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4.jpeg" ContentType="image/jpeg"/>
  <Override PartName="/ppt/notesSlides/notesSlide2.xml" ContentType="application/vnd.openxmlformats-officedocument.presentationml.notesSlide+xml"/>
  <Override PartName="/ppt/media/image5.jpeg" ContentType="image/jpeg"/>
  <Override PartName="/ppt/notesSlides/notesSlide3.xml" ContentType="application/vnd.openxmlformats-officedocument.presentationml.notesSlide+xml"/>
  <Override PartName="/ppt/media/image6.jpeg" ContentType="image/jpeg"/>
  <Override PartName="/ppt/media/image7.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8.jpeg" ContentType="image/jpeg"/>
  <Override PartName="/ppt/notesSlides/notesSlide7.xml" ContentType="application/vnd.openxmlformats-officedocument.presentationml.notesSlide+xml"/>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5.jpeg" ContentType="image/jpeg"/>
  <Override PartName="/ppt/notesSlides/notesSlide10.xml" ContentType="application/vnd.openxmlformats-officedocument.presentationml.notesSlide+xml"/>
  <Override PartName="/ppt/media/image16.jpeg" ContentType="image/jpeg"/>
  <Override PartName="/ppt/media/image17.jpeg" ContentType="image/jpeg"/>
  <Override PartName="/ppt/media/image18.jpeg" ContentType="image/jpeg"/>
  <Override PartName="/ppt/media/image19.jpeg" ContentType="image/jpeg"/>
  <Override PartName="/ppt/notesSlides/notesSlide11.xml" ContentType="application/vnd.openxmlformats-officedocument.presentationml.notesSlide+xml"/>
  <Override PartName="/ppt/media/image20.jpeg" ContentType="image/jpeg"/>
  <Override PartName="/ppt/notesSlides/notesSlide12.xml" ContentType="application/vnd.openxmlformats-officedocument.presentationml.notesSlide+xml"/>
  <Override PartName="/ppt/media/image21.jpeg" ContentType="image/jpeg"/>
  <Override PartName="/ppt/notesSlides/notesSlide13.xml" ContentType="application/vnd.openxmlformats-officedocument.presentationml.notesSlide+xml"/>
  <Override PartName="/ppt/media/image22.jpeg" ContentType="image/jpeg"/>
  <Override PartName="/ppt/notesSlides/notesSlide14.xml" ContentType="application/vnd.openxmlformats-officedocument.presentationml.notesSlide+xml"/>
  <Override PartName="/ppt/media/image23.jpe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24.jpeg" ContentType="image/jpeg"/>
  <Override PartName="/ppt/notesSlides/notesSlide18.xml" ContentType="application/vnd.openxmlformats-officedocument.presentationml.notesSlide+xml"/>
  <Override PartName="/ppt/media/image25.jpeg" ContentType="image/jpeg"/>
  <Override PartName="/ppt/notesSlides/notesSlide19.xml" ContentType="application/vnd.openxmlformats-officedocument.presentationml.notesSlide+xml"/>
  <Override PartName="/ppt/media/image26.jpeg" ContentType="image/jpeg"/>
  <Override PartName="/ppt/notesSlides/notesSlide20.xml" ContentType="application/vnd.openxmlformats-officedocument.presentationml.notesSlide+xml"/>
  <Override PartName="/ppt/media/image27.jpeg" ContentType="image/jpeg"/>
  <Override PartName="/ppt/media/image28.jpeg" ContentType="image/jpeg"/>
  <Override PartName="/ppt/media/image29.jpeg" ContentType="image/jpeg"/>
  <Override PartName="/ppt/media/image30.jpeg" ContentType="image/jpeg"/>
  <Override PartName="/ppt/notesSlides/notesSlide21.xml" ContentType="application/vnd.openxmlformats-officedocument.presentationml.notesSlide+xml"/>
  <Override PartName="/ppt/media/image31.jpeg" ContentType="image/jpeg"/>
  <Override PartName="/ppt/media/image32.jpeg" ContentType="image/jpeg"/>
  <Override PartName="/ppt/media/image33.jpeg" ContentType="image/jpeg"/>
  <Override PartName="/ppt/media/image34.jpeg" ContentType="image/jpeg"/>
  <Override PartName="/ppt/media/image3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1D1B10"/>
        </a:fontRef>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1D1B10"/>
        </a:fontRef>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1D1B10"/>
        </a:fontRef>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1D1B10"/>
        </a:fontRef>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1D1B10"/>
        </a:fontRef>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1D1B10"/>
        </a:fontRef>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Ref idx="major">
          <a:srgbClr val="1D1B10"/>
        </a:fontRef>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Ref idx="major">
          <a:srgbClr val="1D1B10"/>
        </a:fontRef>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Ref idx="major">
          <a:srgbClr val="1D1B10"/>
        </a:fontRef>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Ref idx="major">
          <a:srgbClr val="1D1B10"/>
        </a:fontRef>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ph type="sldImg"/>
          </p:nvPr>
        </p:nvSpPr>
        <p:spPr>
          <a:xfrm>
            <a:off x="1143000" y="685800"/>
            <a:ext cx="4572000" cy="3429000"/>
          </a:xfrm>
          <a:prstGeom prst="rect">
            <a:avLst/>
          </a:prstGeom>
        </p:spPr>
        <p:txBody>
          <a:bodyPr/>
          <a:lstStyle/>
          <a:p>
            <a:pPr/>
          </a:p>
        </p:txBody>
      </p:sp>
      <p:sp>
        <p:nvSpPr>
          <p:cNvPr id="173" name="Shape 17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lvl="1" marL="228600" indent="-228600">
              <a:spcBef>
                <a:spcPts val="0"/>
              </a:spcBef>
              <a:buSzPct val="100000"/>
              <a:buAutoNum type="arabicPeriod" startAt="1"/>
            </a:pPr>
            <a:r>
              <a:t>This is a high level introduction to blockchain concepts and business value. Presentations in this series are:</a:t>
            </a:r>
          </a:p>
          <a:p>
            <a:pPr lvl="1" marL="685800" indent="-228600">
              <a:spcBef>
                <a:spcPts val="0"/>
              </a:spcBef>
              <a:buSzPct val="100000"/>
              <a:buFont typeface="Arial"/>
              <a:buChar char="•"/>
            </a:pPr>
            <a:r>
              <a:t>Blockchain Explained: High level introduction to blockchain for business</a:t>
            </a:r>
          </a:p>
          <a:p>
            <a:pPr lvl="1" marL="685800" indent="-228600">
              <a:spcBef>
                <a:spcPts val="0"/>
              </a:spcBef>
              <a:buSzPct val="100000"/>
              <a:buFont typeface="Arial"/>
              <a:buChar char="•"/>
            </a:pPr>
            <a:r>
              <a:t>Blockchain Solutions: Use-cases, references and how IBM can help</a:t>
            </a:r>
          </a:p>
          <a:p>
            <a:pPr lvl="1" marL="685800" indent="-228600">
              <a:spcBef>
                <a:spcPts val="0"/>
              </a:spcBef>
              <a:buSzPct val="100000"/>
              <a:buFont typeface="Arial"/>
              <a:buChar char="•"/>
            </a:pPr>
            <a:r>
              <a:t>Blockchain Composed: A technical introduction to Hyperledger Composer</a:t>
            </a:r>
          </a:p>
          <a:p>
            <a:pPr lvl="1" marL="685800" indent="-228600">
              <a:spcBef>
                <a:spcPts val="0"/>
              </a:spcBef>
              <a:buSzPct val="100000"/>
              <a:buFont typeface="Arial"/>
              <a:buChar char="•"/>
            </a:pPr>
            <a:r>
              <a:t>Blockchain Architected: A technical introduction to the concepts and components of a blockchain solution</a:t>
            </a:r>
          </a:p>
          <a:p>
            <a:pPr lvl="1" marL="685800" indent="-228600">
              <a:spcBef>
                <a:spcPts val="0"/>
              </a:spcBef>
              <a:buSzPct val="100000"/>
              <a:buFont typeface="Arial"/>
              <a:buChar char="•"/>
            </a:pPr>
            <a:r>
              <a:t>Blockchain Explored: A technical deep dive on Hyperledger Fabric</a:t>
            </a:r>
          </a:p>
          <a:p>
            <a:pPr lvl="1" marL="685800" indent="-228600">
              <a:spcBef>
                <a:spcPts val="0"/>
              </a:spcBef>
              <a:buSzPct val="100000"/>
              <a:buFont typeface="Arial"/>
              <a:buChar char="•"/>
            </a:pPr>
            <a:r>
              <a:t>Blockchain Next Steps: How to proceed on a first project</a:t>
            </a:r>
          </a:p>
          <a:p>
            <a:pPr lvl="1" marL="685800" indent="-228600">
              <a:spcBef>
                <a:spcPts val="0"/>
              </a:spcBef>
              <a:buSzPct val="100000"/>
              <a:buAutoNum type="arabicPeriod" startAt="1"/>
            </a:pPr>
          </a:p>
          <a:p>
            <a:pPr marL="228600" indent="-228600">
              <a:spcBef>
                <a:spcPts val="0"/>
              </a:spcBef>
              <a:buSzPct val="100000"/>
              <a:buAutoNum type="arabicPeriod" startAt="2"/>
            </a:pPr>
            <a:r>
              <a:t>There is much hype around Blockchain. Most of this relates to the use of Blockchain to underpin the Bitcoin cryptocurrency. Whilst IBM are not interested in cryptocurrency, we are very interested in exploring the broader business application of blockchain technology.  This is a transformational opportunity for many of our clients.</a:t>
            </a:r>
          </a:p>
          <a:p>
            <a:pPr marL="228600" indent="-228600">
              <a:spcBef>
                <a:spcPts val="0"/>
              </a:spcBef>
              <a:buSzPct val="100000"/>
              <a:buAutoNum type="arabicPeriod" startAt="2"/>
            </a:pPr>
          </a:p>
          <a:p>
            <a:pPr marL="228600" indent="-228600">
              <a:spcBef>
                <a:spcPts val="0"/>
              </a:spcBef>
              <a:buSzPct val="100000"/>
              <a:buAutoNum type="arabicPeriod" startAt="3"/>
            </a:pPr>
            <a:r>
              <a:t>IBM is a recognized leader in making blockchain real for business. We are helping many hundreds of clients on their blockchain journeys.</a:t>
            </a:r>
          </a:p>
          <a:p>
            <a:pPr marL="228600" indent="-228600">
              <a:spcBef>
                <a:spcPts val="0"/>
              </a:spcBef>
              <a:buSzPct val="100000"/>
              <a:buAutoNum type="arabicPeriod" startAt="3"/>
            </a:pPr>
          </a:p>
          <a:p>
            <a:pPr marL="228600" indent="-228600">
              <a:spcBef>
                <a:spcPts val="0"/>
              </a:spcBef>
              <a:buSzPct val="100000"/>
              <a:buAutoNum type="arabicPeriod" startAt="4"/>
            </a:pPr>
            <a:r>
              <a:t>This presentation is the first step! IBM has lots of educational material (signified by the breadcrumb trail at the top of this chart) and a well-defined engagement process that will help. We will take you through all of this later on in this presentation.</a:t>
            </a:r>
          </a:p>
          <a:p>
            <a:pPr marL="228600" indent="-228600">
              <a:spcBef>
                <a:spcPts val="0"/>
              </a:spcBef>
            </a:pPr>
          </a:p>
          <a:p>
            <a:pPr marL="228600" indent="-228600">
              <a:spcBef>
                <a:spcPts val="0"/>
              </a:spcBef>
              <a:defRPr i="1"/>
            </a:pPr>
            <a:r>
              <a:t>The latest copy of this presentation can be found on the IBM intranet at https://ibm.box.com/v/BlockchainExplained. Feel free to distribute a PDF of this file to clients.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8" name="Shape 578"/>
          <p:cNvSpPr/>
          <p:nvPr>
            <p:ph type="sldImg"/>
          </p:nvPr>
        </p:nvSpPr>
        <p:spPr>
          <a:prstGeom prst="rect">
            <a:avLst/>
          </a:prstGeom>
        </p:spPr>
        <p:txBody>
          <a:bodyPr/>
          <a:lstStyle/>
          <a:p>
            <a:pPr/>
          </a:p>
        </p:txBody>
      </p:sp>
      <p:sp>
        <p:nvSpPr>
          <p:cNvPr id="579" name="Shape 579"/>
          <p:cNvSpPr/>
          <p:nvPr>
            <p:ph type="body" sz="quarter" idx="1"/>
          </p:nvPr>
        </p:nvSpPr>
        <p:spPr>
          <a:prstGeom prst="rect">
            <a:avLst/>
          </a:prstGeom>
        </p:spPr>
        <p:txBody>
          <a:bodyPr/>
          <a:lstStyle/>
          <a:p>
            <a:pPr marL="228600" indent="-228600">
              <a:spcBef>
                <a:spcPts val="0"/>
              </a:spcBef>
              <a:buSzPct val="100000"/>
              <a:buAutoNum type="arabicPeriod" startAt="1"/>
            </a:pPr>
            <a:r>
              <a:t>So Blockchain technology comprises these four main blocks, that can lead to increased efficiencies, and cost reduction across the business network.</a:t>
            </a:r>
          </a:p>
          <a:p>
            <a:pPr marL="228600" indent="-228600">
              <a:spcBef>
                <a:spcPts val="0"/>
              </a:spcBef>
              <a:buSzPct val="100000"/>
              <a:buAutoNum type="arabicPeriod" startAt="1"/>
            </a:pPr>
          </a:p>
          <a:p>
            <a:pPr marL="228600" indent="-228600">
              <a:spcBef>
                <a:spcPts val="0"/>
              </a:spcBef>
              <a:buSzPct val="100000"/>
              <a:buAutoNum type="arabicPeriod" startAt="2"/>
            </a:pPr>
            <a:r>
              <a:t>We will “unpack” CONSENSUS  PRIVACY &amp; SMART CONTRACT in the next couple of slides.</a:t>
            </a:r>
          </a:p>
          <a:p>
            <a:pPr marL="228600" indent="-228600">
              <a:spcBef>
                <a:spcPts val="0"/>
              </a:spcBef>
              <a:buSzPct val="100000"/>
              <a:buAutoNum type="arabicPeriod" startAt="2"/>
            </a:pPr>
          </a:p>
          <a:p>
            <a:pPr marL="228600" indent="-228600">
              <a:spcBef>
                <a:spcPts val="0"/>
              </a:spcBef>
              <a:buSzPct val="100000"/>
              <a:buAutoNum type="arabicPeriod" startAt="3"/>
            </a:pPr>
            <a:r>
              <a:t>Shared LEDGER has been already covered, and a SMART CONTRACT enables the business rules implied by the contract to be embedded in the Blockchain and executed with the transaction</a:t>
            </a:r>
          </a:p>
          <a:p>
            <a:pPr marL="228600" indent="-228600">
              <a:spcBef>
                <a:spcPts val="0"/>
              </a:spcBef>
              <a:buSzPct val="100000"/>
              <a:buAutoNum type="arabicPeriod" startAt="3"/>
              <a:defRPr b="1" i="1">
                <a:solidFill>
                  <a:srgbClr val="FF0000"/>
                </a:solidFill>
              </a:defRPr>
            </a:pPr>
          </a:p>
          <a:p>
            <a:pPr>
              <a:spcBef>
                <a:spcPts val="0"/>
              </a:spcBef>
              <a:defRPr i="1">
                <a:solidFill>
                  <a:srgbClr val="FF0000"/>
                </a:solidFill>
              </a:defRPr>
            </a:pPr>
            <a:r>
              <a:t>After giving this chart:</a:t>
            </a:r>
          </a:p>
          <a:p>
            <a:pPr marL="171450" indent="-171450">
              <a:spcBef>
                <a:spcPts val="0"/>
              </a:spcBef>
              <a:buSzPct val="100000"/>
              <a:buFont typeface="Arial"/>
              <a:buChar char="•"/>
              <a:defRPr i="1">
                <a:solidFill>
                  <a:srgbClr val="FF0000"/>
                </a:solidFill>
              </a:defRPr>
            </a:pPr>
            <a:r>
              <a:t>If you are pushed for time you might want to skip the next four charts, which go into the detail of this one.</a:t>
            </a:r>
          </a:p>
          <a:p>
            <a:pPr marL="171450" indent="-171450">
              <a:spcBef>
                <a:spcPts val="0"/>
              </a:spcBef>
              <a:buSzPct val="100000"/>
              <a:buFont typeface="Arial"/>
              <a:buChar char="•"/>
              <a:defRPr i="1">
                <a:solidFill>
                  <a:srgbClr val="FF0000"/>
                </a:solidFill>
              </a:defRPr>
            </a:pPr>
            <a:r>
              <a:t>For a less technical audience, you might want to skip straight to a demo (e.g. car leasing).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3" name="Shape 603"/>
          <p:cNvSpPr/>
          <p:nvPr>
            <p:ph type="sldImg"/>
          </p:nvPr>
        </p:nvSpPr>
        <p:spPr>
          <a:prstGeom prst="rect">
            <a:avLst/>
          </a:prstGeom>
        </p:spPr>
        <p:txBody>
          <a:bodyPr/>
          <a:lstStyle/>
          <a:p>
            <a:pPr/>
          </a:p>
        </p:txBody>
      </p:sp>
      <p:sp>
        <p:nvSpPr>
          <p:cNvPr id="604" name="Shape 604"/>
          <p:cNvSpPr/>
          <p:nvPr>
            <p:ph type="body" sz="quarter" idx="1"/>
          </p:nvPr>
        </p:nvSpPr>
        <p:spPr>
          <a:prstGeom prst="rect">
            <a:avLst/>
          </a:prstGeom>
        </p:spPr>
        <p:txBody>
          <a:bodyPr/>
          <a:lstStyle/>
          <a:p>
            <a:pPr marL="228600" indent="-228600">
              <a:buSzPct val="100000"/>
              <a:buAutoNum type="arabicPeriod" startAt="1"/>
            </a:pPr>
            <a:r>
              <a:t>The ledger is the first “thing” that constitutes blockchain. The is an append-only system of record that has appropriate privacy and permissions.</a:t>
            </a:r>
          </a:p>
          <a:p>
            <a:pPr marL="228600" indent="-228600">
              <a:buSzPct val="100000"/>
              <a:buAutoNum type="arabicPeriod" startAt="1"/>
            </a:pPr>
          </a:p>
          <a:p>
            <a:pPr marL="228600" indent="-228600">
              <a:buSzPct val="100000"/>
              <a:buAutoNum type="arabicPeriod" startAt="2"/>
            </a:pPr>
            <a:r>
              <a:t>It is a modernisation of the ledger concept that has been around for ages. Crucially the ledger is now shared among the participants of the business network.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8" name="Shape 628"/>
          <p:cNvSpPr/>
          <p:nvPr>
            <p:ph type="sldImg"/>
          </p:nvPr>
        </p:nvSpPr>
        <p:spPr>
          <a:prstGeom prst="rect">
            <a:avLst/>
          </a:prstGeom>
        </p:spPr>
        <p:txBody>
          <a:bodyPr/>
          <a:lstStyle/>
          <a:p>
            <a:pPr/>
          </a:p>
        </p:txBody>
      </p:sp>
      <p:sp>
        <p:nvSpPr>
          <p:cNvPr id="629" name="Shape 629"/>
          <p:cNvSpPr/>
          <p:nvPr>
            <p:ph type="body" sz="quarter" idx="1"/>
          </p:nvPr>
        </p:nvSpPr>
        <p:spPr>
          <a:prstGeom prst="rect">
            <a:avLst/>
          </a:prstGeom>
        </p:spPr>
        <p:txBody>
          <a:bodyPr/>
          <a:lstStyle/>
          <a:p>
            <a:pPr marL="228600" indent="-228600">
              <a:buSzPct val="100000"/>
              <a:buAutoNum type="arabicPeriod" startAt="1"/>
            </a:pPr>
            <a:r>
              <a:t>The smart contract is the second “thing” associated with blockchain and describes the rules that govern a transaction.</a:t>
            </a:r>
          </a:p>
          <a:p>
            <a:pPr marL="228600" indent="-228600">
              <a:buSzPct val="100000"/>
              <a:buAutoNum type="arabicPeriod" startAt="1"/>
            </a:pPr>
          </a:p>
          <a:p>
            <a:pPr marL="228600" indent="-228600">
              <a:buSzPct val="100000"/>
              <a:buAutoNum type="arabicPeriod" startAt="2"/>
            </a:pPr>
            <a:r>
              <a:t>To a technical audience, a transaction is analogous to a stored procedure call on a database. The smart contract is simply a piece of code that runs; the input parameters to the code (and a reference to the code itself) are stored as the transaction details.</a:t>
            </a:r>
          </a:p>
          <a:p>
            <a:pPr marL="228600" indent="-228600">
              <a:buSzPct val="100000"/>
              <a:buAutoNum type="arabicPeriod" startAt="2"/>
            </a:pPr>
          </a:p>
          <a:p>
            <a:pPr marL="228600" indent="-228600">
              <a:buSzPct val="100000"/>
              <a:buAutoNum type="arabicPeriod" startAt="3"/>
            </a:pPr>
            <a:r>
              <a:t>In Hyperledger Fabric the smart contract is implemented as “chain code”.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4" name="Shape 654"/>
          <p:cNvSpPr/>
          <p:nvPr>
            <p:ph type="sldImg"/>
          </p:nvPr>
        </p:nvSpPr>
        <p:spPr>
          <a:prstGeom prst="rect">
            <a:avLst/>
          </a:prstGeom>
        </p:spPr>
        <p:txBody>
          <a:bodyPr/>
          <a:lstStyle/>
          <a:p>
            <a:pPr/>
          </a:p>
        </p:txBody>
      </p:sp>
      <p:sp>
        <p:nvSpPr>
          <p:cNvPr id="655" name="Shape 655"/>
          <p:cNvSpPr/>
          <p:nvPr>
            <p:ph type="body" sz="quarter" idx="1"/>
          </p:nvPr>
        </p:nvSpPr>
        <p:spPr>
          <a:prstGeom prst="rect">
            <a:avLst/>
          </a:prstGeom>
        </p:spPr>
        <p:txBody>
          <a:bodyPr/>
          <a:lstStyle/>
          <a:p>
            <a:pPr marL="228600" indent="-228600">
              <a:spcBef>
                <a:spcPts val="0"/>
              </a:spcBef>
              <a:buSzPct val="100000"/>
              <a:buAutoNum type="arabicPeriod" startAt="1"/>
            </a:pPr>
            <a:r>
              <a:t>Not every member of business network can see all of the Blockchain</a:t>
            </a:r>
          </a:p>
          <a:p>
            <a:pPr marL="228600" indent="-228600">
              <a:spcBef>
                <a:spcPts val="0"/>
              </a:spcBef>
              <a:buSzPct val="100000"/>
              <a:buAutoNum type="arabicPeriod" startAt="1"/>
            </a:pPr>
          </a:p>
          <a:p>
            <a:pPr marL="228600" indent="-228600">
              <a:spcBef>
                <a:spcPts val="0"/>
              </a:spcBef>
              <a:buSzPct val="100000"/>
              <a:buAutoNum type="arabicPeriod" startAt="2"/>
            </a:pPr>
            <a:r>
              <a:t>Cryptography controls who can see what</a:t>
            </a:r>
          </a:p>
          <a:p>
            <a:pPr marL="228600" indent="-228600">
              <a:spcBef>
                <a:spcPts val="0"/>
              </a:spcBef>
              <a:buSzPct val="100000"/>
              <a:buAutoNum type="arabicPeriod" startAt="2"/>
            </a:pPr>
          </a:p>
          <a:p>
            <a:pPr marL="228600" indent="-228600">
              <a:spcBef>
                <a:spcPts val="0"/>
              </a:spcBef>
              <a:buSzPct val="100000"/>
              <a:buAutoNum type="arabicPeriod" startAt="3"/>
            </a:pPr>
            <a:r>
              <a:t>Implies user registration process to build trust network and access permission via certification management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9" name="Shape 679"/>
          <p:cNvSpPr/>
          <p:nvPr>
            <p:ph type="sldImg"/>
          </p:nvPr>
        </p:nvSpPr>
        <p:spPr>
          <a:prstGeom prst="rect">
            <a:avLst/>
          </a:prstGeom>
        </p:spPr>
        <p:txBody>
          <a:bodyPr/>
          <a:lstStyle/>
          <a:p>
            <a:pPr/>
          </a:p>
        </p:txBody>
      </p:sp>
      <p:sp>
        <p:nvSpPr>
          <p:cNvPr id="680" name="Shape 680"/>
          <p:cNvSpPr/>
          <p:nvPr>
            <p:ph type="body" sz="quarter" idx="1"/>
          </p:nvPr>
        </p:nvSpPr>
        <p:spPr>
          <a:prstGeom prst="rect">
            <a:avLst/>
          </a:prstGeom>
        </p:spPr>
        <p:txBody>
          <a:bodyPr/>
          <a:lstStyle/>
          <a:p>
            <a:pPr marL="228600" indent="-228600">
              <a:spcBef>
                <a:spcPts val="0"/>
              </a:spcBef>
              <a:buSzPct val="100000"/>
              <a:buAutoNum type="arabicPeriod" startAt="1"/>
            </a:pPr>
            <a:r>
              <a:t>CRYPTOGRAPHIC consensus needed to support participant anonymity – this is NO TRUST system</a:t>
            </a:r>
          </a:p>
          <a:p>
            <a:pPr marL="228600" indent="-228600">
              <a:spcBef>
                <a:spcPts val="0"/>
              </a:spcBef>
              <a:buSzPct val="100000"/>
              <a:buAutoNum type="arabicPeriod" startAt="1"/>
            </a:pPr>
          </a:p>
          <a:p>
            <a:pPr marL="228600" indent="-228600">
              <a:spcBef>
                <a:spcPts val="0"/>
              </a:spcBef>
              <a:buSzPct val="100000"/>
              <a:buAutoNum type="arabicPeriod" startAt="2"/>
            </a:pPr>
            <a:r>
              <a:t>This is expensive, giving a COST to anonymity.</a:t>
            </a:r>
          </a:p>
          <a:p>
            <a:pPr marL="228600" indent="-228600">
              <a:spcBef>
                <a:spcPts val="0"/>
              </a:spcBef>
              <a:buSzPct val="100000"/>
              <a:buAutoNum type="arabicPeriod" startAt="2"/>
            </a:pPr>
          </a:p>
          <a:p>
            <a:pPr marL="228600" indent="-228600">
              <a:spcBef>
                <a:spcPts val="0"/>
              </a:spcBef>
              <a:buSzPct val="100000"/>
              <a:buAutoNum type="arabicPeriod" startAt="3"/>
            </a:pPr>
            <a:r>
              <a:t>When there is TRUST in a business network this become less, in the limit superfluous </a:t>
            </a:r>
          </a:p>
          <a:p>
            <a:pPr marL="228600" indent="-228600">
              <a:spcBef>
                <a:spcPts val="0"/>
              </a:spcBef>
              <a:buSzPct val="100000"/>
              <a:buAutoNum type="arabicPeriod" startAt="3"/>
            </a:pPr>
          </a:p>
          <a:p>
            <a:pPr marL="228600" indent="-228600">
              <a:spcBef>
                <a:spcPts val="0"/>
              </a:spcBef>
              <a:buSzPct val="100000"/>
              <a:buAutoNum type="arabicPeriod" startAt="4"/>
            </a:pPr>
            <a:r>
              <a:t>So as TRUST increases then cost of consensus decreases or in the limit can be eliminated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1" name="Shape 711"/>
          <p:cNvSpPr/>
          <p:nvPr>
            <p:ph type="sldImg"/>
          </p:nvPr>
        </p:nvSpPr>
        <p:spPr>
          <a:prstGeom prst="rect">
            <a:avLst/>
          </a:prstGeom>
        </p:spPr>
        <p:txBody>
          <a:bodyPr/>
          <a:lstStyle/>
          <a:p>
            <a:pPr/>
          </a:p>
        </p:txBody>
      </p:sp>
      <p:sp>
        <p:nvSpPr>
          <p:cNvPr id="712" name="Shape 712"/>
          <p:cNvSpPr/>
          <p:nvPr>
            <p:ph type="body" sz="quarter" idx="1"/>
          </p:nvPr>
        </p:nvSpPr>
        <p:spPr>
          <a:prstGeom prst="rect">
            <a:avLst/>
          </a:prstGeom>
        </p:spPr>
        <p:txBody>
          <a:bodyPr/>
          <a:lstStyle>
            <a:lvl1pPr defTabSz="455612">
              <a:defRPr i="1"/>
            </a:lvl1pPr>
          </a:lstStyle>
          <a:p>
            <a:pPr/>
            <a:r>
              <a:t>Pause for questions.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8" name="Shape 728"/>
          <p:cNvSpPr/>
          <p:nvPr>
            <p:ph type="sldImg"/>
          </p:nvPr>
        </p:nvSpPr>
        <p:spPr>
          <a:prstGeom prst="rect">
            <a:avLst/>
          </a:prstGeom>
        </p:spPr>
        <p:txBody>
          <a:bodyPr/>
          <a:lstStyle/>
          <a:p>
            <a:pPr/>
          </a:p>
        </p:txBody>
      </p:sp>
      <p:sp>
        <p:nvSpPr>
          <p:cNvPr id="729" name="Shape 729"/>
          <p:cNvSpPr/>
          <p:nvPr>
            <p:ph type="body" sz="quarter" idx="1"/>
          </p:nvPr>
        </p:nvSpPr>
        <p:spPr>
          <a:prstGeom prst="rect">
            <a:avLst/>
          </a:prstGeom>
        </p:spPr>
        <p:txBody>
          <a:bodyPr/>
          <a:lstStyle/>
          <a:p>
            <a:pPr>
              <a:spcBef>
                <a:spcPts val="0"/>
              </a:spcBef>
              <a:defRPr sz="1400"/>
            </a:pPr>
            <a:r>
              <a:t>Other benefits include : </a:t>
            </a:r>
          </a:p>
          <a:p>
            <a:pPr lvl="1">
              <a:spcBef>
                <a:spcPts val="0"/>
              </a:spcBef>
              <a:defRPr sz="100"/>
            </a:pPr>
          </a:p>
          <a:p>
            <a:pPr marL="342900" indent="-342900">
              <a:spcBef>
                <a:spcPts val="0"/>
              </a:spcBef>
              <a:buSzPct val="100000"/>
              <a:buAutoNum type="arabicPeriod" startAt="1"/>
              <a:defRPr sz="1400"/>
            </a:pPr>
            <a:r>
              <a:t>Improve discoverability - </a:t>
            </a:r>
            <a:r>
              <a:rPr sz="1300"/>
              <a:t>When everyone on an exchange can view the same ledger, it is easy to broadcast an intention (or offer) by appending it. For example, in a trading network, all asks and bids would be visible to every network participant.</a:t>
            </a:r>
            <a:endParaRPr sz="1300"/>
          </a:p>
          <a:p>
            <a:pPr marL="342900" indent="-342900">
              <a:spcBef>
                <a:spcPts val="0"/>
              </a:spcBef>
              <a:buSzPct val="100000"/>
              <a:buAutoNum type="arabicPeriod" startAt="1"/>
              <a:defRPr sz="1400"/>
            </a:pPr>
          </a:p>
          <a:p>
            <a:pPr marL="342900" indent="-342900">
              <a:spcBef>
                <a:spcPts val="0"/>
              </a:spcBef>
              <a:buSzPct val="100000"/>
              <a:buAutoNum type="arabicPeriod" startAt="2"/>
              <a:defRPr sz="1400"/>
            </a:pPr>
            <a:r>
              <a:t>Automate trusted processes - </a:t>
            </a:r>
            <a:r>
              <a:rPr sz="1300"/>
              <a:t>Unlike a centralized system where only the network operator can create a generalized solution that fits every user’s needs, Blockchain networks allow each participant to create customized solutions using their own proprietary business logic while running on the same common ledger.</a:t>
            </a:r>
            <a:br>
              <a:rPr sz="1300"/>
            </a:br>
            <a:endParaRPr sz="1600"/>
          </a:p>
          <a:p>
            <a:pPr marL="342900" indent="-342900">
              <a:spcBef>
                <a:spcPts val="0"/>
              </a:spcBef>
              <a:buSzPct val="100000"/>
              <a:buAutoNum type="arabicPeriod" startAt="2"/>
              <a:defRPr sz="1400"/>
            </a:pPr>
            <a:r>
              <a:t>Ensure trusted record-keeping - </a:t>
            </a:r>
            <a:r>
              <a:rPr sz="1300"/>
              <a:t>By design, no one party can modify, delete, or even append any record to the ledger without the consensus from others on the network, making the system useful for ensuring the immutability of contracts and other legal documents.</a:t>
            </a:r>
            <a:endParaRPr sz="1300"/>
          </a:p>
          <a:p>
            <a:pPr>
              <a:spcBef>
                <a:spcPts val="0"/>
              </a:spcBef>
              <a:defRPr sz="1400"/>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7" name="Shape 737"/>
          <p:cNvSpPr/>
          <p:nvPr>
            <p:ph type="sldImg"/>
          </p:nvPr>
        </p:nvSpPr>
        <p:spPr>
          <a:prstGeom prst="rect">
            <a:avLst/>
          </a:prstGeom>
        </p:spPr>
        <p:txBody>
          <a:bodyPr/>
          <a:lstStyle/>
          <a:p>
            <a:pPr/>
          </a:p>
        </p:txBody>
      </p:sp>
      <p:sp>
        <p:nvSpPr>
          <p:cNvPr id="738" name="Shape 738"/>
          <p:cNvSpPr/>
          <p:nvPr>
            <p:ph type="body" sz="quarter" idx="1"/>
          </p:nvPr>
        </p:nvSpPr>
        <p:spPr>
          <a:prstGeom prst="rect">
            <a:avLst/>
          </a:prstGeom>
        </p:spPr>
        <p:txBody>
          <a:bodyPr/>
          <a:lstStyle/>
          <a:p>
            <a:pPr marL="228600" indent="-228600">
              <a:buSzPct val="100000"/>
              <a:buAutoNum type="arabicPeriod" startAt="1"/>
            </a:pPr>
            <a:r>
              <a:t>Any reference data that is shared in a business network is a potential blockchain network.</a:t>
            </a:r>
          </a:p>
          <a:p>
            <a:pPr marL="228600" indent="-228600">
              <a:buSzPct val="100000"/>
              <a:buAutoNum type="arabicPeriod" startAt="1"/>
            </a:pPr>
          </a:p>
          <a:p>
            <a:pPr marL="228600" indent="-228600">
              <a:buSzPct val="100000"/>
              <a:buAutoNum type="arabicPeriod" startAt="2"/>
            </a:pPr>
            <a:r>
              <a:t>Think bank routing codes or common vocabularies for asset exchange data, where it’s important to be able to make changes to the data set in real time (and without requiring a trusted third party).</a:t>
            </a:r>
          </a:p>
          <a:p>
            <a:pPr marL="228600" indent="-228600">
              <a:buSzPct val="100000"/>
              <a:buAutoNum type="arabicPeriod" startAt="2"/>
            </a:pPr>
          </a:p>
          <a:p>
            <a:pPr marL="228600" indent="-228600">
              <a:buSzPct val="100000"/>
              <a:buAutoNum type="arabicPeriod" startAt="3"/>
            </a:pPr>
            <a:r>
              <a:t>Also claim or identity information as required for fraud prevention in insurance networks.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5" name="Shape 745"/>
          <p:cNvSpPr/>
          <p:nvPr>
            <p:ph type="sldImg"/>
          </p:nvPr>
        </p:nvSpPr>
        <p:spPr>
          <a:prstGeom prst="rect">
            <a:avLst/>
          </a:prstGeom>
        </p:spPr>
        <p:txBody>
          <a:bodyPr/>
          <a:lstStyle/>
          <a:p>
            <a:pPr/>
          </a:p>
        </p:txBody>
      </p:sp>
      <p:sp>
        <p:nvSpPr>
          <p:cNvPr id="746" name="Shape 746"/>
          <p:cNvSpPr/>
          <p:nvPr>
            <p:ph type="body" sz="quarter" idx="1"/>
          </p:nvPr>
        </p:nvSpPr>
        <p:spPr>
          <a:prstGeom prst="rect">
            <a:avLst/>
          </a:prstGeom>
        </p:spPr>
        <p:txBody>
          <a:bodyPr/>
          <a:lstStyle/>
          <a:p>
            <a:pPr/>
            <a:r>
              <a:t>Supply chains are a great source of blockchain use-cases. Here are several examples:</a:t>
            </a:r>
          </a:p>
          <a:p>
            <a:pPr/>
          </a:p>
          <a:p>
            <a:pPr marL="228600" indent="-228600">
              <a:buSzPct val="100000"/>
              <a:buAutoNum type="arabicPeriod" startAt="1"/>
            </a:pPr>
            <a:r>
              <a:t>Walmart </a:t>
            </a:r>
            <a:r>
              <a:t>–</a:t>
            </a:r>
            <a:r>
              <a:t> tracking the provenance of pork in China (reference example)</a:t>
            </a:r>
          </a:p>
          <a:p>
            <a:pPr marL="228600" indent="-228600">
              <a:buSzPct val="100000"/>
              <a:buAutoNum type="arabicPeriod" startAt="1"/>
            </a:pPr>
          </a:p>
          <a:p>
            <a:pPr marL="228600" indent="-228600">
              <a:buSzPct val="100000"/>
              <a:buAutoNum type="arabicPeriod" startAt="2"/>
            </a:pPr>
            <a:r>
              <a:t>IBM Global Finance </a:t>
            </a:r>
            <a:r>
              <a:t>–</a:t>
            </a:r>
            <a:r>
              <a:t> reducing the cost of disputes with suppliers (reference example)</a:t>
            </a:r>
          </a:p>
          <a:p>
            <a:pPr marL="228600" indent="-228600">
              <a:buSzPct val="100000"/>
              <a:buAutoNum type="arabicPeriod" startAt="2"/>
            </a:pPr>
          </a:p>
          <a:p>
            <a:pPr marL="228600" indent="-228600">
              <a:buSzPct val="100000"/>
              <a:buAutoNum type="arabicPeriod" startAt="3"/>
            </a:pPr>
            <a:r>
              <a:t>Everledger </a:t>
            </a:r>
            <a:r>
              <a:t>–</a:t>
            </a:r>
            <a:r>
              <a:t> storing the provenance of diamonds on a blockchain to prevent the trade in so-called blood diamonds (reference example)</a:t>
            </a:r>
          </a:p>
          <a:p>
            <a:pPr marL="228600" indent="-228600">
              <a:buSzPct val="100000"/>
              <a:buAutoNum type="arabicPeriod" startAt="3"/>
            </a:pPr>
          </a:p>
          <a:p>
            <a:pPr marL="228600" indent="-228600">
              <a:buSzPct val="100000"/>
              <a:buAutoNum type="arabicPeriod" startAt="4"/>
            </a:pPr>
            <a:r>
              <a:t>Bringing together car servicing network with the manufacturer network would allow manufacturers to target car recalls more effectively</a:t>
            </a:r>
          </a:p>
          <a:p>
            <a:pPr marL="228600" indent="-228600">
              <a:buSzPct val="100000"/>
              <a:buAutoNum type="arabicPeriod" startAt="4"/>
            </a:pPr>
          </a:p>
          <a:p>
            <a:pPr marL="228600" indent="-228600">
              <a:buSzPct val="100000"/>
              <a:buAutoNum type="arabicPeriod" startAt="5"/>
            </a:pPr>
            <a:r>
              <a:t>Storing the provenance of aircraft components on a blockchain to track servicing and replacement, and to prevent decommissioned components re-entering the supply chain</a:t>
            </a:r>
          </a:p>
          <a:p>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3" name="Shape 753"/>
          <p:cNvSpPr/>
          <p:nvPr>
            <p:ph type="sldImg"/>
          </p:nvPr>
        </p:nvSpPr>
        <p:spPr>
          <a:prstGeom prst="rect">
            <a:avLst/>
          </a:prstGeom>
        </p:spPr>
        <p:txBody>
          <a:bodyPr/>
          <a:lstStyle/>
          <a:p>
            <a:pPr/>
          </a:p>
        </p:txBody>
      </p:sp>
      <p:sp>
        <p:nvSpPr>
          <p:cNvPr id="754" name="Shape 754"/>
          <p:cNvSpPr/>
          <p:nvPr>
            <p:ph type="body" sz="quarter" idx="1"/>
          </p:nvPr>
        </p:nvSpPr>
        <p:spPr>
          <a:prstGeom prst="rect">
            <a:avLst/>
          </a:prstGeom>
        </p:spPr>
        <p:txBody>
          <a:bodyPr/>
          <a:lstStyle/>
          <a:p>
            <a:pPr marL="228600" indent="-228600">
              <a:buSzPct val="100000"/>
              <a:buAutoNum type="arabicPeriod" startAt="1"/>
            </a:pPr>
            <a:r>
              <a:t>A good first use-case, which is to give an organisation complete and consistent access to their own ledger.</a:t>
            </a:r>
          </a:p>
          <a:p>
            <a:pPr marL="228600" indent="-228600">
              <a:buSzPct val="100000"/>
              <a:buAutoNum type="arabicPeriod" startAt="1"/>
            </a:pPr>
          </a:p>
          <a:p>
            <a:pPr marL="228600" indent="-228600">
              <a:buSzPct val="100000"/>
              <a:buAutoNum type="arabicPeriod" startAt="2"/>
            </a:pPr>
            <a:r>
              <a:t>Today organisations typically have audit and compliance departments that consolidate ledger information from different departments every so often in order to supply that information to the auditor or regulator. This is slow and the information quickly becomes out of date.</a:t>
            </a:r>
          </a:p>
          <a:p>
            <a:pPr marL="228600" indent="-228600">
              <a:buSzPct val="100000"/>
              <a:buAutoNum type="arabicPeriod" startAt="2"/>
            </a:pPr>
          </a:p>
          <a:p>
            <a:pPr marL="228600" indent="-228600">
              <a:buSzPct val="100000"/>
              <a:buAutoNum type="arabicPeriod" startAt="3"/>
            </a:pPr>
            <a:r>
              <a:t>Blockchain allows this process to be automated and provides visibility to an organisation’s liquidity in real time.</a:t>
            </a:r>
          </a:p>
          <a:p>
            <a:pPr marL="228600" indent="-228600">
              <a:buSzPct val="100000"/>
              <a:buAutoNum type="arabicPeriod" startAt="3"/>
            </a:pPr>
          </a:p>
          <a:p>
            <a:pPr marL="228600" indent="-228600">
              <a:buSzPct val="100000"/>
              <a:buAutoNum type="arabicPeriod" startAt="4"/>
            </a:pPr>
            <a:r>
              <a:t>Furthermore, bringing the auditor into this same business network would completely change the nature of audit and compliance, from being a push to the auditor to allowing the auditor to pull the information on demand.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marL="228600" indent="-228600" defTabSz="455612">
              <a:spcBef>
                <a:spcPts val="0"/>
              </a:spcBef>
              <a:buSzPct val="100000"/>
              <a:buAutoNum type="arabicPeriod" startAt="1"/>
            </a:pPr>
            <a:r>
              <a:t>Presentation is in three sections addressing the “big” questions for business use of Blockchain.</a:t>
            </a:r>
          </a:p>
          <a:p>
            <a:pPr marL="228600" indent="-228600" defTabSz="455612">
              <a:spcBef>
                <a:spcPts val="0"/>
              </a:spcBef>
              <a:buSzPct val="100000"/>
              <a:buAutoNum type="arabicPeriod" startAt="1"/>
            </a:pPr>
          </a:p>
          <a:p>
            <a:pPr marL="228600" indent="-228600" defTabSz="455612">
              <a:spcBef>
                <a:spcPts val="0"/>
              </a:spcBef>
              <a:buSzPct val="100000"/>
              <a:buAutoNum type="arabicPeriod" startAt="2"/>
            </a:pPr>
            <a:r>
              <a:t>First section we will give CONTEXT for Blockchain by looking at the BUSINESS NETWORK and how to make this relevant for the 21</a:t>
            </a:r>
            <a:r>
              <a:rPr baseline="30000"/>
              <a:t>st</a:t>
            </a:r>
            <a:r>
              <a:t> Century.</a:t>
            </a:r>
          </a:p>
          <a:p>
            <a:pPr marL="228600" indent="-228600" defTabSz="455612">
              <a:spcBef>
                <a:spcPts val="0"/>
              </a:spcBef>
              <a:buSzPct val="100000"/>
              <a:buAutoNum type="arabicPeriod" startAt="2"/>
            </a:pPr>
          </a:p>
          <a:p>
            <a:pPr marL="228600" indent="-228600" defTabSz="455612">
              <a:spcBef>
                <a:spcPts val="0"/>
              </a:spcBef>
              <a:buSzPct val="100000"/>
              <a:buAutoNum type="arabicPeriod" startAt="3"/>
            </a:pPr>
            <a:r>
              <a:t>Then consider benefits and use cases for industrial Blockchain.</a:t>
            </a:r>
          </a:p>
          <a:p>
            <a:pPr marL="228600" indent="-228600" defTabSz="455612">
              <a:spcBef>
                <a:spcPts val="0"/>
              </a:spcBef>
              <a:buSzPct val="100000"/>
              <a:buAutoNum type="arabicPeriod" startAt="3"/>
            </a:pPr>
          </a:p>
          <a:p>
            <a:pPr marL="228600" indent="-228600" defTabSz="455612">
              <a:spcBef>
                <a:spcPts val="0"/>
              </a:spcBef>
              <a:buSzPct val="100000"/>
              <a:buAutoNum type="arabicPeriod" startAt="4"/>
            </a:pPr>
            <a:r>
              <a:t>Finally focus on practical steps to make this new technology real for business.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1" name="Shape 781"/>
          <p:cNvSpPr/>
          <p:nvPr>
            <p:ph type="sldImg"/>
          </p:nvPr>
        </p:nvSpPr>
        <p:spPr>
          <a:prstGeom prst="rect">
            <a:avLst/>
          </a:prstGeom>
        </p:spPr>
        <p:txBody>
          <a:bodyPr/>
          <a:lstStyle/>
          <a:p>
            <a:pPr/>
          </a:p>
        </p:txBody>
      </p:sp>
      <p:sp>
        <p:nvSpPr>
          <p:cNvPr id="782" name="Shape 782"/>
          <p:cNvSpPr/>
          <p:nvPr>
            <p:ph type="body" sz="quarter" idx="1"/>
          </p:nvPr>
        </p:nvSpPr>
        <p:spPr>
          <a:prstGeom prst="rect">
            <a:avLst/>
          </a:prstGeom>
        </p:spPr>
        <p:txBody>
          <a:bodyPr/>
          <a:lstStyle/>
          <a:p>
            <a:pPr marL="228600" indent="-228600">
              <a:buSzPct val="100000"/>
              <a:buAutoNum type="arabicPeriod" startAt="1"/>
            </a:pPr>
            <a:r>
              <a:t>Letters of credit is a centuries old process (actually started in medieval times with the Knights Templar who required a way to allow pilgrims to travel to Jerusalem without the danger of carrying money around).</a:t>
            </a:r>
          </a:p>
          <a:p>
            <a:pPr marL="228600" indent="-228600">
              <a:buSzPct val="100000"/>
              <a:buAutoNum type="arabicPeriod" startAt="1"/>
            </a:pPr>
          </a:p>
          <a:p>
            <a:pPr marL="228600" indent="-228600">
              <a:buSzPct val="100000"/>
              <a:buAutoNum type="arabicPeriod" startAt="2"/>
            </a:pPr>
            <a:r>
              <a:t>The letter of credit process is a difficult one to automate due to the sheer numbers of network participants involved. In this example we show Bank A and Bank B but in reality there is a complicated network in reality.</a:t>
            </a:r>
          </a:p>
          <a:p>
            <a:pPr marL="228600" indent="-228600">
              <a:buSzPct val="100000"/>
              <a:buAutoNum type="arabicPeriod" startAt="2"/>
            </a:pPr>
          </a:p>
          <a:p>
            <a:pPr marL="228600" indent="-228600">
              <a:buSzPct val="100000"/>
              <a:buAutoNum type="arabicPeriod" startAt="3"/>
            </a:pPr>
            <a:r>
              <a:t>Blockchain gives us an opportunity to modernise; with blockchain, the letter of credit is stored on the blockchain and once spent, is marked as such so that the value of the letter cannot be spent again.</a:t>
            </a:r>
          </a:p>
          <a:p>
            <a:pPr marL="228600" indent="-228600">
              <a:buSzPct val="100000"/>
              <a:buAutoNum type="arabicPeriod" startAt="3"/>
            </a:pPr>
          </a:p>
          <a:p>
            <a:pPr marL="228600" indent="-228600">
              <a:buSzPct val="100000"/>
              <a:buAutoNum type="arabicPeriod" startAt="4"/>
            </a:pPr>
            <a:r>
              <a:t>This use-case also allows for innovative methods of payment using Internet of Things (e.g. GPS, temperature sensors, humidity sensors). Smart contracts could implement rules that prevent/allow/increase/reduce payment if certain conditions hold (e.g. if it gets too hot/cold/humid/dry, or if the goods are a certain percentage of the way to the destination).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4" name="Shape 794"/>
          <p:cNvSpPr/>
          <p:nvPr>
            <p:ph type="sldImg"/>
          </p:nvPr>
        </p:nvSpPr>
        <p:spPr>
          <a:prstGeom prst="rect">
            <a:avLst/>
          </a:prstGeom>
        </p:spPr>
        <p:txBody>
          <a:bodyPr/>
          <a:lstStyle/>
          <a:p>
            <a:pPr/>
          </a:p>
        </p:txBody>
      </p:sp>
      <p:sp>
        <p:nvSpPr>
          <p:cNvPr id="795" name="Shape 795"/>
          <p:cNvSpPr/>
          <p:nvPr>
            <p:ph type="body" sz="quarter" idx="1"/>
          </p:nvPr>
        </p:nvSpPr>
        <p:spPr>
          <a:prstGeom prst="rect">
            <a:avLst/>
          </a:prstGeom>
        </p:spPr>
        <p:txBody>
          <a:bodyPr/>
          <a:lstStyle/>
          <a:p>
            <a:pPr marL="228600" indent="-228600">
              <a:spcBef>
                <a:spcPts val="0"/>
              </a:spcBef>
              <a:buSzPct val="100000"/>
              <a:buAutoNum type="arabicPeriod" startAt="1"/>
              <a:defRPr>
                <a:solidFill>
                  <a:srgbClr val="191919"/>
                </a:solidFill>
                <a:latin typeface="HelvNeue Light for IBM"/>
                <a:ea typeface="HelvNeue Light for IBM"/>
                <a:cs typeface="HelvNeue Light for IBM"/>
                <a:sym typeface="HelvNeue Light for IBM"/>
              </a:defRPr>
            </a:pPr>
            <a:r>
              <a:t>There are use-case examples everywhere, and we’re still in the early days of understanding the potential. Also be aware that many use-cases (e.g. supply chain) are cross industry.</a:t>
            </a:r>
          </a:p>
          <a:p>
            <a:pPr marL="228600" indent="-228600">
              <a:spcBef>
                <a:spcPts val="0"/>
              </a:spcBef>
              <a:buSzPct val="100000"/>
              <a:buAutoNum type="arabicPeriod" startAt="1"/>
              <a:defRPr>
                <a:solidFill>
                  <a:srgbClr val="191919"/>
                </a:solidFill>
                <a:latin typeface="HelvNeue Light for IBM"/>
                <a:ea typeface="HelvNeue Light for IBM"/>
                <a:cs typeface="HelvNeue Light for IBM"/>
                <a:sym typeface="HelvNeue Light for IBM"/>
              </a:defRPr>
            </a:pPr>
          </a:p>
          <a:p>
            <a:pPr>
              <a:spcBef>
                <a:spcPts val="0"/>
              </a:spcBef>
              <a:defRPr i="1">
                <a:solidFill>
                  <a:srgbClr val="191919"/>
                </a:solidFill>
                <a:latin typeface="HelvNeue Light for IBM"/>
                <a:ea typeface="HelvNeue Light for IBM"/>
                <a:cs typeface="HelvNeue Light for IBM"/>
                <a:sym typeface="HelvNeue Light for IBM"/>
              </a:defRPr>
            </a:pPr>
            <a:r>
              <a:t>For an active list of use cases by industry on the IBM intranet: http://ibm.biz/BlockUseCases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marL="228600" indent="-228600">
              <a:spcBef>
                <a:spcPts val="0"/>
              </a:spcBef>
              <a:buSzPct val="100000"/>
              <a:buAutoNum type="arabicPeriod" startAt="1"/>
            </a:pPr>
            <a:r>
              <a:t>Business never operates in isolation.  They are participants in a business network. </a:t>
            </a:r>
          </a:p>
          <a:p>
            <a:pPr marL="228600" indent="-228600">
              <a:spcBef>
                <a:spcPts val="0"/>
              </a:spcBef>
              <a:buSzPct val="100000"/>
              <a:buAutoNum type="arabicPeriod" startAt="1"/>
            </a:pPr>
          </a:p>
          <a:p>
            <a:pPr marL="228600" indent="-228600">
              <a:spcBef>
                <a:spcPts val="0"/>
              </a:spcBef>
              <a:buSzPct val="100000"/>
              <a:buAutoNum type="arabicPeriod" startAt="2"/>
            </a:pPr>
            <a:r>
              <a:t>Business Networks will connect customers, suppliers, banks and regulators and will cross geographical boundaries.</a:t>
            </a:r>
          </a:p>
          <a:p>
            <a:pPr marL="228600" indent="-228600">
              <a:spcBef>
                <a:spcPts val="0"/>
              </a:spcBef>
              <a:buSzPct val="100000"/>
              <a:buAutoNum type="arabicPeriod" startAt="2"/>
            </a:pPr>
          </a:p>
          <a:p>
            <a:pPr marL="228600" indent="-228600">
              <a:spcBef>
                <a:spcPts val="0"/>
              </a:spcBef>
              <a:buSzPct val="100000"/>
              <a:buAutoNum type="arabicPeriod" startAt="3"/>
            </a:pPr>
            <a:r>
              <a:t>WEALTH is generated as goods and services move across this network;  this flow is referred to as a MARKET.</a:t>
            </a:r>
          </a:p>
          <a:p>
            <a:pPr marL="228600" indent="-228600">
              <a:spcBef>
                <a:spcPts val="0"/>
              </a:spcBef>
              <a:buSzPct val="100000"/>
              <a:buAutoNum type="arabicPeriod" startAt="3"/>
            </a:pPr>
          </a:p>
          <a:p>
            <a:pPr marL="228600" indent="-228600">
              <a:spcBef>
                <a:spcPts val="0"/>
              </a:spcBef>
              <a:buSzPct val="100000"/>
              <a:buAutoNum type="arabicPeriod" startAt="4"/>
            </a:pPr>
            <a:r>
              <a:t>Growth of wealth can be constrained if the network is heavily silo’d or inefficient.</a:t>
            </a:r>
          </a:p>
          <a:p>
            <a:pPr marL="228600" indent="-228600">
              <a:spcBef>
                <a:spcPts val="0"/>
              </a:spcBef>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marL="228600" indent="-228600">
              <a:spcBef>
                <a:spcPts val="0"/>
              </a:spcBef>
              <a:buSzPct val="100000"/>
              <a:buAutoNum type="arabicPeriod" startAt="1"/>
            </a:pPr>
            <a:r>
              <a:t>Ownership of assets pass across the network in return for payments, and governed by contracts. </a:t>
            </a:r>
          </a:p>
          <a:p>
            <a:pPr marL="228600" indent="-228600">
              <a:spcBef>
                <a:spcPts val="0"/>
              </a:spcBef>
              <a:buSzPct val="100000"/>
              <a:buAutoNum type="arabicPeriod" startAt="1"/>
            </a:pPr>
          </a:p>
          <a:p>
            <a:pPr marL="228600" indent="-228600">
              <a:spcBef>
                <a:spcPts val="0"/>
              </a:spcBef>
              <a:buSzPct val="100000"/>
              <a:buAutoNum type="arabicPeriod" startAt="2"/>
            </a:pPr>
            <a:r>
              <a:t>ASSETS can be tangible and intangible, We are most comfortable with tangible (Cars, Houses), </a:t>
            </a:r>
          </a:p>
          <a:p>
            <a:pPr marL="228600" indent="-228600">
              <a:spcBef>
                <a:spcPts val="0"/>
              </a:spcBef>
              <a:buSzPct val="100000"/>
              <a:buAutoNum type="arabicPeriod" startAt="2"/>
            </a:pPr>
          </a:p>
          <a:p>
            <a:pPr marL="228600" indent="-228600">
              <a:spcBef>
                <a:spcPts val="0"/>
              </a:spcBef>
              <a:buSzPct val="100000"/>
              <a:buAutoNum type="arabicPeriod" startAt="3"/>
            </a:pPr>
            <a:r>
              <a:t>INTANGIBLE assets – financial instruments most obvious, but don’t forget about intellectual assets like patents and growing digital assets (music, games, video, art).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sldImg"/>
          </p:nvPr>
        </p:nvSpPr>
        <p:spPr>
          <a:prstGeom prst="rect">
            <a:avLst/>
          </a:prstGeom>
        </p:spPr>
        <p:txBody>
          <a:bodyPr/>
          <a:lstStyle/>
          <a:p>
            <a:pPr/>
          </a:p>
        </p:txBody>
      </p:sp>
      <p:sp>
        <p:nvSpPr>
          <p:cNvPr id="327" name="Shape 327"/>
          <p:cNvSpPr/>
          <p:nvPr>
            <p:ph type="body" sz="quarter" idx="1"/>
          </p:nvPr>
        </p:nvSpPr>
        <p:spPr>
          <a:prstGeom prst="rect">
            <a:avLst/>
          </a:prstGeom>
        </p:spPr>
        <p:txBody>
          <a:bodyPr/>
          <a:lstStyle/>
          <a:p>
            <a:pPr marL="228600" indent="-228600">
              <a:spcBef>
                <a:spcPts val="0"/>
              </a:spcBef>
              <a:buSzPct val="100000"/>
              <a:buAutoNum type="arabicPeriod" startAt="1"/>
            </a:pPr>
            <a:r>
              <a:t>Ledgers are not new – they have been used for double entry book keeping since the 1494 when Luca Pacioli (the Franciscan monk) created double-entry book-keeping.</a:t>
            </a:r>
          </a:p>
          <a:p>
            <a:pPr marL="228600" indent="-228600">
              <a:spcBef>
                <a:spcPts val="0"/>
              </a:spcBef>
              <a:buSzPct val="100000"/>
              <a:buAutoNum type="arabicPeriod" startAt="1"/>
            </a:pPr>
          </a:p>
          <a:p>
            <a:pPr marL="228600" indent="-228600">
              <a:spcBef>
                <a:spcPts val="0"/>
              </a:spcBef>
              <a:buSzPct val="100000"/>
              <a:buAutoNum type="arabicPeriod" startAt="2"/>
            </a:pPr>
            <a:r>
              <a:t>Commercial usage of the term is for the "principal book of account" in a business house.</a:t>
            </a:r>
          </a:p>
          <a:p>
            <a:pPr marL="228600" indent="-228600">
              <a:spcBef>
                <a:spcPts val="0"/>
              </a:spcBef>
              <a:buSzPct val="100000"/>
              <a:buAutoNum type="arabicPeriod" startAt="2"/>
            </a:pPr>
          </a:p>
          <a:p>
            <a:pPr marL="228600" indent="-228600">
              <a:spcBef>
                <a:spcPts val="0"/>
              </a:spcBef>
              <a:buSzPct val="100000"/>
              <a:buAutoNum type="arabicPeriod" startAt="3"/>
            </a:pPr>
            <a:r>
              <a:t>THE system of record for recording asset transfer in and out of a business.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Shape 353"/>
          <p:cNvSpPr/>
          <p:nvPr>
            <p:ph type="sldImg"/>
          </p:nvPr>
        </p:nvSpPr>
        <p:spPr>
          <a:prstGeom prst="rect">
            <a:avLst/>
          </a:prstGeom>
        </p:spPr>
        <p:txBody>
          <a:bodyPr/>
          <a:lstStyle/>
          <a:p>
            <a:pPr/>
          </a:p>
        </p:txBody>
      </p:sp>
      <p:sp>
        <p:nvSpPr>
          <p:cNvPr id="354" name="Shape 354"/>
          <p:cNvSpPr/>
          <p:nvPr>
            <p:ph type="body" sz="quarter" idx="1"/>
          </p:nvPr>
        </p:nvSpPr>
        <p:spPr>
          <a:prstGeom prst="rect">
            <a:avLst/>
          </a:prstGeom>
        </p:spPr>
        <p:txBody>
          <a:bodyPr/>
          <a:lstStyle/>
          <a:p>
            <a:pPr marL="228600" indent="-228600">
              <a:spcBef>
                <a:spcPts val="0"/>
              </a:spcBef>
              <a:buSzPct val="100000"/>
              <a:buAutoNum type="arabicPeriod" startAt="1"/>
            </a:pPr>
            <a:r>
              <a:t>What’s new here is the SHARED LEDGER – up to this point each participant had their own Ledger</a:t>
            </a:r>
          </a:p>
          <a:p>
            <a:pPr marL="228600" indent="-228600">
              <a:spcBef>
                <a:spcPts val="0"/>
              </a:spcBef>
              <a:buSzPct val="100000"/>
              <a:buAutoNum type="arabicPeriod" startAt="1"/>
            </a:pPr>
          </a:p>
          <a:p>
            <a:pPr marL="228600" indent="-228600">
              <a:spcBef>
                <a:spcPts val="0"/>
              </a:spcBef>
              <a:buSzPct val="100000"/>
              <a:buAutoNum type="arabicPeriod" startAt="2"/>
            </a:pPr>
            <a:r>
              <a:t>This sharing is the foundation for innovative business solutions, </a:t>
            </a:r>
          </a:p>
          <a:p>
            <a:pPr marL="228600" indent="-228600">
              <a:spcBef>
                <a:spcPts val="0"/>
              </a:spcBef>
              <a:buSzPct val="100000"/>
              <a:buAutoNum type="arabicPeriod" startAt="2"/>
            </a:pPr>
          </a:p>
          <a:p>
            <a:pPr marL="228600" indent="-228600">
              <a:spcBef>
                <a:spcPts val="0"/>
              </a:spcBef>
              <a:buSzPct val="100000"/>
              <a:buAutoNum type="arabicPeriod" startAt="3"/>
            </a:pPr>
            <a:r>
              <a:t>This introduces an interesting set of technical challenges, including (1) participant identity and privacy &amp; (2) transaction privacy</a:t>
            </a:r>
          </a:p>
          <a:p>
            <a:pPr marL="228600" indent="-228600">
              <a:spcBef>
                <a:spcPts val="0"/>
              </a:spcBef>
              <a:buSzPct val="100000"/>
              <a:buAutoNum type="arabicPeriod" startAt="3"/>
            </a:pPr>
          </a:p>
          <a:p>
            <a:pPr marL="228600" indent="-228600">
              <a:spcBef>
                <a:spcPts val="0"/>
              </a:spcBef>
              <a:buSzPct val="100000"/>
              <a:buAutoNum type="arabicPeriod" startAt="4"/>
            </a:pPr>
            <a:r>
              <a:t>Let’s look at this in some more detail.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ph type="sldImg"/>
          </p:nvPr>
        </p:nvSpPr>
        <p:spPr>
          <a:prstGeom prst="rect">
            <a:avLst/>
          </a:prstGeom>
        </p:spPr>
        <p:txBody>
          <a:bodyPr/>
          <a:lstStyle/>
          <a:p>
            <a:pPr/>
          </a:p>
        </p:txBody>
      </p:sp>
      <p:sp>
        <p:nvSpPr>
          <p:cNvPr id="426" name="Shape 426"/>
          <p:cNvSpPr/>
          <p:nvPr>
            <p:ph type="body" sz="quarter" idx="1"/>
          </p:nvPr>
        </p:nvSpPr>
        <p:spPr>
          <a:prstGeom prst="rect">
            <a:avLst/>
          </a:prstGeom>
        </p:spPr>
        <p:txBody>
          <a:bodyPr/>
          <a:lstStyle/>
          <a:p>
            <a:pPr marL="228600" indent="-228600">
              <a:spcBef>
                <a:spcPts val="0"/>
              </a:spcBef>
              <a:buSzPct val="100000"/>
              <a:buAutoNum type="arabicPeriod" startAt="1"/>
            </a:pPr>
            <a:r>
              <a:t>This is the “BEFORE” picture representing the “status quo” for business networks.</a:t>
            </a:r>
          </a:p>
          <a:p>
            <a:pPr marL="228600" indent="-228600">
              <a:spcBef>
                <a:spcPts val="0"/>
              </a:spcBef>
              <a:buSzPct val="100000"/>
              <a:buAutoNum type="arabicPeriod" startAt="1"/>
            </a:pPr>
          </a:p>
          <a:p>
            <a:pPr marL="228600" indent="-228600">
              <a:spcBef>
                <a:spcPts val="0"/>
              </a:spcBef>
              <a:buSzPct val="100000"/>
              <a:buAutoNum type="arabicPeriod" startAt="2"/>
            </a:pPr>
            <a:r>
              <a:t>Each participant keeps their own ledger(s) which are updated to represent business transactions as they occur.</a:t>
            </a:r>
          </a:p>
          <a:p>
            <a:pPr marL="228600" indent="-228600">
              <a:spcBef>
                <a:spcPts val="0"/>
              </a:spcBef>
              <a:buSzPct val="100000"/>
              <a:buAutoNum type="arabicPeriod" startAt="2"/>
            </a:pPr>
          </a:p>
          <a:p>
            <a:pPr marL="228600" indent="-228600">
              <a:spcBef>
                <a:spcPts val="0"/>
              </a:spcBef>
              <a:buSzPct val="100000"/>
              <a:buAutoNum type="arabicPeriod" startAt="3"/>
            </a:pPr>
            <a:r>
              <a:t>This is EXPENSIVE due to duplication of effort and intermediaries adding margin for services.</a:t>
            </a:r>
          </a:p>
          <a:p>
            <a:pPr marL="228600" indent="-228600">
              <a:spcBef>
                <a:spcPts val="0"/>
              </a:spcBef>
              <a:buSzPct val="100000"/>
              <a:buAutoNum type="arabicPeriod" startAt="3"/>
            </a:pPr>
          </a:p>
          <a:p>
            <a:pPr marL="228600" indent="-228600">
              <a:spcBef>
                <a:spcPts val="0"/>
              </a:spcBef>
              <a:buSzPct val="100000"/>
              <a:buAutoNum type="arabicPeriod" startAt="4"/>
            </a:pPr>
            <a:r>
              <a:t>It is clearly INEFFICIENT, as the business conditions – the contract – is duplicated by every network participant</a:t>
            </a:r>
          </a:p>
          <a:p>
            <a:pPr marL="228600" indent="-228600">
              <a:spcBef>
                <a:spcPts val="0"/>
              </a:spcBef>
              <a:buSzPct val="100000"/>
              <a:buAutoNum type="arabicPeriod" startAt="4"/>
            </a:pPr>
          </a:p>
          <a:p>
            <a:pPr marL="228600" indent="-228600">
              <a:spcBef>
                <a:spcPts val="0"/>
              </a:spcBef>
              <a:buSzPct val="100000"/>
              <a:buAutoNum type="arabicPeriod" startAt="5"/>
            </a:pPr>
            <a:r>
              <a:t>It is also VULNERABLE because if a central system (e.g. Bank) is compromised due to an incidents this affects the whole business network.  Incidents can include fraud, cyber attack or a simple mistake.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 name="Shape 498"/>
          <p:cNvSpPr/>
          <p:nvPr>
            <p:ph type="sldImg"/>
          </p:nvPr>
        </p:nvSpPr>
        <p:spPr>
          <a:prstGeom prst="rect">
            <a:avLst/>
          </a:prstGeom>
        </p:spPr>
        <p:txBody>
          <a:bodyPr/>
          <a:lstStyle/>
          <a:p>
            <a:pPr/>
          </a:p>
        </p:txBody>
      </p:sp>
      <p:sp>
        <p:nvSpPr>
          <p:cNvPr id="499" name="Shape 499"/>
          <p:cNvSpPr/>
          <p:nvPr>
            <p:ph type="body" sz="quarter" idx="1"/>
          </p:nvPr>
        </p:nvSpPr>
        <p:spPr>
          <a:prstGeom prst="rect">
            <a:avLst/>
          </a:prstGeom>
        </p:spPr>
        <p:txBody>
          <a:bodyPr/>
          <a:lstStyle/>
          <a:p>
            <a:pPr marL="228600" indent="-228600">
              <a:spcBef>
                <a:spcPts val="0"/>
              </a:spcBef>
              <a:buSzPct val="100000"/>
              <a:buAutoNum type="arabicPeriod" startAt="1"/>
              <a:defRPr sz="1000"/>
            </a:pPr>
            <a:r>
              <a:t>The novel Blockchain architecture give participants the ability to share a ledger which is updated every time a transaction occurs through peer to peer replication.  </a:t>
            </a:r>
          </a:p>
          <a:p>
            <a:pPr marL="228600" indent="-228600">
              <a:spcBef>
                <a:spcPts val="0"/>
              </a:spcBef>
              <a:buSzPct val="100000"/>
              <a:buAutoNum type="arabicPeriod" startAt="1"/>
              <a:defRPr sz="1000"/>
            </a:pPr>
          </a:p>
          <a:p>
            <a:pPr marL="228600" indent="-228600">
              <a:spcBef>
                <a:spcPts val="0"/>
              </a:spcBef>
              <a:buSzPct val="100000"/>
              <a:buAutoNum type="arabicPeriod" startAt="2"/>
              <a:defRPr sz="1000"/>
            </a:pPr>
            <a:r>
              <a:t>Cryptography is used to ensure that network participants see only the parts of the ledger that are relevant to them, and that transactions are secure, authenticated and verifiable.  </a:t>
            </a:r>
          </a:p>
          <a:p>
            <a:pPr marL="228600" indent="-228600">
              <a:spcBef>
                <a:spcPts val="0"/>
              </a:spcBef>
              <a:buSzPct val="100000"/>
              <a:buAutoNum type="arabicPeriod" startAt="2"/>
              <a:defRPr sz="1000"/>
            </a:pPr>
          </a:p>
          <a:p>
            <a:pPr marL="228600" indent="-228600">
              <a:spcBef>
                <a:spcPts val="0"/>
              </a:spcBef>
              <a:buSzPct val="100000"/>
              <a:buAutoNum type="arabicPeriod" startAt="3"/>
              <a:defRPr sz="1000"/>
            </a:pPr>
            <a:r>
              <a:t>Blockchain also allows the contract for asset transfer to be embedded in the transaction database determining the conditions under which the transaction can occur.  </a:t>
            </a:r>
          </a:p>
          <a:p>
            <a:pPr marL="228600" indent="-228600">
              <a:spcBef>
                <a:spcPts val="0"/>
              </a:spcBef>
              <a:buSzPct val="100000"/>
              <a:buAutoNum type="arabicPeriod" startAt="3"/>
              <a:defRPr sz="1000"/>
            </a:pPr>
          </a:p>
          <a:p>
            <a:pPr marL="228600" indent="-228600">
              <a:spcBef>
                <a:spcPts val="0"/>
              </a:spcBef>
              <a:buSzPct val="100000"/>
              <a:buAutoNum type="arabicPeriod" startAt="4"/>
              <a:defRPr sz="1000"/>
            </a:pPr>
            <a:r>
              <a:t>Network participants agree how transactions are verified through consensus or similar mechanisms.  Government oversight, compliance &amp; audit can be part of the same network.</a:t>
            </a:r>
          </a:p>
          <a:p>
            <a:pPr marL="228600" indent="-228600">
              <a:spcBef>
                <a:spcPts val="0"/>
              </a:spcBef>
              <a:buSzPct val="100000"/>
              <a:buAutoNum type="arabicPeriod" startAt="4"/>
              <a:defRPr sz="1000"/>
            </a:pPr>
          </a:p>
          <a:p>
            <a:pPr marL="228600" indent="-228600">
              <a:spcBef>
                <a:spcPts val="0"/>
              </a:spcBef>
              <a:buSzPct val="100000"/>
              <a:buAutoNum type="arabicPeriod" startAt="5"/>
              <a:defRPr sz="1000"/>
            </a:pPr>
            <a:r>
              <a:t>Participants SAME AS BEFORE – this is not a disintermediation play</a:t>
            </a:r>
          </a:p>
          <a:p>
            <a:pPr marL="228600" indent="-228600">
              <a:spcBef>
                <a:spcPts val="0"/>
              </a:spcBef>
              <a:buSzPct val="100000"/>
              <a:buAutoNum type="arabicPeriod" startAt="5"/>
              <a:defRPr sz="1000"/>
            </a:pPr>
          </a:p>
          <a:p>
            <a:pPr marL="228600" indent="-228600">
              <a:spcBef>
                <a:spcPts val="0"/>
              </a:spcBef>
              <a:buSzPct val="100000"/>
              <a:buAutoNum type="arabicPeriod" startAt="6"/>
              <a:defRPr sz="1000"/>
            </a:pPr>
            <a:r>
              <a:t>CONSENSUS– means all participants agree that a transaction is valid</a:t>
            </a:r>
          </a:p>
          <a:p>
            <a:pPr marL="228600" indent="-228600">
              <a:spcBef>
                <a:spcPts val="0"/>
              </a:spcBef>
              <a:buSzPct val="100000"/>
              <a:buAutoNum type="arabicPeriod" startAt="6"/>
              <a:defRPr sz="1000"/>
            </a:pPr>
          </a:p>
          <a:p>
            <a:pPr marL="228600" indent="-228600">
              <a:spcBef>
                <a:spcPts val="0"/>
              </a:spcBef>
              <a:buSzPct val="100000"/>
              <a:buAutoNum type="arabicPeriod" startAt="7"/>
              <a:defRPr sz="1000"/>
            </a:pPr>
            <a:r>
              <a:t>PROVENANCE– means participants know where the asset came from and how it’s ownership has changed over time</a:t>
            </a:r>
          </a:p>
          <a:p>
            <a:pPr marL="228600" indent="-228600">
              <a:spcBef>
                <a:spcPts val="0"/>
              </a:spcBef>
              <a:buSzPct val="100000"/>
              <a:buAutoNum type="arabicPeriod" startAt="7"/>
              <a:defRPr sz="1000"/>
            </a:pPr>
          </a:p>
          <a:p>
            <a:pPr marL="228600" indent="-228600">
              <a:spcBef>
                <a:spcPts val="0"/>
              </a:spcBef>
              <a:buSzPct val="100000"/>
              <a:buAutoNum type="arabicPeriod" startAt="8"/>
              <a:defRPr sz="1000"/>
            </a:pPr>
            <a:r>
              <a:t>IMMUTABILITY– means no participant can tamper with a transaction once it’s agreed. If a transaction was in error then a NEW transaction must be used to reverse the error, with both visible</a:t>
            </a:r>
          </a:p>
          <a:p>
            <a:pPr marL="228600" indent="-228600">
              <a:spcBef>
                <a:spcPts val="0"/>
              </a:spcBef>
              <a:buSzPct val="100000"/>
              <a:buAutoNum type="arabicPeriod" startAt="8"/>
              <a:defRPr sz="1000"/>
            </a:pPr>
          </a:p>
          <a:p>
            <a:pPr marL="228600" indent="-228600">
              <a:spcBef>
                <a:spcPts val="0"/>
              </a:spcBef>
              <a:buSzPct val="100000"/>
              <a:buAutoNum type="arabicPeriod" startAt="9"/>
              <a:defRPr sz="1000"/>
            </a:pPr>
            <a:r>
              <a:t>FINALITY– means that there is ONE place to determine the ownership of an asset or completion of a transaction.  This is the role of the SHARED LEDGER.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 name="Shape 527"/>
          <p:cNvSpPr/>
          <p:nvPr>
            <p:ph type="sldImg"/>
          </p:nvPr>
        </p:nvSpPr>
        <p:spPr>
          <a:prstGeom prst="rect">
            <a:avLst/>
          </a:prstGeom>
        </p:spPr>
        <p:txBody>
          <a:bodyPr/>
          <a:lstStyle/>
          <a:p>
            <a:pPr/>
          </a:p>
        </p:txBody>
      </p:sp>
      <p:sp>
        <p:nvSpPr>
          <p:cNvPr id="528" name="Shape 528"/>
          <p:cNvSpPr/>
          <p:nvPr>
            <p:ph type="body" sz="quarter" idx="1"/>
          </p:nvPr>
        </p:nvSpPr>
        <p:spPr>
          <a:prstGeom prst="rect">
            <a:avLst/>
          </a:prstGeom>
        </p:spPr>
        <p:txBody>
          <a:bodyPr/>
          <a:lstStyle/>
          <a:p>
            <a:pPr marL="228600" indent="-228600">
              <a:spcBef>
                <a:spcPts val="0"/>
              </a:spcBef>
              <a:buSzPct val="100000"/>
              <a:buAutoNum type="arabicPeriod" startAt="1"/>
            </a:pPr>
            <a:r>
              <a:t>Blockchain technology enables the Bitcoin crypto currency and is best known for this usage.</a:t>
            </a:r>
          </a:p>
          <a:p>
            <a:pPr marL="228600" indent="-228600">
              <a:spcBef>
                <a:spcPts val="0"/>
              </a:spcBef>
              <a:buSzPct val="100000"/>
              <a:buAutoNum type="arabicPeriod" startAt="1"/>
            </a:pPr>
          </a:p>
          <a:p>
            <a:pPr marL="228600" indent="-228600">
              <a:spcBef>
                <a:spcPts val="0"/>
              </a:spcBef>
              <a:buSzPct val="100000"/>
              <a:buAutoNum type="arabicPeriod" startAt="2"/>
            </a:pPr>
            <a:r>
              <a:t>However, the shared ledger technology is separate &amp; separable – applicable to a whole range of business challenges that cross all industries.</a:t>
            </a:r>
          </a:p>
          <a:p>
            <a:pPr marL="228600" indent="-228600">
              <a:spcBef>
                <a:spcPts val="0"/>
              </a:spcBef>
              <a:buSzPct val="100000"/>
              <a:buAutoNum type="arabicPeriod" startAt="2"/>
            </a:pPr>
          </a:p>
          <a:p>
            <a:pPr marL="228600" indent="-228600">
              <a:spcBef>
                <a:spcPts val="0"/>
              </a:spcBef>
              <a:buSzPct val="100000"/>
              <a:buAutoNum type="arabicPeriod" startAt="3"/>
            </a:pPr>
            <a:r>
              <a:t>IBM is not interested in crypto currency, but is missioned to help our customers make the most from Blockchain technologies.  We see this as a major transformation opportunity for many of our customers.</a:t>
            </a:r>
          </a:p>
          <a:p>
            <a:pPr marL="228600" indent="-228600">
              <a:spcBef>
                <a:spcPts val="0"/>
              </a:spcBef>
              <a:buSzPct val="100000"/>
              <a:buAutoNum type="arabicPeriod" startAt="3"/>
            </a:pPr>
          </a:p>
          <a:p>
            <a:pPr marL="228600" indent="-228600">
              <a:spcBef>
                <a:spcPts val="0"/>
              </a:spcBef>
              <a:buSzPct val="100000"/>
              <a:buAutoNum type="arabicPeriod" startAt="4"/>
            </a:pPr>
            <a:r>
              <a:t>Digital currencies (i.e. the representation of FIAT currency as an asset on a blockchain) are auditable and permissioned, hence excellent Blockchain use case</a:t>
            </a:r>
          </a:p>
          <a:p>
            <a:pPr marL="228600" indent="-228600">
              <a:spcBef>
                <a:spcPts val="0"/>
              </a:spcBef>
              <a:buSzPct val="100000"/>
              <a:buAutoNum type="arabicPeriod" startAt="4"/>
            </a:pPr>
          </a:p>
          <a:p>
            <a:pPr marL="228600" indent="-228600">
              <a:spcBef>
                <a:spcPts val="0"/>
              </a:spcBef>
              <a:buSzPct val="100000"/>
              <a:buAutoNum type="arabicPeriod" startAt="5"/>
            </a:pPr>
            <a:r>
              <a:t>Excellent document from IMF on different (digital) currencies [can be used to close down discussions] &gt; https://www.imf.org/external/pubs/ft/sdn/2016/sdn1603.pdf</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cover-wallerpaper"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blue-tri-color-logo" descr="blue-tri-color-logo"/>
          <p:cNvPicPr>
            <a:picLocks noChangeAspect="1"/>
          </p:cNvPicPr>
          <p:nvPr/>
        </p:nvPicPr>
        <p:blipFill>
          <a:blip r:embed="rId3">
            <a:extLst/>
          </a:blip>
          <a:stretch>
            <a:fillRect/>
          </a:stretch>
        </p:blipFill>
        <p:spPr>
          <a:xfrm>
            <a:off x="10972800" y="6354764"/>
            <a:ext cx="840318" cy="255589"/>
          </a:xfrm>
          <a:prstGeom prst="rect">
            <a:avLst/>
          </a:prstGeom>
          <a:ln w="12700">
            <a:miter lim="400000"/>
          </a:ln>
        </p:spPr>
      </p:pic>
      <p:sp>
        <p:nvSpPr>
          <p:cNvPr id="17" name="Body Level One…"/>
          <p:cNvSpPr txBox="1"/>
          <p:nvPr>
            <p:ph type="body" sz="quarter" idx="1"/>
          </p:nvPr>
        </p:nvSpPr>
        <p:spPr>
          <a:xfrm>
            <a:off x="451104" y="3703320"/>
            <a:ext cx="11338560" cy="338330"/>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1" indent="-242291">
              <a:spcBef>
                <a:spcPts val="1300"/>
              </a:spcBef>
              <a:buFontTx/>
              <a:defRPr sz="2200">
                <a:solidFill>
                  <a:srgbClr val="003F69"/>
                </a:solidFill>
              </a:defRPr>
            </a:lvl3pPr>
            <a:lvl4pPr marL="1613891" indent="-242291">
              <a:spcBef>
                <a:spcPts val="1300"/>
              </a:spcBef>
              <a:buFontTx/>
              <a:defRPr sz="2200">
                <a:solidFill>
                  <a:srgbClr val="003F69"/>
                </a:solidFill>
              </a:defRPr>
            </a:lvl4pPr>
            <a:lvl5pPr marL="0" indent="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Rectangle"/>
          <p:cNvSpPr/>
          <p:nvPr>
            <p:ph type="body" sz="quarter" idx="13"/>
          </p:nvPr>
        </p:nvSpPr>
        <p:spPr>
          <a:xfrm>
            <a:off x="487680" y="5120640"/>
            <a:ext cx="11338560" cy="365762"/>
          </a:xfrm>
          <a:prstGeom prst="rect">
            <a:avLst/>
          </a:prstGeom>
        </p:spPr>
        <p:txBody>
          <a:bodyPr/>
          <a:lstStyle/>
          <a:p>
            <a:pPr marL="210311" indent="-210311" defTabSz="841247">
              <a:spcBef>
                <a:spcPts val="300"/>
              </a:spcBef>
              <a:defRPr sz="1840"/>
            </a:pPr>
          </a:p>
        </p:txBody>
      </p:sp>
      <p:sp>
        <p:nvSpPr>
          <p:cNvPr id="19" name="Title Text"/>
          <p:cNvSpPr txBox="1"/>
          <p:nvPr>
            <p:ph type="title"/>
          </p:nvPr>
        </p:nvSpPr>
        <p:spPr>
          <a:xfrm>
            <a:off x="451104" y="3007922"/>
            <a:ext cx="11338560" cy="677110"/>
          </a:xfrm>
          <a:prstGeom prst="rect">
            <a:avLst/>
          </a:prstGeom>
        </p:spPr>
        <p:txBody>
          <a:bodyPr anchor="b"/>
          <a:lstStyle>
            <a:lvl1pPr>
              <a:defRPr sz="4800">
                <a:solidFill>
                  <a:schemeClr val="accent3"/>
                </a:solidFill>
              </a:defRPr>
            </a:lvl1pPr>
          </a:lstStyle>
          <a:p>
            <a:pPr/>
            <a:r>
              <a:t>Title Text</a:t>
            </a:r>
          </a:p>
        </p:txBody>
      </p:sp>
      <p:pic>
        <p:nvPicPr>
          <p:cNvPr id="20" name="image4.png" descr="image4.png"/>
          <p:cNvPicPr>
            <a:picLocks noChangeAspect="1"/>
          </p:cNvPicPr>
          <p:nvPr/>
        </p:nvPicPr>
        <p:blipFill>
          <a:blip r:embed="rId4">
            <a:extLst/>
          </a:blip>
          <a:stretch>
            <a:fillRect/>
          </a:stretch>
        </p:blipFill>
        <p:spPr>
          <a:xfrm>
            <a:off x="487680" y="6514100"/>
            <a:ext cx="2554117" cy="125436"/>
          </a:xfrm>
          <a:prstGeom prst="rect">
            <a:avLst/>
          </a:prstGeom>
          <a:ln w="12700">
            <a:miter lim="400000"/>
          </a:ln>
        </p:spPr>
      </p:pic>
      <p:sp>
        <p:nvSpPr>
          <p:cNvPr id="21" name="Slide Number"/>
          <p:cNvSpPr txBox="1"/>
          <p:nvPr>
            <p:ph type="sldNum" sz="quarter" idx="2"/>
          </p:nvPr>
        </p:nvSpPr>
        <p:spPr>
          <a:xfrm>
            <a:off x="8463946" y="6224224"/>
            <a:ext cx="273654" cy="264253"/>
          </a:xfrm>
          <a:prstGeom prst="rect">
            <a:avLst/>
          </a:prstGeom>
        </p:spPr>
        <p:txBody>
          <a:bodyPr lIns="45718" tIns="45718" rIns="45718" bIns="45718"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19" name="Powerpoint template-04.png" descr="Powerpoint template-04.png"/>
          <p:cNvPicPr>
            <a:picLocks noChangeAspect="1"/>
          </p:cNvPicPr>
          <p:nvPr/>
        </p:nvPicPr>
        <p:blipFill>
          <a:blip r:embed="rId2">
            <a:extLst/>
          </a:blip>
          <a:srcRect l="83063" t="5682" r="3294" b="85152"/>
          <a:stretch>
            <a:fillRect/>
          </a:stretch>
        </p:blipFill>
        <p:spPr>
          <a:xfrm>
            <a:off x="10936288" y="182561"/>
            <a:ext cx="1095377" cy="414340"/>
          </a:xfrm>
          <a:prstGeom prst="rect">
            <a:avLst/>
          </a:prstGeom>
          <a:ln w="12700">
            <a:miter lim="400000"/>
          </a:ln>
        </p:spPr>
      </p:pic>
      <p:sp>
        <p:nvSpPr>
          <p:cNvPr id="120" name="Rectangle"/>
          <p:cNvSpPr/>
          <p:nvPr/>
        </p:nvSpPr>
        <p:spPr>
          <a:xfrm>
            <a:off x="-12700" y="6643688"/>
            <a:ext cx="12198350" cy="209552"/>
          </a:xfrm>
          <a:prstGeom prst="rect">
            <a:avLst/>
          </a:prstGeom>
          <a:solidFill>
            <a:srgbClr val="00B0F0"/>
          </a:solidFill>
          <a:ln>
            <a:solidFill>
              <a:srgbClr val="00B0F0"/>
            </a:solidFill>
          </a:ln>
        </p:spPr>
        <p:txBody>
          <a:bodyPr lIns="45718" tIns="45718" rIns="45718" bIns="45718"/>
          <a:lstStyle/>
          <a:p>
            <a:pPr>
              <a:lnSpc>
                <a:spcPct val="90000"/>
              </a:lnSpc>
              <a:defRPr sz="2200">
                <a:solidFill>
                  <a:srgbClr val="0000FF"/>
                </a:solidFill>
                <a:latin typeface="Tahoma"/>
                <a:ea typeface="Tahoma"/>
                <a:cs typeface="Tahoma"/>
                <a:sym typeface="Tahoma"/>
              </a:defRPr>
            </a:pPr>
          </a:p>
        </p:txBody>
      </p:sp>
      <p:sp>
        <p:nvSpPr>
          <p:cNvPr id="121" name="IBM Sales &amp; Distribution"/>
          <p:cNvSpPr txBox="1"/>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22" name="IBM® Corporation  2016                                                                                                                                                    IBM Internal Use Only"/>
          <p:cNvSpPr txBox="1"/>
          <p:nvPr/>
        </p:nvSpPr>
        <p:spPr>
          <a:xfrm>
            <a:off x="114299" y="6650038"/>
            <a:ext cx="11917365" cy="21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23" name="Title Text"/>
          <p:cNvSpPr txBox="1"/>
          <p:nvPr>
            <p:ph type="title"/>
          </p:nvPr>
        </p:nvSpPr>
        <p:spPr>
          <a:xfrm>
            <a:off x="354420" y="182564"/>
            <a:ext cx="10582397" cy="414338"/>
          </a:xfrm>
          <a:prstGeom prst="rect">
            <a:avLst/>
          </a:prstGeom>
        </p:spPr>
        <p:txBody>
          <a:bodyPr/>
          <a:lstStyle/>
          <a:p>
            <a:pPr/>
            <a:r>
              <a:t>Title Text</a:t>
            </a:r>
          </a:p>
        </p:txBody>
      </p:sp>
      <p:sp>
        <p:nvSpPr>
          <p:cNvPr id="124" name="Body Level One…"/>
          <p:cNvSpPr txBox="1"/>
          <p:nvPr>
            <p:ph type="body" sz="half" idx="1"/>
          </p:nvPr>
        </p:nvSpPr>
        <p:spPr>
          <a:xfrm>
            <a:off x="609600" y="981075"/>
            <a:ext cx="5376334" cy="5040315"/>
          </a:xfrm>
          <a:prstGeom prst="rect">
            <a:avLst/>
          </a:prstGeom>
        </p:spPr>
        <p:txBody>
          <a:bodyPr/>
          <a:lstStyle>
            <a:lvl1pPr>
              <a:spcBef>
                <a:spcPts val="400"/>
              </a:spcBef>
            </a:lvl1pPr>
            <a:lvl2pPr marL="711200" indent="-254000">
              <a:spcBef>
                <a:spcPts val="400"/>
              </a:spcBef>
            </a:lvl2pPr>
            <a:lvl3pPr>
              <a:spcBef>
                <a:spcPts val="400"/>
              </a:spcBef>
            </a:lvl3pPr>
            <a:lvl4pPr marL="1623332" indent="-251732">
              <a:spcBef>
                <a:spcPts val="400"/>
              </a:spcBef>
            </a:lvl4pPr>
            <a:lvl5pPr marL="2080531" indent="-251731">
              <a:spcBef>
                <a:spcPts val="400"/>
              </a:spcBef>
            </a:lvl5pPr>
          </a:lstStyle>
          <a:p>
            <a:pPr/>
            <a:r>
              <a:t>Body Level One</a:t>
            </a:r>
          </a:p>
          <a:p>
            <a:pPr lvl="1"/>
            <a:r>
              <a:t>Body Level Two</a:t>
            </a:r>
          </a:p>
          <a:p>
            <a:pPr lvl="2"/>
            <a:r>
              <a:t>Body Level Three</a:t>
            </a:r>
          </a:p>
          <a:p>
            <a:pPr lvl="3"/>
            <a:r>
              <a:t>Body Level Four</a:t>
            </a:r>
          </a:p>
          <a:p>
            <a:pPr lvl="4"/>
            <a:r>
              <a:t>Body Level Five</a:t>
            </a:r>
          </a:p>
        </p:txBody>
      </p:sp>
      <p:sp>
        <p:nvSpPr>
          <p:cNvPr id="125" name="Slide Number"/>
          <p:cNvSpPr txBox="1"/>
          <p:nvPr>
            <p:ph type="sldNum" sz="quarter" idx="2"/>
          </p:nvPr>
        </p:nvSpPr>
        <p:spPr>
          <a:xfrm>
            <a:off x="11660188" y="6667500"/>
            <a:ext cx="215701" cy="219075"/>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32" name="Powerpoint template-04.png" descr="Powerpoint template-04.png"/>
          <p:cNvPicPr>
            <a:picLocks noChangeAspect="1"/>
          </p:cNvPicPr>
          <p:nvPr/>
        </p:nvPicPr>
        <p:blipFill>
          <a:blip r:embed="rId2">
            <a:extLst/>
          </a:blip>
          <a:srcRect l="83063" t="5682" r="3294" b="85152"/>
          <a:stretch>
            <a:fillRect/>
          </a:stretch>
        </p:blipFill>
        <p:spPr>
          <a:xfrm>
            <a:off x="10936816" y="182562"/>
            <a:ext cx="1094318" cy="414340"/>
          </a:xfrm>
          <a:prstGeom prst="rect">
            <a:avLst/>
          </a:prstGeom>
          <a:ln w="12700">
            <a:miter lim="400000"/>
          </a:ln>
        </p:spPr>
      </p:pic>
      <p:sp>
        <p:nvSpPr>
          <p:cNvPr id="133" name="Rectangle"/>
          <p:cNvSpPr/>
          <p:nvPr/>
        </p:nvSpPr>
        <p:spPr>
          <a:xfrm>
            <a:off x="-12702" y="6643688"/>
            <a:ext cx="12198355" cy="209552"/>
          </a:xfrm>
          <a:prstGeom prst="rect">
            <a:avLst/>
          </a:prstGeom>
          <a:solidFill>
            <a:srgbClr val="00B0F0"/>
          </a:solidFill>
          <a:ln>
            <a:solidFill>
              <a:srgbClr val="00B0F0"/>
            </a:solidFill>
          </a:ln>
        </p:spPr>
        <p:txBody>
          <a:bodyPr lIns="45718" tIns="45718" rIns="45718" bIns="45718"/>
          <a:lstStyle/>
          <a:p>
            <a:pPr>
              <a:lnSpc>
                <a:spcPct val="90000"/>
              </a:lnSpc>
              <a:defRPr sz="2200">
                <a:solidFill>
                  <a:srgbClr val="0000FF"/>
                </a:solidFill>
                <a:latin typeface="Tahoma"/>
                <a:ea typeface="Tahoma"/>
                <a:cs typeface="Tahoma"/>
                <a:sym typeface="Tahoma"/>
              </a:defRPr>
            </a:pPr>
          </a:p>
        </p:txBody>
      </p:sp>
      <p:sp>
        <p:nvSpPr>
          <p:cNvPr id="134" name="Title Text"/>
          <p:cNvSpPr txBox="1"/>
          <p:nvPr>
            <p:ph type="title"/>
          </p:nvPr>
        </p:nvSpPr>
        <p:spPr>
          <a:xfrm>
            <a:off x="354420" y="182564"/>
            <a:ext cx="10582397" cy="414338"/>
          </a:xfrm>
          <a:prstGeom prst="rect">
            <a:avLst/>
          </a:prstGeom>
        </p:spPr>
        <p:txBody>
          <a:bodyPr/>
          <a:lstStyle/>
          <a:p>
            <a:pPr/>
            <a:r>
              <a:t>Title Text</a:t>
            </a:r>
          </a:p>
        </p:txBody>
      </p:sp>
      <p:sp>
        <p:nvSpPr>
          <p:cNvPr id="135" name="IBM Sales &amp; Distribution"/>
          <p:cNvSpPr txBox="1"/>
          <p:nvPr/>
        </p:nvSpPr>
        <p:spPr>
          <a:xfrm>
            <a:off x="249766" y="6472239"/>
            <a:ext cx="2429936"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6" name="IBM® Corporation  2016                                                                                                                                                         IBM Internal Use Only"/>
          <p:cNvSpPr txBox="1"/>
          <p:nvPr/>
        </p:nvSpPr>
        <p:spPr>
          <a:xfrm>
            <a:off x="114300" y="6650035"/>
            <a:ext cx="10020301" cy="218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7" name="Slide Number"/>
          <p:cNvSpPr txBox="1"/>
          <p:nvPr>
            <p:ph type="sldNum" sz="quarter" idx="2"/>
          </p:nvPr>
        </p:nvSpPr>
        <p:spPr>
          <a:xfrm>
            <a:off x="11660716" y="6667500"/>
            <a:ext cx="215702" cy="219075"/>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44" name="Line"/>
          <p:cNvSpPr/>
          <p:nvPr/>
        </p:nvSpPr>
        <p:spPr>
          <a:xfrm>
            <a:off x="483612" y="212344"/>
            <a:ext cx="11089265" cy="1"/>
          </a:xfrm>
          <a:prstGeom prst="line">
            <a:avLst/>
          </a:prstGeom>
          <a:ln w="38100">
            <a:solidFill>
              <a:srgbClr val="424242"/>
            </a:solidFill>
          </a:ln>
        </p:spPr>
        <p:txBody>
          <a:bodyPr lIns="45718" tIns="45718" rIns="45718" bIns="45718"/>
          <a:lstStyle/>
          <a:p>
            <a:pPr/>
          </a:p>
        </p:txBody>
      </p:sp>
      <p:sp>
        <p:nvSpPr>
          <p:cNvPr id="145" name="Title Text"/>
          <p:cNvSpPr txBox="1"/>
          <p:nvPr>
            <p:ph type="title"/>
          </p:nvPr>
        </p:nvSpPr>
        <p:spPr>
          <a:xfrm>
            <a:off x="486668" y="323850"/>
            <a:ext cx="11087101" cy="882650"/>
          </a:xfrm>
          <a:prstGeom prst="rect">
            <a:avLst/>
          </a:prstGeom>
        </p:spPr>
        <p:txBody>
          <a:bodyPr lIns="50800" tIns="50800" rIns="50800" bIns="50800"/>
          <a:lstStyle>
            <a:lvl1pPr marR="27779" defTabSz="622300">
              <a:lnSpc>
                <a:spcPct val="80000"/>
              </a:lnSpc>
              <a:defRPr spc="-96" sz="3200"/>
            </a:lvl1pPr>
          </a:lstStyle>
          <a:p>
            <a:pPr/>
            <a:r>
              <a:t>Title Text</a:t>
            </a:r>
          </a:p>
        </p:txBody>
      </p:sp>
      <p:sp>
        <p:nvSpPr>
          <p:cNvPr id="146" name="IBM Confidential"/>
          <p:cNvSpPr txBox="1"/>
          <p:nvPr/>
        </p:nvSpPr>
        <p:spPr>
          <a:xfrm>
            <a:off x="5415491" y="6553200"/>
            <a:ext cx="136101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47" name="© 2016 IBM Corporation"/>
          <p:cNvSpPr txBox="1"/>
          <p:nvPr/>
        </p:nvSpPr>
        <p:spPr>
          <a:xfrm>
            <a:off x="9999133" y="6553200"/>
            <a:ext cx="1507069"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55" name="Title Text"/>
          <p:cNvSpPr txBox="1"/>
          <p:nvPr>
            <p:ph type="title"/>
          </p:nvPr>
        </p:nvSpPr>
        <p:spPr>
          <a:prstGeom prst="rect">
            <a:avLst/>
          </a:prstGeom>
        </p:spPr>
        <p:txBody>
          <a:bodyPr/>
          <a:lstStyle/>
          <a:p>
            <a:pPr/>
            <a:r>
              <a:t>Title Text</a:t>
            </a:r>
          </a:p>
        </p:txBody>
      </p:sp>
      <p:sp>
        <p:nvSpPr>
          <p:cNvPr id="156" name="Body Level One…"/>
          <p:cNvSpPr txBox="1"/>
          <p:nvPr>
            <p:ph type="body" idx="1"/>
          </p:nvPr>
        </p:nvSpPr>
        <p:spPr>
          <a:prstGeom prst="rect">
            <a:avLst/>
          </a:prstGeom>
        </p:spPr>
        <p:txBody>
          <a:bodyPr/>
          <a:lstStyle>
            <a:lvl1pPr>
              <a:spcBef>
                <a:spcPts val="400"/>
              </a:spcBef>
            </a:lvl1pPr>
            <a:lvl2pPr>
              <a:spcBef>
                <a:spcPts val="400"/>
              </a:spcBef>
            </a:lvl2pPr>
            <a:lvl3pPr>
              <a:spcBef>
                <a:spcPts val="400"/>
              </a:spcBef>
            </a:lvl3pPr>
            <a:lvl4pPr>
              <a:spcBef>
                <a:spcPts val="400"/>
              </a:spcBef>
            </a:lvl4pPr>
            <a:lvl5pPr>
              <a:spcBef>
                <a:spcPts val="400"/>
              </a:spcBef>
            </a:lvl5pPr>
          </a:lstStyle>
          <a:p>
            <a:pPr/>
            <a:r>
              <a:t>Body Level One</a:t>
            </a:r>
          </a:p>
          <a:p>
            <a:pPr lvl="1"/>
            <a:r>
              <a:t>Body Level Two</a:t>
            </a:r>
          </a:p>
          <a:p>
            <a:pPr lvl="2"/>
            <a:r>
              <a:t>Body Level Three</a:t>
            </a:r>
          </a:p>
          <a:p>
            <a:pPr lvl="3"/>
            <a:r>
              <a:t>Body Level Four</a:t>
            </a:r>
          </a:p>
          <a:p>
            <a:pPr lvl="4"/>
            <a:r>
              <a:t>Body Level Five</a:t>
            </a:r>
          </a:p>
        </p:txBody>
      </p:sp>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Graphic slide">
    <p:spTree>
      <p:nvGrpSpPr>
        <p:cNvPr id="1" name=""/>
        <p:cNvGrpSpPr/>
        <p:nvPr/>
      </p:nvGrpSpPr>
      <p:grpSpPr>
        <a:xfrm>
          <a:off x="0" y="0"/>
          <a:ext cx="0" cy="0"/>
          <a:chOff x="0" y="0"/>
          <a:chExt cx="0" cy="0"/>
        </a:xfrm>
      </p:grpSpPr>
      <p:sp>
        <p:nvSpPr>
          <p:cNvPr id="164" name="Slide Number"/>
          <p:cNvSpPr txBox="1"/>
          <p:nvPr>
            <p:ph type="sldNum" sz="quarter" idx="2"/>
          </p:nvPr>
        </p:nvSpPr>
        <p:spPr>
          <a:xfrm>
            <a:off x="11781367" y="6560960"/>
            <a:ext cx="127001" cy="127001"/>
          </a:xfrm>
          <a:prstGeom prst="rect">
            <a:avLst/>
          </a:prstGeom>
        </p:spPr>
        <p:txBody>
          <a:bodyPr/>
          <a:lstStyle>
            <a:lvl1pPr>
              <a:defRPr sz="800">
                <a:solidFill>
                  <a:srgbClr val="5A5A5A"/>
                </a:solidFill>
                <a:latin typeface="Arial"/>
                <a:ea typeface="Arial"/>
                <a:cs typeface="Arial"/>
                <a:sym typeface="Arial"/>
              </a:defRPr>
            </a:lvl1pPr>
          </a:lstStyle>
          <a:p>
            <a:pPr/>
            <a:fld id="{86CB4B4D-7CA3-9044-876B-883B54F8677D}" type="slidenum"/>
          </a:p>
        </p:txBody>
      </p:sp>
      <p:sp>
        <p:nvSpPr>
          <p:cNvPr id="165" name="Rectangle 4"/>
          <p:cNvSpPr txBox="1"/>
          <p:nvPr/>
        </p:nvSpPr>
        <p:spPr>
          <a:xfrm>
            <a:off x="817034" y="6489701"/>
            <a:ext cx="1589618"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800">
                <a:solidFill>
                  <a:srgbClr val="5A5A5A"/>
                </a:solidFill>
                <a:latin typeface="Arial"/>
                <a:ea typeface="Arial"/>
                <a:cs typeface="Arial"/>
                <a:sym typeface="Arial"/>
              </a:defRPr>
            </a:lvl1pPr>
          </a:lstStyle>
          <a:p>
            <a:pPr/>
            <a:r>
              <a:t>© 2017 IBM Corporation</a:t>
            </a:r>
          </a:p>
        </p:txBody>
      </p:sp>
      <p:sp>
        <p:nvSpPr>
          <p:cNvPr id="166" name="Title Text"/>
          <p:cNvSpPr txBox="1"/>
          <p:nvPr>
            <p:ph type="title"/>
          </p:nvPr>
        </p:nvSpPr>
        <p:spPr>
          <a:xfrm>
            <a:off x="790576" y="795409"/>
            <a:ext cx="5283201" cy="523221"/>
          </a:xfrm>
          <a:prstGeom prst="rect">
            <a:avLst/>
          </a:prstGeom>
        </p:spPr>
        <p:txBody>
          <a:bodyPr/>
          <a:lstStyle>
            <a:lvl1pPr>
              <a:lnSpc>
                <a:spcPts val="4000"/>
              </a:lnSpc>
              <a:defRPr sz="3700">
                <a:solidFill>
                  <a:schemeClr val="accent5"/>
                </a:solidFill>
              </a:defRPr>
            </a:lvl1pPr>
          </a:lstStyle>
          <a:p>
            <a:pPr/>
            <a:r>
              <a:t>Title Text</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28" name="Body Level One…"/>
          <p:cNvSpPr txBox="1"/>
          <p:nvPr>
            <p:ph type="body" sz="half" idx="1"/>
          </p:nvPr>
        </p:nvSpPr>
        <p:spPr>
          <a:xfrm>
            <a:off x="365758" y="1600200"/>
            <a:ext cx="5623563" cy="4525963"/>
          </a:xfrm>
          <a:prstGeom prst="rect">
            <a:avLst/>
          </a:prstGeom>
        </p:spPr>
        <p:txBody>
          <a:bodyPr/>
          <a:lstStyle>
            <a:lvl1pPr>
              <a:spcBef>
                <a:spcPts val="400"/>
              </a:spcBef>
              <a:defRPr>
                <a:solidFill>
                  <a:srgbClr val="000000"/>
                </a:solidFill>
                <a:latin typeface="Arial"/>
                <a:ea typeface="Arial"/>
                <a:cs typeface="Arial"/>
                <a:sym typeface="Arial"/>
              </a:defRPr>
            </a:lvl1pPr>
            <a:lvl2pPr>
              <a:spcBef>
                <a:spcPts val="400"/>
              </a:spcBef>
              <a:defRPr>
                <a:solidFill>
                  <a:srgbClr val="000000"/>
                </a:solidFill>
                <a:latin typeface="Arial"/>
                <a:ea typeface="Arial"/>
                <a:cs typeface="Arial"/>
                <a:sym typeface="Arial"/>
              </a:defRPr>
            </a:lvl2pPr>
            <a:lvl3pPr>
              <a:spcBef>
                <a:spcPts val="400"/>
              </a:spcBef>
              <a:defRPr>
                <a:solidFill>
                  <a:srgbClr val="000000"/>
                </a:solidFill>
                <a:latin typeface="Arial"/>
                <a:ea typeface="Arial"/>
                <a:cs typeface="Arial"/>
                <a:sym typeface="Arial"/>
              </a:defRPr>
            </a:lvl3pPr>
            <a:lvl4pPr>
              <a:spcBef>
                <a:spcPts val="400"/>
              </a:spcBef>
              <a:defRPr>
                <a:solidFill>
                  <a:srgbClr val="000000"/>
                </a:solidFill>
                <a:latin typeface="Arial"/>
                <a:ea typeface="Arial"/>
                <a:cs typeface="Arial"/>
                <a:sym typeface="Arial"/>
              </a:defRPr>
            </a:lvl4pPr>
            <a:lvl5pPr>
              <a:spcBef>
                <a:spcPts val="400"/>
              </a:spcBef>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9" name="Title Text"/>
          <p:cNvSpPr txBox="1"/>
          <p:nvPr>
            <p:ph type="title"/>
          </p:nvPr>
        </p:nvSpPr>
        <p:spPr>
          <a:xfrm>
            <a:off x="365758" y="274638"/>
            <a:ext cx="11445243" cy="575201"/>
          </a:xfrm>
          <a:prstGeom prst="rect">
            <a:avLst/>
          </a:prstGeom>
        </p:spPr>
        <p:txBody>
          <a:bodyPr/>
          <a:lstStyle/>
          <a:p>
            <a:pPr/>
            <a:r>
              <a:t>Title Text</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IBM Confidential"/>
          <p:cNvSpPr txBox="1"/>
          <p:nvPr/>
        </p:nvSpPr>
        <p:spPr>
          <a:xfrm>
            <a:off x="5415491" y="6553200"/>
            <a:ext cx="136101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39" name="IBM-logo-50-black" descr="IBM-logo-50-black"/>
          <p:cNvPicPr>
            <a:picLocks noChangeAspect="1"/>
          </p:cNvPicPr>
          <p:nvPr/>
        </p:nvPicPr>
        <p:blipFill>
          <a:blip r:embed="rId2">
            <a:extLst/>
          </a:blip>
          <a:stretch>
            <a:fillRect/>
          </a:stretch>
        </p:blipFill>
        <p:spPr>
          <a:xfrm>
            <a:off x="11814350" y="6169864"/>
            <a:ext cx="213785" cy="575203"/>
          </a:xfrm>
          <a:prstGeom prst="rect">
            <a:avLst/>
          </a:prstGeom>
          <a:ln w="12700">
            <a:miter lim="400000"/>
          </a:ln>
        </p:spPr>
      </p:pic>
      <p:sp>
        <p:nvSpPr>
          <p:cNvPr id="40" name="Body Level One…"/>
          <p:cNvSpPr txBox="1"/>
          <p:nvPr>
            <p:ph type="body" sz="half" idx="1"/>
          </p:nvPr>
        </p:nvSpPr>
        <p:spPr>
          <a:xfrm>
            <a:off x="365758" y="1600200"/>
            <a:ext cx="3703324" cy="4525963"/>
          </a:xfrm>
          <a:prstGeom prst="rect">
            <a:avLst/>
          </a:prstGeom>
        </p:spPr>
        <p:txBody>
          <a:bodyPr/>
          <a:lstStyle>
            <a:lvl1pPr>
              <a:spcBef>
                <a:spcPts val="400"/>
              </a:spcBef>
              <a:defRPr>
                <a:solidFill>
                  <a:srgbClr val="000000"/>
                </a:solidFill>
                <a:latin typeface="Arial"/>
                <a:ea typeface="Arial"/>
                <a:cs typeface="Arial"/>
                <a:sym typeface="Arial"/>
              </a:defRPr>
            </a:lvl1pPr>
            <a:lvl2pPr>
              <a:spcBef>
                <a:spcPts val="400"/>
              </a:spcBef>
              <a:defRPr>
                <a:solidFill>
                  <a:srgbClr val="000000"/>
                </a:solidFill>
                <a:latin typeface="Arial"/>
                <a:ea typeface="Arial"/>
                <a:cs typeface="Arial"/>
                <a:sym typeface="Arial"/>
              </a:defRPr>
            </a:lvl2pPr>
            <a:lvl3pPr>
              <a:spcBef>
                <a:spcPts val="400"/>
              </a:spcBef>
              <a:defRPr>
                <a:solidFill>
                  <a:srgbClr val="000000"/>
                </a:solidFill>
                <a:latin typeface="Arial"/>
                <a:ea typeface="Arial"/>
                <a:cs typeface="Arial"/>
                <a:sym typeface="Arial"/>
              </a:defRPr>
            </a:lvl3pPr>
            <a:lvl4pPr>
              <a:spcBef>
                <a:spcPts val="400"/>
              </a:spcBef>
              <a:defRPr>
                <a:solidFill>
                  <a:srgbClr val="000000"/>
                </a:solidFill>
                <a:latin typeface="Arial"/>
                <a:ea typeface="Arial"/>
                <a:cs typeface="Arial"/>
                <a:sym typeface="Arial"/>
              </a:defRPr>
            </a:lvl4pPr>
            <a:lvl5pPr>
              <a:spcBef>
                <a:spcPts val="400"/>
              </a:spcBef>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41" name="© 2016 IBM Corporation"/>
          <p:cNvSpPr txBox="1"/>
          <p:nvPr/>
        </p:nvSpPr>
        <p:spPr>
          <a:xfrm>
            <a:off x="9999133" y="6553200"/>
            <a:ext cx="1507069"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49" name="IBM Confidential"/>
          <p:cNvSpPr txBox="1"/>
          <p:nvPr/>
        </p:nvSpPr>
        <p:spPr>
          <a:xfrm>
            <a:off x="5415491" y="6553200"/>
            <a:ext cx="136101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0" name="© 2016 IBM Corporation"/>
          <p:cNvSpPr txBox="1"/>
          <p:nvPr/>
        </p:nvSpPr>
        <p:spPr>
          <a:xfrm>
            <a:off x="9999133" y="6553200"/>
            <a:ext cx="1507069"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51" name="Title Text"/>
          <p:cNvSpPr txBox="1"/>
          <p:nvPr>
            <p:ph type="title"/>
          </p:nvPr>
        </p:nvSpPr>
        <p:spPr>
          <a:prstGeom prst="rect">
            <a:avLst/>
          </a:prstGeom>
        </p:spPr>
        <p:txBody>
          <a:bodyPr/>
          <a:lstStyle/>
          <a:p>
            <a:pPr/>
            <a:r>
              <a:t>Title Text</a:t>
            </a:r>
          </a:p>
        </p:txBody>
      </p:sp>
      <p:pic>
        <p:nvPicPr>
          <p:cNvPr id="52" name="IBM-logo-50-black" descr="IBM-logo-50-black"/>
          <p:cNvPicPr>
            <a:picLocks noChangeAspect="1"/>
          </p:cNvPicPr>
          <p:nvPr/>
        </p:nvPicPr>
        <p:blipFill>
          <a:blip r:embed="rId2">
            <a:extLst/>
          </a:blip>
          <a:stretch>
            <a:fillRect/>
          </a:stretch>
        </p:blipFill>
        <p:spPr>
          <a:xfrm>
            <a:off x="11814350" y="6169864"/>
            <a:ext cx="213785" cy="575203"/>
          </a:xfrm>
          <a:prstGeom prst="rect">
            <a:avLst/>
          </a:prstGeom>
          <a:ln w="12700">
            <a:miter lim="400000"/>
          </a:ln>
        </p:spPr>
      </p:pic>
      <p:sp>
        <p:nvSpPr>
          <p:cNvPr id="53" name="Body Level One…"/>
          <p:cNvSpPr txBox="1"/>
          <p:nvPr>
            <p:ph type="body" sz="half" idx="1"/>
          </p:nvPr>
        </p:nvSpPr>
        <p:spPr>
          <a:xfrm>
            <a:off x="365758" y="1600200"/>
            <a:ext cx="3703324" cy="4525963"/>
          </a:xfrm>
          <a:prstGeom prst="rect">
            <a:avLst/>
          </a:prstGeom>
        </p:spPr>
        <p:txBody>
          <a:bodyPr/>
          <a:lstStyle>
            <a:lvl1pPr>
              <a:spcBef>
                <a:spcPts val="400"/>
              </a:spcBef>
              <a:defRPr>
                <a:solidFill>
                  <a:srgbClr val="000000"/>
                </a:solidFill>
                <a:latin typeface="Arial"/>
                <a:ea typeface="Arial"/>
                <a:cs typeface="Arial"/>
                <a:sym typeface="Arial"/>
              </a:defRPr>
            </a:lvl1pPr>
            <a:lvl2pPr>
              <a:spcBef>
                <a:spcPts val="400"/>
              </a:spcBef>
              <a:defRPr>
                <a:solidFill>
                  <a:srgbClr val="000000"/>
                </a:solidFill>
                <a:latin typeface="Arial"/>
                <a:ea typeface="Arial"/>
                <a:cs typeface="Arial"/>
                <a:sym typeface="Arial"/>
              </a:defRPr>
            </a:lvl2pPr>
            <a:lvl3pPr>
              <a:spcBef>
                <a:spcPts val="400"/>
              </a:spcBef>
              <a:defRPr>
                <a:solidFill>
                  <a:srgbClr val="000000"/>
                </a:solidFill>
                <a:latin typeface="Arial"/>
                <a:ea typeface="Arial"/>
                <a:cs typeface="Arial"/>
                <a:sym typeface="Arial"/>
              </a:defRPr>
            </a:lvl3pPr>
            <a:lvl4pPr>
              <a:spcBef>
                <a:spcPts val="400"/>
              </a:spcBef>
              <a:defRPr>
                <a:solidFill>
                  <a:srgbClr val="000000"/>
                </a:solidFill>
                <a:latin typeface="Arial"/>
                <a:ea typeface="Arial"/>
                <a:cs typeface="Arial"/>
                <a:sym typeface="Arial"/>
              </a:defRPr>
            </a:lvl4pPr>
            <a:lvl5pPr>
              <a:spcBef>
                <a:spcPts val="400"/>
              </a:spcBef>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4" name="IBM Confidential"/>
          <p:cNvSpPr txBox="1"/>
          <p:nvPr/>
        </p:nvSpPr>
        <p:spPr>
          <a:xfrm>
            <a:off x="5415491" y="6553200"/>
            <a:ext cx="136101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5" name="© 2016 IBM Corporation"/>
          <p:cNvSpPr txBox="1"/>
          <p:nvPr/>
        </p:nvSpPr>
        <p:spPr>
          <a:xfrm>
            <a:off x="9999133" y="6553200"/>
            <a:ext cx="1507069"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63" name="Title Text"/>
          <p:cNvSpPr txBox="1"/>
          <p:nvPr>
            <p:ph type="title"/>
          </p:nvPr>
        </p:nvSpPr>
        <p:spPr>
          <a:prstGeom prst="rect">
            <a:avLst/>
          </a:prstGeom>
        </p:spPr>
        <p:txBody>
          <a:bodyPr/>
          <a:lstStyle/>
          <a:p>
            <a:pPr/>
            <a:r>
              <a:t>Title Text</a:t>
            </a:r>
          </a:p>
        </p:txBody>
      </p:sp>
      <p:sp>
        <p:nvSpPr>
          <p:cNvPr id="6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72" name="IBM Confidential"/>
          <p:cNvSpPr txBox="1"/>
          <p:nvPr/>
        </p:nvSpPr>
        <p:spPr>
          <a:xfrm>
            <a:off x="5415491" y="6553200"/>
            <a:ext cx="136101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73" name="© 2016 IBM Corporation"/>
          <p:cNvSpPr txBox="1"/>
          <p:nvPr/>
        </p:nvSpPr>
        <p:spPr>
          <a:xfrm>
            <a:off x="9999133" y="6553200"/>
            <a:ext cx="1507069"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74" name="IBM-logo-50-black" descr="IBM-logo-50-black"/>
          <p:cNvPicPr>
            <a:picLocks noChangeAspect="1"/>
          </p:cNvPicPr>
          <p:nvPr/>
        </p:nvPicPr>
        <p:blipFill>
          <a:blip r:embed="rId2">
            <a:extLst/>
          </a:blip>
          <a:stretch>
            <a:fillRect/>
          </a:stretch>
        </p:blipFill>
        <p:spPr>
          <a:xfrm>
            <a:off x="11814350" y="6169864"/>
            <a:ext cx="213785" cy="575203"/>
          </a:xfrm>
          <a:prstGeom prst="rect">
            <a:avLst/>
          </a:prstGeom>
          <a:ln w="12700">
            <a:miter lim="400000"/>
          </a:ln>
        </p:spPr>
      </p:pic>
      <p:sp>
        <p:nvSpPr>
          <p:cNvPr id="75" name="Title Text"/>
          <p:cNvSpPr txBox="1"/>
          <p:nvPr>
            <p:ph type="title"/>
          </p:nvPr>
        </p:nvSpPr>
        <p:spPr>
          <a:xfrm>
            <a:off x="365758" y="3048000"/>
            <a:ext cx="11445243" cy="1143000"/>
          </a:xfrm>
          <a:prstGeom prst="rect">
            <a:avLst/>
          </a:prstGeom>
        </p:spPr>
        <p:txBody>
          <a:bodyPr/>
          <a:lstStyle>
            <a:lvl1pPr algn="ctr">
              <a:defRPr sz="4000"/>
            </a:lvl1pPr>
          </a:lstStyle>
          <a:p>
            <a:pPr/>
            <a:r>
              <a:t>Title Text</a:t>
            </a:r>
          </a:p>
        </p:txBody>
      </p:sp>
      <p:sp>
        <p:nvSpPr>
          <p:cNvPr id="76" name="IBM Confidential"/>
          <p:cNvSpPr txBox="1"/>
          <p:nvPr/>
        </p:nvSpPr>
        <p:spPr>
          <a:xfrm>
            <a:off x="5415491" y="6553200"/>
            <a:ext cx="136101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77" name="© 2016 IBM Corporation"/>
          <p:cNvSpPr txBox="1"/>
          <p:nvPr/>
        </p:nvSpPr>
        <p:spPr>
          <a:xfrm>
            <a:off x="9999133" y="6553200"/>
            <a:ext cx="1507069"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85" name="IBM Confidential"/>
          <p:cNvSpPr txBox="1"/>
          <p:nvPr/>
        </p:nvSpPr>
        <p:spPr>
          <a:xfrm>
            <a:off x="5415491" y="6553200"/>
            <a:ext cx="136101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 2016 IBM Corporation"/>
          <p:cNvSpPr txBox="1"/>
          <p:nvPr/>
        </p:nvSpPr>
        <p:spPr>
          <a:xfrm>
            <a:off x="9999133" y="6553200"/>
            <a:ext cx="1507069"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87" name="Title Text"/>
          <p:cNvSpPr txBox="1"/>
          <p:nvPr>
            <p:ph type="title"/>
          </p:nvPr>
        </p:nvSpPr>
        <p:spPr>
          <a:xfrm>
            <a:off x="365758" y="274638"/>
            <a:ext cx="11445243" cy="544070"/>
          </a:xfrm>
          <a:prstGeom prst="rect">
            <a:avLst/>
          </a:prstGeom>
        </p:spPr>
        <p:txBody>
          <a:bodyPr/>
          <a:lstStyle/>
          <a:p>
            <a:pPr/>
            <a:r>
              <a:t>Title Text</a:t>
            </a:r>
          </a:p>
        </p:txBody>
      </p:sp>
      <p:sp>
        <p:nvSpPr>
          <p:cNvPr id="88" name="Body Level One…"/>
          <p:cNvSpPr txBox="1"/>
          <p:nvPr>
            <p:ph type="body" idx="1"/>
          </p:nvPr>
        </p:nvSpPr>
        <p:spPr>
          <a:xfrm>
            <a:off x="478367" y="1295400"/>
            <a:ext cx="11241686" cy="4614608"/>
          </a:xfrm>
          <a:prstGeom prst="rect">
            <a:avLst/>
          </a:prstGeom>
        </p:spPr>
        <p:txBody>
          <a:bodyPr/>
          <a:lstStyle>
            <a:lvl1pPr marL="230712" indent="-230712">
              <a:lnSpc>
                <a:spcPct val="200000"/>
              </a:lnSpc>
              <a:spcBef>
                <a:spcPts val="400"/>
              </a:spcBef>
              <a:buChar char="•"/>
            </a:lvl1pPr>
            <a:lvl2pPr>
              <a:lnSpc>
                <a:spcPct val="200000"/>
              </a:lnSpc>
              <a:spcBef>
                <a:spcPts val="400"/>
              </a:spcBef>
            </a:lvl2pPr>
            <a:lvl3pPr>
              <a:lnSpc>
                <a:spcPct val="200000"/>
              </a:lnSpc>
              <a:spcBef>
                <a:spcPts val="400"/>
              </a:spcBef>
            </a:lvl3pPr>
            <a:lvl4pPr>
              <a:lnSpc>
                <a:spcPct val="200000"/>
              </a:lnSpc>
              <a:spcBef>
                <a:spcPts val="400"/>
              </a:spcBef>
            </a:lvl4pPr>
            <a:lvl5pPr>
              <a:lnSpc>
                <a:spcPct val="200000"/>
              </a:lnSpc>
              <a:spcBef>
                <a:spcPts val="400"/>
              </a:spcBef>
            </a:lvl5pPr>
          </a:lstStyle>
          <a:p>
            <a:pPr/>
            <a:r>
              <a:t>Body Level One</a:t>
            </a:r>
          </a:p>
          <a:p>
            <a:pPr lvl="1"/>
            <a:r>
              <a:t>Body Level Two</a:t>
            </a:r>
          </a:p>
          <a:p>
            <a:pPr lvl="2"/>
            <a:r>
              <a:t>Body Level Three</a:t>
            </a:r>
          </a:p>
          <a:p>
            <a:pPr lvl="3"/>
            <a:r>
              <a:t>Body Level Four</a:t>
            </a:r>
          </a:p>
          <a:p>
            <a:pPr lvl="4"/>
            <a:r>
              <a:t>Body Level Five</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96" name="Line"/>
          <p:cNvSpPr/>
          <p:nvPr/>
        </p:nvSpPr>
        <p:spPr>
          <a:xfrm>
            <a:off x="483612" y="212344"/>
            <a:ext cx="11089265" cy="1"/>
          </a:xfrm>
          <a:prstGeom prst="line">
            <a:avLst/>
          </a:prstGeom>
          <a:ln w="38100">
            <a:solidFill>
              <a:srgbClr val="424242"/>
            </a:solidFill>
          </a:ln>
        </p:spPr>
        <p:txBody>
          <a:bodyPr lIns="45718" tIns="45718" rIns="45718" bIns="45718"/>
          <a:lstStyle/>
          <a:p>
            <a:pPr/>
          </a:p>
        </p:txBody>
      </p:sp>
      <p:sp>
        <p:nvSpPr>
          <p:cNvPr id="97" name="Title Text"/>
          <p:cNvSpPr txBox="1"/>
          <p:nvPr>
            <p:ph type="title"/>
          </p:nvPr>
        </p:nvSpPr>
        <p:spPr>
          <a:xfrm>
            <a:off x="486668" y="323850"/>
            <a:ext cx="11087101" cy="882650"/>
          </a:xfrm>
          <a:prstGeom prst="rect">
            <a:avLst/>
          </a:prstGeom>
        </p:spPr>
        <p:txBody>
          <a:bodyPr lIns="50800" tIns="50800" rIns="50800" bIns="50800"/>
          <a:lstStyle>
            <a:lvl1pPr marR="27779" defTabSz="622300">
              <a:lnSpc>
                <a:spcPct val="80000"/>
              </a:lnSpc>
              <a:defRPr spc="-96" sz="3200"/>
            </a:lvl1pPr>
          </a:lstStyle>
          <a:p>
            <a:pPr/>
            <a:r>
              <a:t>Title Text</a:t>
            </a:r>
          </a:p>
        </p:txBody>
      </p:sp>
      <p:sp>
        <p:nvSpPr>
          <p:cNvPr id="98" name="IBM Confidential"/>
          <p:cNvSpPr txBox="1"/>
          <p:nvPr/>
        </p:nvSpPr>
        <p:spPr>
          <a:xfrm>
            <a:off x="5415491" y="6553200"/>
            <a:ext cx="136101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9" name="© 2016 IBM Corporation"/>
          <p:cNvSpPr txBox="1"/>
          <p:nvPr/>
        </p:nvSpPr>
        <p:spPr>
          <a:xfrm>
            <a:off x="9999133" y="6553200"/>
            <a:ext cx="1507069"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07" name="Line"/>
          <p:cNvSpPr/>
          <p:nvPr/>
        </p:nvSpPr>
        <p:spPr>
          <a:xfrm>
            <a:off x="483612" y="212344"/>
            <a:ext cx="11089265" cy="1"/>
          </a:xfrm>
          <a:prstGeom prst="line">
            <a:avLst/>
          </a:prstGeom>
          <a:ln w="38100">
            <a:solidFill>
              <a:srgbClr val="424242"/>
            </a:solidFill>
          </a:ln>
        </p:spPr>
        <p:txBody>
          <a:bodyPr lIns="45718" tIns="45718" rIns="45718" bIns="45718"/>
          <a:lstStyle/>
          <a:p>
            <a:pPr/>
          </a:p>
        </p:txBody>
      </p:sp>
      <p:sp>
        <p:nvSpPr>
          <p:cNvPr id="108" name="Title Text"/>
          <p:cNvSpPr txBox="1"/>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09" name="Body Level One…"/>
          <p:cNvSpPr txBox="1"/>
          <p:nvPr>
            <p:ph type="body" idx="1"/>
          </p:nvPr>
        </p:nvSpPr>
        <p:spPr>
          <a:xfrm>
            <a:off x="501650" y="1609129"/>
            <a:ext cx="11074400" cy="4819654"/>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4" indent="-229304" defTabSz="641350">
              <a:spcBef>
                <a:spcPts val="1200"/>
              </a:spcBef>
              <a:buClr>
                <a:srgbClr val="E68A35"/>
              </a:buClr>
              <a:buSzPct val="90000"/>
              <a:buFontTx/>
              <a:defRPr b="1" spc="-52" sz="2600"/>
            </a:lvl2pPr>
            <a:lvl3pPr marL="661457" indent="-343958" defTabSz="641350">
              <a:spcBef>
                <a:spcPts val="1200"/>
              </a:spcBef>
              <a:buClr>
                <a:srgbClr val="E68A35"/>
              </a:buClr>
              <a:buSzPct val="90000"/>
              <a:buFontTx/>
              <a:buChar char="-"/>
              <a:defRPr b="1" spc="-52" sz="2600"/>
            </a:lvl3pPr>
            <a:lvl4pPr marL="934860" indent="-458611" defTabSz="641350">
              <a:spcBef>
                <a:spcPts val="1200"/>
              </a:spcBef>
              <a:buClr>
                <a:srgbClr val="E68A35"/>
              </a:buClr>
              <a:buFontTx/>
              <a:buChar char="-"/>
              <a:defRPr b="1" spc="-52" sz="2600"/>
            </a:lvl4pPr>
            <a:lvl5pPr marL="1001887" indent="-366887"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0" name="IBM Confidential"/>
          <p:cNvSpPr txBox="1"/>
          <p:nvPr/>
        </p:nvSpPr>
        <p:spPr>
          <a:xfrm>
            <a:off x="5415491" y="6553200"/>
            <a:ext cx="136101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11" name="© 2016 IBM Corporation"/>
          <p:cNvSpPr txBox="1"/>
          <p:nvPr/>
        </p:nvSpPr>
        <p:spPr>
          <a:xfrm>
            <a:off x="9999133" y="6553200"/>
            <a:ext cx="1507069"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IBM Confidential"/>
          <p:cNvSpPr txBox="1"/>
          <p:nvPr/>
        </p:nvSpPr>
        <p:spPr>
          <a:xfrm>
            <a:off x="5415491" y="6553200"/>
            <a:ext cx="136101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 2016 IBM Corporation"/>
          <p:cNvSpPr txBox="1"/>
          <p:nvPr/>
        </p:nvSpPr>
        <p:spPr>
          <a:xfrm>
            <a:off x="9999133" y="6553200"/>
            <a:ext cx="1507069"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4" name="IBM-logo-50-black" descr="IBM-logo-50-black"/>
          <p:cNvPicPr>
            <a:picLocks noChangeAspect="1"/>
          </p:cNvPicPr>
          <p:nvPr/>
        </p:nvPicPr>
        <p:blipFill>
          <a:blip r:embed="rId2">
            <a:extLst/>
          </a:blip>
          <a:stretch>
            <a:fillRect/>
          </a:stretch>
        </p:blipFill>
        <p:spPr>
          <a:xfrm>
            <a:off x="11814350" y="6169864"/>
            <a:ext cx="213785" cy="575203"/>
          </a:xfrm>
          <a:prstGeom prst="rect">
            <a:avLst/>
          </a:prstGeom>
          <a:ln w="12700">
            <a:miter lim="400000"/>
          </a:ln>
        </p:spPr>
      </p:pic>
      <p:sp>
        <p:nvSpPr>
          <p:cNvPr id="5" name="© 2016 IBM Corporation"/>
          <p:cNvSpPr txBox="1"/>
          <p:nvPr/>
        </p:nvSpPr>
        <p:spPr>
          <a:xfrm>
            <a:off x="9999133" y="6553200"/>
            <a:ext cx="1507069"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 name="Title Text"/>
          <p:cNvSpPr txBox="1"/>
          <p:nvPr>
            <p:ph type="title"/>
          </p:nvPr>
        </p:nvSpPr>
        <p:spPr>
          <a:xfrm>
            <a:off x="365758" y="274638"/>
            <a:ext cx="11445243"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7" name="Body Level One…"/>
          <p:cNvSpPr txBox="1"/>
          <p:nvPr>
            <p:ph type="body" idx="1"/>
          </p:nvPr>
        </p:nvSpPr>
        <p:spPr>
          <a:xfrm>
            <a:off x="365758" y="1600200"/>
            <a:ext cx="11445243"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latinLnBrk="0">
        <a:lnSpc>
          <a:spcPct val="100000"/>
        </a:lnSpc>
        <a:spcBef>
          <a:spcPts val="18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latinLnBrk="0">
        <a:lnSpc>
          <a:spcPct val="100000"/>
        </a:lnSpc>
        <a:spcBef>
          <a:spcPts val="18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latinLnBrk="0">
        <a:lnSpc>
          <a:spcPct val="100000"/>
        </a:lnSpc>
        <a:spcBef>
          <a:spcPts val="18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latinLnBrk="0">
        <a:lnSpc>
          <a:spcPct val="100000"/>
        </a:lnSpc>
        <a:spcBef>
          <a:spcPts val="18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latinLnBrk="0">
        <a:lnSpc>
          <a:spcPct val="100000"/>
        </a:lnSpc>
        <a:spcBef>
          <a:spcPts val="18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latinLnBrk="0">
        <a:lnSpc>
          <a:spcPct val="100000"/>
        </a:lnSpc>
        <a:spcBef>
          <a:spcPts val="18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latinLnBrk="0">
        <a:lnSpc>
          <a:spcPct val="100000"/>
        </a:lnSpc>
        <a:spcBef>
          <a:spcPts val="18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latinLnBrk="0">
        <a:lnSpc>
          <a:spcPct val="100000"/>
        </a:lnSpc>
        <a:spcBef>
          <a:spcPts val="18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latinLnBrk="0">
        <a:lnSpc>
          <a:spcPct val="100000"/>
        </a:lnSpc>
        <a:spcBef>
          <a:spcPts val="18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jpeg"/><Relationship Id="rId10" Type="http://schemas.openxmlformats.org/officeDocument/2006/relationships/image" Target="../media/image20.png"/><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openxmlformats.org/officeDocument/2006/relationships/image" Target="../media/image24.png"/><Relationship Id="rId15" Type="http://schemas.openxmlformats.org/officeDocument/2006/relationships/image" Target="../media/image2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image" Target="../media/image13.jpeg"/><Relationship Id="rId8" Type="http://schemas.openxmlformats.org/officeDocument/2006/relationships/image" Target="../media/image14.jpeg"/><Relationship Id="rId9" Type="http://schemas.openxmlformats.org/officeDocument/2006/relationships/image" Target="../media/image26.png"/><Relationship Id="rId10" Type="http://schemas.openxmlformats.org/officeDocument/2006/relationships/image" Target="../media/image27.png"/><Relationship Id="rId11"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5.jpeg"/><Relationship Id="rId4" Type="http://schemas.openxmlformats.org/officeDocument/2006/relationships/image" Target="../media/image11.png"/><Relationship Id="rId5" Type="http://schemas.openxmlformats.org/officeDocument/2006/relationships/image" Target="../media/image2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6.jpeg"/><Relationship Id="rId4" Type="http://schemas.openxmlformats.org/officeDocument/2006/relationships/image" Target="../media/image17.jpeg"/><Relationship Id="rId5" Type="http://schemas.openxmlformats.org/officeDocument/2006/relationships/image" Target="../media/image11.png"/><Relationship Id="rId6" Type="http://schemas.openxmlformats.org/officeDocument/2006/relationships/image" Target="../media/image18.jpeg"/><Relationship Id="rId7" Type="http://schemas.openxmlformats.org/officeDocument/2006/relationships/image" Target="../media/image19.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0.jpeg"/><Relationship Id="rId4" Type="http://schemas.openxmlformats.org/officeDocument/2006/relationships/image" Target="../media/image1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1.jpeg"/><Relationship Id="rId4" Type="http://schemas.openxmlformats.org/officeDocument/2006/relationships/image" Target="../media/image1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2.jpeg"/><Relationship Id="rId4" Type="http://schemas.openxmlformats.org/officeDocument/2006/relationships/image" Target="../media/image1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3.jpeg"/><Relationship Id="rId4"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jpe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29.png"/><Relationship Id="rId7" Type="http://schemas.openxmlformats.org/officeDocument/2006/relationships/image" Target="../media/image1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4.jpe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5.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6.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jpeg"/><Relationship Id="rId6" Type="http://schemas.openxmlformats.org/officeDocument/2006/relationships/image" Target="../media/image30.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1.jpeg"/><Relationship Id="rId4" Type="http://schemas.openxmlformats.org/officeDocument/2006/relationships/image" Target="../media/image32.jpeg"/><Relationship Id="rId5" Type="http://schemas.openxmlformats.org/officeDocument/2006/relationships/image" Target="../media/image33.jpeg"/><Relationship Id="rId6" Type="http://schemas.openxmlformats.org/officeDocument/2006/relationships/image" Target="../media/image34.jpeg"/><Relationship Id="rId7" Type="http://schemas.openxmlformats.org/officeDocument/2006/relationships/image" Target="../media/image35.jpe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rddill-IBM/ZeroToBlockchain" TargetMode="External"/><Relationship Id="rId3" Type="http://schemas.openxmlformats.org/officeDocument/2006/relationships/hyperlink" Target="https://www.youtube.com/playlist?list=PLnJzIOiv6cVTaS8k90R3T9AlS_kf5XWmX"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4.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jpe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11.png"/><Relationship Id="rId6" Type="http://schemas.openxmlformats.org/officeDocument/2006/relationships/image" Target="../media/image1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1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jpeg"/><Relationship Id="rId4" Type="http://schemas.openxmlformats.org/officeDocument/2006/relationships/image" Target="../media/image11.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Learning Bluemix &amp; Blockchain"/>
          <p:cNvSpPr txBox="1"/>
          <p:nvPr>
            <p:ph type="body" sz="quarter" idx="1"/>
          </p:nvPr>
        </p:nvSpPr>
        <p:spPr>
          <a:xfrm>
            <a:off x="451104" y="3703320"/>
            <a:ext cx="11338560" cy="338330"/>
          </a:xfrm>
          <a:prstGeom prst="rect">
            <a:avLst/>
          </a:prstGeom>
        </p:spPr>
        <p:txBody>
          <a:bodyPr/>
          <a:lstStyle>
            <a:lvl1pPr defTabSz="704087">
              <a:lnSpc>
                <a:spcPct val="90000"/>
              </a:lnSpc>
              <a:spcBef>
                <a:spcPts val="1000"/>
              </a:spcBef>
              <a:defRPr sz="1600"/>
            </a:lvl1pPr>
          </a:lstStyle>
          <a:p>
            <a:pPr/>
            <a:r>
              <a:t>Learning Bluemix &amp; Blockchain</a:t>
            </a:r>
          </a:p>
        </p:txBody>
      </p:sp>
      <p:sp>
        <p:nvSpPr>
          <p:cNvPr id="176" name="Bob Dill, IBM Distinguished Engineer, CTO Global Technical Sales…"/>
          <p:cNvSpPr/>
          <p:nvPr>
            <p:ph type="body" idx="13"/>
          </p:nvPr>
        </p:nvSpPr>
        <p:spPr>
          <a:xfrm>
            <a:off x="451104" y="5198245"/>
            <a:ext cx="11338560" cy="365762"/>
          </a:xfrm>
          <a:prstGeom prst="rect">
            <a:avLst/>
          </a:prstGeom>
          <a:extLst>
            <a:ext uri="{C572A759-6A51-4108-AA02-DFA0A04FC94B}">
              <ma14:wrappingTextBoxFlag xmlns:ma14="http://schemas.microsoft.com/office/mac/drawingml/2011/main" val="1"/>
            </a:ext>
          </a:extLst>
        </p:spPr>
        <p:txBody>
          <a:bodyPr/>
          <a:lstStyle/>
          <a:p>
            <a:pPr marL="0" indent="0" defTabSz="722376">
              <a:lnSpc>
                <a:spcPct val="90000"/>
              </a:lnSpc>
              <a:spcBef>
                <a:spcPts val="0"/>
              </a:spcBef>
              <a:buSzTx/>
              <a:buNone/>
              <a:defRPr sz="900"/>
            </a:pPr>
            <a:r>
              <a:t>Bob Dill, IBM Distinguished Engineer, CTO Global Technical Sales</a:t>
            </a:r>
          </a:p>
          <a:p>
            <a:pPr marL="0" indent="0" defTabSz="722376">
              <a:lnSpc>
                <a:spcPct val="90000"/>
              </a:lnSpc>
              <a:spcBef>
                <a:spcPts val="0"/>
              </a:spcBef>
              <a:buSzTx/>
              <a:buNone/>
              <a:defRPr sz="900"/>
            </a:pPr>
            <a:r>
              <a:t>David Smits, Senior Certified Architect, IBM Blockchain</a:t>
            </a:r>
          </a:p>
        </p:txBody>
      </p:sp>
      <p:sp>
        <p:nvSpPr>
          <p:cNvPr id="177" name="Chapter 2: What is Blockchain?"/>
          <p:cNvSpPr txBox="1"/>
          <p:nvPr>
            <p:ph type="title"/>
          </p:nvPr>
        </p:nvSpPr>
        <p:spPr>
          <a:xfrm>
            <a:off x="451104" y="3007922"/>
            <a:ext cx="11338560" cy="677110"/>
          </a:xfrm>
          <a:prstGeom prst="rect">
            <a:avLst/>
          </a:prstGeom>
        </p:spPr>
        <p:txBody>
          <a:bodyPr/>
          <a:lstStyle/>
          <a:p>
            <a:pPr defTabSz="731519">
              <a:defRPr sz="3800"/>
            </a:pPr>
            <a:r>
              <a:t>Chapter </a:t>
            </a:r>
            <a:r>
              <a:t>1</a:t>
            </a:r>
            <a:r>
              <a:t>: What is Blockchain?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73" name="Group 2"/>
          <p:cNvGrpSpPr/>
          <p:nvPr/>
        </p:nvGrpSpPr>
        <p:grpSpPr>
          <a:xfrm>
            <a:off x="10162117" y="105834"/>
            <a:ext cx="1860550" cy="793752"/>
            <a:chOff x="0" y="0"/>
            <a:chExt cx="1860548" cy="793751"/>
          </a:xfrm>
        </p:grpSpPr>
        <p:grpSp>
          <p:nvGrpSpPr>
            <p:cNvPr id="371" name="Group 3"/>
            <p:cNvGrpSpPr/>
            <p:nvPr/>
          </p:nvGrpSpPr>
          <p:grpSpPr>
            <a:xfrm>
              <a:off x="0" y="0"/>
              <a:ext cx="772758" cy="793752"/>
              <a:chOff x="0" y="0"/>
              <a:chExt cx="772757" cy="793751"/>
            </a:xfrm>
          </p:grpSpPr>
          <p:sp>
            <p:nvSpPr>
              <p:cNvPr id="357" name="Freeform 4"/>
              <p:cNvSpPr/>
              <p:nvPr/>
            </p:nvSpPr>
            <p:spPr>
              <a:xfrm>
                <a:off x="552234" y="0"/>
                <a:ext cx="220524"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58" name="Freeform 5"/>
              <p:cNvSpPr/>
              <p:nvPr/>
            </p:nvSpPr>
            <p:spPr>
              <a:xfrm>
                <a:off x="-1" y="0"/>
                <a:ext cx="222378"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370" name="Group 6"/>
              <p:cNvGrpSpPr/>
              <p:nvPr/>
            </p:nvGrpSpPr>
            <p:grpSpPr>
              <a:xfrm>
                <a:off x="153810" y="179892"/>
                <a:ext cx="448460" cy="441386"/>
                <a:chOff x="0" y="0"/>
                <a:chExt cx="448459" cy="441384"/>
              </a:xfrm>
            </p:grpSpPr>
            <p:sp>
              <p:nvSpPr>
                <p:cNvPr id="359" name="Freeform 7"/>
                <p:cNvSpPr/>
                <p:nvPr/>
              </p:nvSpPr>
              <p:spPr>
                <a:xfrm>
                  <a:off x="-1" y="-1"/>
                  <a:ext cx="448461" cy="304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60" name="Rectangle 8"/>
                <p:cNvSpPr/>
                <p:nvPr/>
              </p:nvSpPr>
              <p:spPr>
                <a:xfrm>
                  <a:off x="9265" y="63054"/>
                  <a:ext cx="429928" cy="16692"/>
                </a:xfrm>
                <a:prstGeom prst="rect">
                  <a:avLst/>
                </a:pr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61" name="Freeform 9"/>
                <p:cNvSpPr/>
                <p:nvPr/>
              </p:nvSpPr>
              <p:spPr>
                <a:xfrm>
                  <a:off x="398424"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62" name="Freeform 10"/>
                <p:cNvSpPr/>
                <p:nvPr/>
              </p:nvSpPr>
              <p:spPr>
                <a:xfrm>
                  <a:off x="355802"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63" name="Freeform 11"/>
                <p:cNvSpPr/>
                <p:nvPr/>
              </p:nvSpPr>
              <p:spPr>
                <a:xfrm>
                  <a:off x="315033" y="33382"/>
                  <a:ext cx="20385"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64" name="Freeform 12"/>
                <p:cNvSpPr/>
                <p:nvPr/>
              </p:nvSpPr>
              <p:spPr>
                <a:xfrm>
                  <a:off x="48181" y="152073"/>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65" name="Freeform 13"/>
                <p:cNvSpPr/>
                <p:nvPr/>
              </p:nvSpPr>
              <p:spPr>
                <a:xfrm>
                  <a:off x="48181" y="107564"/>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66" name="Freeform 14"/>
                <p:cNvSpPr/>
                <p:nvPr/>
              </p:nvSpPr>
              <p:spPr>
                <a:xfrm>
                  <a:off x="48181" y="196583"/>
                  <a:ext cx="100070"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67" name="Freeform 15"/>
                <p:cNvSpPr/>
                <p:nvPr/>
              </p:nvSpPr>
              <p:spPr>
                <a:xfrm>
                  <a:off x="-1" y="333820"/>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68" name="Freeform 16"/>
                <p:cNvSpPr/>
                <p:nvPr/>
              </p:nvSpPr>
              <p:spPr>
                <a:xfrm>
                  <a:off x="-1" y="422839"/>
                  <a:ext cx="448461"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69" name="Freeform 17"/>
                <p:cNvSpPr/>
                <p:nvPr/>
              </p:nvSpPr>
              <p:spPr>
                <a:xfrm>
                  <a:off x="-1" y="378329"/>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pic>
          <p:nvPicPr>
            <p:cNvPr id="372" name="Picture 18" descr="Picture 18"/>
            <p:cNvPicPr>
              <a:picLocks noChangeAspect="1"/>
            </p:cNvPicPr>
            <p:nvPr/>
          </p:nvPicPr>
          <p:blipFill>
            <a:blip r:embed="rId3">
              <a:extLst/>
            </a:blip>
            <a:stretch>
              <a:fillRect/>
            </a:stretch>
          </p:blipFill>
          <p:spPr>
            <a:xfrm>
              <a:off x="872827" y="107564"/>
              <a:ext cx="987723" cy="504441"/>
            </a:xfrm>
            <a:prstGeom prst="rect">
              <a:avLst/>
            </a:prstGeom>
            <a:ln w="12700" cap="flat">
              <a:noFill/>
              <a:miter lim="400000"/>
            </a:ln>
            <a:effectLst/>
          </p:spPr>
        </p:pic>
      </p:grpSp>
      <p:sp>
        <p:nvSpPr>
          <p:cNvPr id="374" name="Title 1"/>
          <p:cNvSpPr txBox="1"/>
          <p:nvPr/>
        </p:nvSpPr>
        <p:spPr>
          <a:xfrm>
            <a:off x="675217" y="423333"/>
            <a:ext cx="10384367" cy="50598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000"/>
              </a:lnSpc>
              <a:defRPr sz="3700">
                <a:solidFill>
                  <a:srgbClr val="5596E6"/>
                </a:solidFill>
                <a:latin typeface="Arial"/>
                <a:ea typeface="Arial"/>
                <a:cs typeface="Arial"/>
                <a:sym typeface="Arial"/>
              </a:defRPr>
            </a:lvl1pPr>
          </a:lstStyle>
          <a:p>
            <a:pPr/>
            <a:r>
              <a:t>Problem …</a:t>
            </a:r>
          </a:p>
        </p:txBody>
      </p:sp>
      <p:pic>
        <p:nvPicPr>
          <p:cNvPr id="375" name="Picture 20" descr="Picture 20"/>
          <p:cNvPicPr>
            <a:picLocks noChangeAspect="1"/>
          </p:cNvPicPr>
          <p:nvPr/>
        </p:nvPicPr>
        <p:blipFill>
          <a:blip r:embed="rId4">
            <a:extLst/>
          </a:blip>
          <a:stretch>
            <a:fillRect/>
          </a:stretch>
        </p:blipFill>
        <p:spPr>
          <a:xfrm>
            <a:off x="8856133" y="1794933"/>
            <a:ext cx="1178985" cy="1176868"/>
          </a:xfrm>
          <a:prstGeom prst="rect">
            <a:avLst/>
          </a:prstGeom>
          <a:ln w="12700">
            <a:miter lim="400000"/>
          </a:ln>
        </p:spPr>
      </p:pic>
      <p:grpSp>
        <p:nvGrpSpPr>
          <p:cNvPr id="378" name="Group 21"/>
          <p:cNvGrpSpPr/>
          <p:nvPr/>
        </p:nvGrpSpPr>
        <p:grpSpPr>
          <a:xfrm>
            <a:off x="8741833" y="1695450"/>
            <a:ext cx="1418168" cy="1369485"/>
            <a:chOff x="0" y="0"/>
            <a:chExt cx="1418167" cy="1369483"/>
          </a:xfrm>
        </p:grpSpPr>
        <p:sp>
          <p:nvSpPr>
            <p:cNvPr id="376" name="Freeform 22"/>
            <p:cNvSpPr/>
            <p:nvPr/>
          </p:nvSpPr>
          <p:spPr>
            <a:xfrm>
              <a:off x="1249193" y="6032"/>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sp>
          <p:nvSpPr>
            <p:cNvPr id="377" name="Freeform 23"/>
            <p:cNvSpPr/>
            <p:nvPr/>
          </p:nvSpPr>
          <p:spPr>
            <a:xfrm flipH="1">
              <a:off x="-1" y="-1"/>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grpSp>
      <p:pic>
        <p:nvPicPr>
          <p:cNvPr id="379" name="Picture 24" descr="Picture 24"/>
          <p:cNvPicPr>
            <a:picLocks noChangeAspect="1"/>
          </p:cNvPicPr>
          <p:nvPr/>
        </p:nvPicPr>
        <p:blipFill>
          <a:blip r:embed="rId5">
            <a:extLst/>
          </a:blip>
          <a:stretch>
            <a:fillRect/>
          </a:stretch>
        </p:blipFill>
        <p:spPr>
          <a:xfrm>
            <a:off x="8832850" y="4237566"/>
            <a:ext cx="1181101" cy="1178985"/>
          </a:xfrm>
          <a:prstGeom prst="rect">
            <a:avLst/>
          </a:prstGeom>
          <a:ln w="12700">
            <a:miter lim="400000"/>
          </a:ln>
        </p:spPr>
      </p:pic>
      <p:pic>
        <p:nvPicPr>
          <p:cNvPr id="380" name="Picture 25" descr="Picture 25"/>
          <p:cNvPicPr>
            <a:picLocks noChangeAspect="1"/>
          </p:cNvPicPr>
          <p:nvPr/>
        </p:nvPicPr>
        <p:blipFill>
          <a:blip r:embed="rId6">
            <a:extLst/>
          </a:blip>
          <a:stretch>
            <a:fillRect/>
          </a:stretch>
        </p:blipFill>
        <p:spPr>
          <a:xfrm>
            <a:off x="5522385" y="1822450"/>
            <a:ext cx="1181101" cy="1178984"/>
          </a:xfrm>
          <a:prstGeom prst="rect">
            <a:avLst/>
          </a:prstGeom>
          <a:ln w="12700">
            <a:miter lim="400000"/>
          </a:ln>
        </p:spPr>
      </p:pic>
      <p:pic>
        <p:nvPicPr>
          <p:cNvPr id="381" name="Picture 26" descr="Picture 26"/>
          <p:cNvPicPr>
            <a:picLocks noChangeAspect="1"/>
          </p:cNvPicPr>
          <p:nvPr/>
        </p:nvPicPr>
        <p:blipFill>
          <a:blip r:embed="rId7">
            <a:extLst/>
          </a:blip>
          <a:stretch>
            <a:fillRect/>
          </a:stretch>
        </p:blipFill>
        <p:spPr>
          <a:xfrm>
            <a:off x="5520266" y="4294718"/>
            <a:ext cx="1181101" cy="1181101"/>
          </a:xfrm>
          <a:prstGeom prst="rect">
            <a:avLst/>
          </a:prstGeom>
          <a:ln w="12700">
            <a:miter lim="400000"/>
          </a:ln>
        </p:spPr>
      </p:pic>
      <p:pic>
        <p:nvPicPr>
          <p:cNvPr id="382" name="Picture 27" descr="Picture 27"/>
          <p:cNvPicPr>
            <a:picLocks noChangeAspect="1"/>
          </p:cNvPicPr>
          <p:nvPr/>
        </p:nvPicPr>
        <p:blipFill>
          <a:blip r:embed="rId8">
            <a:extLst/>
          </a:blip>
          <a:stretch>
            <a:fillRect/>
          </a:stretch>
        </p:blipFill>
        <p:spPr>
          <a:xfrm>
            <a:off x="2157940" y="4263125"/>
            <a:ext cx="1178985" cy="1181101"/>
          </a:xfrm>
          <a:prstGeom prst="rect">
            <a:avLst/>
          </a:prstGeom>
          <a:ln w="12700">
            <a:miter lim="400000"/>
          </a:ln>
        </p:spPr>
      </p:pic>
      <p:pic>
        <p:nvPicPr>
          <p:cNvPr id="383" name="Picture 28" descr="Picture 28"/>
          <p:cNvPicPr>
            <a:picLocks noChangeAspect="1"/>
          </p:cNvPicPr>
          <p:nvPr/>
        </p:nvPicPr>
        <p:blipFill>
          <a:blip r:embed="rId9">
            <a:extLst/>
          </a:blip>
          <a:stretch>
            <a:fillRect/>
          </a:stretch>
        </p:blipFill>
        <p:spPr>
          <a:xfrm>
            <a:off x="2164290" y="1803057"/>
            <a:ext cx="1178985" cy="1181101"/>
          </a:xfrm>
          <a:prstGeom prst="rect">
            <a:avLst/>
          </a:prstGeom>
          <a:ln w="12700">
            <a:miter lim="400000"/>
          </a:ln>
        </p:spPr>
      </p:pic>
      <p:grpSp>
        <p:nvGrpSpPr>
          <p:cNvPr id="386" name="Group 29"/>
          <p:cNvGrpSpPr/>
          <p:nvPr/>
        </p:nvGrpSpPr>
        <p:grpSpPr>
          <a:xfrm>
            <a:off x="8733366" y="4161367"/>
            <a:ext cx="1418168" cy="1369484"/>
            <a:chOff x="0" y="0"/>
            <a:chExt cx="1418167" cy="1369483"/>
          </a:xfrm>
        </p:grpSpPr>
        <p:sp>
          <p:nvSpPr>
            <p:cNvPr id="384" name="Freeform 30"/>
            <p:cNvSpPr/>
            <p:nvPr/>
          </p:nvSpPr>
          <p:spPr>
            <a:xfrm>
              <a:off x="1249193" y="6033"/>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sp>
          <p:nvSpPr>
            <p:cNvPr id="385" name="Freeform 31"/>
            <p:cNvSpPr/>
            <p:nvPr/>
          </p:nvSpPr>
          <p:spPr>
            <a:xfrm flipH="1">
              <a:off x="-1" y="0"/>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grpSp>
      <p:grpSp>
        <p:nvGrpSpPr>
          <p:cNvPr id="389" name="Group 32"/>
          <p:cNvGrpSpPr/>
          <p:nvPr/>
        </p:nvGrpSpPr>
        <p:grpSpPr>
          <a:xfrm>
            <a:off x="5408085" y="4171951"/>
            <a:ext cx="1418168" cy="1369484"/>
            <a:chOff x="0" y="0"/>
            <a:chExt cx="1418167" cy="1369483"/>
          </a:xfrm>
        </p:grpSpPr>
        <p:sp>
          <p:nvSpPr>
            <p:cNvPr id="387" name="Freeform 33"/>
            <p:cNvSpPr/>
            <p:nvPr/>
          </p:nvSpPr>
          <p:spPr>
            <a:xfrm>
              <a:off x="1249193" y="6032"/>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sp>
          <p:nvSpPr>
            <p:cNvPr id="388" name="Freeform 34"/>
            <p:cNvSpPr/>
            <p:nvPr/>
          </p:nvSpPr>
          <p:spPr>
            <a:xfrm flipH="1">
              <a:off x="-1" y="-1"/>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grpSp>
      <p:grpSp>
        <p:nvGrpSpPr>
          <p:cNvPr id="392" name="Group 35"/>
          <p:cNvGrpSpPr/>
          <p:nvPr/>
        </p:nvGrpSpPr>
        <p:grpSpPr>
          <a:xfrm>
            <a:off x="2042585" y="4184651"/>
            <a:ext cx="1418168" cy="1369484"/>
            <a:chOff x="0" y="0"/>
            <a:chExt cx="1418167" cy="1369483"/>
          </a:xfrm>
        </p:grpSpPr>
        <p:sp>
          <p:nvSpPr>
            <p:cNvPr id="390" name="Freeform 36"/>
            <p:cNvSpPr/>
            <p:nvPr/>
          </p:nvSpPr>
          <p:spPr>
            <a:xfrm>
              <a:off x="1249193" y="6032"/>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sp>
          <p:nvSpPr>
            <p:cNvPr id="391" name="Freeform 37"/>
            <p:cNvSpPr/>
            <p:nvPr/>
          </p:nvSpPr>
          <p:spPr>
            <a:xfrm flipH="1">
              <a:off x="-1" y="-1"/>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grpSp>
      <p:grpSp>
        <p:nvGrpSpPr>
          <p:cNvPr id="395" name="Group 38"/>
          <p:cNvGrpSpPr/>
          <p:nvPr/>
        </p:nvGrpSpPr>
        <p:grpSpPr>
          <a:xfrm>
            <a:off x="5399618" y="1712384"/>
            <a:ext cx="1418168" cy="1369484"/>
            <a:chOff x="0" y="0"/>
            <a:chExt cx="1418167" cy="1369483"/>
          </a:xfrm>
        </p:grpSpPr>
        <p:sp>
          <p:nvSpPr>
            <p:cNvPr id="393" name="Freeform 39"/>
            <p:cNvSpPr/>
            <p:nvPr/>
          </p:nvSpPr>
          <p:spPr>
            <a:xfrm>
              <a:off x="1249193" y="6032"/>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sp>
          <p:nvSpPr>
            <p:cNvPr id="394" name="Freeform 40"/>
            <p:cNvSpPr/>
            <p:nvPr/>
          </p:nvSpPr>
          <p:spPr>
            <a:xfrm flipH="1">
              <a:off x="-1" y="-1"/>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grpSp>
      <p:grpSp>
        <p:nvGrpSpPr>
          <p:cNvPr id="398" name="Group 41"/>
          <p:cNvGrpSpPr/>
          <p:nvPr/>
        </p:nvGrpSpPr>
        <p:grpSpPr>
          <a:xfrm>
            <a:off x="2034118" y="1722967"/>
            <a:ext cx="1418168" cy="1369484"/>
            <a:chOff x="0" y="0"/>
            <a:chExt cx="1418167" cy="1369483"/>
          </a:xfrm>
        </p:grpSpPr>
        <p:sp>
          <p:nvSpPr>
            <p:cNvPr id="396" name="Freeform 42"/>
            <p:cNvSpPr/>
            <p:nvPr/>
          </p:nvSpPr>
          <p:spPr>
            <a:xfrm>
              <a:off x="1249193" y="6033"/>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sp>
          <p:nvSpPr>
            <p:cNvPr id="397" name="Freeform 43"/>
            <p:cNvSpPr/>
            <p:nvPr/>
          </p:nvSpPr>
          <p:spPr>
            <a:xfrm flipH="1">
              <a:off x="-1" y="0"/>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grpSp>
      <p:sp>
        <p:nvSpPr>
          <p:cNvPr id="399" name="TextBox 1"/>
          <p:cNvSpPr txBox="1"/>
          <p:nvPr/>
        </p:nvSpPr>
        <p:spPr>
          <a:xfrm>
            <a:off x="4271433" y="5816600"/>
            <a:ext cx="7518401" cy="5480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609584">
              <a:defRPr sz="3200">
                <a:solidFill>
                  <a:srgbClr val="5596E6"/>
                </a:solidFill>
                <a:latin typeface="Arial"/>
                <a:ea typeface="Arial"/>
                <a:cs typeface="Arial"/>
                <a:sym typeface="Arial"/>
              </a:defRPr>
            </a:lvl1pPr>
          </a:lstStyle>
          <a:p>
            <a:pPr/>
            <a:r>
              <a:t>… inefficient, expensive, vulnerable</a:t>
            </a:r>
          </a:p>
        </p:txBody>
      </p:sp>
      <p:pic>
        <p:nvPicPr>
          <p:cNvPr id="400" name="Picture 48" descr="Picture 48"/>
          <p:cNvPicPr>
            <a:picLocks noChangeAspect="1"/>
          </p:cNvPicPr>
          <p:nvPr/>
        </p:nvPicPr>
        <p:blipFill>
          <a:blip r:embed="rId10">
            <a:extLst/>
          </a:blip>
          <a:stretch>
            <a:fillRect/>
          </a:stretch>
        </p:blipFill>
        <p:spPr>
          <a:xfrm>
            <a:off x="9812866" y="2410884"/>
            <a:ext cx="1475318" cy="635001"/>
          </a:xfrm>
          <a:prstGeom prst="rect">
            <a:avLst/>
          </a:prstGeom>
          <a:ln w="12700">
            <a:miter lim="400000"/>
          </a:ln>
        </p:spPr>
      </p:pic>
      <p:pic>
        <p:nvPicPr>
          <p:cNvPr id="401" name="Picture 49" descr="Picture 49"/>
          <p:cNvPicPr>
            <a:picLocks noChangeAspect="1"/>
          </p:cNvPicPr>
          <p:nvPr/>
        </p:nvPicPr>
        <p:blipFill>
          <a:blip r:embed="rId11">
            <a:extLst/>
          </a:blip>
          <a:stretch>
            <a:fillRect/>
          </a:stretch>
        </p:blipFill>
        <p:spPr>
          <a:xfrm>
            <a:off x="4392085" y="1968500"/>
            <a:ext cx="1475316" cy="635000"/>
          </a:xfrm>
          <a:prstGeom prst="rect">
            <a:avLst/>
          </a:prstGeom>
          <a:ln w="12700">
            <a:miter lim="400000"/>
          </a:ln>
        </p:spPr>
      </p:pic>
      <p:pic>
        <p:nvPicPr>
          <p:cNvPr id="402" name="Picture 50" descr="Picture 50"/>
          <p:cNvPicPr>
            <a:picLocks noChangeAspect="1"/>
          </p:cNvPicPr>
          <p:nvPr/>
        </p:nvPicPr>
        <p:blipFill>
          <a:blip r:embed="rId12">
            <a:extLst/>
          </a:blip>
          <a:stretch>
            <a:fillRect/>
          </a:stretch>
        </p:blipFill>
        <p:spPr>
          <a:xfrm>
            <a:off x="1272117" y="2214033"/>
            <a:ext cx="1475317" cy="635001"/>
          </a:xfrm>
          <a:prstGeom prst="rect">
            <a:avLst/>
          </a:prstGeom>
          <a:ln w="12700">
            <a:miter lim="400000"/>
          </a:ln>
        </p:spPr>
      </p:pic>
      <p:pic>
        <p:nvPicPr>
          <p:cNvPr id="403" name="Picture 51" descr="Picture 51"/>
          <p:cNvPicPr>
            <a:picLocks noChangeAspect="1"/>
          </p:cNvPicPr>
          <p:nvPr/>
        </p:nvPicPr>
        <p:blipFill>
          <a:blip r:embed="rId13">
            <a:extLst/>
          </a:blip>
          <a:stretch>
            <a:fillRect/>
          </a:stretch>
        </p:blipFill>
        <p:spPr>
          <a:xfrm>
            <a:off x="9694333" y="4174066"/>
            <a:ext cx="1475318" cy="635001"/>
          </a:xfrm>
          <a:prstGeom prst="rect">
            <a:avLst/>
          </a:prstGeom>
          <a:ln w="12700">
            <a:miter lim="400000"/>
          </a:ln>
        </p:spPr>
      </p:pic>
      <p:pic>
        <p:nvPicPr>
          <p:cNvPr id="404" name="Picture 52" descr="Picture 52"/>
          <p:cNvPicPr>
            <a:picLocks noChangeAspect="1"/>
          </p:cNvPicPr>
          <p:nvPr/>
        </p:nvPicPr>
        <p:blipFill>
          <a:blip r:embed="rId14">
            <a:extLst/>
          </a:blip>
          <a:stretch>
            <a:fillRect/>
          </a:stretch>
        </p:blipFill>
        <p:spPr>
          <a:xfrm>
            <a:off x="4328585" y="4779433"/>
            <a:ext cx="1475316" cy="635001"/>
          </a:xfrm>
          <a:prstGeom prst="rect">
            <a:avLst/>
          </a:prstGeom>
          <a:ln w="12700">
            <a:miter lim="400000"/>
          </a:ln>
        </p:spPr>
      </p:pic>
      <p:pic>
        <p:nvPicPr>
          <p:cNvPr id="405" name="Picture 53" descr="Picture 53"/>
          <p:cNvPicPr>
            <a:picLocks noChangeAspect="1"/>
          </p:cNvPicPr>
          <p:nvPr/>
        </p:nvPicPr>
        <p:blipFill>
          <a:blip r:embed="rId15">
            <a:extLst/>
          </a:blip>
          <a:stretch>
            <a:fillRect/>
          </a:stretch>
        </p:blipFill>
        <p:spPr>
          <a:xfrm>
            <a:off x="1123950" y="4256616"/>
            <a:ext cx="1475317" cy="635001"/>
          </a:xfrm>
          <a:prstGeom prst="rect">
            <a:avLst/>
          </a:prstGeom>
          <a:ln w="12700">
            <a:miter lim="400000"/>
          </a:ln>
        </p:spPr>
      </p:pic>
      <p:sp>
        <p:nvSpPr>
          <p:cNvPr id="406" name="Straight Connector 126"/>
          <p:cNvSpPr/>
          <p:nvPr/>
        </p:nvSpPr>
        <p:spPr>
          <a:xfrm>
            <a:off x="3515785" y="3141134"/>
            <a:ext cx="5109634" cy="12700"/>
          </a:xfrm>
          <a:prstGeom prst="line">
            <a:avLst/>
          </a:prstGeom>
          <a:ln w="19050">
            <a:solidFill>
              <a:srgbClr val="1A2F40"/>
            </a:solidFill>
          </a:ln>
        </p:spPr>
        <p:txBody>
          <a:bodyPr lIns="45718" tIns="45718" rIns="45718" bIns="45718"/>
          <a:lstStyle/>
          <a:p>
            <a:pPr/>
          </a:p>
        </p:txBody>
      </p:sp>
      <p:sp>
        <p:nvSpPr>
          <p:cNvPr id="407" name="Straight Connector 128"/>
          <p:cNvSpPr/>
          <p:nvPr/>
        </p:nvSpPr>
        <p:spPr>
          <a:xfrm flipV="1">
            <a:off x="3532718" y="3132666"/>
            <a:ext cx="5107517" cy="990601"/>
          </a:xfrm>
          <a:prstGeom prst="line">
            <a:avLst/>
          </a:prstGeom>
          <a:ln w="19050">
            <a:solidFill>
              <a:srgbClr val="1A2F40"/>
            </a:solidFill>
          </a:ln>
        </p:spPr>
        <p:txBody>
          <a:bodyPr lIns="45718" tIns="45718" rIns="45718" bIns="45718"/>
          <a:lstStyle/>
          <a:p>
            <a:pPr/>
          </a:p>
        </p:txBody>
      </p:sp>
      <p:sp>
        <p:nvSpPr>
          <p:cNvPr id="408" name="Straight Connector 129"/>
          <p:cNvSpPr/>
          <p:nvPr/>
        </p:nvSpPr>
        <p:spPr>
          <a:xfrm flipH="1" flipV="1">
            <a:off x="3553883" y="3141132"/>
            <a:ext cx="5086350" cy="939802"/>
          </a:xfrm>
          <a:prstGeom prst="line">
            <a:avLst/>
          </a:prstGeom>
          <a:ln w="19050">
            <a:solidFill>
              <a:srgbClr val="1A2F40"/>
            </a:solidFill>
          </a:ln>
        </p:spPr>
        <p:txBody>
          <a:bodyPr lIns="45718" tIns="45718" rIns="45718" bIns="45718"/>
          <a:lstStyle/>
          <a:p>
            <a:pPr/>
          </a:p>
        </p:txBody>
      </p:sp>
      <p:sp>
        <p:nvSpPr>
          <p:cNvPr id="409" name="Straight Connector 131"/>
          <p:cNvSpPr/>
          <p:nvPr/>
        </p:nvSpPr>
        <p:spPr>
          <a:xfrm flipV="1">
            <a:off x="3532718" y="4085166"/>
            <a:ext cx="5111749" cy="21168"/>
          </a:xfrm>
          <a:prstGeom prst="line">
            <a:avLst/>
          </a:prstGeom>
          <a:ln w="19050">
            <a:solidFill>
              <a:srgbClr val="1A2F40"/>
            </a:solidFill>
          </a:ln>
        </p:spPr>
        <p:txBody>
          <a:bodyPr lIns="45718" tIns="45718" rIns="45718" bIns="45718"/>
          <a:lstStyle/>
          <a:p>
            <a:pPr/>
          </a:p>
        </p:txBody>
      </p:sp>
      <p:sp>
        <p:nvSpPr>
          <p:cNvPr id="410" name="Straight Connector 132"/>
          <p:cNvSpPr/>
          <p:nvPr/>
        </p:nvSpPr>
        <p:spPr>
          <a:xfrm flipV="1">
            <a:off x="6130183" y="3134238"/>
            <a:ext cx="2518203" cy="1057309"/>
          </a:xfrm>
          <a:prstGeom prst="line">
            <a:avLst/>
          </a:prstGeom>
          <a:ln w="19050">
            <a:solidFill>
              <a:srgbClr val="1A2F40"/>
            </a:solidFill>
            <a:headEnd type="oval"/>
            <a:tailEnd type="oval"/>
          </a:ln>
        </p:spPr>
        <p:txBody>
          <a:bodyPr lIns="45718" tIns="45718" rIns="45718" bIns="45718"/>
          <a:lstStyle/>
          <a:p>
            <a:pPr/>
          </a:p>
        </p:txBody>
      </p:sp>
      <p:sp>
        <p:nvSpPr>
          <p:cNvPr id="411" name="Straight Connector 133"/>
          <p:cNvSpPr/>
          <p:nvPr/>
        </p:nvSpPr>
        <p:spPr>
          <a:xfrm flipH="1" flipV="1">
            <a:off x="3531474" y="4127250"/>
            <a:ext cx="1782604" cy="356103"/>
          </a:xfrm>
          <a:prstGeom prst="line">
            <a:avLst/>
          </a:prstGeom>
          <a:ln w="19050">
            <a:solidFill>
              <a:srgbClr val="1A2F40"/>
            </a:solidFill>
            <a:headEnd type="oval"/>
            <a:tailEnd type="oval"/>
          </a:ln>
        </p:spPr>
        <p:txBody>
          <a:bodyPr lIns="45718" tIns="45718" rIns="45718" bIns="45718"/>
          <a:lstStyle/>
          <a:p>
            <a:pPr/>
          </a:p>
        </p:txBody>
      </p:sp>
      <p:sp>
        <p:nvSpPr>
          <p:cNvPr id="412" name="Straight Connector 134"/>
          <p:cNvSpPr/>
          <p:nvPr/>
        </p:nvSpPr>
        <p:spPr>
          <a:xfrm flipH="1" flipV="1">
            <a:off x="3533087" y="3146809"/>
            <a:ext cx="2588314" cy="1042077"/>
          </a:xfrm>
          <a:prstGeom prst="line">
            <a:avLst/>
          </a:prstGeom>
          <a:ln w="19050">
            <a:solidFill>
              <a:srgbClr val="1A2F40"/>
            </a:solidFill>
            <a:tailEnd type="oval"/>
          </a:ln>
        </p:spPr>
        <p:txBody>
          <a:bodyPr lIns="45718" tIns="45718" rIns="45718" bIns="45718"/>
          <a:lstStyle/>
          <a:p>
            <a:pPr/>
          </a:p>
        </p:txBody>
      </p:sp>
      <p:sp>
        <p:nvSpPr>
          <p:cNvPr id="413" name="Straight Connector 139"/>
          <p:cNvSpPr/>
          <p:nvPr/>
        </p:nvSpPr>
        <p:spPr>
          <a:xfrm>
            <a:off x="6927546" y="3052908"/>
            <a:ext cx="1716921" cy="1032261"/>
          </a:xfrm>
          <a:prstGeom prst="line">
            <a:avLst/>
          </a:prstGeom>
          <a:ln w="19050">
            <a:solidFill>
              <a:srgbClr val="1A2F40"/>
            </a:solidFill>
            <a:headEnd type="oval"/>
          </a:ln>
        </p:spPr>
        <p:txBody>
          <a:bodyPr lIns="45718" tIns="45718" rIns="45718" bIns="45718"/>
          <a:lstStyle/>
          <a:p>
            <a:pPr/>
          </a:p>
        </p:txBody>
      </p:sp>
      <p:sp>
        <p:nvSpPr>
          <p:cNvPr id="414" name="Straight Connector 140"/>
          <p:cNvSpPr/>
          <p:nvPr/>
        </p:nvSpPr>
        <p:spPr>
          <a:xfrm flipV="1">
            <a:off x="6941339" y="4083186"/>
            <a:ext cx="1693875" cy="412478"/>
          </a:xfrm>
          <a:prstGeom prst="line">
            <a:avLst/>
          </a:prstGeom>
          <a:ln w="19050">
            <a:solidFill>
              <a:srgbClr val="1A2F40"/>
            </a:solidFill>
            <a:headEnd type="oval"/>
            <a:tailEnd type="oval"/>
          </a:ln>
        </p:spPr>
        <p:txBody>
          <a:bodyPr lIns="45718" tIns="45718" rIns="45718" bIns="45718"/>
          <a:lstStyle/>
          <a:p>
            <a:pPr/>
          </a:p>
        </p:txBody>
      </p:sp>
      <p:sp>
        <p:nvSpPr>
          <p:cNvPr id="415" name="Straight Connector 136"/>
          <p:cNvSpPr/>
          <p:nvPr/>
        </p:nvSpPr>
        <p:spPr>
          <a:xfrm flipV="1">
            <a:off x="3524251" y="3025411"/>
            <a:ext cx="1795249" cy="1085156"/>
          </a:xfrm>
          <a:prstGeom prst="line">
            <a:avLst/>
          </a:prstGeom>
          <a:ln w="19050">
            <a:solidFill>
              <a:srgbClr val="1A2F40"/>
            </a:solidFill>
            <a:tailEnd type="oval"/>
          </a:ln>
        </p:spPr>
        <p:txBody>
          <a:bodyPr lIns="45718" tIns="45718" rIns="45718" bIns="45718"/>
          <a:lstStyle/>
          <a:p>
            <a:pPr/>
          </a:p>
        </p:txBody>
      </p:sp>
      <p:sp>
        <p:nvSpPr>
          <p:cNvPr id="416" name="Line 1727"/>
          <p:cNvSpPr/>
          <p:nvPr/>
        </p:nvSpPr>
        <p:spPr>
          <a:xfrm>
            <a:off x="9535584" y="3083985"/>
            <a:ext cx="1" cy="1035050"/>
          </a:xfrm>
          <a:prstGeom prst="line">
            <a:avLst/>
          </a:prstGeom>
          <a:ln w="19050">
            <a:solidFill>
              <a:srgbClr val="1A2F40"/>
            </a:solidFill>
            <a:headEnd type="triangle"/>
            <a:tailEnd type="triangle"/>
          </a:ln>
        </p:spPr>
        <p:txBody>
          <a:bodyPr lIns="45718" tIns="45718" rIns="45718" bIns="45718"/>
          <a:lstStyle/>
          <a:p>
            <a:pPr/>
          </a:p>
        </p:txBody>
      </p:sp>
      <p:sp>
        <p:nvSpPr>
          <p:cNvPr id="417" name="Line 1727"/>
          <p:cNvSpPr/>
          <p:nvPr/>
        </p:nvSpPr>
        <p:spPr>
          <a:xfrm flipH="1">
            <a:off x="2732617" y="3096685"/>
            <a:ext cx="1" cy="1035050"/>
          </a:xfrm>
          <a:prstGeom prst="line">
            <a:avLst/>
          </a:prstGeom>
          <a:ln w="19050">
            <a:solidFill>
              <a:srgbClr val="1A2F40"/>
            </a:solidFill>
            <a:headEnd type="triangle"/>
            <a:tailEnd type="triangle"/>
          </a:ln>
        </p:spPr>
        <p:txBody>
          <a:bodyPr lIns="45718" tIns="45718" rIns="45718" bIns="45718"/>
          <a:lstStyle/>
          <a:p>
            <a:pPr/>
          </a:p>
        </p:txBody>
      </p:sp>
      <p:sp>
        <p:nvSpPr>
          <p:cNvPr id="418" name="Line 66"/>
          <p:cNvSpPr/>
          <p:nvPr/>
        </p:nvSpPr>
        <p:spPr>
          <a:xfrm flipV="1">
            <a:off x="6121400" y="3063875"/>
            <a:ext cx="0" cy="1120776"/>
          </a:xfrm>
          <a:prstGeom prst="line">
            <a:avLst/>
          </a:prstGeom>
          <a:ln w="19050">
            <a:solidFill>
              <a:srgbClr val="1A2F40"/>
            </a:solidFill>
            <a:tailEnd type="oval"/>
          </a:ln>
        </p:spPr>
        <p:txBody>
          <a:bodyPr lIns="45718" tIns="45718" rIns="45718" bIns="45718"/>
          <a:lstStyle/>
          <a:p>
            <a:pPr/>
          </a:p>
        </p:txBody>
      </p:sp>
      <p:sp>
        <p:nvSpPr>
          <p:cNvPr id="419" name="Text Box 1307"/>
          <p:cNvSpPr txBox="1"/>
          <p:nvPr/>
        </p:nvSpPr>
        <p:spPr>
          <a:xfrm>
            <a:off x="370970" y="4921251"/>
            <a:ext cx="1605998"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spcBef>
                <a:spcPts val="1000"/>
              </a:spcBef>
              <a:defRPr sz="1800">
                <a:solidFill>
                  <a:srgbClr val="17375E"/>
                </a:solidFill>
                <a:latin typeface="Arial"/>
                <a:ea typeface="Arial"/>
                <a:cs typeface="Arial"/>
                <a:sym typeface="Arial"/>
              </a:defRPr>
            </a:lvl1pPr>
          </a:lstStyle>
          <a:p>
            <a:pPr/>
            <a:r>
              <a:t>Insurer records</a:t>
            </a:r>
          </a:p>
        </p:txBody>
      </p:sp>
      <p:sp>
        <p:nvSpPr>
          <p:cNvPr id="420" name="Text Box 1310"/>
          <p:cNvSpPr txBox="1"/>
          <p:nvPr/>
        </p:nvSpPr>
        <p:spPr>
          <a:xfrm>
            <a:off x="10337800" y="4908551"/>
            <a:ext cx="1178985"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solidFill>
                  <a:srgbClr val="17375E"/>
                </a:solidFill>
                <a:latin typeface="Arial"/>
                <a:ea typeface="Arial"/>
                <a:cs typeface="Arial"/>
                <a:sym typeface="Arial"/>
              </a:defRPr>
            </a:lvl1pPr>
          </a:lstStyle>
          <a:p>
            <a:pPr/>
            <a:r>
              <a:t>Auditor records</a:t>
            </a:r>
          </a:p>
        </p:txBody>
      </p:sp>
      <p:sp>
        <p:nvSpPr>
          <p:cNvPr id="421" name="Text Box 1311"/>
          <p:cNvSpPr txBox="1"/>
          <p:nvPr/>
        </p:nvSpPr>
        <p:spPr>
          <a:xfrm>
            <a:off x="6877050" y="4921251"/>
            <a:ext cx="1752601"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17375E"/>
                </a:solidFill>
                <a:latin typeface="Arial"/>
                <a:ea typeface="Arial"/>
                <a:cs typeface="Arial"/>
                <a:sym typeface="Arial"/>
              </a:defRPr>
            </a:lvl1pPr>
          </a:lstStyle>
          <a:p>
            <a:pPr/>
            <a:r>
              <a:t>Regulator records</a:t>
            </a:r>
          </a:p>
        </p:txBody>
      </p:sp>
      <p:sp>
        <p:nvSpPr>
          <p:cNvPr id="422" name="Text Box 1306"/>
          <p:cNvSpPr txBox="1"/>
          <p:nvPr/>
        </p:nvSpPr>
        <p:spPr>
          <a:xfrm>
            <a:off x="411571" y="1610784"/>
            <a:ext cx="1468029"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800">
                <a:solidFill>
                  <a:srgbClr val="17375E"/>
                </a:solidFill>
                <a:latin typeface="Arial"/>
                <a:ea typeface="Arial"/>
                <a:cs typeface="Arial"/>
                <a:sym typeface="Arial"/>
              </a:defRPr>
            </a:lvl1pPr>
          </a:lstStyle>
          <a:p>
            <a:pPr/>
            <a:r>
              <a:t>Participant A’s records</a:t>
            </a:r>
          </a:p>
        </p:txBody>
      </p:sp>
      <p:sp>
        <p:nvSpPr>
          <p:cNvPr id="423" name="Text Box 1308"/>
          <p:cNvSpPr txBox="1"/>
          <p:nvPr/>
        </p:nvSpPr>
        <p:spPr>
          <a:xfrm>
            <a:off x="10327217" y="1608667"/>
            <a:ext cx="1246717"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17375E"/>
                </a:solidFill>
                <a:latin typeface="Arial"/>
                <a:ea typeface="Arial"/>
                <a:cs typeface="Arial"/>
                <a:sym typeface="Arial"/>
              </a:defRPr>
            </a:lvl1pPr>
          </a:lstStyle>
          <a:p>
            <a:pPr/>
            <a:r>
              <a:t>Bank records</a:t>
            </a:r>
          </a:p>
        </p:txBody>
      </p:sp>
      <p:sp>
        <p:nvSpPr>
          <p:cNvPr id="424" name="Text Box 1309"/>
          <p:cNvSpPr txBox="1"/>
          <p:nvPr/>
        </p:nvSpPr>
        <p:spPr>
          <a:xfrm>
            <a:off x="5476923" y="974812"/>
            <a:ext cx="1507068" cy="6173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FFFFFF"/>
                </a:solidFill>
                <a:latin typeface="Arial"/>
                <a:ea typeface="Arial"/>
                <a:cs typeface="Arial"/>
                <a:sym typeface="Arial"/>
              </a:defRPr>
            </a:lvl1pPr>
          </a:lstStyle>
          <a:p>
            <a:pPr/>
            <a:r>
              <a:t>Participant B’s records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9" name="Oval 352"/>
          <p:cNvSpPr/>
          <p:nvPr/>
        </p:nvSpPr>
        <p:spPr>
          <a:xfrm>
            <a:off x="2372785" y="2171700"/>
            <a:ext cx="7395634" cy="2863853"/>
          </a:xfrm>
          <a:prstGeom prst="ellipse">
            <a:avLst/>
          </a:prstGeom>
          <a:gradFill>
            <a:gsLst>
              <a:gs pos="0">
                <a:srgbClr val="FFFFFF">
                  <a:alpha val="10001"/>
                </a:srgbClr>
              </a:gs>
              <a:gs pos="100000">
                <a:srgbClr val="FF5050">
                  <a:alpha val="7001"/>
                </a:srgbClr>
              </a:gs>
            </a:gsLst>
            <a:path path="circle">
              <a:fillToRect l="37721" t="-19636" r="62278" b="119636"/>
            </a:path>
          </a:gradFill>
          <a:ln w="19050" cap="rnd">
            <a:solidFill>
              <a:srgbClr val="FF5050"/>
            </a:solidFill>
            <a:prstDash val="sysDot"/>
          </a:ln>
        </p:spPr>
        <p:txBody>
          <a:bodyPr lIns="45718" tIns="45718" rIns="45718" bIns="45718" anchor="ctr"/>
          <a:lstStyle/>
          <a:p>
            <a:pPr>
              <a:defRPr sz="3200">
                <a:solidFill>
                  <a:srgbClr val="17375E"/>
                </a:solidFill>
                <a:latin typeface="Arial"/>
                <a:ea typeface="Arial"/>
                <a:cs typeface="Arial"/>
                <a:sym typeface="Arial"/>
              </a:defRPr>
            </a:pPr>
          </a:p>
        </p:txBody>
      </p:sp>
      <p:sp>
        <p:nvSpPr>
          <p:cNvPr id="430" name="Title 1"/>
          <p:cNvSpPr txBox="1"/>
          <p:nvPr/>
        </p:nvSpPr>
        <p:spPr>
          <a:xfrm>
            <a:off x="275320" y="166553"/>
            <a:ext cx="11429001" cy="4925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4000"/>
              </a:lnSpc>
              <a:defRPr sz="3200">
                <a:solidFill>
                  <a:srgbClr val="5596E6"/>
                </a:solidFill>
                <a:latin typeface="Arial"/>
                <a:ea typeface="Arial"/>
                <a:cs typeface="Arial"/>
                <a:sym typeface="Arial"/>
              </a:defRPr>
            </a:pPr>
            <a:r>
              <a:t>A shared replicated, permissioned ledger</a:t>
            </a:r>
            <a:r>
              <a:t>…</a:t>
            </a:r>
          </a:p>
        </p:txBody>
      </p:sp>
      <p:pic>
        <p:nvPicPr>
          <p:cNvPr id="431" name="Picture 21" descr="Picture 21"/>
          <p:cNvPicPr>
            <a:picLocks noChangeAspect="1"/>
          </p:cNvPicPr>
          <p:nvPr/>
        </p:nvPicPr>
        <p:blipFill>
          <a:blip r:embed="rId3">
            <a:extLst/>
          </a:blip>
          <a:stretch>
            <a:fillRect/>
          </a:stretch>
        </p:blipFill>
        <p:spPr>
          <a:xfrm>
            <a:off x="8856133" y="1794933"/>
            <a:ext cx="1178985" cy="1176868"/>
          </a:xfrm>
          <a:prstGeom prst="rect">
            <a:avLst/>
          </a:prstGeom>
          <a:ln w="12700">
            <a:miter lim="400000"/>
          </a:ln>
        </p:spPr>
      </p:pic>
      <p:grpSp>
        <p:nvGrpSpPr>
          <p:cNvPr id="434" name="Group 22"/>
          <p:cNvGrpSpPr/>
          <p:nvPr/>
        </p:nvGrpSpPr>
        <p:grpSpPr>
          <a:xfrm>
            <a:off x="8741833" y="1695450"/>
            <a:ext cx="1418168" cy="1369485"/>
            <a:chOff x="0" y="0"/>
            <a:chExt cx="1418167" cy="1369483"/>
          </a:xfrm>
        </p:grpSpPr>
        <p:sp>
          <p:nvSpPr>
            <p:cNvPr id="432" name="Freeform 23"/>
            <p:cNvSpPr/>
            <p:nvPr/>
          </p:nvSpPr>
          <p:spPr>
            <a:xfrm>
              <a:off x="1249193" y="6032"/>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sp>
          <p:nvSpPr>
            <p:cNvPr id="433" name="Freeform 24"/>
            <p:cNvSpPr/>
            <p:nvPr/>
          </p:nvSpPr>
          <p:spPr>
            <a:xfrm flipH="1">
              <a:off x="-1" y="-1"/>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grpSp>
      <p:pic>
        <p:nvPicPr>
          <p:cNvPr id="435" name="Picture 25" descr="Picture 25"/>
          <p:cNvPicPr>
            <a:picLocks noChangeAspect="1"/>
          </p:cNvPicPr>
          <p:nvPr/>
        </p:nvPicPr>
        <p:blipFill>
          <a:blip r:embed="rId4">
            <a:extLst/>
          </a:blip>
          <a:stretch>
            <a:fillRect/>
          </a:stretch>
        </p:blipFill>
        <p:spPr>
          <a:xfrm>
            <a:off x="8832850" y="4237566"/>
            <a:ext cx="1181101" cy="1178985"/>
          </a:xfrm>
          <a:prstGeom prst="rect">
            <a:avLst/>
          </a:prstGeom>
          <a:ln w="12700">
            <a:miter lim="400000"/>
          </a:ln>
        </p:spPr>
      </p:pic>
      <p:pic>
        <p:nvPicPr>
          <p:cNvPr id="436" name="Picture 26" descr="Picture 26"/>
          <p:cNvPicPr>
            <a:picLocks noChangeAspect="1"/>
          </p:cNvPicPr>
          <p:nvPr/>
        </p:nvPicPr>
        <p:blipFill>
          <a:blip r:embed="rId5">
            <a:extLst/>
          </a:blip>
          <a:stretch>
            <a:fillRect/>
          </a:stretch>
        </p:blipFill>
        <p:spPr>
          <a:xfrm>
            <a:off x="5522385" y="1822450"/>
            <a:ext cx="1181101" cy="1178984"/>
          </a:xfrm>
          <a:prstGeom prst="rect">
            <a:avLst/>
          </a:prstGeom>
          <a:ln w="12700">
            <a:miter lim="400000"/>
          </a:ln>
        </p:spPr>
      </p:pic>
      <p:pic>
        <p:nvPicPr>
          <p:cNvPr id="437" name="Picture 27" descr="Picture 27"/>
          <p:cNvPicPr>
            <a:picLocks noChangeAspect="1"/>
          </p:cNvPicPr>
          <p:nvPr/>
        </p:nvPicPr>
        <p:blipFill>
          <a:blip r:embed="rId6">
            <a:extLst/>
          </a:blip>
          <a:stretch>
            <a:fillRect/>
          </a:stretch>
        </p:blipFill>
        <p:spPr>
          <a:xfrm>
            <a:off x="5520266" y="4294718"/>
            <a:ext cx="1181101" cy="1181101"/>
          </a:xfrm>
          <a:prstGeom prst="rect">
            <a:avLst/>
          </a:prstGeom>
          <a:ln w="12700">
            <a:miter lim="400000"/>
          </a:ln>
        </p:spPr>
      </p:pic>
      <p:pic>
        <p:nvPicPr>
          <p:cNvPr id="438" name="Picture 28" descr="Picture 28"/>
          <p:cNvPicPr>
            <a:picLocks noChangeAspect="1"/>
          </p:cNvPicPr>
          <p:nvPr/>
        </p:nvPicPr>
        <p:blipFill>
          <a:blip r:embed="rId7">
            <a:extLst/>
          </a:blip>
          <a:stretch>
            <a:fillRect/>
          </a:stretch>
        </p:blipFill>
        <p:spPr>
          <a:xfrm>
            <a:off x="2159075" y="4267498"/>
            <a:ext cx="1178986" cy="1181101"/>
          </a:xfrm>
          <a:prstGeom prst="rect">
            <a:avLst/>
          </a:prstGeom>
          <a:ln w="12700">
            <a:miter lim="400000"/>
          </a:ln>
        </p:spPr>
      </p:pic>
      <p:pic>
        <p:nvPicPr>
          <p:cNvPr id="439" name="Picture 29" descr="Picture 29"/>
          <p:cNvPicPr>
            <a:picLocks noChangeAspect="1"/>
          </p:cNvPicPr>
          <p:nvPr/>
        </p:nvPicPr>
        <p:blipFill>
          <a:blip r:embed="rId8">
            <a:extLst/>
          </a:blip>
          <a:stretch>
            <a:fillRect/>
          </a:stretch>
        </p:blipFill>
        <p:spPr>
          <a:xfrm>
            <a:off x="2162642" y="1803557"/>
            <a:ext cx="1178986" cy="1181101"/>
          </a:xfrm>
          <a:prstGeom prst="rect">
            <a:avLst/>
          </a:prstGeom>
          <a:ln w="12700">
            <a:miter lim="400000"/>
          </a:ln>
        </p:spPr>
      </p:pic>
      <p:grpSp>
        <p:nvGrpSpPr>
          <p:cNvPr id="442" name="Group 30"/>
          <p:cNvGrpSpPr/>
          <p:nvPr/>
        </p:nvGrpSpPr>
        <p:grpSpPr>
          <a:xfrm>
            <a:off x="8733366" y="4161367"/>
            <a:ext cx="1418168" cy="1369484"/>
            <a:chOff x="0" y="0"/>
            <a:chExt cx="1418167" cy="1369483"/>
          </a:xfrm>
        </p:grpSpPr>
        <p:sp>
          <p:nvSpPr>
            <p:cNvPr id="440" name="Freeform 31"/>
            <p:cNvSpPr/>
            <p:nvPr/>
          </p:nvSpPr>
          <p:spPr>
            <a:xfrm>
              <a:off x="1249193" y="6033"/>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sp>
          <p:nvSpPr>
            <p:cNvPr id="441" name="Freeform 32"/>
            <p:cNvSpPr/>
            <p:nvPr/>
          </p:nvSpPr>
          <p:spPr>
            <a:xfrm flipH="1">
              <a:off x="-1" y="0"/>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grpSp>
      <p:grpSp>
        <p:nvGrpSpPr>
          <p:cNvPr id="445" name="Group 33"/>
          <p:cNvGrpSpPr/>
          <p:nvPr/>
        </p:nvGrpSpPr>
        <p:grpSpPr>
          <a:xfrm>
            <a:off x="5408085" y="4171951"/>
            <a:ext cx="1418168" cy="1369484"/>
            <a:chOff x="0" y="0"/>
            <a:chExt cx="1418167" cy="1369483"/>
          </a:xfrm>
        </p:grpSpPr>
        <p:sp>
          <p:nvSpPr>
            <p:cNvPr id="443" name="Freeform 34"/>
            <p:cNvSpPr/>
            <p:nvPr/>
          </p:nvSpPr>
          <p:spPr>
            <a:xfrm>
              <a:off x="1249193" y="6032"/>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sp>
          <p:nvSpPr>
            <p:cNvPr id="444" name="Freeform 35"/>
            <p:cNvSpPr/>
            <p:nvPr/>
          </p:nvSpPr>
          <p:spPr>
            <a:xfrm flipH="1">
              <a:off x="-1" y="-1"/>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grpSp>
      <p:grpSp>
        <p:nvGrpSpPr>
          <p:cNvPr id="448" name="Group 36"/>
          <p:cNvGrpSpPr/>
          <p:nvPr/>
        </p:nvGrpSpPr>
        <p:grpSpPr>
          <a:xfrm>
            <a:off x="2042585" y="4184651"/>
            <a:ext cx="1418168" cy="1369484"/>
            <a:chOff x="0" y="0"/>
            <a:chExt cx="1418167" cy="1369483"/>
          </a:xfrm>
        </p:grpSpPr>
        <p:sp>
          <p:nvSpPr>
            <p:cNvPr id="446" name="Freeform 37"/>
            <p:cNvSpPr/>
            <p:nvPr/>
          </p:nvSpPr>
          <p:spPr>
            <a:xfrm>
              <a:off x="1249193" y="6032"/>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sp>
          <p:nvSpPr>
            <p:cNvPr id="447" name="Freeform 38"/>
            <p:cNvSpPr/>
            <p:nvPr/>
          </p:nvSpPr>
          <p:spPr>
            <a:xfrm flipH="1">
              <a:off x="-1" y="-1"/>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grpSp>
      <p:grpSp>
        <p:nvGrpSpPr>
          <p:cNvPr id="451" name="Group 39"/>
          <p:cNvGrpSpPr/>
          <p:nvPr/>
        </p:nvGrpSpPr>
        <p:grpSpPr>
          <a:xfrm>
            <a:off x="5399618" y="1712384"/>
            <a:ext cx="1418168" cy="1369484"/>
            <a:chOff x="0" y="0"/>
            <a:chExt cx="1418167" cy="1369483"/>
          </a:xfrm>
        </p:grpSpPr>
        <p:sp>
          <p:nvSpPr>
            <p:cNvPr id="449" name="Freeform 40"/>
            <p:cNvSpPr/>
            <p:nvPr/>
          </p:nvSpPr>
          <p:spPr>
            <a:xfrm>
              <a:off x="1249193" y="6032"/>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sp>
          <p:nvSpPr>
            <p:cNvPr id="450" name="Freeform 41"/>
            <p:cNvSpPr/>
            <p:nvPr/>
          </p:nvSpPr>
          <p:spPr>
            <a:xfrm flipH="1">
              <a:off x="-1" y="-1"/>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grpSp>
      <p:grpSp>
        <p:nvGrpSpPr>
          <p:cNvPr id="454" name="Group 42"/>
          <p:cNvGrpSpPr/>
          <p:nvPr/>
        </p:nvGrpSpPr>
        <p:grpSpPr>
          <a:xfrm>
            <a:off x="2034118" y="1722967"/>
            <a:ext cx="1418168" cy="1369484"/>
            <a:chOff x="0" y="0"/>
            <a:chExt cx="1418167" cy="1369483"/>
          </a:xfrm>
        </p:grpSpPr>
        <p:sp>
          <p:nvSpPr>
            <p:cNvPr id="452" name="Freeform 43"/>
            <p:cNvSpPr/>
            <p:nvPr/>
          </p:nvSpPr>
          <p:spPr>
            <a:xfrm>
              <a:off x="1249193" y="6033"/>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sp>
          <p:nvSpPr>
            <p:cNvPr id="453" name="Freeform 44"/>
            <p:cNvSpPr/>
            <p:nvPr/>
          </p:nvSpPr>
          <p:spPr>
            <a:xfrm flipH="1">
              <a:off x="-1" y="0"/>
              <a:ext cx="168975" cy="1363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FF5050"/>
              </a:solidFill>
              <a:prstDash val="solid"/>
              <a:round/>
            </a:ln>
            <a:effectLst/>
          </p:spPr>
          <p:txBody>
            <a:bodyPr wrap="square" lIns="45718" tIns="45718" rIns="45718" bIns="45718" numCol="1" anchor="t">
              <a:noAutofit/>
            </a:bodyPr>
            <a:lstStyle/>
            <a:p>
              <a:pPr>
                <a:defRPr sz="3200">
                  <a:solidFill>
                    <a:srgbClr val="17375E"/>
                  </a:solidFill>
                  <a:latin typeface="Arial"/>
                  <a:ea typeface="Arial"/>
                  <a:cs typeface="Arial"/>
                  <a:sym typeface="Arial"/>
                </a:defRPr>
              </a:pPr>
            </a:p>
          </p:txBody>
        </p:sp>
      </p:grpSp>
      <p:sp>
        <p:nvSpPr>
          <p:cNvPr id="455" name="TextBox 1"/>
          <p:cNvSpPr txBox="1"/>
          <p:nvPr/>
        </p:nvSpPr>
        <p:spPr>
          <a:xfrm>
            <a:off x="1097280" y="5901683"/>
            <a:ext cx="10761285" cy="5480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609584">
              <a:defRPr sz="3200">
                <a:solidFill>
                  <a:srgbClr val="5596E6"/>
                </a:solidFill>
                <a:latin typeface="Arial"/>
                <a:ea typeface="Arial"/>
                <a:cs typeface="Arial"/>
                <a:sym typeface="Arial"/>
              </a:defRPr>
            </a:lvl1pPr>
          </a:lstStyle>
          <a:p>
            <a:pPr/>
            <a:r>
              <a:t>… with consensus, provenance, immutability and finality</a:t>
            </a:r>
          </a:p>
        </p:txBody>
      </p:sp>
      <p:sp>
        <p:nvSpPr>
          <p:cNvPr id="456" name="Text Box 1307"/>
          <p:cNvSpPr txBox="1"/>
          <p:nvPr/>
        </p:nvSpPr>
        <p:spPr>
          <a:xfrm>
            <a:off x="370970" y="4921251"/>
            <a:ext cx="1605998"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spcBef>
                <a:spcPts val="1000"/>
              </a:spcBef>
              <a:defRPr sz="1800">
                <a:solidFill>
                  <a:srgbClr val="17375E"/>
                </a:solidFill>
                <a:latin typeface="Arial"/>
                <a:ea typeface="Arial"/>
                <a:cs typeface="Arial"/>
                <a:sym typeface="Arial"/>
              </a:defRPr>
            </a:lvl1pPr>
          </a:lstStyle>
          <a:p>
            <a:pPr/>
            <a:r>
              <a:t>Insurer records</a:t>
            </a:r>
          </a:p>
        </p:txBody>
      </p:sp>
      <p:sp>
        <p:nvSpPr>
          <p:cNvPr id="457" name="Text Box 1310"/>
          <p:cNvSpPr txBox="1"/>
          <p:nvPr/>
        </p:nvSpPr>
        <p:spPr>
          <a:xfrm>
            <a:off x="10337800" y="4908551"/>
            <a:ext cx="1178985"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defRPr sz="1800">
                <a:solidFill>
                  <a:srgbClr val="17375E"/>
                </a:solidFill>
                <a:latin typeface="Arial"/>
                <a:ea typeface="Arial"/>
                <a:cs typeface="Arial"/>
                <a:sym typeface="Arial"/>
              </a:defRPr>
            </a:lvl1pPr>
          </a:lstStyle>
          <a:p>
            <a:pPr/>
            <a:r>
              <a:t>Auditor records</a:t>
            </a:r>
          </a:p>
        </p:txBody>
      </p:sp>
      <p:sp>
        <p:nvSpPr>
          <p:cNvPr id="458" name="Text Box 1311"/>
          <p:cNvSpPr txBox="1"/>
          <p:nvPr/>
        </p:nvSpPr>
        <p:spPr>
          <a:xfrm>
            <a:off x="6877050" y="4921251"/>
            <a:ext cx="1752601"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17375E"/>
                </a:solidFill>
                <a:latin typeface="Arial"/>
                <a:ea typeface="Arial"/>
                <a:cs typeface="Arial"/>
                <a:sym typeface="Arial"/>
              </a:defRPr>
            </a:lvl1pPr>
          </a:lstStyle>
          <a:p>
            <a:pPr/>
            <a:r>
              <a:t>Regulator records</a:t>
            </a:r>
          </a:p>
        </p:txBody>
      </p:sp>
      <p:sp>
        <p:nvSpPr>
          <p:cNvPr id="459" name="Text Box 1306"/>
          <p:cNvSpPr txBox="1"/>
          <p:nvPr/>
        </p:nvSpPr>
        <p:spPr>
          <a:xfrm>
            <a:off x="411571" y="1610784"/>
            <a:ext cx="1468029"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800">
                <a:solidFill>
                  <a:srgbClr val="17375E"/>
                </a:solidFill>
                <a:latin typeface="Arial"/>
                <a:ea typeface="Arial"/>
                <a:cs typeface="Arial"/>
                <a:sym typeface="Arial"/>
              </a:defRPr>
            </a:lvl1pPr>
          </a:lstStyle>
          <a:p>
            <a:pPr/>
            <a:r>
              <a:t>Participant A’s records</a:t>
            </a:r>
          </a:p>
        </p:txBody>
      </p:sp>
      <p:sp>
        <p:nvSpPr>
          <p:cNvPr id="460" name="Text Box 1308"/>
          <p:cNvSpPr txBox="1"/>
          <p:nvPr/>
        </p:nvSpPr>
        <p:spPr>
          <a:xfrm>
            <a:off x="10327217" y="1608667"/>
            <a:ext cx="1246717"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17375E"/>
                </a:solidFill>
                <a:latin typeface="Arial"/>
                <a:ea typeface="Arial"/>
                <a:cs typeface="Arial"/>
                <a:sym typeface="Arial"/>
              </a:defRPr>
            </a:lvl1pPr>
          </a:lstStyle>
          <a:p>
            <a:pPr/>
            <a:r>
              <a:t>Bank records</a:t>
            </a:r>
          </a:p>
        </p:txBody>
      </p:sp>
      <p:sp>
        <p:nvSpPr>
          <p:cNvPr id="461" name="Text Box 1309"/>
          <p:cNvSpPr txBox="1"/>
          <p:nvPr/>
        </p:nvSpPr>
        <p:spPr>
          <a:xfrm>
            <a:off x="5476923" y="974812"/>
            <a:ext cx="1507068" cy="6173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solidFill>
                  <a:srgbClr val="17375E"/>
                </a:solidFill>
                <a:latin typeface="Arial"/>
                <a:ea typeface="Arial"/>
                <a:cs typeface="Arial"/>
                <a:sym typeface="Arial"/>
              </a:defRPr>
            </a:lvl1pPr>
          </a:lstStyle>
          <a:p>
            <a:pPr/>
            <a:r>
              <a:t>Participant B’s records</a:t>
            </a:r>
          </a:p>
        </p:txBody>
      </p:sp>
      <p:grpSp>
        <p:nvGrpSpPr>
          <p:cNvPr id="464" name="Group 355"/>
          <p:cNvGrpSpPr/>
          <p:nvPr/>
        </p:nvGrpSpPr>
        <p:grpSpPr>
          <a:xfrm>
            <a:off x="3438745" y="2478618"/>
            <a:ext cx="814916" cy="723901"/>
            <a:chOff x="0" y="0"/>
            <a:chExt cx="814914" cy="723900"/>
          </a:xfrm>
        </p:grpSpPr>
        <p:sp>
          <p:nvSpPr>
            <p:cNvPr id="462" name="AutoShape 352"/>
            <p:cNvSpPr/>
            <p:nvPr/>
          </p:nvSpPr>
          <p:spPr>
            <a:xfrm>
              <a:off x="0" y="0"/>
              <a:ext cx="814915" cy="723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9" y="0"/>
                  </a:lnTo>
                  <a:lnTo>
                    <a:pt x="16191" y="0"/>
                  </a:lnTo>
                  <a:lnTo>
                    <a:pt x="21600" y="10800"/>
                  </a:lnTo>
                  <a:lnTo>
                    <a:pt x="16191" y="21600"/>
                  </a:lnTo>
                  <a:lnTo>
                    <a:pt x="5409" y="21600"/>
                  </a:lnTo>
                  <a:close/>
                </a:path>
              </a:pathLst>
            </a:custGeom>
            <a:solidFill>
              <a:srgbClr val="2F5689">
                <a:alpha val="79999"/>
              </a:srgbClr>
            </a:solidFill>
            <a:ln w="19050" cap="flat">
              <a:solidFill>
                <a:srgbClr val="0B3040"/>
              </a:solidFill>
              <a:prstDash val="solid"/>
              <a:miter lim="800000"/>
            </a:ln>
            <a:effectLst/>
          </p:spPr>
          <p:txBody>
            <a:bodyPr wrap="square" lIns="45718" tIns="45718" rIns="45718" bIns="45718" numCol="1" anchor="ctr">
              <a:noAutofit/>
            </a:bodyPr>
            <a:lstStyle/>
            <a:p>
              <a:pPr algn="ctr">
                <a:defRPr sz="3200">
                  <a:solidFill>
                    <a:srgbClr val="17375E"/>
                  </a:solidFill>
                  <a:latin typeface="Arial"/>
                  <a:ea typeface="Arial"/>
                  <a:cs typeface="Arial"/>
                  <a:sym typeface="Arial"/>
                </a:defRPr>
              </a:pPr>
            </a:p>
          </p:txBody>
        </p:sp>
        <p:pic>
          <p:nvPicPr>
            <p:cNvPr id="463" name="Picture 353" descr="Picture 353"/>
            <p:cNvPicPr>
              <a:picLocks noChangeAspect="1"/>
            </p:cNvPicPr>
            <p:nvPr/>
          </p:nvPicPr>
          <p:blipFill>
            <a:blip r:embed="rId9">
              <a:extLst/>
            </a:blip>
            <a:stretch>
              <a:fillRect/>
            </a:stretch>
          </p:blipFill>
          <p:spPr>
            <a:xfrm>
              <a:off x="146069" y="71234"/>
              <a:ext cx="534309" cy="569880"/>
            </a:xfrm>
            <a:prstGeom prst="rect">
              <a:avLst/>
            </a:prstGeom>
            <a:ln w="12700" cap="flat">
              <a:noFill/>
              <a:miter lim="400000"/>
            </a:ln>
            <a:effectLst/>
          </p:spPr>
        </p:pic>
      </p:grpSp>
      <p:grpSp>
        <p:nvGrpSpPr>
          <p:cNvPr id="467" name="Group 357"/>
          <p:cNvGrpSpPr/>
          <p:nvPr/>
        </p:nvGrpSpPr>
        <p:grpSpPr>
          <a:xfrm>
            <a:off x="6576484" y="2221662"/>
            <a:ext cx="817034" cy="723901"/>
            <a:chOff x="0" y="0"/>
            <a:chExt cx="817032" cy="723900"/>
          </a:xfrm>
        </p:grpSpPr>
        <p:sp>
          <p:nvSpPr>
            <p:cNvPr id="465" name="AutoShape 358"/>
            <p:cNvSpPr/>
            <p:nvPr/>
          </p:nvSpPr>
          <p:spPr>
            <a:xfrm>
              <a:off x="0" y="0"/>
              <a:ext cx="817033" cy="723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95" y="0"/>
                  </a:lnTo>
                  <a:lnTo>
                    <a:pt x="16205" y="0"/>
                  </a:lnTo>
                  <a:lnTo>
                    <a:pt x="21600" y="10800"/>
                  </a:lnTo>
                  <a:lnTo>
                    <a:pt x="16205" y="21600"/>
                  </a:lnTo>
                  <a:lnTo>
                    <a:pt x="5395" y="21600"/>
                  </a:lnTo>
                  <a:close/>
                </a:path>
              </a:pathLst>
            </a:custGeom>
            <a:solidFill>
              <a:srgbClr val="2F5689">
                <a:alpha val="79999"/>
              </a:srgbClr>
            </a:solidFill>
            <a:ln w="19050" cap="flat">
              <a:solidFill>
                <a:srgbClr val="0B3040"/>
              </a:solidFill>
              <a:prstDash val="solid"/>
              <a:miter lim="800000"/>
            </a:ln>
            <a:effectLst/>
          </p:spPr>
          <p:txBody>
            <a:bodyPr wrap="square" lIns="45718" tIns="45718" rIns="45718" bIns="45718" numCol="1" anchor="ctr">
              <a:noAutofit/>
            </a:bodyPr>
            <a:lstStyle/>
            <a:p>
              <a:pPr algn="ctr">
                <a:defRPr sz="3200">
                  <a:solidFill>
                    <a:srgbClr val="17375E"/>
                  </a:solidFill>
                  <a:latin typeface="Arial"/>
                  <a:ea typeface="Arial"/>
                  <a:cs typeface="Arial"/>
                  <a:sym typeface="Arial"/>
                </a:defRPr>
              </a:pPr>
            </a:p>
          </p:txBody>
        </p:sp>
        <p:pic>
          <p:nvPicPr>
            <p:cNvPr id="466" name="Picture 359" descr="Picture 359"/>
            <p:cNvPicPr>
              <a:picLocks noChangeAspect="1"/>
            </p:cNvPicPr>
            <p:nvPr/>
          </p:nvPicPr>
          <p:blipFill>
            <a:blip r:embed="rId10">
              <a:extLst/>
            </a:blip>
            <a:stretch>
              <a:fillRect/>
            </a:stretch>
          </p:blipFill>
          <p:spPr>
            <a:xfrm>
              <a:off x="146449" y="71234"/>
              <a:ext cx="535697" cy="569880"/>
            </a:xfrm>
            <a:prstGeom prst="rect">
              <a:avLst/>
            </a:prstGeom>
            <a:ln w="12700" cap="flat">
              <a:noFill/>
              <a:miter lim="400000"/>
            </a:ln>
            <a:effectLst/>
          </p:spPr>
        </p:pic>
      </p:grpSp>
      <p:grpSp>
        <p:nvGrpSpPr>
          <p:cNvPr id="470" name="Group 360"/>
          <p:cNvGrpSpPr/>
          <p:nvPr/>
        </p:nvGrpSpPr>
        <p:grpSpPr>
          <a:xfrm>
            <a:off x="8131544" y="2572590"/>
            <a:ext cx="817034" cy="723901"/>
            <a:chOff x="0" y="0"/>
            <a:chExt cx="817032" cy="723900"/>
          </a:xfrm>
        </p:grpSpPr>
        <p:sp>
          <p:nvSpPr>
            <p:cNvPr id="468" name="AutoShape 361"/>
            <p:cNvSpPr/>
            <p:nvPr/>
          </p:nvSpPr>
          <p:spPr>
            <a:xfrm>
              <a:off x="0" y="0"/>
              <a:ext cx="817033" cy="723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95" y="0"/>
                  </a:lnTo>
                  <a:lnTo>
                    <a:pt x="16205" y="0"/>
                  </a:lnTo>
                  <a:lnTo>
                    <a:pt x="21600" y="10800"/>
                  </a:lnTo>
                  <a:lnTo>
                    <a:pt x="16205" y="21600"/>
                  </a:lnTo>
                  <a:lnTo>
                    <a:pt x="5395" y="21600"/>
                  </a:lnTo>
                  <a:close/>
                </a:path>
              </a:pathLst>
            </a:custGeom>
            <a:solidFill>
              <a:srgbClr val="2F5689">
                <a:alpha val="79999"/>
              </a:srgbClr>
            </a:solidFill>
            <a:ln w="19050" cap="flat">
              <a:solidFill>
                <a:srgbClr val="0B3040"/>
              </a:solidFill>
              <a:prstDash val="solid"/>
              <a:miter lim="800000"/>
            </a:ln>
            <a:effectLst/>
          </p:spPr>
          <p:txBody>
            <a:bodyPr wrap="square" lIns="45718" tIns="45718" rIns="45718" bIns="45718" numCol="1" anchor="ctr">
              <a:noAutofit/>
            </a:bodyPr>
            <a:lstStyle/>
            <a:p>
              <a:pPr algn="ctr">
                <a:defRPr sz="3200">
                  <a:solidFill>
                    <a:srgbClr val="17375E"/>
                  </a:solidFill>
                  <a:latin typeface="Arial"/>
                  <a:ea typeface="Arial"/>
                  <a:cs typeface="Arial"/>
                  <a:sym typeface="Arial"/>
                </a:defRPr>
              </a:pPr>
            </a:p>
          </p:txBody>
        </p:sp>
        <p:pic>
          <p:nvPicPr>
            <p:cNvPr id="469" name="Picture 362" descr="Picture 362"/>
            <p:cNvPicPr>
              <a:picLocks noChangeAspect="1"/>
            </p:cNvPicPr>
            <p:nvPr/>
          </p:nvPicPr>
          <p:blipFill>
            <a:blip r:embed="rId10">
              <a:extLst/>
            </a:blip>
            <a:stretch>
              <a:fillRect/>
            </a:stretch>
          </p:blipFill>
          <p:spPr>
            <a:xfrm>
              <a:off x="146449" y="71234"/>
              <a:ext cx="535697" cy="569880"/>
            </a:xfrm>
            <a:prstGeom prst="rect">
              <a:avLst/>
            </a:prstGeom>
            <a:ln w="12700" cap="flat">
              <a:noFill/>
              <a:miter lim="400000"/>
            </a:ln>
            <a:effectLst/>
          </p:spPr>
        </p:pic>
      </p:grpSp>
      <p:grpSp>
        <p:nvGrpSpPr>
          <p:cNvPr id="473" name="Group 364"/>
          <p:cNvGrpSpPr/>
          <p:nvPr/>
        </p:nvGrpSpPr>
        <p:grpSpPr>
          <a:xfrm>
            <a:off x="2978151" y="3860801"/>
            <a:ext cx="817034" cy="723901"/>
            <a:chOff x="0" y="0"/>
            <a:chExt cx="817032" cy="723900"/>
          </a:xfrm>
        </p:grpSpPr>
        <p:sp>
          <p:nvSpPr>
            <p:cNvPr id="471" name="AutoShape 365"/>
            <p:cNvSpPr/>
            <p:nvPr/>
          </p:nvSpPr>
          <p:spPr>
            <a:xfrm>
              <a:off x="0" y="0"/>
              <a:ext cx="817033" cy="723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95" y="0"/>
                  </a:lnTo>
                  <a:lnTo>
                    <a:pt x="16205" y="0"/>
                  </a:lnTo>
                  <a:lnTo>
                    <a:pt x="21600" y="10800"/>
                  </a:lnTo>
                  <a:lnTo>
                    <a:pt x="16205" y="21600"/>
                  </a:lnTo>
                  <a:lnTo>
                    <a:pt x="5395" y="21600"/>
                  </a:lnTo>
                  <a:close/>
                </a:path>
              </a:pathLst>
            </a:custGeom>
            <a:solidFill>
              <a:srgbClr val="2F5689">
                <a:alpha val="79999"/>
              </a:srgbClr>
            </a:solidFill>
            <a:ln w="19050" cap="flat">
              <a:solidFill>
                <a:srgbClr val="0B3040"/>
              </a:solidFill>
              <a:prstDash val="solid"/>
              <a:miter lim="800000"/>
            </a:ln>
            <a:effectLst/>
          </p:spPr>
          <p:txBody>
            <a:bodyPr wrap="square" lIns="45718" tIns="45718" rIns="45718" bIns="45718" numCol="1" anchor="ctr">
              <a:noAutofit/>
            </a:bodyPr>
            <a:lstStyle/>
            <a:p>
              <a:pPr algn="ctr">
                <a:defRPr sz="3200">
                  <a:solidFill>
                    <a:srgbClr val="17375E"/>
                  </a:solidFill>
                  <a:latin typeface="Arial"/>
                  <a:ea typeface="Arial"/>
                  <a:cs typeface="Arial"/>
                  <a:sym typeface="Arial"/>
                </a:defRPr>
              </a:pPr>
            </a:p>
          </p:txBody>
        </p:sp>
        <p:pic>
          <p:nvPicPr>
            <p:cNvPr id="472" name="Picture 366" descr="Picture 366"/>
            <p:cNvPicPr>
              <a:picLocks noChangeAspect="1"/>
            </p:cNvPicPr>
            <p:nvPr/>
          </p:nvPicPr>
          <p:blipFill>
            <a:blip r:embed="rId10">
              <a:extLst/>
            </a:blip>
            <a:stretch>
              <a:fillRect/>
            </a:stretch>
          </p:blipFill>
          <p:spPr>
            <a:xfrm>
              <a:off x="146449" y="71234"/>
              <a:ext cx="535697" cy="569880"/>
            </a:xfrm>
            <a:prstGeom prst="rect">
              <a:avLst/>
            </a:prstGeom>
            <a:ln w="12700" cap="flat">
              <a:noFill/>
              <a:miter lim="400000"/>
            </a:ln>
            <a:effectLst/>
          </p:spPr>
        </p:pic>
      </p:grpSp>
      <p:grpSp>
        <p:nvGrpSpPr>
          <p:cNvPr id="476" name="Group 367"/>
          <p:cNvGrpSpPr/>
          <p:nvPr/>
        </p:nvGrpSpPr>
        <p:grpSpPr>
          <a:xfrm>
            <a:off x="4659891" y="4208993"/>
            <a:ext cx="817034" cy="723901"/>
            <a:chOff x="0" y="0"/>
            <a:chExt cx="817032" cy="723900"/>
          </a:xfrm>
        </p:grpSpPr>
        <p:sp>
          <p:nvSpPr>
            <p:cNvPr id="474" name="AutoShape 368"/>
            <p:cNvSpPr/>
            <p:nvPr/>
          </p:nvSpPr>
          <p:spPr>
            <a:xfrm>
              <a:off x="0" y="0"/>
              <a:ext cx="817033" cy="723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95" y="0"/>
                  </a:lnTo>
                  <a:lnTo>
                    <a:pt x="16205" y="0"/>
                  </a:lnTo>
                  <a:lnTo>
                    <a:pt x="21600" y="10800"/>
                  </a:lnTo>
                  <a:lnTo>
                    <a:pt x="16205" y="21600"/>
                  </a:lnTo>
                  <a:lnTo>
                    <a:pt x="5395" y="21600"/>
                  </a:lnTo>
                  <a:close/>
                </a:path>
              </a:pathLst>
            </a:custGeom>
            <a:solidFill>
              <a:srgbClr val="2F5689">
                <a:alpha val="79999"/>
              </a:srgbClr>
            </a:solidFill>
            <a:ln w="19050" cap="flat">
              <a:solidFill>
                <a:srgbClr val="0B3040"/>
              </a:solidFill>
              <a:prstDash val="solid"/>
              <a:miter lim="800000"/>
            </a:ln>
            <a:effectLst/>
          </p:spPr>
          <p:txBody>
            <a:bodyPr wrap="square" lIns="45718" tIns="45718" rIns="45718" bIns="45718" numCol="1" anchor="ctr">
              <a:noAutofit/>
            </a:bodyPr>
            <a:lstStyle/>
            <a:p>
              <a:pPr algn="ctr">
                <a:defRPr sz="3200">
                  <a:solidFill>
                    <a:srgbClr val="17375E"/>
                  </a:solidFill>
                  <a:latin typeface="Arial"/>
                  <a:ea typeface="Arial"/>
                  <a:cs typeface="Arial"/>
                  <a:sym typeface="Arial"/>
                </a:defRPr>
              </a:pPr>
            </a:p>
          </p:txBody>
        </p:sp>
        <p:pic>
          <p:nvPicPr>
            <p:cNvPr id="475" name="Picture 369" descr="Picture 369"/>
            <p:cNvPicPr>
              <a:picLocks noChangeAspect="1"/>
            </p:cNvPicPr>
            <p:nvPr/>
          </p:nvPicPr>
          <p:blipFill>
            <a:blip r:embed="rId10">
              <a:extLst/>
            </a:blip>
            <a:stretch>
              <a:fillRect/>
            </a:stretch>
          </p:blipFill>
          <p:spPr>
            <a:xfrm>
              <a:off x="146449" y="71234"/>
              <a:ext cx="535697" cy="569880"/>
            </a:xfrm>
            <a:prstGeom prst="rect">
              <a:avLst/>
            </a:prstGeom>
            <a:ln w="12700" cap="flat">
              <a:noFill/>
              <a:miter lim="400000"/>
            </a:ln>
            <a:effectLst/>
          </p:spPr>
        </p:pic>
      </p:grpSp>
      <p:grpSp>
        <p:nvGrpSpPr>
          <p:cNvPr id="479" name="Group 370"/>
          <p:cNvGrpSpPr/>
          <p:nvPr/>
        </p:nvGrpSpPr>
        <p:grpSpPr>
          <a:xfrm>
            <a:off x="8267699" y="3860801"/>
            <a:ext cx="814919" cy="723901"/>
            <a:chOff x="0" y="0"/>
            <a:chExt cx="814917" cy="723900"/>
          </a:xfrm>
        </p:grpSpPr>
        <p:sp>
          <p:nvSpPr>
            <p:cNvPr id="477" name="AutoShape 371"/>
            <p:cNvSpPr/>
            <p:nvPr/>
          </p:nvSpPr>
          <p:spPr>
            <a:xfrm>
              <a:off x="-1" y="0"/>
              <a:ext cx="814919" cy="723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9" y="0"/>
                  </a:lnTo>
                  <a:lnTo>
                    <a:pt x="16191" y="0"/>
                  </a:lnTo>
                  <a:lnTo>
                    <a:pt x="21600" y="10800"/>
                  </a:lnTo>
                  <a:lnTo>
                    <a:pt x="16191" y="21600"/>
                  </a:lnTo>
                  <a:lnTo>
                    <a:pt x="5409" y="21600"/>
                  </a:lnTo>
                  <a:close/>
                </a:path>
              </a:pathLst>
            </a:custGeom>
            <a:solidFill>
              <a:srgbClr val="2F5689">
                <a:alpha val="79999"/>
              </a:srgbClr>
            </a:solidFill>
            <a:ln w="19050" cap="flat">
              <a:solidFill>
                <a:srgbClr val="0B3040"/>
              </a:solidFill>
              <a:prstDash val="solid"/>
              <a:miter lim="800000"/>
            </a:ln>
            <a:effectLst/>
          </p:spPr>
          <p:txBody>
            <a:bodyPr wrap="square" lIns="45718" tIns="45718" rIns="45718" bIns="45718" numCol="1" anchor="ctr">
              <a:noAutofit/>
            </a:bodyPr>
            <a:lstStyle/>
            <a:p>
              <a:pPr algn="ctr">
                <a:defRPr sz="3200">
                  <a:solidFill>
                    <a:srgbClr val="17375E"/>
                  </a:solidFill>
                  <a:latin typeface="Arial"/>
                  <a:ea typeface="Arial"/>
                  <a:cs typeface="Arial"/>
                  <a:sym typeface="Arial"/>
                </a:defRPr>
              </a:pPr>
            </a:p>
          </p:txBody>
        </p:sp>
        <p:pic>
          <p:nvPicPr>
            <p:cNvPr id="478" name="Picture 372" descr="Picture 372"/>
            <p:cNvPicPr>
              <a:picLocks noChangeAspect="1"/>
            </p:cNvPicPr>
            <p:nvPr/>
          </p:nvPicPr>
          <p:blipFill>
            <a:blip r:embed="rId9">
              <a:extLst/>
            </a:blip>
            <a:stretch>
              <a:fillRect/>
            </a:stretch>
          </p:blipFill>
          <p:spPr>
            <a:xfrm>
              <a:off x="146070" y="71234"/>
              <a:ext cx="534309" cy="569880"/>
            </a:xfrm>
            <a:prstGeom prst="rect">
              <a:avLst/>
            </a:prstGeom>
            <a:ln w="12700" cap="flat">
              <a:noFill/>
              <a:miter lim="400000"/>
            </a:ln>
            <a:effectLst/>
          </p:spPr>
        </p:pic>
      </p:grpSp>
      <p:sp>
        <p:nvSpPr>
          <p:cNvPr id="480" name="Text Box 1309"/>
          <p:cNvSpPr txBox="1"/>
          <p:nvPr/>
        </p:nvSpPr>
        <p:spPr>
          <a:xfrm>
            <a:off x="3386666" y="3423753"/>
            <a:ext cx="5279666" cy="3133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solidFill>
                  <a:srgbClr val="17375E"/>
                </a:solidFill>
                <a:latin typeface="Arial"/>
                <a:ea typeface="Arial"/>
                <a:cs typeface="Arial"/>
                <a:sym typeface="Arial"/>
              </a:defRPr>
            </a:lvl1pPr>
          </a:lstStyle>
          <a:p>
            <a:pPr/>
            <a:r>
              <a:t>Blockchain</a:t>
            </a:r>
          </a:p>
        </p:txBody>
      </p:sp>
      <p:grpSp>
        <p:nvGrpSpPr>
          <p:cNvPr id="497" name="Group 2"/>
          <p:cNvGrpSpPr/>
          <p:nvPr/>
        </p:nvGrpSpPr>
        <p:grpSpPr>
          <a:xfrm>
            <a:off x="10162117" y="105834"/>
            <a:ext cx="1860550" cy="793752"/>
            <a:chOff x="0" y="0"/>
            <a:chExt cx="1860548" cy="793751"/>
          </a:xfrm>
        </p:grpSpPr>
        <p:grpSp>
          <p:nvGrpSpPr>
            <p:cNvPr id="495" name="Group 3"/>
            <p:cNvGrpSpPr/>
            <p:nvPr/>
          </p:nvGrpSpPr>
          <p:grpSpPr>
            <a:xfrm>
              <a:off x="0" y="0"/>
              <a:ext cx="772758" cy="793752"/>
              <a:chOff x="0" y="0"/>
              <a:chExt cx="772757" cy="793751"/>
            </a:xfrm>
          </p:grpSpPr>
          <p:sp>
            <p:nvSpPr>
              <p:cNvPr id="481" name="Freeform 56"/>
              <p:cNvSpPr/>
              <p:nvPr/>
            </p:nvSpPr>
            <p:spPr>
              <a:xfrm>
                <a:off x="552234" y="0"/>
                <a:ext cx="220524"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482" name="Freeform 57"/>
              <p:cNvSpPr/>
              <p:nvPr/>
            </p:nvSpPr>
            <p:spPr>
              <a:xfrm>
                <a:off x="-1" y="0"/>
                <a:ext cx="222378"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494" name="Group 58"/>
              <p:cNvGrpSpPr/>
              <p:nvPr/>
            </p:nvGrpSpPr>
            <p:grpSpPr>
              <a:xfrm>
                <a:off x="153810" y="179892"/>
                <a:ext cx="448460" cy="441386"/>
                <a:chOff x="0" y="0"/>
                <a:chExt cx="448459" cy="441384"/>
              </a:xfrm>
            </p:grpSpPr>
            <p:sp>
              <p:nvSpPr>
                <p:cNvPr id="483" name="Freeform 59"/>
                <p:cNvSpPr/>
                <p:nvPr/>
              </p:nvSpPr>
              <p:spPr>
                <a:xfrm>
                  <a:off x="-1" y="-1"/>
                  <a:ext cx="448461" cy="304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484" name="Rectangle 60"/>
                <p:cNvSpPr/>
                <p:nvPr/>
              </p:nvSpPr>
              <p:spPr>
                <a:xfrm>
                  <a:off x="9265" y="63054"/>
                  <a:ext cx="429928" cy="16692"/>
                </a:xfrm>
                <a:prstGeom prst="rect">
                  <a:avLst/>
                </a:pr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485" name="Freeform 61"/>
                <p:cNvSpPr/>
                <p:nvPr/>
              </p:nvSpPr>
              <p:spPr>
                <a:xfrm>
                  <a:off x="398424"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486" name="Freeform 62"/>
                <p:cNvSpPr/>
                <p:nvPr/>
              </p:nvSpPr>
              <p:spPr>
                <a:xfrm>
                  <a:off x="355802"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487" name="Freeform 63"/>
                <p:cNvSpPr/>
                <p:nvPr/>
              </p:nvSpPr>
              <p:spPr>
                <a:xfrm>
                  <a:off x="315033" y="33382"/>
                  <a:ext cx="20385"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488" name="Freeform 64"/>
                <p:cNvSpPr/>
                <p:nvPr/>
              </p:nvSpPr>
              <p:spPr>
                <a:xfrm>
                  <a:off x="48181" y="152073"/>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489" name="Freeform 65"/>
                <p:cNvSpPr/>
                <p:nvPr/>
              </p:nvSpPr>
              <p:spPr>
                <a:xfrm>
                  <a:off x="48181" y="107564"/>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490" name="Freeform 66"/>
                <p:cNvSpPr/>
                <p:nvPr/>
              </p:nvSpPr>
              <p:spPr>
                <a:xfrm>
                  <a:off x="48181" y="196583"/>
                  <a:ext cx="100070"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491" name="Freeform 67"/>
                <p:cNvSpPr/>
                <p:nvPr/>
              </p:nvSpPr>
              <p:spPr>
                <a:xfrm>
                  <a:off x="-1" y="333820"/>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492" name="Freeform 68"/>
                <p:cNvSpPr/>
                <p:nvPr/>
              </p:nvSpPr>
              <p:spPr>
                <a:xfrm>
                  <a:off x="-1" y="422839"/>
                  <a:ext cx="448461"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493" name="Freeform 70"/>
                <p:cNvSpPr/>
                <p:nvPr/>
              </p:nvSpPr>
              <p:spPr>
                <a:xfrm>
                  <a:off x="-1" y="378329"/>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pic>
          <p:nvPicPr>
            <p:cNvPr id="496" name="Picture 18" descr="Picture 18"/>
            <p:cNvPicPr>
              <a:picLocks noChangeAspect="1"/>
            </p:cNvPicPr>
            <p:nvPr/>
          </p:nvPicPr>
          <p:blipFill>
            <a:blip r:embed="rId11">
              <a:extLst/>
            </a:blip>
            <a:stretch>
              <a:fillRect/>
            </a:stretch>
          </p:blipFill>
          <p:spPr>
            <a:xfrm>
              <a:off x="872827" y="107564"/>
              <a:ext cx="987723" cy="50444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02" name="Picture 31" descr="Picture 31"/>
          <p:cNvPicPr>
            <a:picLocks noChangeAspect="1"/>
          </p:cNvPicPr>
          <p:nvPr/>
        </p:nvPicPr>
        <p:blipFill>
          <a:blip r:embed="rId3">
            <a:extLst/>
          </a:blip>
          <a:stretch>
            <a:fillRect/>
          </a:stretch>
        </p:blipFill>
        <p:spPr>
          <a:xfrm>
            <a:off x="7360973" y="2042872"/>
            <a:ext cx="4831027" cy="4135968"/>
          </a:xfrm>
          <a:prstGeom prst="rect">
            <a:avLst/>
          </a:prstGeom>
          <a:ln w="12700">
            <a:miter lim="400000"/>
          </a:ln>
        </p:spPr>
      </p:pic>
      <p:sp>
        <p:nvSpPr>
          <p:cNvPr id="503" name="Title 1"/>
          <p:cNvSpPr txBox="1"/>
          <p:nvPr/>
        </p:nvSpPr>
        <p:spPr>
          <a:xfrm>
            <a:off x="972607" y="2170634"/>
            <a:ext cx="5226051" cy="13677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593" indent="-228593" defTabSz="609584">
              <a:spcBef>
                <a:spcPts val="800"/>
              </a:spcBef>
              <a:buClr>
                <a:srgbClr val="FFFFFF"/>
              </a:buClr>
              <a:buSzPct val="100000"/>
              <a:buFont typeface="Arial"/>
              <a:buChar char="–"/>
              <a:defRPr>
                <a:solidFill>
                  <a:srgbClr val="17375E"/>
                </a:solidFill>
                <a:latin typeface="Arial"/>
                <a:ea typeface="Arial"/>
                <a:cs typeface="Arial"/>
                <a:sym typeface="Arial"/>
              </a:defRPr>
            </a:pPr>
            <a:r>
              <a:t>An unregulated shadow-currency</a:t>
            </a:r>
          </a:p>
          <a:p>
            <a:pPr marL="228593" indent="-228593" defTabSz="609584">
              <a:spcBef>
                <a:spcPts val="800"/>
              </a:spcBef>
              <a:buClr>
                <a:srgbClr val="FFFFFF"/>
              </a:buClr>
              <a:buSzPct val="100000"/>
              <a:buFont typeface="Arial"/>
              <a:buChar char="–"/>
              <a:defRPr>
                <a:solidFill>
                  <a:srgbClr val="17375E"/>
                </a:solidFill>
                <a:latin typeface="Arial"/>
                <a:ea typeface="Arial"/>
                <a:cs typeface="Arial"/>
                <a:sym typeface="Arial"/>
              </a:defRPr>
            </a:pPr>
            <a:r>
              <a:t>The first blockchain application</a:t>
            </a:r>
          </a:p>
          <a:p>
            <a:pPr marL="228593" indent="-228593" defTabSz="609584">
              <a:spcBef>
                <a:spcPts val="800"/>
              </a:spcBef>
              <a:buClr>
                <a:srgbClr val="FFFFFF"/>
              </a:buClr>
              <a:buSzPct val="100000"/>
              <a:buFont typeface="Arial"/>
              <a:buChar char="–"/>
              <a:defRPr>
                <a:solidFill>
                  <a:srgbClr val="17375E"/>
                </a:solidFill>
                <a:latin typeface="Arial"/>
                <a:ea typeface="Arial"/>
                <a:cs typeface="Arial"/>
                <a:sym typeface="Arial"/>
              </a:defRPr>
            </a:pPr>
            <a:r>
              <a:t>Resource intensive</a:t>
            </a:r>
          </a:p>
        </p:txBody>
      </p:sp>
      <p:grpSp>
        <p:nvGrpSpPr>
          <p:cNvPr id="520" name="Group 6"/>
          <p:cNvGrpSpPr/>
          <p:nvPr/>
        </p:nvGrpSpPr>
        <p:grpSpPr>
          <a:xfrm>
            <a:off x="10162117" y="105834"/>
            <a:ext cx="1860550" cy="793752"/>
            <a:chOff x="0" y="0"/>
            <a:chExt cx="1860548" cy="793751"/>
          </a:xfrm>
        </p:grpSpPr>
        <p:grpSp>
          <p:nvGrpSpPr>
            <p:cNvPr id="518" name="Group 7"/>
            <p:cNvGrpSpPr/>
            <p:nvPr/>
          </p:nvGrpSpPr>
          <p:grpSpPr>
            <a:xfrm>
              <a:off x="0" y="0"/>
              <a:ext cx="772758" cy="793752"/>
              <a:chOff x="0" y="0"/>
              <a:chExt cx="772757" cy="793751"/>
            </a:xfrm>
          </p:grpSpPr>
          <p:sp>
            <p:nvSpPr>
              <p:cNvPr id="504" name="Freeform 8"/>
              <p:cNvSpPr/>
              <p:nvPr/>
            </p:nvSpPr>
            <p:spPr>
              <a:xfrm>
                <a:off x="552234" y="0"/>
                <a:ext cx="220524"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05" name="Freeform 9"/>
              <p:cNvSpPr/>
              <p:nvPr/>
            </p:nvSpPr>
            <p:spPr>
              <a:xfrm>
                <a:off x="-1" y="0"/>
                <a:ext cx="222378"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517" name="Group 10"/>
              <p:cNvGrpSpPr/>
              <p:nvPr/>
            </p:nvGrpSpPr>
            <p:grpSpPr>
              <a:xfrm>
                <a:off x="153810" y="179892"/>
                <a:ext cx="448460" cy="441386"/>
                <a:chOff x="0" y="0"/>
                <a:chExt cx="448459" cy="441384"/>
              </a:xfrm>
            </p:grpSpPr>
            <p:sp>
              <p:nvSpPr>
                <p:cNvPr id="506" name="Freeform 11"/>
                <p:cNvSpPr/>
                <p:nvPr/>
              </p:nvSpPr>
              <p:spPr>
                <a:xfrm>
                  <a:off x="-1" y="-1"/>
                  <a:ext cx="448461" cy="304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07" name="Rectangle 12"/>
                <p:cNvSpPr/>
                <p:nvPr/>
              </p:nvSpPr>
              <p:spPr>
                <a:xfrm>
                  <a:off x="9265" y="63054"/>
                  <a:ext cx="429928" cy="16692"/>
                </a:xfrm>
                <a:prstGeom prst="rect">
                  <a:avLst/>
                </a:pr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08" name="Freeform 13"/>
                <p:cNvSpPr/>
                <p:nvPr/>
              </p:nvSpPr>
              <p:spPr>
                <a:xfrm>
                  <a:off x="398424"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09" name="Freeform 14"/>
                <p:cNvSpPr/>
                <p:nvPr/>
              </p:nvSpPr>
              <p:spPr>
                <a:xfrm>
                  <a:off x="355802"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10" name="Freeform 15"/>
                <p:cNvSpPr/>
                <p:nvPr/>
              </p:nvSpPr>
              <p:spPr>
                <a:xfrm>
                  <a:off x="315033" y="33382"/>
                  <a:ext cx="20385"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11" name="Freeform 16"/>
                <p:cNvSpPr/>
                <p:nvPr/>
              </p:nvSpPr>
              <p:spPr>
                <a:xfrm>
                  <a:off x="48181" y="152073"/>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12" name="Freeform 17"/>
                <p:cNvSpPr/>
                <p:nvPr/>
              </p:nvSpPr>
              <p:spPr>
                <a:xfrm>
                  <a:off x="48181" y="107564"/>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13" name="Freeform 18"/>
                <p:cNvSpPr/>
                <p:nvPr/>
              </p:nvSpPr>
              <p:spPr>
                <a:xfrm>
                  <a:off x="48181" y="196583"/>
                  <a:ext cx="100070"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14" name="Freeform 19"/>
                <p:cNvSpPr/>
                <p:nvPr/>
              </p:nvSpPr>
              <p:spPr>
                <a:xfrm>
                  <a:off x="-1" y="333820"/>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15" name="Freeform 20"/>
                <p:cNvSpPr/>
                <p:nvPr/>
              </p:nvSpPr>
              <p:spPr>
                <a:xfrm>
                  <a:off x="-1" y="422839"/>
                  <a:ext cx="448461"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16" name="Freeform 21"/>
                <p:cNvSpPr/>
                <p:nvPr/>
              </p:nvSpPr>
              <p:spPr>
                <a:xfrm>
                  <a:off x="-1" y="378329"/>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pic>
          <p:nvPicPr>
            <p:cNvPr id="519" name="Picture 22" descr="Picture 22"/>
            <p:cNvPicPr>
              <a:picLocks noChangeAspect="1"/>
            </p:cNvPicPr>
            <p:nvPr/>
          </p:nvPicPr>
          <p:blipFill>
            <a:blip r:embed="rId4">
              <a:extLst/>
            </a:blip>
            <a:stretch>
              <a:fillRect/>
            </a:stretch>
          </p:blipFill>
          <p:spPr>
            <a:xfrm>
              <a:off x="872827" y="107564"/>
              <a:ext cx="987723" cy="504441"/>
            </a:xfrm>
            <a:prstGeom prst="rect">
              <a:avLst/>
            </a:prstGeom>
            <a:ln w="12700" cap="flat">
              <a:noFill/>
              <a:miter lim="400000"/>
            </a:ln>
            <a:effectLst/>
          </p:spPr>
        </p:pic>
      </p:grpSp>
      <p:sp>
        <p:nvSpPr>
          <p:cNvPr id="521" name="Title 1"/>
          <p:cNvSpPr txBox="1"/>
          <p:nvPr/>
        </p:nvSpPr>
        <p:spPr>
          <a:xfrm>
            <a:off x="431800" y="454137"/>
            <a:ext cx="7622117" cy="505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000"/>
              </a:lnSpc>
              <a:defRPr sz="3700">
                <a:solidFill>
                  <a:srgbClr val="5596E6"/>
                </a:solidFill>
                <a:latin typeface="Arial"/>
                <a:ea typeface="Arial"/>
                <a:cs typeface="Arial"/>
                <a:sym typeface="Arial"/>
              </a:defRPr>
            </a:lvl1pPr>
          </a:lstStyle>
          <a:p>
            <a:pPr/>
            <a:r>
              <a:t>Blockchain underpins Bitcoin …</a:t>
            </a:r>
          </a:p>
        </p:txBody>
      </p:sp>
      <p:sp>
        <p:nvSpPr>
          <p:cNvPr id="522" name="Rectangle 3"/>
          <p:cNvSpPr txBox="1"/>
          <p:nvPr/>
        </p:nvSpPr>
        <p:spPr>
          <a:xfrm>
            <a:off x="3723218" y="6489701"/>
            <a:ext cx="410633"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800">
                <a:solidFill>
                  <a:srgbClr val="5A5A5A"/>
                </a:solidFill>
                <a:latin typeface="Arial"/>
                <a:ea typeface="Arial"/>
                <a:cs typeface="Arial"/>
                <a:sym typeface="Arial"/>
              </a:defRPr>
            </a:lvl1pPr>
          </a:lstStyle>
          <a:p>
            <a:pPr/>
            <a:r>
              <a:t>11</a:t>
            </a:r>
          </a:p>
        </p:txBody>
      </p:sp>
      <p:sp>
        <p:nvSpPr>
          <p:cNvPr id="523" name="Rectangle 4"/>
          <p:cNvSpPr txBox="1"/>
          <p:nvPr/>
        </p:nvSpPr>
        <p:spPr>
          <a:xfrm>
            <a:off x="3454400" y="6489701"/>
            <a:ext cx="26246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800">
                <a:solidFill>
                  <a:srgbClr val="5A5A5A"/>
                </a:solidFill>
                <a:latin typeface="Arial"/>
                <a:ea typeface="Arial"/>
                <a:cs typeface="Arial"/>
                <a:sym typeface="Arial"/>
              </a:defRPr>
            </a:lvl1pPr>
          </a:lstStyle>
          <a:p>
            <a:pPr/>
            <a:r>
              <a:t>Page</a:t>
            </a:r>
          </a:p>
        </p:txBody>
      </p:sp>
      <p:pic>
        <p:nvPicPr>
          <p:cNvPr id="524" name="Picture 11" descr="Picture 11"/>
          <p:cNvPicPr>
            <a:picLocks noChangeAspect="1"/>
          </p:cNvPicPr>
          <p:nvPr/>
        </p:nvPicPr>
        <p:blipFill>
          <a:blip r:embed="rId5">
            <a:extLst/>
          </a:blip>
          <a:stretch>
            <a:fillRect/>
          </a:stretch>
        </p:blipFill>
        <p:spPr>
          <a:xfrm>
            <a:off x="496823" y="1590572"/>
            <a:ext cx="2175935" cy="452968"/>
          </a:xfrm>
          <a:prstGeom prst="rect">
            <a:avLst/>
          </a:prstGeom>
          <a:ln w="12700">
            <a:miter lim="400000"/>
          </a:ln>
        </p:spPr>
      </p:pic>
      <p:sp>
        <p:nvSpPr>
          <p:cNvPr id="525" name="Title 1"/>
          <p:cNvSpPr txBox="1"/>
          <p:nvPr/>
        </p:nvSpPr>
        <p:spPr>
          <a:xfrm>
            <a:off x="345280" y="3993100"/>
            <a:ext cx="7015692" cy="18330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593" indent="-228593" defTabSz="609584">
              <a:spcBef>
                <a:spcPts val="800"/>
              </a:spcBef>
              <a:buClr>
                <a:srgbClr val="FFFFFF"/>
              </a:buClr>
              <a:buSzPct val="100000"/>
              <a:buFont typeface="Arial"/>
              <a:buChar char="–"/>
              <a:defRPr>
                <a:solidFill>
                  <a:srgbClr val="17375E"/>
                </a:solidFill>
                <a:latin typeface="Arial"/>
                <a:ea typeface="Arial"/>
                <a:cs typeface="Arial"/>
                <a:sym typeface="Arial"/>
              </a:defRPr>
            </a:pPr>
            <a:r>
              <a:t>Blockchain for business differs in key areas:</a:t>
            </a:r>
          </a:p>
          <a:p>
            <a:pPr lvl="1" marL="838178" indent="-228593" defTabSz="609584">
              <a:spcBef>
                <a:spcPts val="800"/>
              </a:spcBef>
              <a:buClr>
                <a:srgbClr val="FFFFFF"/>
              </a:buClr>
              <a:buSzPct val="100000"/>
              <a:buFont typeface="Arial"/>
              <a:buChar char="–"/>
              <a:defRPr>
                <a:solidFill>
                  <a:srgbClr val="17375E"/>
                </a:solidFill>
                <a:latin typeface="Arial"/>
                <a:ea typeface="Arial"/>
                <a:cs typeface="Arial"/>
                <a:sym typeface="Arial"/>
              </a:defRPr>
            </a:pPr>
            <a:r>
              <a:t>Identity over anonymity</a:t>
            </a:r>
          </a:p>
          <a:p>
            <a:pPr lvl="1" marL="838178" indent="-228593" defTabSz="609584">
              <a:spcBef>
                <a:spcPts val="800"/>
              </a:spcBef>
              <a:buClr>
                <a:srgbClr val="FFFFFF"/>
              </a:buClr>
              <a:buSzPct val="100000"/>
              <a:buFont typeface="Arial"/>
              <a:buChar char="–"/>
              <a:defRPr>
                <a:solidFill>
                  <a:srgbClr val="17375E"/>
                </a:solidFill>
                <a:latin typeface="Arial"/>
                <a:ea typeface="Arial"/>
                <a:cs typeface="Arial"/>
                <a:sym typeface="Arial"/>
              </a:defRPr>
            </a:pPr>
            <a:r>
              <a:t>Selective endorsement over proof of work</a:t>
            </a:r>
          </a:p>
          <a:p>
            <a:pPr lvl="1" marL="838178" indent="-228593" defTabSz="609584">
              <a:spcBef>
                <a:spcPts val="800"/>
              </a:spcBef>
              <a:buClr>
                <a:srgbClr val="FFFFFF"/>
              </a:buClr>
              <a:buSzPct val="100000"/>
              <a:buFont typeface="Arial"/>
              <a:buChar char="–"/>
              <a:defRPr>
                <a:solidFill>
                  <a:srgbClr val="17375E"/>
                </a:solidFill>
                <a:latin typeface="Arial"/>
                <a:ea typeface="Arial"/>
                <a:cs typeface="Arial"/>
                <a:sym typeface="Arial"/>
              </a:defRPr>
            </a:pPr>
            <a:r>
              <a:t>Assets over cryptocurrency</a:t>
            </a:r>
          </a:p>
        </p:txBody>
      </p:sp>
      <p:sp>
        <p:nvSpPr>
          <p:cNvPr id="526" name="Rectangle 1"/>
          <p:cNvSpPr txBox="1"/>
          <p:nvPr/>
        </p:nvSpPr>
        <p:spPr>
          <a:xfrm>
            <a:off x="2709902" y="1678192"/>
            <a:ext cx="510541" cy="5480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FFFFFF"/>
                </a:solidFill>
                <a:latin typeface="Arial"/>
                <a:ea typeface="Arial"/>
                <a:cs typeface="Arial"/>
                <a:sym typeface="Arial"/>
              </a:defRPr>
            </a:lvl1pPr>
          </a:lstStyle>
          <a:p>
            <a:pPr/>
            <a:r>
              <a:t>is: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31" name="Picture 50" descr="Picture 50"/>
          <p:cNvPicPr>
            <a:picLocks noChangeAspect="1"/>
          </p:cNvPicPr>
          <p:nvPr/>
        </p:nvPicPr>
        <p:blipFill>
          <a:blip r:embed="rId3">
            <a:extLst/>
          </a:blip>
          <a:stretch>
            <a:fillRect/>
          </a:stretch>
        </p:blipFill>
        <p:spPr>
          <a:xfrm>
            <a:off x="3363383" y="1949146"/>
            <a:ext cx="2497668" cy="1746252"/>
          </a:xfrm>
          <a:prstGeom prst="rect">
            <a:avLst/>
          </a:prstGeom>
          <a:ln w="12700">
            <a:miter lim="400000"/>
          </a:ln>
        </p:spPr>
      </p:pic>
      <p:pic>
        <p:nvPicPr>
          <p:cNvPr id="532" name="Picture 51" descr="Picture 51"/>
          <p:cNvPicPr>
            <a:picLocks noChangeAspect="1"/>
          </p:cNvPicPr>
          <p:nvPr/>
        </p:nvPicPr>
        <p:blipFill>
          <a:blip r:embed="rId4">
            <a:extLst/>
          </a:blip>
          <a:stretch>
            <a:fillRect/>
          </a:stretch>
        </p:blipFill>
        <p:spPr>
          <a:xfrm>
            <a:off x="6553200" y="1953379"/>
            <a:ext cx="2497667" cy="1746252"/>
          </a:xfrm>
          <a:prstGeom prst="rect">
            <a:avLst/>
          </a:prstGeom>
          <a:ln w="12700">
            <a:miter lim="400000"/>
          </a:ln>
        </p:spPr>
      </p:pic>
      <p:sp>
        <p:nvSpPr>
          <p:cNvPr id="533" name="Title 1"/>
          <p:cNvSpPr txBox="1"/>
          <p:nvPr/>
        </p:nvSpPr>
        <p:spPr>
          <a:xfrm>
            <a:off x="812800" y="812800"/>
            <a:ext cx="10384368" cy="505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000"/>
              </a:lnSpc>
              <a:defRPr sz="3700">
                <a:solidFill>
                  <a:srgbClr val="5596E6"/>
                </a:solidFill>
                <a:latin typeface="Arial"/>
                <a:ea typeface="Arial"/>
                <a:cs typeface="Arial"/>
                <a:sym typeface="Arial"/>
              </a:defRPr>
            </a:lvl1pPr>
          </a:lstStyle>
          <a:p>
            <a:pPr/>
            <a:r>
              <a:t>Requirements of blockchain for business</a:t>
            </a:r>
          </a:p>
        </p:txBody>
      </p:sp>
      <p:grpSp>
        <p:nvGrpSpPr>
          <p:cNvPr id="550" name="Group 3"/>
          <p:cNvGrpSpPr/>
          <p:nvPr/>
        </p:nvGrpSpPr>
        <p:grpSpPr>
          <a:xfrm>
            <a:off x="10162117" y="105834"/>
            <a:ext cx="1860550" cy="793752"/>
            <a:chOff x="0" y="0"/>
            <a:chExt cx="1860548" cy="793751"/>
          </a:xfrm>
        </p:grpSpPr>
        <p:grpSp>
          <p:nvGrpSpPr>
            <p:cNvPr id="548" name="Group 4"/>
            <p:cNvGrpSpPr/>
            <p:nvPr/>
          </p:nvGrpSpPr>
          <p:grpSpPr>
            <a:xfrm>
              <a:off x="0" y="0"/>
              <a:ext cx="772758" cy="793752"/>
              <a:chOff x="0" y="0"/>
              <a:chExt cx="772757" cy="793751"/>
            </a:xfrm>
          </p:grpSpPr>
          <p:sp>
            <p:nvSpPr>
              <p:cNvPr id="534" name="Freeform 5"/>
              <p:cNvSpPr/>
              <p:nvPr/>
            </p:nvSpPr>
            <p:spPr>
              <a:xfrm>
                <a:off x="552234" y="0"/>
                <a:ext cx="220524"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35" name="Freeform 6"/>
              <p:cNvSpPr/>
              <p:nvPr/>
            </p:nvSpPr>
            <p:spPr>
              <a:xfrm>
                <a:off x="-1" y="0"/>
                <a:ext cx="222378"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547" name="Group 7"/>
              <p:cNvGrpSpPr/>
              <p:nvPr/>
            </p:nvGrpSpPr>
            <p:grpSpPr>
              <a:xfrm>
                <a:off x="153810" y="179892"/>
                <a:ext cx="448460" cy="441386"/>
                <a:chOff x="0" y="0"/>
                <a:chExt cx="448459" cy="441384"/>
              </a:xfrm>
            </p:grpSpPr>
            <p:sp>
              <p:nvSpPr>
                <p:cNvPr id="536" name="Freeform 8"/>
                <p:cNvSpPr/>
                <p:nvPr/>
              </p:nvSpPr>
              <p:spPr>
                <a:xfrm>
                  <a:off x="-1" y="-1"/>
                  <a:ext cx="448461" cy="304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37" name="Rectangle 9"/>
                <p:cNvSpPr/>
                <p:nvPr/>
              </p:nvSpPr>
              <p:spPr>
                <a:xfrm>
                  <a:off x="9265" y="63054"/>
                  <a:ext cx="429928" cy="16692"/>
                </a:xfrm>
                <a:prstGeom prst="rect">
                  <a:avLst/>
                </a:pr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38" name="Freeform 10"/>
                <p:cNvSpPr/>
                <p:nvPr/>
              </p:nvSpPr>
              <p:spPr>
                <a:xfrm>
                  <a:off x="398424"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39" name="Freeform 11"/>
                <p:cNvSpPr/>
                <p:nvPr/>
              </p:nvSpPr>
              <p:spPr>
                <a:xfrm>
                  <a:off x="355802"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40" name="Freeform 12"/>
                <p:cNvSpPr/>
                <p:nvPr/>
              </p:nvSpPr>
              <p:spPr>
                <a:xfrm>
                  <a:off x="315033" y="33382"/>
                  <a:ext cx="20385"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41" name="Freeform 13"/>
                <p:cNvSpPr/>
                <p:nvPr/>
              </p:nvSpPr>
              <p:spPr>
                <a:xfrm>
                  <a:off x="48181" y="152073"/>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42" name="Freeform 14"/>
                <p:cNvSpPr/>
                <p:nvPr/>
              </p:nvSpPr>
              <p:spPr>
                <a:xfrm>
                  <a:off x="48181" y="107564"/>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43" name="Freeform 15"/>
                <p:cNvSpPr/>
                <p:nvPr/>
              </p:nvSpPr>
              <p:spPr>
                <a:xfrm>
                  <a:off x="48181" y="196583"/>
                  <a:ext cx="100070"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44" name="Freeform 16"/>
                <p:cNvSpPr/>
                <p:nvPr/>
              </p:nvSpPr>
              <p:spPr>
                <a:xfrm>
                  <a:off x="-1" y="333820"/>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45" name="Freeform 17"/>
                <p:cNvSpPr/>
                <p:nvPr/>
              </p:nvSpPr>
              <p:spPr>
                <a:xfrm>
                  <a:off x="-1" y="422839"/>
                  <a:ext cx="448461"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46" name="Freeform 18"/>
                <p:cNvSpPr/>
                <p:nvPr/>
              </p:nvSpPr>
              <p:spPr>
                <a:xfrm>
                  <a:off x="-1" y="378329"/>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pic>
          <p:nvPicPr>
            <p:cNvPr id="549" name="Picture 19" descr="Picture 19"/>
            <p:cNvPicPr>
              <a:picLocks noChangeAspect="1"/>
            </p:cNvPicPr>
            <p:nvPr/>
          </p:nvPicPr>
          <p:blipFill>
            <a:blip r:embed="rId5">
              <a:extLst/>
            </a:blip>
            <a:stretch>
              <a:fillRect/>
            </a:stretch>
          </p:blipFill>
          <p:spPr>
            <a:xfrm>
              <a:off x="872827" y="107564"/>
              <a:ext cx="987723" cy="504441"/>
            </a:xfrm>
            <a:prstGeom prst="rect">
              <a:avLst/>
            </a:prstGeom>
            <a:ln w="12700" cap="flat">
              <a:noFill/>
              <a:miter lim="400000"/>
            </a:ln>
            <a:effectLst/>
          </p:spPr>
        </p:pic>
      </p:grpSp>
      <p:sp>
        <p:nvSpPr>
          <p:cNvPr id="551" name="Rectangle 16"/>
          <p:cNvSpPr txBox="1"/>
          <p:nvPr/>
        </p:nvSpPr>
        <p:spPr>
          <a:xfrm>
            <a:off x="338667" y="2266999"/>
            <a:ext cx="2660651" cy="8840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609584">
              <a:defRPr sz="1800">
                <a:solidFill>
                  <a:srgbClr val="325C80"/>
                </a:solidFill>
                <a:latin typeface="Arial"/>
                <a:ea typeface="Arial"/>
                <a:cs typeface="Arial"/>
                <a:sym typeface="Arial"/>
              </a:defRPr>
            </a:lvl1pPr>
          </a:lstStyle>
          <a:p>
            <a:pPr/>
            <a:r>
              <a:t>Append-only distributed system of record shared across business network</a:t>
            </a:r>
          </a:p>
        </p:txBody>
      </p:sp>
      <p:sp>
        <p:nvSpPr>
          <p:cNvPr id="552" name="Rectangle 14"/>
          <p:cNvSpPr txBox="1"/>
          <p:nvPr/>
        </p:nvSpPr>
        <p:spPr>
          <a:xfrm>
            <a:off x="9351433" y="2146350"/>
            <a:ext cx="2540001" cy="14174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defTabSz="609584">
              <a:defRPr sz="1800">
                <a:solidFill>
                  <a:srgbClr val="AD1625"/>
                </a:solidFill>
                <a:latin typeface="Arial"/>
                <a:ea typeface="Arial"/>
                <a:cs typeface="Arial"/>
                <a:sym typeface="Arial"/>
              </a:defRPr>
            </a:lvl1pPr>
          </a:lstStyle>
          <a:p>
            <a:pPr/>
            <a:r>
              <a:t>Business terms embedded in transaction database &amp; executed with transactions</a:t>
            </a:r>
          </a:p>
        </p:txBody>
      </p:sp>
      <p:sp>
        <p:nvSpPr>
          <p:cNvPr id="553" name="Rectangle 15"/>
          <p:cNvSpPr txBox="1"/>
          <p:nvPr/>
        </p:nvSpPr>
        <p:spPr>
          <a:xfrm>
            <a:off x="9316890" y="4478599"/>
            <a:ext cx="2211917" cy="88406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defTabSz="609584">
              <a:defRPr sz="1800">
                <a:solidFill>
                  <a:srgbClr val="4B8400"/>
                </a:solidFill>
                <a:latin typeface="Arial"/>
                <a:ea typeface="Arial"/>
                <a:cs typeface="Arial"/>
                <a:sym typeface="Arial"/>
              </a:defRPr>
            </a:lvl1pPr>
          </a:lstStyle>
          <a:p>
            <a:pPr/>
            <a:r>
              <a:t>Transactions are endorsed by relevant participants</a:t>
            </a:r>
          </a:p>
        </p:txBody>
      </p:sp>
      <p:sp>
        <p:nvSpPr>
          <p:cNvPr id="554" name="Rectangle 19"/>
          <p:cNvSpPr/>
          <p:nvPr/>
        </p:nvSpPr>
        <p:spPr>
          <a:xfrm>
            <a:off x="480483" y="4391781"/>
            <a:ext cx="2546351" cy="1284818"/>
          </a:xfrm>
          <a:prstGeom prst="rect">
            <a:avLst/>
          </a:prstGeom>
          <a:solidFill>
            <a:srgbClr val="FFFFFF">
              <a:alpha val="70195"/>
            </a:srgbClr>
          </a:solidFill>
          <a:ln w="12700">
            <a:miter lim="400000"/>
          </a:ln>
        </p:spPr>
        <p:txBody>
          <a:bodyPr lIns="45718" tIns="45718" rIns="45718" bIns="45718" anchor="ctr"/>
          <a:lstStyle/>
          <a:p>
            <a:pPr defTabSz="609584">
              <a:defRPr sz="3200">
                <a:latin typeface="Arial"/>
                <a:ea typeface="Arial"/>
                <a:cs typeface="Arial"/>
                <a:sym typeface="Arial"/>
              </a:defRPr>
            </a:pPr>
          </a:p>
        </p:txBody>
      </p:sp>
      <p:sp>
        <p:nvSpPr>
          <p:cNvPr id="555" name="Rectangle 13"/>
          <p:cNvSpPr txBox="1"/>
          <p:nvPr/>
        </p:nvSpPr>
        <p:spPr>
          <a:xfrm>
            <a:off x="1" y="4454575"/>
            <a:ext cx="3009901" cy="115076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r" defTabSz="609584">
              <a:defRPr sz="1800">
                <a:solidFill>
                  <a:srgbClr val="562F72"/>
                </a:solidFill>
                <a:latin typeface="Arial"/>
                <a:ea typeface="Arial"/>
                <a:cs typeface="Arial"/>
                <a:sym typeface="Arial"/>
              </a:defRPr>
            </a:pPr>
            <a:r>
              <a:t>Ensuring appropriate visibility; transactions are secure, authenticated </a:t>
            </a:r>
            <a:br/>
            <a:r>
              <a:t>&amp; verifiable</a:t>
            </a:r>
          </a:p>
        </p:txBody>
      </p:sp>
      <p:sp>
        <p:nvSpPr>
          <p:cNvPr id="556" name="Rectangle 6"/>
          <p:cNvSpPr/>
          <p:nvPr/>
        </p:nvSpPr>
        <p:spPr>
          <a:xfrm>
            <a:off x="6551084" y="1951264"/>
            <a:ext cx="2501901" cy="1750484"/>
          </a:xfrm>
          <a:prstGeom prst="rect">
            <a:avLst/>
          </a:prstGeom>
          <a:solidFill>
            <a:srgbClr val="AD1625">
              <a:alpha val="65097"/>
            </a:srgbClr>
          </a:solidFill>
          <a:ln w="12700">
            <a:miter lim="400000"/>
          </a:ln>
        </p:spPr>
        <p:txBody>
          <a:bodyPr lIns="45718" tIns="45718" rIns="45718" bIns="45718" anchor="ctr"/>
          <a:lstStyle/>
          <a:p>
            <a:pPr defTabSz="609584">
              <a:defRPr sz="3200">
                <a:latin typeface="Arial"/>
                <a:ea typeface="Arial"/>
                <a:cs typeface="Arial"/>
                <a:sym typeface="Arial"/>
              </a:defRPr>
            </a:pPr>
          </a:p>
        </p:txBody>
      </p:sp>
      <p:pic>
        <p:nvPicPr>
          <p:cNvPr id="557" name="Picture 77" descr="Picture 77"/>
          <p:cNvPicPr>
            <a:picLocks noChangeAspect="1"/>
          </p:cNvPicPr>
          <p:nvPr/>
        </p:nvPicPr>
        <p:blipFill>
          <a:blip r:embed="rId6">
            <a:extLst/>
          </a:blip>
          <a:stretch>
            <a:fillRect/>
          </a:stretch>
        </p:blipFill>
        <p:spPr>
          <a:xfrm>
            <a:off x="3359151" y="4131431"/>
            <a:ext cx="2504017" cy="1750484"/>
          </a:xfrm>
          <a:prstGeom prst="rect">
            <a:avLst/>
          </a:prstGeom>
          <a:ln w="12700">
            <a:miter lim="400000"/>
          </a:ln>
        </p:spPr>
      </p:pic>
      <p:sp>
        <p:nvSpPr>
          <p:cNvPr id="558" name="Rectangle 5"/>
          <p:cNvSpPr/>
          <p:nvPr/>
        </p:nvSpPr>
        <p:spPr>
          <a:xfrm>
            <a:off x="3359151" y="4133546"/>
            <a:ext cx="2501901" cy="1750485"/>
          </a:xfrm>
          <a:prstGeom prst="rect">
            <a:avLst/>
          </a:prstGeom>
          <a:solidFill>
            <a:srgbClr val="562F72">
              <a:alpha val="65097"/>
            </a:srgbClr>
          </a:solidFill>
          <a:ln w="12700">
            <a:miter lim="400000"/>
          </a:ln>
        </p:spPr>
        <p:txBody>
          <a:bodyPr lIns="45718" tIns="45718" rIns="45718" bIns="45718" anchor="ctr"/>
          <a:lstStyle/>
          <a:p>
            <a:pPr defTabSz="609584">
              <a:defRPr sz="3200">
                <a:latin typeface="Arial"/>
                <a:ea typeface="Arial"/>
                <a:cs typeface="Arial"/>
                <a:sym typeface="Arial"/>
              </a:defRPr>
            </a:pPr>
          </a:p>
        </p:txBody>
      </p:sp>
      <p:sp>
        <p:nvSpPr>
          <p:cNvPr id="559" name="Text Box 78"/>
          <p:cNvSpPr txBox="1"/>
          <p:nvPr/>
        </p:nvSpPr>
        <p:spPr>
          <a:xfrm>
            <a:off x="3507316" y="5294371"/>
            <a:ext cx="1436451" cy="54804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FFFFFF"/>
                </a:solidFill>
                <a:latin typeface="Arial"/>
                <a:ea typeface="Arial"/>
                <a:cs typeface="Arial"/>
                <a:sym typeface="Arial"/>
              </a:defRPr>
            </a:lvl1pPr>
          </a:lstStyle>
          <a:p>
            <a:pPr/>
            <a:r>
              <a:t>Privacy</a:t>
            </a:r>
          </a:p>
        </p:txBody>
      </p:sp>
      <p:pic>
        <p:nvPicPr>
          <p:cNvPr id="560" name="Picture 79" descr="Picture 79"/>
          <p:cNvPicPr>
            <a:picLocks noChangeAspect="1"/>
          </p:cNvPicPr>
          <p:nvPr/>
        </p:nvPicPr>
        <p:blipFill>
          <a:blip r:embed="rId7">
            <a:extLst/>
          </a:blip>
          <a:stretch>
            <a:fillRect/>
          </a:stretch>
        </p:blipFill>
        <p:spPr>
          <a:xfrm>
            <a:off x="6553200" y="4133546"/>
            <a:ext cx="2504018" cy="1750485"/>
          </a:xfrm>
          <a:prstGeom prst="rect">
            <a:avLst/>
          </a:prstGeom>
          <a:ln w="12700">
            <a:miter lim="400000"/>
          </a:ln>
        </p:spPr>
      </p:pic>
      <p:sp>
        <p:nvSpPr>
          <p:cNvPr id="561" name="Rectangle 4"/>
          <p:cNvSpPr/>
          <p:nvPr/>
        </p:nvSpPr>
        <p:spPr>
          <a:xfrm>
            <a:off x="6548966" y="4131431"/>
            <a:ext cx="2501901" cy="1750484"/>
          </a:xfrm>
          <a:prstGeom prst="rect">
            <a:avLst/>
          </a:prstGeom>
          <a:solidFill>
            <a:srgbClr val="4B8400">
              <a:alpha val="65097"/>
            </a:srgbClr>
          </a:solidFill>
          <a:ln w="12700">
            <a:miter lim="400000"/>
          </a:ln>
        </p:spPr>
        <p:txBody>
          <a:bodyPr lIns="45718" tIns="45718" rIns="45718" bIns="45718" anchor="ctr"/>
          <a:lstStyle/>
          <a:p>
            <a:pPr defTabSz="609584">
              <a:defRPr sz="3200">
                <a:latin typeface="Arial"/>
                <a:ea typeface="Arial"/>
                <a:cs typeface="Arial"/>
                <a:sym typeface="Arial"/>
              </a:defRPr>
            </a:pPr>
          </a:p>
        </p:txBody>
      </p:sp>
      <p:sp>
        <p:nvSpPr>
          <p:cNvPr id="562" name="Rectangle 7"/>
          <p:cNvSpPr/>
          <p:nvPr/>
        </p:nvSpPr>
        <p:spPr>
          <a:xfrm>
            <a:off x="3357033" y="1949146"/>
            <a:ext cx="2508252" cy="1752601"/>
          </a:xfrm>
          <a:prstGeom prst="rect">
            <a:avLst/>
          </a:prstGeom>
          <a:solidFill>
            <a:srgbClr val="325C80">
              <a:alpha val="60000"/>
            </a:srgbClr>
          </a:solidFill>
          <a:ln w="12700">
            <a:miter lim="400000"/>
          </a:ln>
        </p:spPr>
        <p:txBody>
          <a:bodyPr lIns="45718" tIns="45718" rIns="45718" bIns="45718" anchor="ctr"/>
          <a:lstStyle/>
          <a:p>
            <a:pPr defTabSz="609584">
              <a:defRPr sz="3200">
                <a:latin typeface="Arial"/>
                <a:ea typeface="Arial"/>
                <a:cs typeface="Arial"/>
                <a:sym typeface="Arial"/>
              </a:defRPr>
            </a:pPr>
          </a:p>
        </p:txBody>
      </p:sp>
      <p:sp>
        <p:nvSpPr>
          <p:cNvPr id="563" name="Text Box 74"/>
          <p:cNvSpPr txBox="1"/>
          <p:nvPr/>
        </p:nvSpPr>
        <p:spPr>
          <a:xfrm>
            <a:off x="3422651" y="1980896"/>
            <a:ext cx="1799167" cy="10179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FFFFFF"/>
                </a:solidFill>
                <a:latin typeface="Arial"/>
                <a:ea typeface="Arial"/>
                <a:cs typeface="Arial"/>
                <a:sym typeface="Arial"/>
              </a:defRPr>
            </a:lvl1pPr>
          </a:lstStyle>
          <a:p>
            <a:pPr/>
            <a:r>
              <a:t>Shared ledger</a:t>
            </a:r>
          </a:p>
        </p:txBody>
      </p:sp>
      <p:grpSp>
        <p:nvGrpSpPr>
          <p:cNvPr id="566" name="Group 37"/>
          <p:cNvGrpSpPr/>
          <p:nvPr/>
        </p:nvGrpSpPr>
        <p:grpSpPr>
          <a:xfrm>
            <a:off x="3198285" y="1830614"/>
            <a:ext cx="2821516" cy="1985434"/>
            <a:chOff x="0" y="0"/>
            <a:chExt cx="2821515" cy="1985433"/>
          </a:xfrm>
        </p:grpSpPr>
        <p:sp>
          <p:nvSpPr>
            <p:cNvPr id="564" name="Freeform 38"/>
            <p:cNvSpPr/>
            <p:nvPr/>
          </p:nvSpPr>
          <p:spPr>
            <a:xfrm flipH="1">
              <a:off x="-1" y="-1"/>
              <a:ext cx="289985" cy="1970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325C80"/>
              </a:solidFill>
              <a:prstDash val="solid"/>
              <a:round/>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65" name="Freeform 39"/>
            <p:cNvSpPr/>
            <p:nvPr/>
          </p:nvSpPr>
          <p:spPr>
            <a:xfrm>
              <a:off x="2531532" y="14816"/>
              <a:ext cx="289984" cy="1970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325C80"/>
              </a:solidFill>
              <a:prstDash val="solid"/>
              <a:round/>
            </a:ln>
            <a:effectLst/>
          </p:spPr>
          <p:txBody>
            <a:bodyPr wrap="square" lIns="45718" tIns="45718" rIns="45718" bIns="45718" numCol="1" anchor="t">
              <a:noAutofit/>
            </a:bodyPr>
            <a:lstStyle/>
            <a:p>
              <a:pPr>
                <a:defRPr sz="3200">
                  <a:latin typeface="Arial"/>
                  <a:ea typeface="Arial"/>
                  <a:cs typeface="Arial"/>
                  <a:sym typeface="Arial"/>
                </a:defRPr>
              </a:pPr>
            </a:p>
          </p:txBody>
        </p:sp>
      </p:grpSp>
      <p:grpSp>
        <p:nvGrpSpPr>
          <p:cNvPr id="569" name="Group 40"/>
          <p:cNvGrpSpPr/>
          <p:nvPr/>
        </p:nvGrpSpPr>
        <p:grpSpPr>
          <a:xfrm>
            <a:off x="6385985" y="1839080"/>
            <a:ext cx="2821516" cy="1985434"/>
            <a:chOff x="0" y="0"/>
            <a:chExt cx="2821515" cy="1985433"/>
          </a:xfrm>
        </p:grpSpPr>
        <p:sp>
          <p:nvSpPr>
            <p:cNvPr id="567" name="Freeform 41"/>
            <p:cNvSpPr/>
            <p:nvPr/>
          </p:nvSpPr>
          <p:spPr>
            <a:xfrm flipH="1">
              <a:off x="-1" y="-1"/>
              <a:ext cx="289985" cy="1970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AD1625"/>
              </a:solidFill>
              <a:prstDash val="solid"/>
              <a:round/>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68" name="Freeform 42"/>
            <p:cNvSpPr/>
            <p:nvPr/>
          </p:nvSpPr>
          <p:spPr>
            <a:xfrm>
              <a:off x="2531532" y="14816"/>
              <a:ext cx="289984" cy="1970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AD1625"/>
              </a:solidFill>
              <a:prstDash val="solid"/>
              <a:round/>
            </a:ln>
            <a:effectLst/>
          </p:spPr>
          <p:txBody>
            <a:bodyPr wrap="square" lIns="45718" tIns="45718" rIns="45718" bIns="45718" numCol="1" anchor="t">
              <a:noAutofit/>
            </a:bodyPr>
            <a:lstStyle/>
            <a:p>
              <a:pPr>
                <a:defRPr sz="3200">
                  <a:latin typeface="Arial"/>
                  <a:ea typeface="Arial"/>
                  <a:cs typeface="Arial"/>
                  <a:sym typeface="Arial"/>
                </a:defRPr>
              </a:pPr>
            </a:p>
          </p:txBody>
        </p:sp>
      </p:grpSp>
      <p:grpSp>
        <p:nvGrpSpPr>
          <p:cNvPr id="572" name="Group 43"/>
          <p:cNvGrpSpPr/>
          <p:nvPr/>
        </p:nvGrpSpPr>
        <p:grpSpPr>
          <a:xfrm>
            <a:off x="3189818" y="4044648"/>
            <a:ext cx="2821517" cy="1985434"/>
            <a:chOff x="0" y="0"/>
            <a:chExt cx="2821515" cy="1985433"/>
          </a:xfrm>
        </p:grpSpPr>
        <p:sp>
          <p:nvSpPr>
            <p:cNvPr id="570" name="Freeform 44"/>
            <p:cNvSpPr/>
            <p:nvPr/>
          </p:nvSpPr>
          <p:spPr>
            <a:xfrm flipH="1">
              <a:off x="-1" y="-1"/>
              <a:ext cx="289985" cy="1970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562F72"/>
              </a:solidFill>
              <a:prstDash val="solid"/>
              <a:round/>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71" name="Freeform 45"/>
            <p:cNvSpPr/>
            <p:nvPr/>
          </p:nvSpPr>
          <p:spPr>
            <a:xfrm>
              <a:off x="2531532" y="14816"/>
              <a:ext cx="289984" cy="1970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562F72"/>
              </a:solidFill>
              <a:prstDash val="solid"/>
              <a:round/>
            </a:ln>
            <a:effectLst/>
          </p:spPr>
          <p:txBody>
            <a:bodyPr wrap="square" lIns="45718" tIns="45718" rIns="45718" bIns="45718" numCol="1" anchor="t">
              <a:noAutofit/>
            </a:bodyPr>
            <a:lstStyle/>
            <a:p>
              <a:pPr>
                <a:defRPr sz="3200">
                  <a:latin typeface="Arial"/>
                  <a:ea typeface="Arial"/>
                  <a:cs typeface="Arial"/>
                  <a:sym typeface="Arial"/>
                </a:defRPr>
              </a:pPr>
            </a:p>
          </p:txBody>
        </p:sp>
      </p:grpSp>
      <p:grpSp>
        <p:nvGrpSpPr>
          <p:cNvPr id="575" name="Group 46"/>
          <p:cNvGrpSpPr/>
          <p:nvPr/>
        </p:nvGrpSpPr>
        <p:grpSpPr>
          <a:xfrm>
            <a:off x="6377518" y="4053113"/>
            <a:ext cx="2821517" cy="1985434"/>
            <a:chOff x="0" y="0"/>
            <a:chExt cx="2821515" cy="1985433"/>
          </a:xfrm>
        </p:grpSpPr>
        <p:sp>
          <p:nvSpPr>
            <p:cNvPr id="573" name="Freeform 47"/>
            <p:cNvSpPr/>
            <p:nvPr/>
          </p:nvSpPr>
          <p:spPr>
            <a:xfrm flipH="1">
              <a:off x="-1" y="-1"/>
              <a:ext cx="289985" cy="1970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4B8400"/>
              </a:solidFill>
              <a:prstDash val="solid"/>
              <a:round/>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74" name="Freeform 48"/>
            <p:cNvSpPr/>
            <p:nvPr/>
          </p:nvSpPr>
          <p:spPr>
            <a:xfrm>
              <a:off x="2531532" y="14816"/>
              <a:ext cx="289984" cy="1970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29" y="21600"/>
                  </a:lnTo>
                  <a:lnTo>
                    <a:pt x="0" y="21600"/>
                  </a:lnTo>
                </a:path>
              </a:pathLst>
            </a:custGeom>
            <a:noFill/>
            <a:ln w="28575" cap="flat">
              <a:solidFill>
                <a:srgbClr val="4B8400"/>
              </a:solidFill>
              <a:prstDash val="solid"/>
              <a:round/>
            </a:ln>
            <a:effectLst/>
          </p:spPr>
          <p:txBody>
            <a:bodyPr wrap="square" lIns="45718" tIns="45718" rIns="45718" bIns="45718" numCol="1" anchor="t">
              <a:noAutofit/>
            </a:bodyPr>
            <a:lstStyle/>
            <a:p>
              <a:pPr>
                <a:defRPr sz="3200">
                  <a:latin typeface="Arial"/>
                  <a:ea typeface="Arial"/>
                  <a:cs typeface="Arial"/>
                  <a:sym typeface="Arial"/>
                </a:defRPr>
              </a:pPr>
            </a:p>
          </p:txBody>
        </p:sp>
      </p:grpSp>
      <p:sp>
        <p:nvSpPr>
          <p:cNvPr id="576" name="Text Box 76"/>
          <p:cNvSpPr txBox="1"/>
          <p:nvPr/>
        </p:nvSpPr>
        <p:spPr>
          <a:xfrm>
            <a:off x="7416442" y="2004179"/>
            <a:ext cx="1549758" cy="10179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3200">
                <a:solidFill>
                  <a:srgbClr val="FFFFFF"/>
                </a:solidFill>
                <a:latin typeface="Arial"/>
                <a:ea typeface="Arial"/>
                <a:cs typeface="Arial"/>
                <a:sym typeface="Arial"/>
              </a:defRPr>
            </a:pPr>
            <a:r>
              <a:t>Smart </a:t>
            </a:r>
          </a:p>
          <a:p>
            <a:pPr algn="r">
              <a:defRPr sz="3200">
                <a:solidFill>
                  <a:srgbClr val="FFFFFF"/>
                </a:solidFill>
                <a:latin typeface="Arial"/>
                <a:ea typeface="Arial"/>
                <a:cs typeface="Arial"/>
                <a:sym typeface="Arial"/>
              </a:defRPr>
            </a:pPr>
            <a:r>
              <a:t>contract</a:t>
            </a:r>
          </a:p>
        </p:txBody>
      </p:sp>
      <p:sp>
        <p:nvSpPr>
          <p:cNvPr id="577" name="Text Box 80"/>
          <p:cNvSpPr txBox="1"/>
          <p:nvPr/>
        </p:nvSpPr>
        <p:spPr>
          <a:xfrm>
            <a:off x="7950699" y="5294371"/>
            <a:ext cx="1014770" cy="54804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FFFFFF"/>
                </a:solidFill>
                <a:latin typeface="Arial"/>
                <a:ea typeface="Arial"/>
                <a:cs typeface="Arial"/>
                <a:sym typeface="Arial"/>
              </a:defRPr>
            </a:lvl1pPr>
          </a:lstStyle>
          <a:p>
            <a:pPr/>
            <a:r>
              <a:t>Trust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1"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82" name="Picture 24" descr="Picture 24"/>
          <p:cNvPicPr>
            <a:picLocks noChangeAspect="1"/>
          </p:cNvPicPr>
          <p:nvPr/>
        </p:nvPicPr>
        <p:blipFill>
          <a:blip r:embed="rId3">
            <a:extLst/>
          </a:blip>
          <a:stretch>
            <a:fillRect/>
          </a:stretch>
        </p:blipFill>
        <p:spPr>
          <a:xfrm>
            <a:off x="0" y="0"/>
            <a:ext cx="12192000" cy="3056467"/>
          </a:xfrm>
          <a:prstGeom prst="rect">
            <a:avLst/>
          </a:prstGeom>
          <a:ln w="12700">
            <a:miter lim="400000"/>
          </a:ln>
        </p:spPr>
      </p:pic>
      <p:sp>
        <p:nvSpPr>
          <p:cNvPr id="583" name="Content Placeholder 3"/>
          <p:cNvSpPr txBox="1"/>
          <p:nvPr/>
        </p:nvSpPr>
        <p:spPr>
          <a:xfrm>
            <a:off x="647701" y="3945466"/>
            <a:ext cx="10886017" cy="22174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593" indent="-228593" defTabSz="609584">
              <a:spcBef>
                <a:spcPts val="1300"/>
              </a:spcBef>
              <a:buClr>
                <a:srgbClr val="FFFFFF"/>
              </a:buClr>
              <a:buSzPct val="100000"/>
              <a:buFont typeface="Arial"/>
              <a:buChar char="•"/>
              <a:defRPr sz="2800">
                <a:solidFill>
                  <a:srgbClr val="5E5F64"/>
                </a:solidFill>
                <a:latin typeface="Arial"/>
                <a:ea typeface="Arial"/>
                <a:cs typeface="Arial"/>
                <a:sym typeface="Arial"/>
              </a:defRPr>
            </a:pPr>
            <a:r>
              <a:t>Shared between participants</a:t>
            </a:r>
          </a:p>
          <a:p>
            <a:pPr marL="228593" indent="-228593" defTabSz="609584">
              <a:spcBef>
                <a:spcPts val="1300"/>
              </a:spcBef>
              <a:buClr>
                <a:srgbClr val="FFFFFF"/>
              </a:buClr>
              <a:buSzPct val="100000"/>
              <a:buFont typeface="Arial"/>
              <a:buChar char="•"/>
              <a:defRPr sz="2800">
                <a:solidFill>
                  <a:srgbClr val="5E5F64"/>
                </a:solidFill>
                <a:latin typeface="Arial"/>
                <a:ea typeface="Arial"/>
                <a:cs typeface="Arial"/>
                <a:sym typeface="Arial"/>
              </a:defRPr>
            </a:pPr>
            <a:r>
              <a:t>Participants have own copy through replication</a:t>
            </a:r>
          </a:p>
          <a:p>
            <a:pPr marL="228593" indent="-228593" defTabSz="609584">
              <a:spcBef>
                <a:spcPts val="1300"/>
              </a:spcBef>
              <a:buClr>
                <a:srgbClr val="FFFFFF"/>
              </a:buClr>
              <a:buSzPct val="100000"/>
              <a:buFont typeface="Arial"/>
              <a:buChar char="•"/>
              <a:defRPr sz="2800">
                <a:solidFill>
                  <a:srgbClr val="5E5F64"/>
                </a:solidFill>
                <a:latin typeface="Arial"/>
                <a:ea typeface="Arial"/>
                <a:cs typeface="Arial"/>
                <a:sym typeface="Arial"/>
              </a:defRPr>
            </a:pPr>
            <a:r>
              <a:t>Permissioned, so participants see only appropriate transactions</a:t>
            </a:r>
          </a:p>
          <a:p>
            <a:pPr marL="228593" indent="-228593" defTabSz="609584">
              <a:spcBef>
                <a:spcPts val="1300"/>
              </a:spcBef>
              <a:buClr>
                <a:srgbClr val="FFFFFF"/>
              </a:buClr>
              <a:buSzPct val="100000"/>
              <a:buFont typeface="Arial"/>
              <a:buChar char="•"/>
              <a:defRPr sz="2800">
                <a:solidFill>
                  <a:srgbClr val="5E5F64"/>
                </a:solidFill>
                <a:latin typeface="Arial"/>
                <a:ea typeface="Arial"/>
                <a:cs typeface="Arial"/>
                <a:sym typeface="Arial"/>
              </a:defRPr>
            </a:pPr>
            <a:r>
              <a:t>THE shared system of record</a:t>
            </a:r>
          </a:p>
        </p:txBody>
      </p:sp>
      <p:sp>
        <p:nvSpPr>
          <p:cNvPr id="584" name="Text Box 15"/>
          <p:cNvSpPr txBox="1"/>
          <p:nvPr/>
        </p:nvSpPr>
        <p:spPr>
          <a:xfrm>
            <a:off x="749300" y="3208866"/>
            <a:ext cx="10972800" cy="4743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600">
                <a:solidFill>
                  <a:srgbClr val="4178BE"/>
                </a:solidFill>
                <a:latin typeface="Arial"/>
                <a:ea typeface="Arial"/>
                <a:cs typeface="Arial"/>
                <a:sym typeface="Arial"/>
              </a:defRPr>
            </a:lvl1pPr>
          </a:lstStyle>
          <a:p>
            <a:pPr/>
            <a:r>
              <a:t>Records all transactions across business network</a:t>
            </a:r>
          </a:p>
        </p:txBody>
      </p:sp>
      <p:sp>
        <p:nvSpPr>
          <p:cNvPr id="585" name="Title 1"/>
          <p:cNvSpPr txBox="1"/>
          <p:nvPr/>
        </p:nvSpPr>
        <p:spPr>
          <a:xfrm>
            <a:off x="563032" y="973667"/>
            <a:ext cx="4673601" cy="6094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700">
                <a:solidFill>
                  <a:srgbClr val="FFFFFF"/>
                </a:solidFill>
                <a:latin typeface="Arial"/>
                <a:ea typeface="Arial"/>
                <a:cs typeface="Arial"/>
                <a:sym typeface="Arial"/>
              </a:defRPr>
            </a:lvl1pPr>
          </a:lstStyle>
          <a:p>
            <a:pPr/>
            <a:r>
              <a:t>Shared ledger</a:t>
            </a:r>
          </a:p>
        </p:txBody>
      </p:sp>
      <p:grpSp>
        <p:nvGrpSpPr>
          <p:cNvPr id="602" name="Group 7"/>
          <p:cNvGrpSpPr/>
          <p:nvPr/>
        </p:nvGrpSpPr>
        <p:grpSpPr>
          <a:xfrm>
            <a:off x="10162117" y="105834"/>
            <a:ext cx="1860550" cy="793752"/>
            <a:chOff x="0" y="0"/>
            <a:chExt cx="1860548" cy="793751"/>
          </a:xfrm>
        </p:grpSpPr>
        <p:grpSp>
          <p:nvGrpSpPr>
            <p:cNvPr id="600" name="Group 8"/>
            <p:cNvGrpSpPr/>
            <p:nvPr/>
          </p:nvGrpSpPr>
          <p:grpSpPr>
            <a:xfrm>
              <a:off x="0" y="0"/>
              <a:ext cx="772758" cy="793752"/>
              <a:chOff x="0" y="0"/>
              <a:chExt cx="772757" cy="793751"/>
            </a:xfrm>
          </p:grpSpPr>
          <p:sp>
            <p:nvSpPr>
              <p:cNvPr id="586" name="Freeform 9"/>
              <p:cNvSpPr/>
              <p:nvPr/>
            </p:nvSpPr>
            <p:spPr>
              <a:xfrm>
                <a:off x="552234" y="0"/>
                <a:ext cx="220524"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87" name="Freeform 10"/>
              <p:cNvSpPr/>
              <p:nvPr/>
            </p:nvSpPr>
            <p:spPr>
              <a:xfrm>
                <a:off x="-1" y="0"/>
                <a:ext cx="222378"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599" name="Group 11"/>
              <p:cNvGrpSpPr/>
              <p:nvPr/>
            </p:nvGrpSpPr>
            <p:grpSpPr>
              <a:xfrm>
                <a:off x="153810" y="179892"/>
                <a:ext cx="448460" cy="441386"/>
                <a:chOff x="0" y="0"/>
                <a:chExt cx="448459" cy="441384"/>
              </a:xfrm>
            </p:grpSpPr>
            <p:sp>
              <p:nvSpPr>
                <p:cNvPr id="588" name="Freeform 12"/>
                <p:cNvSpPr/>
                <p:nvPr/>
              </p:nvSpPr>
              <p:spPr>
                <a:xfrm>
                  <a:off x="-1" y="-1"/>
                  <a:ext cx="448461" cy="304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89" name="Rectangle 13"/>
                <p:cNvSpPr/>
                <p:nvPr/>
              </p:nvSpPr>
              <p:spPr>
                <a:xfrm>
                  <a:off x="9265" y="63054"/>
                  <a:ext cx="429928" cy="16692"/>
                </a:xfrm>
                <a:prstGeom prst="rect">
                  <a:avLst/>
                </a:pr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90" name="Freeform 14"/>
                <p:cNvSpPr/>
                <p:nvPr/>
              </p:nvSpPr>
              <p:spPr>
                <a:xfrm>
                  <a:off x="398424"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91" name="Freeform 15"/>
                <p:cNvSpPr/>
                <p:nvPr/>
              </p:nvSpPr>
              <p:spPr>
                <a:xfrm>
                  <a:off x="355802"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92" name="Freeform 16"/>
                <p:cNvSpPr/>
                <p:nvPr/>
              </p:nvSpPr>
              <p:spPr>
                <a:xfrm>
                  <a:off x="315033" y="33382"/>
                  <a:ext cx="20385"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93" name="Freeform 17"/>
                <p:cNvSpPr/>
                <p:nvPr/>
              </p:nvSpPr>
              <p:spPr>
                <a:xfrm>
                  <a:off x="48181" y="152073"/>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94" name="Freeform 18"/>
                <p:cNvSpPr/>
                <p:nvPr/>
              </p:nvSpPr>
              <p:spPr>
                <a:xfrm>
                  <a:off x="48181" y="107564"/>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95" name="Freeform 19"/>
                <p:cNvSpPr/>
                <p:nvPr/>
              </p:nvSpPr>
              <p:spPr>
                <a:xfrm>
                  <a:off x="48181" y="196583"/>
                  <a:ext cx="100070"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96" name="Freeform 20"/>
                <p:cNvSpPr/>
                <p:nvPr/>
              </p:nvSpPr>
              <p:spPr>
                <a:xfrm>
                  <a:off x="-1" y="333820"/>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97" name="Freeform 21"/>
                <p:cNvSpPr/>
                <p:nvPr/>
              </p:nvSpPr>
              <p:spPr>
                <a:xfrm>
                  <a:off x="-1" y="422839"/>
                  <a:ext cx="448461"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598" name="Freeform 22"/>
                <p:cNvSpPr/>
                <p:nvPr/>
              </p:nvSpPr>
              <p:spPr>
                <a:xfrm>
                  <a:off x="-1" y="378329"/>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pic>
          <p:nvPicPr>
            <p:cNvPr id="601" name="Picture 23" descr="Picture 23"/>
            <p:cNvPicPr>
              <a:picLocks noChangeAspect="1"/>
            </p:cNvPicPr>
            <p:nvPr/>
          </p:nvPicPr>
          <p:blipFill>
            <a:blip r:embed="rId4">
              <a:extLst/>
            </a:blip>
            <a:stretch>
              <a:fillRect/>
            </a:stretch>
          </p:blipFill>
          <p:spPr>
            <a:xfrm>
              <a:off x="872827" y="107564"/>
              <a:ext cx="987723" cy="50444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6"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07" name="Picture 23" descr="Picture 23"/>
          <p:cNvPicPr>
            <a:picLocks noChangeAspect="1"/>
          </p:cNvPicPr>
          <p:nvPr/>
        </p:nvPicPr>
        <p:blipFill>
          <a:blip r:embed="rId3">
            <a:extLst/>
          </a:blip>
          <a:stretch>
            <a:fillRect/>
          </a:stretch>
        </p:blipFill>
        <p:spPr>
          <a:xfrm>
            <a:off x="0" y="1"/>
            <a:ext cx="12192000" cy="3060701"/>
          </a:xfrm>
          <a:prstGeom prst="rect">
            <a:avLst/>
          </a:prstGeom>
          <a:ln w="12700">
            <a:miter lim="400000"/>
          </a:ln>
        </p:spPr>
      </p:pic>
      <p:sp>
        <p:nvSpPr>
          <p:cNvPr id="608" name="Title 1"/>
          <p:cNvSpPr txBox="1"/>
          <p:nvPr/>
        </p:nvSpPr>
        <p:spPr>
          <a:xfrm>
            <a:off x="563032" y="973667"/>
            <a:ext cx="4673601" cy="6094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700">
                <a:solidFill>
                  <a:srgbClr val="FFFFFF"/>
                </a:solidFill>
                <a:latin typeface="Arial"/>
                <a:ea typeface="Arial"/>
                <a:cs typeface="Arial"/>
                <a:sym typeface="Arial"/>
              </a:defRPr>
            </a:lvl1pPr>
          </a:lstStyle>
          <a:p>
            <a:pPr/>
            <a:r>
              <a:t>Smart contract</a:t>
            </a:r>
          </a:p>
        </p:txBody>
      </p:sp>
      <p:sp>
        <p:nvSpPr>
          <p:cNvPr id="609" name="Content Placeholder 3"/>
          <p:cNvSpPr txBox="1"/>
          <p:nvPr/>
        </p:nvSpPr>
        <p:spPr>
          <a:xfrm>
            <a:off x="647701" y="4178300"/>
            <a:ext cx="10886017" cy="19967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593" indent="-228593" defTabSz="609584">
              <a:spcBef>
                <a:spcPts val="1300"/>
              </a:spcBef>
              <a:buClr>
                <a:srgbClr val="FFFFFF"/>
              </a:buClr>
              <a:buSzPct val="100000"/>
              <a:buFont typeface="Arial"/>
              <a:buChar char="•"/>
              <a:defRPr sz="2800">
                <a:solidFill>
                  <a:srgbClr val="5E5F64"/>
                </a:solidFill>
                <a:latin typeface="Arial"/>
                <a:ea typeface="Arial"/>
                <a:cs typeface="Arial"/>
                <a:sym typeface="Arial"/>
              </a:defRPr>
            </a:pPr>
            <a:r>
              <a:t>Verifiable, signed</a:t>
            </a:r>
          </a:p>
          <a:p>
            <a:pPr marL="228593" indent="-228593" defTabSz="609584">
              <a:spcBef>
                <a:spcPts val="1300"/>
              </a:spcBef>
              <a:buClr>
                <a:srgbClr val="FFFFFF"/>
              </a:buClr>
              <a:buSzPct val="100000"/>
              <a:buFont typeface="Arial"/>
              <a:buChar char="•"/>
              <a:defRPr sz="2800">
                <a:solidFill>
                  <a:srgbClr val="5E5F64"/>
                </a:solidFill>
                <a:latin typeface="Arial"/>
                <a:ea typeface="Arial"/>
                <a:cs typeface="Arial"/>
                <a:sym typeface="Arial"/>
              </a:defRPr>
            </a:pPr>
            <a:r>
              <a:t>Encoded in programming language</a:t>
            </a:r>
          </a:p>
          <a:p>
            <a:pPr marL="228593" indent="-228593" defTabSz="609584">
              <a:spcBef>
                <a:spcPts val="300"/>
              </a:spcBef>
              <a:buClr>
                <a:srgbClr val="FFFFFF"/>
              </a:buClr>
              <a:buSzPct val="100000"/>
              <a:buFont typeface="Arial"/>
              <a:buChar char="•"/>
              <a:defRPr sz="2800">
                <a:solidFill>
                  <a:srgbClr val="5E5F64"/>
                </a:solidFill>
                <a:latin typeface="Arial"/>
                <a:ea typeface="Arial"/>
                <a:cs typeface="Arial"/>
                <a:sym typeface="Arial"/>
              </a:defRPr>
            </a:pPr>
            <a:r>
              <a:t>Example:</a:t>
            </a:r>
          </a:p>
          <a:p>
            <a:pPr lvl="1" marL="611702" indent="-304792" defTabSz="609584">
              <a:spcBef>
                <a:spcPts val="800"/>
              </a:spcBef>
              <a:buClr>
                <a:srgbClr val="FFFFFF"/>
              </a:buClr>
              <a:buSzPct val="100000"/>
              <a:buFont typeface="Arial"/>
              <a:buChar char="–"/>
              <a:defRPr sz="2000">
                <a:solidFill>
                  <a:srgbClr val="5E5F64"/>
                </a:solidFill>
                <a:latin typeface="Arial"/>
                <a:ea typeface="Arial"/>
                <a:cs typeface="Arial"/>
                <a:sym typeface="Arial"/>
              </a:defRPr>
            </a:pPr>
            <a:r>
              <a:t>Defines contractual conditions under which corporate Bond transfer occurs</a:t>
            </a:r>
          </a:p>
        </p:txBody>
      </p:sp>
      <p:sp>
        <p:nvSpPr>
          <p:cNvPr id="610" name="Text Box 11"/>
          <p:cNvSpPr txBox="1"/>
          <p:nvPr/>
        </p:nvSpPr>
        <p:spPr>
          <a:xfrm>
            <a:off x="749300" y="3208866"/>
            <a:ext cx="10972800" cy="8680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600">
                <a:solidFill>
                  <a:srgbClr val="AD1625"/>
                </a:solidFill>
                <a:latin typeface="Arial"/>
                <a:ea typeface="Arial"/>
                <a:cs typeface="Arial"/>
                <a:sym typeface="Arial"/>
              </a:defRPr>
            </a:pPr>
            <a:r>
              <a:t>Business rules implied by the contract … embedded in the Blockchain </a:t>
            </a:r>
            <a:br/>
            <a:r>
              <a:t>and executed with the transaction</a:t>
            </a:r>
          </a:p>
        </p:txBody>
      </p:sp>
      <p:grpSp>
        <p:nvGrpSpPr>
          <p:cNvPr id="627" name="Group 7"/>
          <p:cNvGrpSpPr/>
          <p:nvPr/>
        </p:nvGrpSpPr>
        <p:grpSpPr>
          <a:xfrm>
            <a:off x="10162117" y="105834"/>
            <a:ext cx="1860550" cy="793752"/>
            <a:chOff x="0" y="0"/>
            <a:chExt cx="1860548" cy="793751"/>
          </a:xfrm>
        </p:grpSpPr>
        <p:grpSp>
          <p:nvGrpSpPr>
            <p:cNvPr id="625" name="Group 8"/>
            <p:cNvGrpSpPr/>
            <p:nvPr/>
          </p:nvGrpSpPr>
          <p:grpSpPr>
            <a:xfrm>
              <a:off x="0" y="0"/>
              <a:ext cx="772758" cy="793752"/>
              <a:chOff x="0" y="0"/>
              <a:chExt cx="772757" cy="793751"/>
            </a:xfrm>
          </p:grpSpPr>
          <p:sp>
            <p:nvSpPr>
              <p:cNvPr id="611" name="Freeform 9"/>
              <p:cNvSpPr/>
              <p:nvPr/>
            </p:nvSpPr>
            <p:spPr>
              <a:xfrm>
                <a:off x="552234" y="0"/>
                <a:ext cx="220524"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12" name="Freeform 10"/>
              <p:cNvSpPr/>
              <p:nvPr/>
            </p:nvSpPr>
            <p:spPr>
              <a:xfrm>
                <a:off x="-1" y="0"/>
                <a:ext cx="222378"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624" name="Group 11"/>
              <p:cNvGrpSpPr/>
              <p:nvPr/>
            </p:nvGrpSpPr>
            <p:grpSpPr>
              <a:xfrm>
                <a:off x="153810" y="179892"/>
                <a:ext cx="448460" cy="441386"/>
                <a:chOff x="0" y="0"/>
                <a:chExt cx="448459" cy="441384"/>
              </a:xfrm>
            </p:grpSpPr>
            <p:sp>
              <p:nvSpPr>
                <p:cNvPr id="613" name="Freeform 12"/>
                <p:cNvSpPr/>
                <p:nvPr/>
              </p:nvSpPr>
              <p:spPr>
                <a:xfrm>
                  <a:off x="-1" y="-1"/>
                  <a:ext cx="448461" cy="304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14" name="Rectangle 13"/>
                <p:cNvSpPr/>
                <p:nvPr/>
              </p:nvSpPr>
              <p:spPr>
                <a:xfrm>
                  <a:off x="9265" y="63054"/>
                  <a:ext cx="429928" cy="16692"/>
                </a:xfrm>
                <a:prstGeom prst="rect">
                  <a:avLst/>
                </a:pr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15" name="Freeform 14"/>
                <p:cNvSpPr/>
                <p:nvPr/>
              </p:nvSpPr>
              <p:spPr>
                <a:xfrm>
                  <a:off x="398424"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16" name="Freeform 15"/>
                <p:cNvSpPr/>
                <p:nvPr/>
              </p:nvSpPr>
              <p:spPr>
                <a:xfrm>
                  <a:off x="355802"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17" name="Freeform 16"/>
                <p:cNvSpPr/>
                <p:nvPr/>
              </p:nvSpPr>
              <p:spPr>
                <a:xfrm>
                  <a:off x="315033" y="33382"/>
                  <a:ext cx="20385"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18" name="Freeform 17"/>
                <p:cNvSpPr/>
                <p:nvPr/>
              </p:nvSpPr>
              <p:spPr>
                <a:xfrm>
                  <a:off x="48181" y="152073"/>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19" name="Freeform 18"/>
                <p:cNvSpPr/>
                <p:nvPr/>
              </p:nvSpPr>
              <p:spPr>
                <a:xfrm>
                  <a:off x="48181" y="107564"/>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20" name="Freeform 19"/>
                <p:cNvSpPr/>
                <p:nvPr/>
              </p:nvSpPr>
              <p:spPr>
                <a:xfrm>
                  <a:off x="48181" y="196583"/>
                  <a:ext cx="100070"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21" name="Freeform 20"/>
                <p:cNvSpPr/>
                <p:nvPr/>
              </p:nvSpPr>
              <p:spPr>
                <a:xfrm>
                  <a:off x="-1" y="333820"/>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22" name="Freeform 21"/>
                <p:cNvSpPr/>
                <p:nvPr/>
              </p:nvSpPr>
              <p:spPr>
                <a:xfrm>
                  <a:off x="-1" y="422839"/>
                  <a:ext cx="448461"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23" name="Freeform 22"/>
                <p:cNvSpPr/>
                <p:nvPr/>
              </p:nvSpPr>
              <p:spPr>
                <a:xfrm>
                  <a:off x="-1" y="378329"/>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pic>
          <p:nvPicPr>
            <p:cNvPr id="626" name="Picture 23" descr="Picture 23"/>
            <p:cNvPicPr>
              <a:picLocks noChangeAspect="1"/>
            </p:cNvPicPr>
            <p:nvPr/>
          </p:nvPicPr>
          <p:blipFill>
            <a:blip r:embed="rId4">
              <a:extLst/>
            </a:blip>
            <a:stretch>
              <a:fillRect/>
            </a:stretch>
          </p:blipFill>
          <p:spPr>
            <a:xfrm>
              <a:off x="872827" y="107564"/>
              <a:ext cx="987723" cy="50444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1"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32" name="Picture 25" descr="Picture 25"/>
          <p:cNvPicPr>
            <a:picLocks noChangeAspect="1"/>
          </p:cNvPicPr>
          <p:nvPr/>
        </p:nvPicPr>
        <p:blipFill>
          <a:blip r:embed="rId3">
            <a:extLst/>
          </a:blip>
          <a:stretch>
            <a:fillRect/>
          </a:stretch>
        </p:blipFill>
        <p:spPr>
          <a:xfrm>
            <a:off x="0" y="1"/>
            <a:ext cx="12192000" cy="3060701"/>
          </a:xfrm>
          <a:prstGeom prst="rect">
            <a:avLst/>
          </a:prstGeom>
          <a:ln w="12700">
            <a:miter lim="400000"/>
          </a:ln>
        </p:spPr>
      </p:pic>
      <p:sp>
        <p:nvSpPr>
          <p:cNvPr id="633" name="Title 1"/>
          <p:cNvSpPr txBox="1"/>
          <p:nvPr/>
        </p:nvSpPr>
        <p:spPr>
          <a:xfrm>
            <a:off x="563032" y="973667"/>
            <a:ext cx="4673601" cy="6094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700">
                <a:solidFill>
                  <a:srgbClr val="FFFFFF"/>
                </a:solidFill>
                <a:latin typeface="Arial"/>
                <a:ea typeface="Arial"/>
                <a:cs typeface="Arial"/>
                <a:sym typeface="Arial"/>
              </a:defRPr>
            </a:lvl1pPr>
          </a:lstStyle>
          <a:p>
            <a:pPr/>
            <a:r>
              <a:t>Privacy</a:t>
            </a:r>
          </a:p>
        </p:txBody>
      </p:sp>
      <p:sp>
        <p:nvSpPr>
          <p:cNvPr id="634" name="Content Placeholder 3"/>
          <p:cNvSpPr txBox="1"/>
          <p:nvPr/>
        </p:nvSpPr>
        <p:spPr>
          <a:xfrm>
            <a:off x="647701" y="3945466"/>
            <a:ext cx="10886017" cy="20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593" indent="-228593" defTabSz="609584">
              <a:lnSpc>
                <a:spcPct val="95000"/>
              </a:lnSpc>
              <a:spcBef>
                <a:spcPts val="400"/>
              </a:spcBef>
              <a:buClr>
                <a:srgbClr val="FFFFFF"/>
              </a:buClr>
              <a:buSzPct val="100000"/>
              <a:buFont typeface="Arial"/>
              <a:buChar char="•"/>
              <a:defRPr>
                <a:solidFill>
                  <a:srgbClr val="5E5F64"/>
                </a:solidFill>
                <a:latin typeface="Arial"/>
                <a:ea typeface="Arial"/>
                <a:cs typeface="Arial"/>
                <a:sym typeface="Arial"/>
              </a:defRPr>
            </a:pPr>
            <a:r>
              <a:t>Participants need:</a:t>
            </a:r>
          </a:p>
          <a:p>
            <a:pPr lvl="1" marL="611702" indent="-304792" defTabSz="609584">
              <a:lnSpc>
                <a:spcPct val="95000"/>
              </a:lnSpc>
              <a:spcBef>
                <a:spcPts val="900"/>
              </a:spcBef>
              <a:buClr>
                <a:srgbClr val="5A5A5A"/>
              </a:buClr>
              <a:buSzPct val="100000"/>
              <a:buFont typeface="Arial"/>
              <a:buChar char="–"/>
              <a:defRPr sz="1800">
                <a:solidFill>
                  <a:srgbClr val="5E5F64"/>
                </a:solidFill>
                <a:latin typeface="Arial"/>
                <a:ea typeface="Arial"/>
                <a:cs typeface="Arial"/>
                <a:sym typeface="Arial"/>
              </a:defRPr>
            </a:pPr>
            <a:r>
              <a:t>Appropriate confidentiality between subsets of participants</a:t>
            </a:r>
          </a:p>
          <a:p>
            <a:pPr lvl="1" marL="611702" indent="-304792" defTabSz="609584">
              <a:lnSpc>
                <a:spcPct val="95000"/>
              </a:lnSpc>
              <a:spcBef>
                <a:spcPts val="900"/>
              </a:spcBef>
              <a:buClr>
                <a:srgbClr val="FFFFFF"/>
              </a:buClr>
              <a:buSzPct val="100000"/>
              <a:buFont typeface="Arial"/>
              <a:buChar char="–"/>
              <a:defRPr sz="1800">
                <a:solidFill>
                  <a:srgbClr val="5E5F64"/>
                </a:solidFill>
                <a:latin typeface="Arial"/>
                <a:ea typeface="Arial"/>
                <a:cs typeface="Arial"/>
                <a:sym typeface="Arial"/>
              </a:defRPr>
            </a:pPr>
            <a:r>
              <a:t>Identity not linked to a transaction</a:t>
            </a:r>
          </a:p>
          <a:p>
            <a:pPr marL="228593" indent="-228593" defTabSz="609584">
              <a:lnSpc>
                <a:spcPct val="95000"/>
              </a:lnSpc>
              <a:spcBef>
                <a:spcPts val="1100"/>
              </a:spcBef>
              <a:buClr>
                <a:srgbClr val="FFFFFF"/>
              </a:buClr>
              <a:buSzPct val="100000"/>
              <a:buFont typeface="Arial"/>
              <a:buChar char="•"/>
              <a:defRPr>
                <a:solidFill>
                  <a:srgbClr val="5E5F64"/>
                </a:solidFill>
                <a:latin typeface="Arial"/>
                <a:ea typeface="Arial"/>
                <a:cs typeface="Arial"/>
                <a:sym typeface="Arial"/>
              </a:defRPr>
            </a:pPr>
            <a:r>
              <a:t>Transactions need to be authenticated</a:t>
            </a:r>
          </a:p>
          <a:p>
            <a:pPr marL="228593" indent="-228593" defTabSz="609584">
              <a:lnSpc>
                <a:spcPct val="95000"/>
              </a:lnSpc>
              <a:spcBef>
                <a:spcPts val="1100"/>
              </a:spcBef>
              <a:buClr>
                <a:srgbClr val="FFFFFF"/>
              </a:buClr>
              <a:buSzPct val="100000"/>
              <a:buFont typeface="Arial"/>
              <a:buChar char="•"/>
              <a:defRPr>
                <a:solidFill>
                  <a:srgbClr val="5E5F64"/>
                </a:solidFill>
                <a:latin typeface="Arial"/>
                <a:ea typeface="Arial"/>
                <a:cs typeface="Arial"/>
                <a:sym typeface="Arial"/>
              </a:defRPr>
            </a:pPr>
            <a:r>
              <a:t>Cryptography central to these processes</a:t>
            </a:r>
          </a:p>
        </p:txBody>
      </p:sp>
      <p:sp>
        <p:nvSpPr>
          <p:cNvPr id="635" name="Text Box 9"/>
          <p:cNvSpPr txBox="1"/>
          <p:nvPr/>
        </p:nvSpPr>
        <p:spPr>
          <a:xfrm>
            <a:off x="749300" y="3208866"/>
            <a:ext cx="10972800" cy="4743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600">
                <a:solidFill>
                  <a:srgbClr val="562F72"/>
                </a:solidFill>
                <a:latin typeface="Arial"/>
                <a:ea typeface="Arial"/>
                <a:cs typeface="Arial"/>
                <a:sym typeface="Arial"/>
              </a:defRPr>
            </a:lvl1pPr>
          </a:lstStyle>
          <a:p>
            <a:pPr/>
            <a:r>
              <a:t>The ledger is shared, but participants require privacy</a:t>
            </a:r>
          </a:p>
        </p:txBody>
      </p:sp>
      <p:sp>
        <p:nvSpPr>
          <p:cNvPr id="636" name="Rectangle 6"/>
          <p:cNvSpPr/>
          <p:nvPr/>
        </p:nvSpPr>
        <p:spPr>
          <a:xfrm>
            <a:off x="9934223" y="1"/>
            <a:ext cx="2257780" cy="994833"/>
          </a:xfrm>
          <a:prstGeom prst="rect">
            <a:avLst/>
          </a:prstGeom>
          <a:gradFill>
            <a:gsLst>
              <a:gs pos="68000">
                <a:srgbClr val="002060">
                  <a:alpha val="70000"/>
                </a:srgbClr>
              </a:gs>
              <a:gs pos="100000">
                <a:srgbClr val="FFFFFF">
                  <a:alpha val="50000"/>
                </a:srgbClr>
              </a:gs>
            </a:gsLst>
            <a:lin ang="10800000"/>
          </a:gradFill>
          <a:ln w="12700">
            <a:miter lim="400000"/>
          </a:ln>
        </p:spPr>
        <p:txBody>
          <a:bodyPr lIns="45718" tIns="45718" rIns="45718" bIns="45718" anchor="ctr"/>
          <a:lstStyle/>
          <a:p>
            <a:pPr>
              <a:defRPr sz="3200">
                <a:latin typeface="Arial"/>
                <a:ea typeface="Arial"/>
                <a:cs typeface="Arial"/>
                <a:sym typeface="Arial"/>
              </a:defRPr>
            </a:pPr>
          </a:p>
        </p:txBody>
      </p:sp>
      <p:grpSp>
        <p:nvGrpSpPr>
          <p:cNvPr id="653" name="Group 7"/>
          <p:cNvGrpSpPr/>
          <p:nvPr/>
        </p:nvGrpSpPr>
        <p:grpSpPr>
          <a:xfrm>
            <a:off x="10162117" y="105834"/>
            <a:ext cx="1860550" cy="793752"/>
            <a:chOff x="0" y="0"/>
            <a:chExt cx="1860548" cy="793751"/>
          </a:xfrm>
        </p:grpSpPr>
        <p:grpSp>
          <p:nvGrpSpPr>
            <p:cNvPr id="651" name="Group 8"/>
            <p:cNvGrpSpPr/>
            <p:nvPr/>
          </p:nvGrpSpPr>
          <p:grpSpPr>
            <a:xfrm>
              <a:off x="0" y="0"/>
              <a:ext cx="772758" cy="793752"/>
              <a:chOff x="0" y="0"/>
              <a:chExt cx="772757" cy="793751"/>
            </a:xfrm>
          </p:grpSpPr>
          <p:sp>
            <p:nvSpPr>
              <p:cNvPr id="637" name="Freeform 9"/>
              <p:cNvSpPr/>
              <p:nvPr/>
            </p:nvSpPr>
            <p:spPr>
              <a:xfrm>
                <a:off x="552234" y="0"/>
                <a:ext cx="220524"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38" name="Freeform 10"/>
              <p:cNvSpPr/>
              <p:nvPr/>
            </p:nvSpPr>
            <p:spPr>
              <a:xfrm>
                <a:off x="-1" y="0"/>
                <a:ext cx="222378"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650" name="Group 11"/>
              <p:cNvGrpSpPr/>
              <p:nvPr/>
            </p:nvGrpSpPr>
            <p:grpSpPr>
              <a:xfrm>
                <a:off x="153810" y="179892"/>
                <a:ext cx="448460" cy="441386"/>
                <a:chOff x="0" y="0"/>
                <a:chExt cx="448459" cy="441384"/>
              </a:xfrm>
            </p:grpSpPr>
            <p:sp>
              <p:nvSpPr>
                <p:cNvPr id="639" name="Freeform 12"/>
                <p:cNvSpPr/>
                <p:nvPr/>
              </p:nvSpPr>
              <p:spPr>
                <a:xfrm>
                  <a:off x="-1" y="-1"/>
                  <a:ext cx="448461" cy="304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40" name="Rectangle 13"/>
                <p:cNvSpPr/>
                <p:nvPr/>
              </p:nvSpPr>
              <p:spPr>
                <a:xfrm>
                  <a:off x="9265" y="63054"/>
                  <a:ext cx="429928" cy="16692"/>
                </a:xfrm>
                <a:prstGeom prst="rect">
                  <a:avLst/>
                </a:pr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41" name="Freeform 14"/>
                <p:cNvSpPr/>
                <p:nvPr/>
              </p:nvSpPr>
              <p:spPr>
                <a:xfrm>
                  <a:off x="398424"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42" name="Freeform 15"/>
                <p:cNvSpPr/>
                <p:nvPr/>
              </p:nvSpPr>
              <p:spPr>
                <a:xfrm>
                  <a:off x="355802"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43" name="Freeform 16"/>
                <p:cNvSpPr/>
                <p:nvPr/>
              </p:nvSpPr>
              <p:spPr>
                <a:xfrm>
                  <a:off x="315033" y="33382"/>
                  <a:ext cx="20385"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44" name="Freeform 17"/>
                <p:cNvSpPr/>
                <p:nvPr/>
              </p:nvSpPr>
              <p:spPr>
                <a:xfrm>
                  <a:off x="48181" y="152073"/>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45" name="Freeform 18"/>
                <p:cNvSpPr/>
                <p:nvPr/>
              </p:nvSpPr>
              <p:spPr>
                <a:xfrm>
                  <a:off x="48181" y="107564"/>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46" name="Freeform 19"/>
                <p:cNvSpPr/>
                <p:nvPr/>
              </p:nvSpPr>
              <p:spPr>
                <a:xfrm>
                  <a:off x="48181" y="196583"/>
                  <a:ext cx="100070"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47" name="Freeform 20"/>
                <p:cNvSpPr/>
                <p:nvPr/>
              </p:nvSpPr>
              <p:spPr>
                <a:xfrm>
                  <a:off x="-1" y="333820"/>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48" name="Freeform 21"/>
                <p:cNvSpPr/>
                <p:nvPr/>
              </p:nvSpPr>
              <p:spPr>
                <a:xfrm>
                  <a:off x="-1" y="422839"/>
                  <a:ext cx="448461"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49" name="Freeform 22"/>
                <p:cNvSpPr/>
                <p:nvPr/>
              </p:nvSpPr>
              <p:spPr>
                <a:xfrm>
                  <a:off x="-1" y="378329"/>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pic>
          <p:nvPicPr>
            <p:cNvPr id="652" name="Picture 23" descr="Picture 23"/>
            <p:cNvPicPr>
              <a:picLocks noChangeAspect="1"/>
            </p:cNvPicPr>
            <p:nvPr/>
          </p:nvPicPr>
          <p:blipFill>
            <a:blip r:embed="rId4">
              <a:extLst/>
            </a:blip>
            <a:stretch>
              <a:fillRect/>
            </a:stretch>
          </p:blipFill>
          <p:spPr>
            <a:xfrm>
              <a:off x="872827" y="107564"/>
              <a:ext cx="987723" cy="50444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58" name="Picture 28" descr="Picture 28"/>
          <p:cNvPicPr>
            <a:picLocks noChangeAspect="1"/>
          </p:cNvPicPr>
          <p:nvPr/>
        </p:nvPicPr>
        <p:blipFill>
          <a:blip r:embed="rId3">
            <a:extLst/>
          </a:blip>
          <a:stretch>
            <a:fillRect/>
          </a:stretch>
        </p:blipFill>
        <p:spPr>
          <a:xfrm>
            <a:off x="0" y="1"/>
            <a:ext cx="12192000" cy="3060701"/>
          </a:xfrm>
          <a:prstGeom prst="rect">
            <a:avLst/>
          </a:prstGeom>
          <a:ln w="12700">
            <a:miter lim="400000"/>
          </a:ln>
        </p:spPr>
      </p:pic>
      <p:sp>
        <p:nvSpPr>
          <p:cNvPr id="659" name="Title 1"/>
          <p:cNvSpPr txBox="1"/>
          <p:nvPr/>
        </p:nvSpPr>
        <p:spPr>
          <a:xfrm>
            <a:off x="563032" y="973667"/>
            <a:ext cx="4673601" cy="6094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700">
                <a:solidFill>
                  <a:srgbClr val="FFFFFF"/>
                </a:solidFill>
                <a:latin typeface="Arial"/>
                <a:ea typeface="Arial"/>
                <a:cs typeface="Arial"/>
                <a:sym typeface="Arial"/>
              </a:defRPr>
            </a:lvl1pPr>
          </a:lstStyle>
          <a:p>
            <a:pPr/>
            <a:r>
              <a:t>Trust</a:t>
            </a:r>
          </a:p>
        </p:txBody>
      </p:sp>
      <p:sp>
        <p:nvSpPr>
          <p:cNvPr id="660" name="Content Placeholder 3"/>
          <p:cNvSpPr txBox="1"/>
          <p:nvPr/>
        </p:nvSpPr>
        <p:spPr>
          <a:xfrm>
            <a:off x="1037167" y="3886201"/>
            <a:ext cx="10397067" cy="25972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593" indent="-228593" defTabSz="609584">
              <a:lnSpc>
                <a:spcPct val="95000"/>
              </a:lnSpc>
              <a:spcBef>
                <a:spcPts val="500"/>
              </a:spcBef>
              <a:buClr>
                <a:srgbClr val="FFFFFF"/>
              </a:buClr>
              <a:buSzPct val="100000"/>
              <a:buFont typeface="Arial"/>
              <a:buChar char="•"/>
              <a:defRPr>
                <a:solidFill>
                  <a:srgbClr val="5E5F64"/>
                </a:solidFill>
                <a:latin typeface="Arial"/>
                <a:ea typeface="Arial"/>
                <a:cs typeface="Arial"/>
                <a:sym typeface="Arial"/>
              </a:defRPr>
            </a:pPr>
            <a:r>
              <a:t>Participants endorse transactions</a:t>
            </a:r>
          </a:p>
          <a:p>
            <a:pPr lvl="1" marL="611702" indent="-304792" defTabSz="609584">
              <a:lnSpc>
                <a:spcPct val="95000"/>
              </a:lnSpc>
              <a:spcBef>
                <a:spcPts val="400"/>
              </a:spcBef>
              <a:buClr>
                <a:srgbClr val="FFFFFF"/>
              </a:buClr>
              <a:buSzPct val="100000"/>
              <a:buFont typeface="Arial"/>
              <a:buChar char="–"/>
              <a:defRPr sz="1800">
                <a:solidFill>
                  <a:srgbClr val="5E5F64"/>
                </a:solidFill>
                <a:latin typeface="Arial"/>
                <a:ea typeface="Arial"/>
                <a:cs typeface="Arial"/>
                <a:sym typeface="Arial"/>
              </a:defRPr>
            </a:pPr>
            <a:r>
              <a:t>Business network decides who will endorse transactions</a:t>
            </a:r>
          </a:p>
          <a:p>
            <a:pPr lvl="1" marL="611702" indent="-304792" defTabSz="609584">
              <a:lnSpc>
                <a:spcPct val="95000"/>
              </a:lnSpc>
              <a:spcBef>
                <a:spcPts val="400"/>
              </a:spcBef>
              <a:buClr>
                <a:srgbClr val="FFFFFF"/>
              </a:buClr>
              <a:buSzPct val="100000"/>
              <a:buFont typeface="Arial"/>
              <a:buChar char="–"/>
              <a:defRPr sz="1800">
                <a:solidFill>
                  <a:srgbClr val="5E5F64"/>
                </a:solidFill>
                <a:latin typeface="Arial"/>
                <a:ea typeface="Arial"/>
                <a:cs typeface="Arial"/>
                <a:sym typeface="Arial"/>
              </a:defRPr>
            </a:pPr>
            <a:r>
              <a:t>Endorsed transactions are added to the ledger with appropriate confidentiality</a:t>
            </a:r>
          </a:p>
          <a:p>
            <a:pPr marL="237060" indent="-226477" defTabSz="609584">
              <a:lnSpc>
                <a:spcPct val="95000"/>
              </a:lnSpc>
              <a:spcBef>
                <a:spcPts val="500"/>
              </a:spcBef>
              <a:buClr>
                <a:srgbClr val="FFFFFF"/>
              </a:buClr>
              <a:buSzPct val="100000"/>
              <a:buFont typeface="Arial"/>
              <a:buChar char="•"/>
              <a:defRPr>
                <a:solidFill>
                  <a:srgbClr val="5E5F64"/>
                </a:solidFill>
                <a:latin typeface="Arial"/>
                <a:ea typeface="Arial"/>
                <a:cs typeface="Arial"/>
                <a:sym typeface="Arial"/>
              </a:defRPr>
            </a:pPr>
            <a:r>
              <a:t>Assets have a verifiable audit trail</a:t>
            </a:r>
          </a:p>
          <a:p>
            <a:pPr lvl="1" marL="611702" indent="-304792" defTabSz="609584">
              <a:lnSpc>
                <a:spcPct val="95000"/>
              </a:lnSpc>
              <a:spcBef>
                <a:spcPts val="400"/>
              </a:spcBef>
              <a:buClr>
                <a:srgbClr val="FFFFFF"/>
              </a:buClr>
              <a:buSzPct val="100000"/>
              <a:buFont typeface="Arial"/>
              <a:buChar char="–"/>
              <a:defRPr sz="1800">
                <a:solidFill>
                  <a:srgbClr val="5E5F64"/>
                </a:solidFill>
                <a:latin typeface="Arial"/>
                <a:ea typeface="Arial"/>
                <a:cs typeface="Arial"/>
                <a:sym typeface="Arial"/>
              </a:defRPr>
            </a:pPr>
            <a:r>
              <a:t>Transactions cannot be modified, inserted or deleted</a:t>
            </a:r>
          </a:p>
          <a:p>
            <a:pPr marL="237060" indent="-226477" defTabSz="609584">
              <a:lnSpc>
                <a:spcPct val="95000"/>
              </a:lnSpc>
              <a:spcBef>
                <a:spcPts val="500"/>
              </a:spcBef>
              <a:buClr>
                <a:srgbClr val="FFFFFF"/>
              </a:buClr>
              <a:buSzPct val="100000"/>
              <a:buFont typeface="Arial"/>
              <a:buChar char="•"/>
              <a:defRPr>
                <a:solidFill>
                  <a:srgbClr val="5E5F64"/>
                </a:solidFill>
                <a:latin typeface="Arial"/>
                <a:ea typeface="Arial"/>
                <a:cs typeface="Arial"/>
                <a:sym typeface="Arial"/>
              </a:defRPr>
            </a:pPr>
            <a:r>
              <a:t>Achieved through consensus, provenance, immutability and finality</a:t>
            </a:r>
          </a:p>
        </p:txBody>
      </p:sp>
      <p:sp>
        <p:nvSpPr>
          <p:cNvPr id="661" name="Text Box 9"/>
          <p:cNvSpPr txBox="1"/>
          <p:nvPr/>
        </p:nvSpPr>
        <p:spPr>
          <a:xfrm>
            <a:off x="749300" y="3208866"/>
            <a:ext cx="10972800" cy="4743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600">
                <a:solidFill>
                  <a:srgbClr val="4B8400"/>
                </a:solidFill>
                <a:latin typeface="Arial"/>
                <a:ea typeface="Arial"/>
                <a:cs typeface="Arial"/>
                <a:sym typeface="Arial"/>
              </a:defRPr>
            </a:lvl1pPr>
          </a:lstStyle>
          <a:p>
            <a:pPr/>
            <a:r>
              <a:t>The ledger is a trusted source of information</a:t>
            </a:r>
          </a:p>
        </p:txBody>
      </p:sp>
      <p:grpSp>
        <p:nvGrpSpPr>
          <p:cNvPr id="678" name="Group 7"/>
          <p:cNvGrpSpPr/>
          <p:nvPr/>
        </p:nvGrpSpPr>
        <p:grpSpPr>
          <a:xfrm>
            <a:off x="10162117" y="105834"/>
            <a:ext cx="1860550" cy="793752"/>
            <a:chOff x="0" y="0"/>
            <a:chExt cx="1860548" cy="793751"/>
          </a:xfrm>
        </p:grpSpPr>
        <p:grpSp>
          <p:nvGrpSpPr>
            <p:cNvPr id="676" name="Group 8"/>
            <p:cNvGrpSpPr/>
            <p:nvPr/>
          </p:nvGrpSpPr>
          <p:grpSpPr>
            <a:xfrm>
              <a:off x="0" y="0"/>
              <a:ext cx="772758" cy="793752"/>
              <a:chOff x="0" y="0"/>
              <a:chExt cx="772757" cy="793751"/>
            </a:xfrm>
          </p:grpSpPr>
          <p:sp>
            <p:nvSpPr>
              <p:cNvPr id="662" name="Freeform 9"/>
              <p:cNvSpPr/>
              <p:nvPr/>
            </p:nvSpPr>
            <p:spPr>
              <a:xfrm>
                <a:off x="552234" y="0"/>
                <a:ext cx="220524"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63" name="Freeform 10"/>
              <p:cNvSpPr/>
              <p:nvPr/>
            </p:nvSpPr>
            <p:spPr>
              <a:xfrm>
                <a:off x="-1" y="0"/>
                <a:ext cx="222378"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675" name="Group 11"/>
              <p:cNvGrpSpPr/>
              <p:nvPr/>
            </p:nvGrpSpPr>
            <p:grpSpPr>
              <a:xfrm>
                <a:off x="153810" y="179892"/>
                <a:ext cx="448460" cy="441386"/>
                <a:chOff x="0" y="0"/>
                <a:chExt cx="448459" cy="441384"/>
              </a:xfrm>
            </p:grpSpPr>
            <p:sp>
              <p:nvSpPr>
                <p:cNvPr id="664" name="Freeform 12"/>
                <p:cNvSpPr/>
                <p:nvPr/>
              </p:nvSpPr>
              <p:spPr>
                <a:xfrm>
                  <a:off x="-1" y="-1"/>
                  <a:ext cx="448461" cy="304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65" name="Rectangle 13"/>
                <p:cNvSpPr/>
                <p:nvPr/>
              </p:nvSpPr>
              <p:spPr>
                <a:xfrm>
                  <a:off x="9265" y="63054"/>
                  <a:ext cx="429928" cy="16692"/>
                </a:xfrm>
                <a:prstGeom prst="rect">
                  <a:avLst/>
                </a:pr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66" name="Freeform 14"/>
                <p:cNvSpPr/>
                <p:nvPr/>
              </p:nvSpPr>
              <p:spPr>
                <a:xfrm>
                  <a:off x="398424"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67" name="Freeform 15"/>
                <p:cNvSpPr/>
                <p:nvPr/>
              </p:nvSpPr>
              <p:spPr>
                <a:xfrm>
                  <a:off x="355802"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68" name="Freeform 16"/>
                <p:cNvSpPr/>
                <p:nvPr/>
              </p:nvSpPr>
              <p:spPr>
                <a:xfrm>
                  <a:off x="315033" y="33382"/>
                  <a:ext cx="20385"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69" name="Freeform 17"/>
                <p:cNvSpPr/>
                <p:nvPr/>
              </p:nvSpPr>
              <p:spPr>
                <a:xfrm>
                  <a:off x="48181" y="152073"/>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70" name="Freeform 18"/>
                <p:cNvSpPr/>
                <p:nvPr/>
              </p:nvSpPr>
              <p:spPr>
                <a:xfrm>
                  <a:off x="48181" y="107564"/>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71" name="Freeform 19"/>
                <p:cNvSpPr/>
                <p:nvPr/>
              </p:nvSpPr>
              <p:spPr>
                <a:xfrm>
                  <a:off x="48181" y="196583"/>
                  <a:ext cx="100070"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72" name="Freeform 20"/>
                <p:cNvSpPr/>
                <p:nvPr/>
              </p:nvSpPr>
              <p:spPr>
                <a:xfrm>
                  <a:off x="-1" y="333820"/>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73" name="Freeform 21"/>
                <p:cNvSpPr/>
                <p:nvPr/>
              </p:nvSpPr>
              <p:spPr>
                <a:xfrm>
                  <a:off x="-1" y="422839"/>
                  <a:ext cx="448461"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74" name="Freeform 22"/>
                <p:cNvSpPr/>
                <p:nvPr/>
              </p:nvSpPr>
              <p:spPr>
                <a:xfrm>
                  <a:off x="-1" y="378329"/>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pic>
          <p:nvPicPr>
            <p:cNvPr id="677" name="Picture 23" descr="Picture 23"/>
            <p:cNvPicPr>
              <a:picLocks noChangeAspect="1"/>
            </p:cNvPicPr>
            <p:nvPr/>
          </p:nvPicPr>
          <p:blipFill>
            <a:blip r:embed="rId4">
              <a:extLst/>
            </a:blip>
            <a:stretch>
              <a:fillRect/>
            </a:stretch>
          </p:blipFill>
          <p:spPr>
            <a:xfrm>
              <a:off x="872827" y="107564"/>
              <a:ext cx="987723" cy="50444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2"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83" name="Picture 45" descr="Picture 45"/>
          <p:cNvPicPr>
            <a:picLocks noChangeAspect="1"/>
          </p:cNvPicPr>
          <p:nvPr/>
        </p:nvPicPr>
        <p:blipFill>
          <a:blip r:embed="rId3">
            <a:extLst/>
          </a:blip>
          <a:stretch>
            <a:fillRect/>
          </a:stretch>
        </p:blipFill>
        <p:spPr>
          <a:xfrm>
            <a:off x="0" y="1"/>
            <a:ext cx="6326717" cy="6864351"/>
          </a:xfrm>
          <a:prstGeom prst="rect">
            <a:avLst/>
          </a:prstGeom>
          <a:ln w="12700">
            <a:miter lim="400000"/>
          </a:ln>
        </p:spPr>
      </p:pic>
      <p:sp>
        <p:nvSpPr>
          <p:cNvPr id="684" name="Freeform 3"/>
          <p:cNvSpPr/>
          <p:nvPr/>
        </p:nvSpPr>
        <p:spPr>
          <a:xfrm>
            <a:off x="5428193" y="1"/>
            <a:ext cx="6788151" cy="6929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75"/>
                </a:moveTo>
                <a:lnTo>
                  <a:pt x="195" y="0"/>
                </a:lnTo>
                <a:lnTo>
                  <a:pt x="21405" y="0"/>
                </a:lnTo>
                <a:lnTo>
                  <a:pt x="21600" y="21600"/>
                </a:lnTo>
              </a:path>
            </a:pathLst>
          </a:custGeom>
          <a:solidFill>
            <a:srgbClr val="0B3040"/>
          </a:solidFill>
          <a:ln w="12700">
            <a:miter lim="400000"/>
          </a:ln>
        </p:spPr>
        <p:txBody>
          <a:bodyPr lIns="45718" tIns="45718" rIns="45718" bIns="45718"/>
          <a:lstStyle/>
          <a:p>
            <a:pPr>
              <a:defRPr sz="3200">
                <a:latin typeface="Arial"/>
                <a:ea typeface="Arial"/>
                <a:cs typeface="Arial"/>
                <a:sym typeface="Arial"/>
              </a:defRPr>
            </a:pPr>
          </a:p>
        </p:txBody>
      </p:sp>
      <p:sp>
        <p:nvSpPr>
          <p:cNvPr id="685" name="Shape 304"/>
          <p:cNvSpPr txBox="1"/>
          <p:nvPr/>
        </p:nvSpPr>
        <p:spPr>
          <a:xfrm>
            <a:off x="361951" y="459317"/>
            <a:ext cx="4593167" cy="727617"/>
          </a:xfrm>
          <a:prstGeom prst="rect">
            <a:avLst/>
          </a:prstGeom>
          <a:ln w="12700">
            <a:miter lim="400000"/>
          </a:ln>
          <a:extLst>
            <a:ext uri="{C572A759-6A51-4108-AA02-DFA0A04FC94B}">
              <ma14:wrappingTextBoxFlag xmlns:ma14="http://schemas.microsoft.com/office/mac/drawingml/2011/main" val="1"/>
            </a:ext>
          </a:extLst>
        </p:spPr>
        <p:txBody>
          <a:bodyPr lIns="67733" tIns="67733" rIns="67733" bIns="67733">
            <a:spAutoFit/>
          </a:bodyPr>
          <a:lstStyle>
            <a:lvl1pPr defTabSz="1098522">
              <a:defRPr sz="4200">
                <a:solidFill>
                  <a:srgbClr val="FFFFFF"/>
                </a:solidFill>
                <a:latin typeface="Arial"/>
                <a:ea typeface="Arial"/>
                <a:cs typeface="Arial"/>
                <a:sym typeface="Arial"/>
              </a:defRPr>
            </a:lvl1pPr>
          </a:lstStyle>
          <a:p>
            <a:pPr/>
            <a:r>
              <a:t>Contents</a:t>
            </a:r>
          </a:p>
        </p:txBody>
      </p:sp>
      <p:graphicFrame>
        <p:nvGraphicFramePr>
          <p:cNvPr id="686" name="Group 153"/>
          <p:cNvGraphicFramePr/>
          <p:nvPr/>
        </p:nvGraphicFramePr>
        <p:xfrm>
          <a:off x="8115689" y="804332"/>
          <a:ext cx="3572934" cy="538057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572933"/>
              </a:tblGrid>
              <a:tr h="1932516">
                <a:tc>
                  <a:txBody>
                    <a:bodyPr/>
                    <a:lstStyle/>
                    <a:p>
                      <a:pPr defTabSz="457200">
                        <a:tabLst>
                          <a:tab pos="800100" algn="l"/>
                        </a:tabLst>
                        <a:defRPr sz="2400">
                          <a:solidFill>
                            <a:srgbClr val="FF5050"/>
                          </a:solidFill>
                          <a:latin typeface="+mn-lt"/>
                          <a:ea typeface="+mn-ea"/>
                          <a:cs typeface="+mn-cs"/>
                          <a:sym typeface="Helvetica"/>
                        </a:defRPr>
                      </a:pPr>
                      <a:r>
                        <a:t>	 </a:t>
                      </a:r>
                      <a:r>
                        <a:rPr>
                          <a:solidFill>
                            <a:srgbClr val="AFB8B8"/>
                          </a:solidFill>
                        </a:rPr>
                        <a:t>is Blockchain?</a:t>
                      </a:r>
                    </a:p>
                  </a:txBody>
                  <a:tcPr marL="60960" marR="60960" marT="60960" marB="60960" anchor="ctr" anchorCtr="0" horzOverflow="overflow">
                    <a:lnL w="12700">
                      <a:miter lim="400000"/>
                    </a:lnL>
                    <a:lnR w="12700">
                      <a:miter lim="400000"/>
                    </a:lnR>
                    <a:lnT w="12700">
                      <a:miter lim="400000"/>
                    </a:lnT>
                    <a:lnB w="12700">
                      <a:miter lim="400000"/>
                    </a:lnB>
                    <a:noFill/>
                  </a:tcPr>
                </a:tc>
              </a:tr>
              <a:tr h="1722966">
                <a:tc>
                  <a:txBody>
                    <a:bodyPr/>
                    <a:lstStyle/>
                    <a:p>
                      <a:pPr defTabSz="114300">
                        <a:tabLst>
                          <a:tab pos="622300" algn="l"/>
                        </a:tabLst>
                        <a:defRPr sz="1800">
                          <a:solidFill>
                            <a:srgbClr val="000000"/>
                          </a:solidFill>
                        </a:defRPr>
                      </a:pPr>
                      <a:r>
                        <a:rPr sz="2400">
                          <a:solidFill>
                            <a:srgbClr val="8CD211"/>
                          </a:solidFill>
                          <a:latin typeface="+mn-lt"/>
                          <a:ea typeface="+mn-ea"/>
                          <a:cs typeface="+mn-cs"/>
                          <a:sym typeface="Helvetica"/>
                        </a:rPr>
                        <a:t>		 is it relevant  for our business?</a:t>
                      </a:r>
                    </a:p>
                  </a:txBody>
                  <a:tcPr marL="60960" marR="60960" marT="60960" marB="60960" anchor="ctr" anchorCtr="0" horzOverflow="overflow">
                    <a:lnL w="12700">
                      <a:miter lim="400000"/>
                    </a:lnL>
                    <a:lnR w="12700">
                      <a:miter lim="400000"/>
                    </a:lnR>
                    <a:lnT w="12700">
                      <a:miter lim="400000"/>
                    </a:lnT>
                    <a:lnB w="12700">
                      <a:miter lim="400000"/>
                    </a:lnB>
                    <a:noFill/>
                  </a:tcPr>
                </a:tc>
              </a:tr>
              <a:tr h="1725084">
                <a:tc>
                  <a:txBody>
                    <a:bodyPr/>
                    <a:lstStyle/>
                    <a:p>
                      <a:pPr defTabSz="342900">
                        <a:tabLst>
                          <a:tab pos="622300" algn="l"/>
                        </a:tabLst>
                        <a:defRPr sz="1800">
                          <a:solidFill>
                            <a:srgbClr val="000000"/>
                          </a:solidFill>
                        </a:defRPr>
                      </a:pPr>
                      <a:r>
                        <a:rPr sz="2400">
                          <a:solidFill>
                            <a:srgbClr val="AF6EE8"/>
                          </a:solidFill>
                          <a:latin typeface="+mn-lt"/>
                          <a:ea typeface="+mn-ea"/>
                          <a:cs typeface="+mn-cs"/>
                          <a:sym typeface="Helvetica"/>
                        </a:rPr>
                        <a:t>	</a:t>
                      </a:r>
                    </a:p>
                  </a:txBody>
                  <a:tcPr marL="60960" marR="60960" marT="60960" marB="60960" anchor="ctr" anchorCtr="0" horzOverflow="overflow">
                    <a:lnL w="12700">
                      <a:miter lim="400000"/>
                    </a:lnL>
                    <a:lnR w="12700">
                      <a:miter lim="400000"/>
                    </a:lnR>
                    <a:lnT w="12700">
                      <a:miter lim="400000"/>
                    </a:lnT>
                    <a:lnB w="12700">
                      <a:miter lim="400000"/>
                    </a:lnB>
                    <a:noFill/>
                  </a:tcPr>
                </a:tc>
              </a:tr>
            </a:tbl>
          </a:graphicData>
        </a:graphic>
      </p:graphicFrame>
      <p:grpSp>
        <p:nvGrpSpPr>
          <p:cNvPr id="701" name="Group 10"/>
          <p:cNvGrpSpPr/>
          <p:nvPr/>
        </p:nvGrpSpPr>
        <p:grpSpPr>
          <a:xfrm>
            <a:off x="6860117" y="1289050"/>
            <a:ext cx="882650" cy="905934"/>
            <a:chOff x="0" y="0"/>
            <a:chExt cx="882648" cy="905932"/>
          </a:xfrm>
        </p:grpSpPr>
        <p:sp>
          <p:nvSpPr>
            <p:cNvPr id="687" name="Freeform 11"/>
            <p:cNvSpPr/>
            <p:nvPr/>
          </p:nvSpPr>
          <p:spPr>
            <a:xfrm>
              <a:off x="630765" y="0"/>
              <a:ext cx="251885" cy="905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AFB8B8"/>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88" name="Freeform 12"/>
            <p:cNvSpPr/>
            <p:nvPr/>
          </p:nvSpPr>
          <p:spPr>
            <a:xfrm>
              <a:off x="0" y="0"/>
              <a:ext cx="254000" cy="905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AFB8B8"/>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700" name="Group 13"/>
            <p:cNvGrpSpPr/>
            <p:nvPr/>
          </p:nvGrpSpPr>
          <p:grpSpPr>
            <a:xfrm>
              <a:off x="175683" y="205316"/>
              <a:ext cx="512233" cy="503768"/>
              <a:chOff x="0" y="0"/>
              <a:chExt cx="512232" cy="503766"/>
            </a:xfrm>
          </p:grpSpPr>
          <p:sp>
            <p:nvSpPr>
              <p:cNvPr id="689" name="Freeform 14"/>
              <p:cNvSpPr/>
              <p:nvPr/>
            </p:nvSpPr>
            <p:spPr>
              <a:xfrm>
                <a:off x="0" y="-1"/>
                <a:ext cx="512233" cy="3471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AFB8B8"/>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90" name="Rectangle 15"/>
              <p:cNvSpPr/>
              <p:nvPr/>
            </p:nvSpPr>
            <p:spPr>
              <a:xfrm>
                <a:off x="10583" y="71966"/>
                <a:ext cx="491067" cy="19050"/>
              </a:xfrm>
              <a:prstGeom prst="rect">
                <a:avLst/>
              </a:prstGeom>
              <a:solidFill>
                <a:srgbClr val="AFB8B8"/>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91" name="Freeform 16"/>
              <p:cNvSpPr/>
              <p:nvPr/>
            </p:nvSpPr>
            <p:spPr>
              <a:xfrm>
                <a:off x="455082" y="38099"/>
                <a:ext cx="21168" cy="21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AFB8B8"/>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92" name="Freeform 17"/>
              <p:cNvSpPr/>
              <p:nvPr/>
            </p:nvSpPr>
            <p:spPr>
              <a:xfrm>
                <a:off x="406399" y="38099"/>
                <a:ext cx="21168" cy="21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AFB8B8"/>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93" name="Freeform 18"/>
              <p:cNvSpPr/>
              <p:nvPr/>
            </p:nvSpPr>
            <p:spPr>
              <a:xfrm>
                <a:off x="359832" y="38099"/>
                <a:ext cx="23285" cy="21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AFB8B8"/>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94" name="Freeform 19"/>
              <p:cNvSpPr/>
              <p:nvPr/>
            </p:nvSpPr>
            <p:spPr>
              <a:xfrm>
                <a:off x="55033" y="173566"/>
                <a:ext cx="1143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AFB8B8"/>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95" name="Freeform 20"/>
              <p:cNvSpPr/>
              <p:nvPr/>
            </p:nvSpPr>
            <p:spPr>
              <a:xfrm>
                <a:off x="55033" y="122766"/>
                <a:ext cx="1143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AFB8B8"/>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96" name="Freeform 21"/>
              <p:cNvSpPr/>
              <p:nvPr/>
            </p:nvSpPr>
            <p:spPr>
              <a:xfrm>
                <a:off x="55033" y="224366"/>
                <a:ext cx="114301" cy="21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AFB8B8"/>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97" name="Freeform 22"/>
              <p:cNvSpPr/>
              <p:nvPr/>
            </p:nvSpPr>
            <p:spPr>
              <a:xfrm>
                <a:off x="0" y="380999"/>
                <a:ext cx="512233"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AFB8B8"/>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98" name="Freeform 23"/>
              <p:cNvSpPr/>
              <p:nvPr/>
            </p:nvSpPr>
            <p:spPr>
              <a:xfrm>
                <a:off x="0" y="482599"/>
                <a:ext cx="512233" cy="21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AFB8B8"/>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699" name="Freeform 24"/>
              <p:cNvSpPr/>
              <p:nvPr/>
            </p:nvSpPr>
            <p:spPr>
              <a:xfrm>
                <a:off x="0" y="431799"/>
                <a:ext cx="512233"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AFB8B8"/>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grpSp>
        <p:nvGrpSpPr>
          <p:cNvPr id="706" name="Group 25"/>
          <p:cNvGrpSpPr/>
          <p:nvPr/>
        </p:nvGrpSpPr>
        <p:grpSpPr>
          <a:xfrm>
            <a:off x="6857999" y="3043766"/>
            <a:ext cx="882652" cy="905934"/>
            <a:chOff x="0" y="0"/>
            <a:chExt cx="882650" cy="905932"/>
          </a:xfrm>
        </p:grpSpPr>
        <p:sp>
          <p:nvSpPr>
            <p:cNvPr id="702" name="Freeform 26"/>
            <p:cNvSpPr/>
            <p:nvPr/>
          </p:nvSpPr>
          <p:spPr>
            <a:xfrm>
              <a:off x="629717" y="0"/>
              <a:ext cx="252934" cy="905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79" y="21600"/>
                  </a:lnTo>
                  <a:lnTo>
                    <a:pt x="1258" y="21579"/>
                  </a:lnTo>
                  <a:lnTo>
                    <a:pt x="962" y="21558"/>
                  </a:lnTo>
                  <a:lnTo>
                    <a:pt x="518" y="21475"/>
                  </a:lnTo>
                  <a:lnTo>
                    <a:pt x="296" y="21413"/>
                  </a:lnTo>
                  <a:lnTo>
                    <a:pt x="148" y="21350"/>
                  </a:lnTo>
                  <a:lnTo>
                    <a:pt x="0" y="21267"/>
                  </a:lnTo>
                  <a:lnTo>
                    <a:pt x="0" y="21079"/>
                  </a:lnTo>
                  <a:lnTo>
                    <a:pt x="148" y="21017"/>
                  </a:lnTo>
                  <a:lnTo>
                    <a:pt x="296" y="20933"/>
                  </a:lnTo>
                  <a:lnTo>
                    <a:pt x="518" y="20871"/>
                  </a:lnTo>
                  <a:lnTo>
                    <a:pt x="962" y="20788"/>
                  </a:lnTo>
                  <a:lnTo>
                    <a:pt x="1258" y="20767"/>
                  </a:lnTo>
                  <a:lnTo>
                    <a:pt x="18567" y="20767"/>
                  </a:lnTo>
                  <a:lnTo>
                    <a:pt x="18567" y="854"/>
                  </a:lnTo>
                  <a:lnTo>
                    <a:pt x="1405" y="854"/>
                  </a:lnTo>
                  <a:lnTo>
                    <a:pt x="1110" y="833"/>
                  </a:lnTo>
                  <a:lnTo>
                    <a:pt x="666" y="750"/>
                  </a:lnTo>
                  <a:lnTo>
                    <a:pt x="518" y="687"/>
                  </a:lnTo>
                  <a:lnTo>
                    <a:pt x="370" y="604"/>
                  </a:lnTo>
                  <a:lnTo>
                    <a:pt x="296" y="521"/>
                  </a:lnTo>
                  <a:lnTo>
                    <a:pt x="148" y="437"/>
                  </a:lnTo>
                  <a:lnTo>
                    <a:pt x="296" y="354"/>
                  </a:lnTo>
                  <a:lnTo>
                    <a:pt x="370" y="271"/>
                  </a:lnTo>
                  <a:lnTo>
                    <a:pt x="666" y="146"/>
                  </a:lnTo>
                  <a:lnTo>
                    <a:pt x="888" y="104"/>
                  </a:lnTo>
                  <a:lnTo>
                    <a:pt x="1110" y="42"/>
                  </a:lnTo>
                  <a:lnTo>
                    <a:pt x="1701" y="0"/>
                  </a:lnTo>
                  <a:lnTo>
                    <a:pt x="21600" y="0"/>
                  </a:lnTo>
                  <a:close/>
                </a:path>
              </a:pathLst>
            </a:custGeom>
            <a:solidFill>
              <a:srgbClr val="8CD211"/>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703" name="Freeform 27"/>
            <p:cNvSpPr/>
            <p:nvPr/>
          </p:nvSpPr>
          <p:spPr>
            <a:xfrm>
              <a:off x="-1" y="0"/>
              <a:ext cx="254679" cy="905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041" y="21600"/>
                  </a:lnTo>
                  <a:lnTo>
                    <a:pt x="20635" y="21558"/>
                  </a:lnTo>
                  <a:lnTo>
                    <a:pt x="20858" y="21517"/>
                  </a:lnTo>
                  <a:lnTo>
                    <a:pt x="21155" y="21475"/>
                  </a:lnTo>
                  <a:lnTo>
                    <a:pt x="21452" y="21350"/>
                  </a:lnTo>
                  <a:lnTo>
                    <a:pt x="21526" y="21267"/>
                  </a:lnTo>
                  <a:lnTo>
                    <a:pt x="21600" y="21163"/>
                  </a:lnTo>
                  <a:lnTo>
                    <a:pt x="21526" y="21079"/>
                  </a:lnTo>
                  <a:lnTo>
                    <a:pt x="21452" y="21017"/>
                  </a:lnTo>
                  <a:lnTo>
                    <a:pt x="21303" y="20933"/>
                  </a:lnTo>
                  <a:lnTo>
                    <a:pt x="21155" y="20871"/>
                  </a:lnTo>
                  <a:lnTo>
                    <a:pt x="20858" y="20829"/>
                  </a:lnTo>
                  <a:lnTo>
                    <a:pt x="20635" y="20788"/>
                  </a:lnTo>
                  <a:lnTo>
                    <a:pt x="20338" y="20767"/>
                  </a:lnTo>
                  <a:lnTo>
                    <a:pt x="2969" y="20767"/>
                  </a:lnTo>
                  <a:lnTo>
                    <a:pt x="2969" y="854"/>
                  </a:lnTo>
                  <a:lnTo>
                    <a:pt x="20190" y="854"/>
                  </a:lnTo>
                  <a:lnTo>
                    <a:pt x="20412" y="833"/>
                  </a:lnTo>
                  <a:lnTo>
                    <a:pt x="20709" y="792"/>
                  </a:lnTo>
                  <a:lnTo>
                    <a:pt x="20932" y="750"/>
                  </a:lnTo>
                  <a:lnTo>
                    <a:pt x="21155" y="687"/>
                  </a:lnTo>
                  <a:lnTo>
                    <a:pt x="21303" y="604"/>
                  </a:lnTo>
                  <a:lnTo>
                    <a:pt x="21377" y="521"/>
                  </a:lnTo>
                  <a:lnTo>
                    <a:pt x="21377" y="354"/>
                  </a:lnTo>
                  <a:lnTo>
                    <a:pt x="21303" y="271"/>
                  </a:lnTo>
                  <a:lnTo>
                    <a:pt x="21155" y="208"/>
                  </a:lnTo>
                  <a:lnTo>
                    <a:pt x="20932" y="146"/>
                  </a:lnTo>
                  <a:lnTo>
                    <a:pt x="20709" y="104"/>
                  </a:lnTo>
                  <a:lnTo>
                    <a:pt x="20412" y="42"/>
                  </a:lnTo>
                  <a:lnTo>
                    <a:pt x="20190" y="21"/>
                  </a:lnTo>
                  <a:lnTo>
                    <a:pt x="19893" y="0"/>
                  </a:lnTo>
                  <a:lnTo>
                    <a:pt x="0" y="0"/>
                  </a:lnTo>
                  <a:close/>
                </a:path>
              </a:pathLst>
            </a:custGeom>
            <a:solidFill>
              <a:srgbClr val="8CD211"/>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704" name="Freeform 28"/>
            <p:cNvSpPr/>
            <p:nvPr/>
          </p:nvSpPr>
          <p:spPr>
            <a:xfrm>
              <a:off x="390738" y="740107"/>
              <a:ext cx="97686" cy="97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1600" y="9643"/>
                  </a:lnTo>
                  <a:lnTo>
                    <a:pt x="21211" y="7714"/>
                  </a:lnTo>
                  <a:lnTo>
                    <a:pt x="20822" y="6557"/>
                  </a:lnTo>
                  <a:lnTo>
                    <a:pt x="19849" y="4821"/>
                  </a:lnTo>
                  <a:lnTo>
                    <a:pt x="18292" y="3279"/>
                  </a:lnTo>
                  <a:lnTo>
                    <a:pt x="16930" y="1736"/>
                  </a:lnTo>
                  <a:lnTo>
                    <a:pt x="13038" y="193"/>
                  </a:lnTo>
                  <a:lnTo>
                    <a:pt x="11870" y="193"/>
                  </a:lnTo>
                  <a:lnTo>
                    <a:pt x="10703" y="0"/>
                  </a:lnTo>
                  <a:lnTo>
                    <a:pt x="9535" y="193"/>
                  </a:lnTo>
                  <a:lnTo>
                    <a:pt x="8562" y="193"/>
                  </a:lnTo>
                  <a:lnTo>
                    <a:pt x="7589" y="579"/>
                  </a:lnTo>
                  <a:lnTo>
                    <a:pt x="6422" y="964"/>
                  </a:lnTo>
                  <a:lnTo>
                    <a:pt x="4670" y="1736"/>
                  </a:lnTo>
                  <a:lnTo>
                    <a:pt x="3114" y="3279"/>
                  </a:lnTo>
                  <a:lnTo>
                    <a:pt x="1751" y="4821"/>
                  </a:lnTo>
                  <a:lnTo>
                    <a:pt x="778" y="6557"/>
                  </a:lnTo>
                  <a:lnTo>
                    <a:pt x="389" y="7714"/>
                  </a:lnTo>
                  <a:lnTo>
                    <a:pt x="0" y="9643"/>
                  </a:lnTo>
                  <a:lnTo>
                    <a:pt x="0" y="11957"/>
                  </a:lnTo>
                  <a:lnTo>
                    <a:pt x="389" y="13886"/>
                  </a:lnTo>
                  <a:lnTo>
                    <a:pt x="778" y="14850"/>
                  </a:lnTo>
                  <a:lnTo>
                    <a:pt x="1751" y="16779"/>
                  </a:lnTo>
                  <a:lnTo>
                    <a:pt x="3114" y="18321"/>
                  </a:lnTo>
                  <a:lnTo>
                    <a:pt x="4670" y="19671"/>
                  </a:lnTo>
                  <a:lnTo>
                    <a:pt x="6422" y="20829"/>
                  </a:lnTo>
                  <a:lnTo>
                    <a:pt x="7589" y="21021"/>
                  </a:lnTo>
                  <a:lnTo>
                    <a:pt x="8562" y="21407"/>
                  </a:lnTo>
                  <a:lnTo>
                    <a:pt x="9535" y="21600"/>
                  </a:lnTo>
                  <a:lnTo>
                    <a:pt x="11870" y="21600"/>
                  </a:lnTo>
                  <a:lnTo>
                    <a:pt x="13038" y="21407"/>
                  </a:lnTo>
                  <a:lnTo>
                    <a:pt x="14011" y="21021"/>
                  </a:lnTo>
                  <a:lnTo>
                    <a:pt x="14984" y="20829"/>
                  </a:lnTo>
                  <a:lnTo>
                    <a:pt x="16930" y="19671"/>
                  </a:lnTo>
                  <a:lnTo>
                    <a:pt x="19849" y="16779"/>
                  </a:lnTo>
                  <a:lnTo>
                    <a:pt x="20822" y="14850"/>
                  </a:lnTo>
                  <a:lnTo>
                    <a:pt x="21211" y="13886"/>
                  </a:lnTo>
                  <a:lnTo>
                    <a:pt x="21600" y="11957"/>
                  </a:lnTo>
                  <a:lnTo>
                    <a:pt x="21600" y="10800"/>
                  </a:lnTo>
                  <a:close/>
                </a:path>
              </a:pathLst>
            </a:custGeom>
            <a:solidFill>
              <a:srgbClr val="8CD211"/>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705" name="Freeform 29"/>
            <p:cNvSpPr/>
            <p:nvPr/>
          </p:nvSpPr>
          <p:spPr>
            <a:xfrm>
              <a:off x="240723" y="115205"/>
              <a:ext cx="395972" cy="520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6" y="21600"/>
                  </a:moveTo>
                  <a:lnTo>
                    <a:pt x="10586" y="21600"/>
                  </a:lnTo>
                  <a:lnTo>
                    <a:pt x="10396" y="21528"/>
                  </a:lnTo>
                  <a:lnTo>
                    <a:pt x="10254" y="21491"/>
                  </a:lnTo>
                  <a:lnTo>
                    <a:pt x="10112" y="21383"/>
                  </a:lnTo>
                  <a:lnTo>
                    <a:pt x="9922" y="21165"/>
                  </a:lnTo>
                  <a:lnTo>
                    <a:pt x="9874" y="21020"/>
                  </a:lnTo>
                  <a:lnTo>
                    <a:pt x="9827" y="20839"/>
                  </a:lnTo>
                  <a:lnTo>
                    <a:pt x="9874" y="20042"/>
                  </a:lnTo>
                  <a:lnTo>
                    <a:pt x="9969" y="19317"/>
                  </a:lnTo>
                  <a:lnTo>
                    <a:pt x="10112" y="18664"/>
                  </a:lnTo>
                  <a:lnTo>
                    <a:pt x="10302" y="18012"/>
                  </a:lnTo>
                  <a:lnTo>
                    <a:pt x="10539" y="17432"/>
                  </a:lnTo>
                  <a:lnTo>
                    <a:pt x="10871" y="16889"/>
                  </a:lnTo>
                  <a:lnTo>
                    <a:pt x="11204" y="16417"/>
                  </a:lnTo>
                  <a:lnTo>
                    <a:pt x="11583" y="15946"/>
                  </a:lnTo>
                  <a:lnTo>
                    <a:pt x="12438" y="15149"/>
                  </a:lnTo>
                  <a:lnTo>
                    <a:pt x="13340" y="14460"/>
                  </a:lnTo>
                  <a:lnTo>
                    <a:pt x="14289" y="13881"/>
                  </a:lnTo>
                  <a:lnTo>
                    <a:pt x="15286" y="13301"/>
                  </a:lnTo>
                  <a:lnTo>
                    <a:pt x="16141" y="12793"/>
                  </a:lnTo>
                  <a:lnTo>
                    <a:pt x="16948" y="12322"/>
                  </a:lnTo>
                  <a:lnTo>
                    <a:pt x="17327" y="12032"/>
                  </a:lnTo>
                  <a:lnTo>
                    <a:pt x="17707" y="11779"/>
                  </a:lnTo>
                  <a:lnTo>
                    <a:pt x="17992" y="11489"/>
                  </a:lnTo>
                  <a:lnTo>
                    <a:pt x="18372" y="11162"/>
                  </a:lnTo>
                  <a:lnTo>
                    <a:pt x="18609" y="10836"/>
                  </a:lnTo>
                  <a:lnTo>
                    <a:pt x="18894" y="10438"/>
                  </a:lnTo>
                  <a:lnTo>
                    <a:pt x="19084" y="10075"/>
                  </a:lnTo>
                  <a:lnTo>
                    <a:pt x="19321" y="9640"/>
                  </a:lnTo>
                  <a:lnTo>
                    <a:pt x="19464" y="9169"/>
                  </a:lnTo>
                  <a:lnTo>
                    <a:pt x="19559" y="8662"/>
                  </a:lnTo>
                  <a:lnTo>
                    <a:pt x="19654" y="8118"/>
                  </a:lnTo>
                  <a:lnTo>
                    <a:pt x="19654" y="7538"/>
                  </a:lnTo>
                  <a:lnTo>
                    <a:pt x="19606" y="6886"/>
                  </a:lnTo>
                  <a:lnTo>
                    <a:pt x="19511" y="6234"/>
                  </a:lnTo>
                  <a:lnTo>
                    <a:pt x="19321" y="5654"/>
                  </a:lnTo>
                  <a:lnTo>
                    <a:pt x="18657" y="4566"/>
                  </a:lnTo>
                  <a:lnTo>
                    <a:pt x="18229" y="4023"/>
                  </a:lnTo>
                  <a:lnTo>
                    <a:pt x="17185" y="3153"/>
                  </a:lnTo>
                  <a:lnTo>
                    <a:pt x="16568" y="2791"/>
                  </a:lnTo>
                  <a:lnTo>
                    <a:pt x="15856" y="2428"/>
                  </a:lnTo>
                  <a:lnTo>
                    <a:pt x="15191" y="2174"/>
                  </a:lnTo>
                  <a:lnTo>
                    <a:pt x="14384" y="1921"/>
                  </a:lnTo>
                  <a:lnTo>
                    <a:pt x="13530" y="1703"/>
                  </a:lnTo>
                  <a:lnTo>
                    <a:pt x="12675" y="1595"/>
                  </a:lnTo>
                  <a:lnTo>
                    <a:pt x="11726" y="1486"/>
                  </a:lnTo>
                  <a:lnTo>
                    <a:pt x="10776" y="1486"/>
                  </a:lnTo>
                  <a:lnTo>
                    <a:pt x="9922" y="1522"/>
                  </a:lnTo>
                  <a:lnTo>
                    <a:pt x="9020" y="1595"/>
                  </a:lnTo>
                  <a:lnTo>
                    <a:pt x="8165" y="1776"/>
                  </a:lnTo>
                  <a:lnTo>
                    <a:pt x="7311" y="2030"/>
                  </a:lnTo>
                  <a:lnTo>
                    <a:pt x="6551" y="2283"/>
                  </a:lnTo>
                  <a:lnTo>
                    <a:pt x="5127" y="3008"/>
                  </a:lnTo>
                  <a:lnTo>
                    <a:pt x="4510" y="3479"/>
                  </a:lnTo>
                  <a:lnTo>
                    <a:pt x="3940" y="3950"/>
                  </a:lnTo>
                  <a:lnTo>
                    <a:pt x="3418" y="4458"/>
                  </a:lnTo>
                  <a:lnTo>
                    <a:pt x="2991" y="5038"/>
                  </a:lnTo>
                  <a:lnTo>
                    <a:pt x="2658" y="5617"/>
                  </a:lnTo>
                  <a:lnTo>
                    <a:pt x="2326" y="6234"/>
                  </a:lnTo>
                  <a:lnTo>
                    <a:pt x="2089" y="6886"/>
                  </a:lnTo>
                  <a:lnTo>
                    <a:pt x="1946" y="7574"/>
                  </a:lnTo>
                  <a:lnTo>
                    <a:pt x="1946" y="8263"/>
                  </a:lnTo>
                  <a:lnTo>
                    <a:pt x="1851" y="8553"/>
                  </a:lnTo>
                  <a:lnTo>
                    <a:pt x="1662" y="8770"/>
                  </a:lnTo>
                  <a:lnTo>
                    <a:pt x="1519" y="8843"/>
                  </a:lnTo>
                  <a:lnTo>
                    <a:pt x="1329" y="8915"/>
                  </a:lnTo>
                  <a:lnTo>
                    <a:pt x="1139" y="8952"/>
                  </a:lnTo>
                  <a:lnTo>
                    <a:pt x="760" y="8952"/>
                  </a:lnTo>
                  <a:lnTo>
                    <a:pt x="617" y="8915"/>
                  </a:lnTo>
                  <a:lnTo>
                    <a:pt x="237" y="8770"/>
                  </a:lnTo>
                  <a:lnTo>
                    <a:pt x="47" y="8553"/>
                  </a:lnTo>
                  <a:lnTo>
                    <a:pt x="0" y="8408"/>
                  </a:lnTo>
                  <a:lnTo>
                    <a:pt x="0" y="7828"/>
                  </a:lnTo>
                  <a:lnTo>
                    <a:pt x="47" y="7430"/>
                  </a:lnTo>
                  <a:lnTo>
                    <a:pt x="95" y="6995"/>
                  </a:lnTo>
                  <a:lnTo>
                    <a:pt x="190" y="6560"/>
                  </a:lnTo>
                  <a:lnTo>
                    <a:pt x="285" y="6197"/>
                  </a:lnTo>
                  <a:lnTo>
                    <a:pt x="475" y="5762"/>
                  </a:lnTo>
                  <a:lnTo>
                    <a:pt x="1044" y="4675"/>
                  </a:lnTo>
                  <a:lnTo>
                    <a:pt x="1282" y="4349"/>
                  </a:lnTo>
                  <a:lnTo>
                    <a:pt x="1567" y="3950"/>
                  </a:lnTo>
                  <a:lnTo>
                    <a:pt x="1851" y="3660"/>
                  </a:lnTo>
                  <a:lnTo>
                    <a:pt x="2421" y="3008"/>
                  </a:lnTo>
                  <a:lnTo>
                    <a:pt x="3133" y="2392"/>
                  </a:lnTo>
                  <a:lnTo>
                    <a:pt x="3940" y="1885"/>
                  </a:lnTo>
                  <a:lnTo>
                    <a:pt x="4747" y="1413"/>
                  </a:lnTo>
                  <a:lnTo>
                    <a:pt x="5175" y="1196"/>
                  </a:lnTo>
                  <a:lnTo>
                    <a:pt x="5649" y="979"/>
                  </a:lnTo>
                  <a:lnTo>
                    <a:pt x="6124" y="797"/>
                  </a:lnTo>
                  <a:lnTo>
                    <a:pt x="6551" y="652"/>
                  </a:lnTo>
                  <a:lnTo>
                    <a:pt x="7073" y="507"/>
                  </a:lnTo>
                  <a:lnTo>
                    <a:pt x="7548" y="399"/>
                  </a:lnTo>
                  <a:lnTo>
                    <a:pt x="8118" y="290"/>
                  </a:lnTo>
                  <a:lnTo>
                    <a:pt x="8593" y="145"/>
                  </a:lnTo>
                  <a:lnTo>
                    <a:pt x="9162" y="72"/>
                  </a:lnTo>
                  <a:lnTo>
                    <a:pt x="9684" y="36"/>
                  </a:lnTo>
                  <a:lnTo>
                    <a:pt x="10254" y="0"/>
                  </a:lnTo>
                  <a:lnTo>
                    <a:pt x="10776" y="0"/>
                  </a:lnTo>
                  <a:lnTo>
                    <a:pt x="11963" y="36"/>
                  </a:lnTo>
                  <a:lnTo>
                    <a:pt x="13055" y="145"/>
                  </a:lnTo>
                  <a:lnTo>
                    <a:pt x="14147" y="326"/>
                  </a:lnTo>
                  <a:lnTo>
                    <a:pt x="15144" y="580"/>
                  </a:lnTo>
                  <a:lnTo>
                    <a:pt x="16093" y="870"/>
                  </a:lnTo>
                  <a:lnTo>
                    <a:pt x="16948" y="1232"/>
                  </a:lnTo>
                  <a:lnTo>
                    <a:pt x="17755" y="1631"/>
                  </a:lnTo>
                  <a:lnTo>
                    <a:pt x="18562" y="2138"/>
                  </a:lnTo>
                  <a:lnTo>
                    <a:pt x="19226" y="2682"/>
                  </a:lnTo>
                  <a:lnTo>
                    <a:pt x="19796" y="3226"/>
                  </a:lnTo>
                  <a:lnTo>
                    <a:pt x="20081" y="3552"/>
                  </a:lnTo>
                  <a:lnTo>
                    <a:pt x="20366" y="3842"/>
                  </a:lnTo>
                  <a:lnTo>
                    <a:pt x="20603" y="4168"/>
                  </a:lnTo>
                  <a:lnTo>
                    <a:pt x="20793" y="4530"/>
                  </a:lnTo>
                  <a:lnTo>
                    <a:pt x="20935" y="4856"/>
                  </a:lnTo>
                  <a:lnTo>
                    <a:pt x="21315" y="5581"/>
                  </a:lnTo>
                  <a:lnTo>
                    <a:pt x="21410" y="5980"/>
                  </a:lnTo>
                  <a:lnTo>
                    <a:pt x="21505" y="6342"/>
                  </a:lnTo>
                  <a:lnTo>
                    <a:pt x="21553" y="6741"/>
                  </a:lnTo>
                  <a:lnTo>
                    <a:pt x="21600" y="7103"/>
                  </a:lnTo>
                  <a:lnTo>
                    <a:pt x="21600" y="7538"/>
                  </a:lnTo>
                  <a:lnTo>
                    <a:pt x="21553" y="8263"/>
                  </a:lnTo>
                  <a:lnTo>
                    <a:pt x="21505" y="8915"/>
                  </a:lnTo>
                  <a:lnTo>
                    <a:pt x="21363" y="9532"/>
                  </a:lnTo>
                  <a:lnTo>
                    <a:pt x="21125" y="10148"/>
                  </a:lnTo>
                  <a:lnTo>
                    <a:pt x="20888" y="10655"/>
                  </a:lnTo>
                  <a:lnTo>
                    <a:pt x="20603" y="11126"/>
                  </a:lnTo>
                  <a:lnTo>
                    <a:pt x="20271" y="11597"/>
                  </a:lnTo>
                  <a:lnTo>
                    <a:pt x="19891" y="11996"/>
                  </a:lnTo>
                  <a:lnTo>
                    <a:pt x="19559" y="12395"/>
                  </a:lnTo>
                  <a:lnTo>
                    <a:pt x="19084" y="12757"/>
                  </a:lnTo>
                  <a:lnTo>
                    <a:pt x="18704" y="13083"/>
                  </a:lnTo>
                  <a:lnTo>
                    <a:pt x="18277" y="13409"/>
                  </a:lnTo>
                  <a:lnTo>
                    <a:pt x="17375" y="13989"/>
                  </a:lnTo>
                  <a:lnTo>
                    <a:pt x="16425" y="14497"/>
                  </a:lnTo>
                  <a:lnTo>
                    <a:pt x="14622" y="15584"/>
                  </a:lnTo>
                  <a:lnTo>
                    <a:pt x="14242" y="15838"/>
                  </a:lnTo>
                  <a:lnTo>
                    <a:pt x="13815" y="16128"/>
                  </a:lnTo>
                  <a:lnTo>
                    <a:pt x="13482" y="16490"/>
                  </a:lnTo>
                  <a:lnTo>
                    <a:pt x="13150" y="16816"/>
                  </a:lnTo>
                  <a:lnTo>
                    <a:pt x="12818" y="17215"/>
                  </a:lnTo>
                  <a:lnTo>
                    <a:pt x="12580" y="17577"/>
                  </a:lnTo>
                  <a:lnTo>
                    <a:pt x="12343" y="18048"/>
                  </a:lnTo>
                  <a:lnTo>
                    <a:pt x="12153" y="18483"/>
                  </a:lnTo>
                  <a:lnTo>
                    <a:pt x="12011" y="19027"/>
                  </a:lnTo>
                  <a:lnTo>
                    <a:pt x="11821" y="19607"/>
                  </a:lnTo>
                  <a:lnTo>
                    <a:pt x="11726" y="20839"/>
                  </a:lnTo>
                  <a:lnTo>
                    <a:pt x="11726" y="21020"/>
                  </a:lnTo>
                  <a:lnTo>
                    <a:pt x="11678" y="21165"/>
                  </a:lnTo>
                  <a:lnTo>
                    <a:pt x="11488" y="21383"/>
                  </a:lnTo>
                  <a:lnTo>
                    <a:pt x="11346" y="21491"/>
                  </a:lnTo>
                  <a:lnTo>
                    <a:pt x="11156" y="21528"/>
                  </a:lnTo>
                  <a:lnTo>
                    <a:pt x="11014" y="21600"/>
                  </a:lnTo>
                  <a:lnTo>
                    <a:pt x="10776" y="21600"/>
                  </a:lnTo>
                  <a:close/>
                </a:path>
              </a:pathLst>
            </a:custGeom>
            <a:solidFill>
              <a:srgbClr val="8CD211"/>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pic>
        <p:nvPicPr>
          <p:cNvPr id="707" name="Picture 39" descr="Picture 39"/>
          <p:cNvPicPr>
            <a:picLocks noChangeAspect="1"/>
          </p:cNvPicPr>
          <p:nvPr/>
        </p:nvPicPr>
        <p:blipFill>
          <a:blip r:embed="rId4">
            <a:extLst/>
          </a:blip>
          <a:stretch>
            <a:fillRect/>
          </a:stretch>
        </p:blipFill>
        <p:spPr>
          <a:xfrm>
            <a:off x="7905752" y="3130550"/>
            <a:ext cx="1096434" cy="584201"/>
          </a:xfrm>
          <a:prstGeom prst="rect">
            <a:avLst/>
          </a:prstGeom>
          <a:ln w="12700">
            <a:miter lim="400000"/>
          </a:ln>
        </p:spPr>
      </p:pic>
      <p:pic>
        <p:nvPicPr>
          <p:cNvPr id="708" name="pasted-image.tiff" descr="pasted-image.tiff"/>
          <p:cNvPicPr>
            <a:picLocks noChangeAspect="1"/>
          </p:cNvPicPr>
          <p:nvPr/>
        </p:nvPicPr>
        <p:blipFill>
          <a:blip r:embed="rId5">
            <a:extLst/>
          </a:blip>
          <a:stretch>
            <a:fillRect/>
          </a:stretch>
        </p:blipFill>
        <p:spPr>
          <a:xfrm>
            <a:off x="6246285" y="3126316"/>
            <a:ext cx="222250" cy="736601"/>
          </a:xfrm>
          <a:prstGeom prst="rect">
            <a:avLst/>
          </a:prstGeom>
          <a:ln w="12700">
            <a:miter lim="400000"/>
          </a:ln>
        </p:spPr>
      </p:pic>
      <p:pic>
        <p:nvPicPr>
          <p:cNvPr id="709" name="Picture 40" descr="Picture 40"/>
          <p:cNvPicPr>
            <a:picLocks noChangeAspect="1"/>
          </p:cNvPicPr>
          <p:nvPr/>
        </p:nvPicPr>
        <p:blipFill>
          <a:blip r:embed="rId6">
            <a:extLst/>
          </a:blip>
          <a:stretch>
            <a:fillRect/>
          </a:stretch>
        </p:blipFill>
        <p:spPr>
          <a:xfrm>
            <a:off x="7945966" y="1509184"/>
            <a:ext cx="1255185" cy="499534"/>
          </a:xfrm>
          <a:prstGeom prst="rect">
            <a:avLst/>
          </a:prstGeom>
          <a:ln w="12700">
            <a:miter lim="400000"/>
          </a:ln>
        </p:spPr>
      </p:pic>
      <p:pic>
        <p:nvPicPr>
          <p:cNvPr id="710" name="Picture 47" descr="Picture 47"/>
          <p:cNvPicPr>
            <a:picLocks noChangeAspect="1"/>
          </p:cNvPicPr>
          <p:nvPr/>
        </p:nvPicPr>
        <p:blipFill>
          <a:blip r:embed="rId7">
            <a:extLst/>
          </a:blip>
          <a:stretch>
            <a:fillRect/>
          </a:stretch>
        </p:blipFill>
        <p:spPr>
          <a:xfrm>
            <a:off x="340784" y="4133851"/>
            <a:ext cx="842434" cy="89746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4"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721" name="Group 2"/>
          <p:cNvGrpSpPr/>
          <p:nvPr/>
        </p:nvGrpSpPr>
        <p:grpSpPr>
          <a:xfrm>
            <a:off x="10157883" y="105832"/>
            <a:ext cx="1742017" cy="797985"/>
            <a:chOff x="0" y="0"/>
            <a:chExt cx="1742015" cy="797983"/>
          </a:xfrm>
        </p:grpSpPr>
        <p:grpSp>
          <p:nvGrpSpPr>
            <p:cNvPr id="719" name="Group 3"/>
            <p:cNvGrpSpPr/>
            <p:nvPr/>
          </p:nvGrpSpPr>
          <p:grpSpPr>
            <a:xfrm>
              <a:off x="0" y="-1"/>
              <a:ext cx="776817" cy="797985"/>
              <a:chOff x="0" y="0"/>
              <a:chExt cx="776816" cy="797983"/>
            </a:xfrm>
          </p:grpSpPr>
          <p:sp>
            <p:nvSpPr>
              <p:cNvPr id="715" name="Freeform 4"/>
              <p:cNvSpPr/>
              <p:nvPr/>
            </p:nvSpPr>
            <p:spPr>
              <a:xfrm>
                <a:off x="554210" y="-1"/>
                <a:ext cx="222607" cy="797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79" y="21600"/>
                    </a:lnTo>
                    <a:lnTo>
                      <a:pt x="1258" y="21579"/>
                    </a:lnTo>
                    <a:lnTo>
                      <a:pt x="962" y="21558"/>
                    </a:lnTo>
                    <a:lnTo>
                      <a:pt x="518" y="21475"/>
                    </a:lnTo>
                    <a:lnTo>
                      <a:pt x="296" y="21413"/>
                    </a:lnTo>
                    <a:lnTo>
                      <a:pt x="148" y="21350"/>
                    </a:lnTo>
                    <a:lnTo>
                      <a:pt x="0" y="21267"/>
                    </a:lnTo>
                    <a:lnTo>
                      <a:pt x="0" y="21079"/>
                    </a:lnTo>
                    <a:lnTo>
                      <a:pt x="148" y="21017"/>
                    </a:lnTo>
                    <a:lnTo>
                      <a:pt x="296" y="20933"/>
                    </a:lnTo>
                    <a:lnTo>
                      <a:pt x="518" y="20871"/>
                    </a:lnTo>
                    <a:lnTo>
                      <a:pt x="962" y="20788"/>
                    </a:lnTo>
                    <a:lnTo>
                      <a:pt x="1258" y="20767"/>
                    </a:lnTo>
                    <a:lnTo>
                      <a:pt x="18567" y="20767"/>
                    </a:lnTo>
                    <a:lnTo>
                      <a:pt x="18567" y="854"/>
                    </a:lnTo>
                    <a:lnTo>
                      <a:pt x="1405" y="854"/>
                    </a:lnTo>
                    <a:lnTo>
                      <a:pt x="1110" y="833"/>
                    </a:lnTo>
                    <a:lnTo>
                      <a:pt x="666" y="750"/>
                    </a:lnTo>
                    <a:lnTo>
                      <a:pt x="518" y="687"/>
                    </a:lnTo>
                    <a:lnTo>
                      <a:pt x="370" y="604"/>
                    </a:lnTo>
                    <a:lnTo>
                      <a:pt x="296" y="521"/>
                    </a:lnTo>
                    <a:lnTo>
                      <a:pt x="148" y="437"/>
                    </a:lnTo>
                    <a:lnTo>
                      <a:pt x="296" y="354"/>
                    </a:lnTo>
                    <a:lnTo>
                      <a:pt x="370" y="271"/>
                    </a:lnTo>
                    <a:lnTo>
                      <a:pt x="666" y="146"/>
                    </a:lnTo>
                    <a:lnTo>
                      <a:pt x="888" y="104"/>
                    </a:lnTo>
                    <a:lnTo>
                      <a:pt x="1110" y="42"/>
                    </a:lnTo>
                    <a:lnTo>
                      <a:pt x="1701" y="0"/>
                    </a:lnTo>
                    <a:lnTo>
                      <a:pt x="21600" y="0"/>
                    </a:lnTo>
                    <a:close/>
                  </a:path>
                </a:pathLst>
              </a:custGeom>
              <a:solidFill>
                <a:srgbClr val="8CD211"/>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716" name="Freeform 5"/>
              <p:cNvSpPr/>
              <p:nvPr/>
            </p:nvSpPr>
            <p:spPr>
              <a:xfrm>
                <a:off x="-1" y="-1"/>
                <a:ext cx="224142" cy="797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041" y="21600"/>
                    </a:lnTo>
                    <a:lnTo>
                      <a:pt x="20635" y="21558"/>
                    </a:lnTo>
                    <a:lnTo>
                      <a:pt x="20858" y="21517"/>
                    </a:lnTo>
                    <a:lnTo>
                      <a:pt x="21155" y="21475"/>
                    </a:lnTo>
                    <a:lnTo>
                      <a:pt x="21452" y="21350"/>
                    </a:lnTo>
                    <a:lnTo>
                      <a:pt x="21526" y="21267"/>
                    </a:lnTo>
                    <a:lnTo>
                      <a:pt x="21600" y="21163"/>
                    </a:lnTo>
                    <a:lnTo>
                      <a:pt x="21526" y="21079"/>
                    </a:lnTo>
                    <a:lnTo>
                      <a:pt x="21452" y="21017"/>
                    </a:lnTo>
                    <a:lnTo>
                      <a:pt x="21303" y="20933"/>
                    </a:lnTo>
                    <a:lnTo>
                      <a:pt x="21155" y="20871"/>
                    </a:lnTo>
                    <a:lnTo>
                      <a:pt x="20858" y="20829"/>
                    </a:lnTo>
                    <a:lnTo>
                      <a:pt x="20635" y="20788"/>
                    </a:lnTo>
                    <a:lnTo>
                      <a:pt x="20338" y="20767"/>
                    </a:lnTo>
                    <a:lnTo>
                      <a:pt x="2969" y="20767"/>
                    </a:lnTo>
                    <a:lnTo>
                      <a:pt x="2969" y="854"/>
                    </a:lnTo>
                    <a:lnTo>
                      <a:pt x="20190" y="854"/>
                    </a:lnTo>
                    <a:lnTo>
                      <a:pt x="20412" y="833"/>
                    </a:lnTo>
                    <a:lnTo>
                      <a:pt x="20709" y="792"/>
                    </a:lnTo>
                    <a:lnTo>
                      <a:pt x="20932" y="750"/>
                    </a:lnTo>
                    <a:lnTo>
                      <a:pt x="21155" y="687"/>
                    </a:lnTo>
                    <a:lnTo>
                      <a:pt x="21303" y="604"/>
                    </a:lnTo>
                    <a:lnTo>
                      <a:pt x="21377" y="521"/>
                    </a:lnTo>
                    <a:lnTo>
                      <a:pt x="21377" y="354"/>
                    </a:lnTo>
                    <a:lnTo>
                      <a:pt x="21303" y="271"/>
                    </a:lnTo>
                    <a:lnTo>
                      <a:pt x="21155" y="208"/>
                    </a:lnTo>
                    <a:lnTo>
                      <a:pt x="20932" y="146"/>
                    </a:lnTo>
                    <a:lnTo>
                      <a:pt x="20709" y="104"/>
                    </a:lnTo>
                    <a:lnTo>
                      <a:pt x="20412" y="42"/>
                    </a:lnTo>
                    <a:lnTo>
                      <a:pt x="20190" y="21"/>
                    </a:lnTo>
                    <a:lnTo>
                      <a:pt x="19893" y="0"/>
                    </a:lnTo>
                    <a:lnTo>
                      <a:pt x="0" y="0"/>
                    </a:lnTo>
                    <a:close/>
                  </a:path>
                </a:pathLst>
              </a:custGeom>
              <a:solidFill>
                <a:srgbClr val="8CD211"/>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717" name="Freeform 6"/>
              <p:cNvSpPr/>
              <p:nvPr/>
            </p:nvSpPr>
            <p:spPr>
              <a:xfrm>
                <a:off x="343887" y="651917"/>
                <a:ext cx="85972" cy="86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1600" y="9643"/>
                    </a:lnTo>
                    <a:lnTo>
                      <a:pt x="21211" y="7714"/>
                    </a:lnTo>
                    <a:lnTo>
                      <a:pt x="20822" y="6557"/>
                    </a:lnTo>
                    <a:lnTo>
                      <a:pt x="19849" y="4821"/>
                    </a:lnTo>
                    <a:lnTo>
                      <a:pt x="18292" y="3279"/>
                    </a:lnTo>
                    <a:lnTo>
                      <a:pt x="16930" y="1736"/>
                    </a:lnTo>
                    <a:lnTo>
                      <a:pt x="13038" y="193"/>
                    </a:lnTo>
                    <a:lnTo>
                      <a:pt x="11870" y="193"/>
                    </a:lnTo>
                    <a:lnTo>
                      <a:pt x="10703" y="0"/>
                    </a:lnTo>
                    <a:lnTo>
                      <a:pt x="9535" y="193"/>
                    </a:lnTo>
                    <a:lnTo>
                      <a:pt x="8562" y="193"/>
                    </a:lnTo>
                    <a:lnTo>
                      <a:pt x="7589" y="579"/>
                    </a:lnTo>
                    <a:lnTo>
                      <a:pt x="6422" y="964"/>
                    </a:lnTo>
                    <a:lnTo>
                      <a:pt x="4670" y="1736"/>
                    </a:lnTo>
                    <a:lnTo>
                      <a:pt x="3114" y="3279"/>
                    </a:lnTo>
                    <a:lnTo>
                      <a:pt x="1751" y="4821"/>
                    </a:lnTo>
                    <a:lnTo>
                      <a:pt x="778" y="6557"/>
                    </a:lnTo>
                    <a:lnTo>
                      <a:pt x="389" y="7714"/>
                    </a:lnTo>
                    <a:lnTo>
                      <a:pt x="0" y="9643"/>
                    </a:lnTo>
                    <a:lnTo>
                      <a:pt x="0" y="11957"/>
                    </a:lnTo>
                    <a:lnTo>
                      <a:pt x="389" y="13886"/>
                    </a:lnTo>
                    <a:lnTo>
                      <a:pt x="778" y="14850"/>
                    </a:lnTo>
                    <a:lnTo>
                      <a:pt x="1751" y="16779"/>
                    </a:lnTo>
                    <a:lnTo>
                      <a:pt x="3114" y="18321"/>
                    </a:lnTo>
                    <a:lnTo>
                      <a:pt x="4670" y="19671"/>
                    </a:lnTo>
                    <a:lnTo>
                      <a:pt x="6422" y="20829"/>
                    </a:lnTo>
                    <a:lnTo>
                      <a:pt x="7589" y="21021"/>
                    </a:lnTo>
                    <a:lnTo>
                      <a:pt x="8562" y="21407"/>
                    </a:lnTo>
                    <a:lnTo>
                      <a:pt x="9535" y="21600"/>
                    </a:lnTo>
                    <a:lnTo>
                      <a:pt x="11870" y="21600"/>
                    </a:lnTo>
                    <a:lnTo>
                      <a:pt x="13038" y="21407"/>
                    </a:lnTo>
                    <a:lnTo>
                      <a:pt x="14011" y="21021"/>
                    </a:lnTo>
                    <a:lnTo>
                      <a:pt x="14984" y="20829"/>
                    </a:lnTo>
                    <a:lnTo>
                      <a:pt x="16930" y="19671"/>
                    </a:lnTo>
                    <a:lnTo>
                      <a:pt x="19849" y="16779"/>
                    </a:lnTo>
                    <a:lnTo>
                      <a:pt x="20822" y="14850"/>
                    </a:lnTo>
                    <a:lnTo>
                      <a:pt x="21211" y="13886"/>
                    </a:lnTo>
                    <a:lnTo>
                      <a:pt x="21600" y="11957"/>
                    </a:lnTo>
                    <a:lnTo>
                      <a:pt x="21600" y="10800"/>
                    </a:lnTo>
                    <a:close/>
                  </a:path>
                </a:pathLst>
              </a:custGeom>
              <a:solidFill>
                <a:srgbClr val="8CD211"/>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718" name="Freeform 7"/>
              <p:cNvSpPr/>
              <p:nvPr/>
            </p:nvSpPr>
            <p:spPr>
              <a:xfrm>
                <a:off x="211859" y="101477"/>
                <a:ext cx="348493" cy="458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6" y="21600"/>
                    </a:moveTo>
                    <a:lnTo>
                      <a:pt x="10586" y="21600"/>
                    </a:lnTo>
                    <a:lnTo>
                      <a:pt x="10396" y="21528"/>
                    </a:lnTo>
                    <a:lnTo>
                      <a:pt x="10254" y="21491"/>
                    </a:lnTo>
                    <a:lnTo>
                      <a:pt x="10112" y="21383"/>
                    </a:lnTo>
                    <a:lnTo>
                      <a:pt x="9922" y="21165"/>
                    </a:lnTo>
                    <a:lnTo>
                      <a:pt x="9874" y="21020"/>
                    </a:lnTo>
                    <a:lnTo>
                      <a:pt x="9827" y="20839"/>
                    </a:lnTo>
                    <a:lnTo>
                      <a:pt x="9874" y="20042"/>
                    </a:lnTo>
                    <a:lnTo>
                      <a:pt x="9969" y="19317"/>
                    </a:lnTo>
                    <a:lnTo>
                      <a:pt x="10112" y="18664"/>
                    </a:lnTo>
                    <a:lnTo>
                      <a:pt x="10302" y="18012"/>
                    </a:lnTo>
                    <a:lnTo>
                      <a:pt x="10539" y="17432"/>
                    </a:lnTo>
                    <a:lnTo>
                      <a:pt x="10871" y="16889"/>
                    </a:lnTo>
                    <a:lnTo>
                      <a:pt x="11204" y="16417"/>
                    </a:lnTo>
                    <a:lnTo>
                      <a:pt x="11583" y="15946"/>
                    </a:lnTo>
                    <a:lnTo>
                      <a:pt x="12438" y="15149"/>
                    </a:lnTo>
                    <a:lnTo>
                      <a:pt x="13340" y="14460"/>
                    </a:lnTo>
                    <a:lnTo>
                      <a:pt x="14289" y="13881"/>
                    </a:lnTo>
                    <a:lnTo>
                      <a:pt x="15286" y="13301"/>
                    </a:lnTo>
                    <a:lnTo>
                      <a:pt x="16141" y="12793"/>
                    </a:lnTo>
                    <a:lnTo>
                      <a:pt x="16948" y="12322"/>
                    </a:lnTo>
                    <a:lnTo>
                      <a:pt x="17327" y="12032"/>
                    </a:lnTo>
                    <a:lnTo>
                      <a:pt x="17707" y="11779"/>
                    </a:lnTo>
                    <a:lnTo>
                      <a:pt x="17992" y="11489"/>
                    </a:lnTo>
                    <a:lnTo>
                      <a:pt x="18372" y="11162"/>
                    </a:lnTo>
                    <a:lnTo>
                      <a:pt x="18609" y="10836"/>
                    </a:lnTo>
                    <a:lnTo>
                      <a:pt x="18894" y="10438"/>
                    </a:lnTo>
                    <a:lnTo>
                      <a:pt x="19084" y="10075"/>
                    </a:lnTo>
                    <a:lnTo>
                      <a:pt x="19321" y="9640"/>
                    </a:lnTo>
                    <a:lnTo>
                      <a:pt x="19464" y="9169"/>
                    </a:lnTo>
                    <a:lnTo>
                      <a:pt x="19559" y="8662"/>
                    </a:lnTo>
                    <a:lnTo>
                      <a:pt x="19654" y="8118"/>
                    </a:lnTo>
                    <a:lnTo>
                      <a:pt x="19654" y="7538"/>
                    </a:lnTo>
                    <a:lnTo>
                      <a:pt x="19606" y="6886"/>
                    </a:lnTo>
                    <a:lnTo>
                      <a:pt x="19511" y="6234"/>
                    </a:lnTo>
                    <a:lnTo>
                      <a:pt x="19321" y="5654"/>
                    </a:lnTo>
                    <a:lnTo>
                      <a:pt x="18657" y="4566"/>
                    </a:lnTo>
                    <a:lnTo>
                      <a:pt x="18229" y="4023"/>
                    </a:lnTo>
                    <a:lnTo>
                      <a:pt x="17185" y="3153"/>
                    </a:lnTo>
                    <a:lnTo>
                      <a:pt x="16568" y="2791"/>
                    </a:lnTo>
                    <a:lnTo>
                      <a:pt x="15856" y="2428"/>
                    </a:lnTo>
                    <a:lnTo>
                      <a:pt x="15191" y="2174"/>
                    </a:lnTo>
                    <a:lnTo>
                      <a:pt x="14384" y="1921"/>
                    </a:lnTo>
                    <a:lnTo>
                      <a:pt x="13530" y="1703"/>
                    </a:lnTo>
                    <a:lnTo>
                      <a:pt x="12675" y="1595"/>
                    </a:lnTo>
                    <a:lnTo>
                      <a:pt x="11726" y="1486"/>
                    </a:lnTo>
                    <a:lnTo>
                      <a:pt x="10776" y="1486"/>
                    </a:lnTo>
                    <a:lnTo>
                      <a:pt x="9922" y="1522"/>
                    </a:lnTo>
                    <a:lnTo>
                      <a:pt x="9020" y="1595"/>
                    </a:lnTo>
                    <a:lnTo>
                      <a:pt x="8165" y="1776"/>
                    </a:lnTo>
                    <a:lnTo>
                      <a:pt x="7311" y="2030"/>
                    </a:lnTo>
                    <a:lnTo>
                      <a:pt x="6551" y="2283"/>
                    </a:lnTo>
                    <a:lnTo>
                      <a:pt x="5127" y="3008"/>
                    </a:lnTo>
                    <a:lnTo>
                      <a:pt x="4510" y="3479"/>
                    </a:lnTo>
                    <a:lnTo>
                      <a:pt x="3940" y="3950"/>
                    </a:lnTo>
                    <a:lnTo>
                      <a:pt x="3418" y="4458"/>
                    </a:lnTo>
                    <a:lnTo>
                      <a:pt x="2991" y="5038"/>
                    </a:lnTo>
                    <a:lnTo>
                      <a:pt x="2658" y="5617"/>
                    </a:lnTo>
                    <a:lnTo>
                      <a:pt x="2326" y="6234"/>
                    </a:lnTo>
                    <a:lnTo>
                      <a:pt x="2089" y="6886"/>
                    </a:lnTo>
                    <a:lnTo>
                      <a:pt x="1946" y="7574"/>
                    </a:lnTo>
                    <a:lnTo>
                      <a:pt x="1946" y="8263"/>
                    </a:lnTo>
                    <a:lnTo>
                      <a:pt x="1851" y="8553"/>
                    </a:lnTo>
                    <a:lnTo>
                      <a:pt x="1662" y="8770"/>
                    </a:lnTo>
                    <a:lnTo>
                      <a:pt x="1519" y="8843"/>
                    </a:lnTo>
                    <a:lnTo>
                      <a:pt x="1329" y="8915"/>
                    </a:lnTo>
                    <a:lnTo>
                      <a:pt x="1139" y="8952"/>
                    </a:lnTo>
                    <a:lnTo>
                      <a:pt x="760" y="8952"/>
                    </a:lnTo>
                    <a:lnTo>
                      <a:pt x="617" y="8915"/>
                    </a:lnTo>
                    <a:lnTo>
                      <a:pt x="237" y="8770"/>
                    </a:lnTo>
                    <a:lnTo>
                      <a:pt x="47" y="8553"/>
                    </a:lnTo>
                    <a:lnTo>
                      <a:pt x="0" y="8408"/>
                    </a:lnTo>
                    <a:lnTo>
                      <a:pt x="0" y="7828"/>
                    </a:lnTo>
                    <a:lnTo>
                      <a:pt x="47" y="7430"/>
                    </a:lnTo>
                    <a:lnTo>
                      <a:pt x="95" y="6995"/>
                    </a:lnTo>
                    <a:lnTo>
                      <a:pt x="190" y="6560"/>
                    </a:lnTo>
                    <a:lnTo>
                      <a:pt x="285" y="6197"/>
                    </a:lnTo>
                    <a:lnTo>
                      <a:pt x="475" y="5762"/>
                    </a:lnTo>
                    <a:lnTo>
                      <a:pt x="1044" y="4675"/>
                    </a:lnTo>
                    <a:lnTo>
                      <a:pt x="1282" y="4349"/>
                    </a:lnTo>
                    <a:lnTo>
                      <a:pt x="1567" y="3950"/>
                    </a:lnTo>
                    <a:lnTo>
                      <a:pt x="1851" y="3660"/>
                    </a:lnTo>
                    <a:lnTo>
                      <a:pt x="2421" y="3008"/>
                    </a:lnTo>
                    <a:lnTo>
                      <a:pt x="3133" y="2392"/>
                    </a:lnTo>
                    <a:lnTo>
                      <a:pt x="3940" y="1885"/>
                    </a:lnTo>
                    <a:lnTo>
                      <a:pt x="4747" y="1413"/>
                    </a:lnTo>
                    <a:lnTo>
                      <a:pt x="5175" y="1196"/>
                    </a:lnTo>
                    <a:lnTo>
                      <a:pt x="5649" y="979"/>
                    </a:lnTo>
                    <a:lnTo>
                      <a:pt x="6124" y="797"/>
                    </a:lnTo>
                    <a:lnTo>
                      <a:pt x="6551" y="652"/>
                    </a:lnTo>
                    <a:lnTo>
                      <a:pt x="7073" y="507"/>
                    </a:lnTo>
                    <a:lnTo>
                      <a:pt x="7548" y="399"/>
                    </a:lnTo>
                    <a:lnTo>
                      <a:pt x="8118" y="290"/>
                    </a:lnTo>
                    <a:lnTo>
                      <a:pt x="8593" y="145"/>
                    </a:lnTo>
                    <a:lnTo>
                      <a:pt x="9162" y="72"/>
                    </a:lnTo>
                    <a:lnTo>
                      <a:pt x="9684" y="36"/>
                    </a:lnTo>
                    <a:lnTo>
                      <a:pt x="10254" y="0"/>
                    </a:lnTo>
                    <a:lnTo>
                      <a:pt x="10776" y="0"/>
                    </a:lnTo>
                    <a:lnTo>
                      <a:pt x="11963" y="36"/>
                    </a:lnTo>
                    <a:lnTo>
                      <a:pt x="13055" y="145"/>
                    </a:lnTo>
                    <a:lnTo>
                      <a:pt x="14147" y="326"/>
                    </a:lnTo>
                    <a:lnTo>
                      <a:pt x="15144" y="580"/>
                    </a:lnTo>
                    <a:lnTo>
                      <a:pt x="16093" y="870"/>
                    </a:lnTo>
                    <a:lnTo>
                      <a:pt x="16948" y="1232"/>
                    </a:lnTo>
                    <a:lnTo>
                      <a:pt x="17755" y="1631"/>
                    </a:lnTo>
                    <a:lnTo>
                      <a:pt x="18562" y="2138"/>
                    </a:lnTo>
                    <a:lnTo>
                      <a:pt x="19226" y="2682"/>
                    </a:lnTo>
                    <a:lnTo>
                      <a:pt x="19796" y="3226"/>
                    </a:lnTo>
                    <a:lnTo>
                      <a:pt x="20081" y="3552"/>
                    </a:lnTo>
                    <a:lnTo>
                      <a:pt x="20366" y="3842"/>
                    </a:lnTo>
                    <a:lnTo>
                      <a:pt x="20603" y="4168"/>
                    </a:lnTo>
                    <a:lnTo>
                      <a:pt x="20793" y="4530"/>
                    </a:lnTo>
                    <a:lnTo>
                      <a:pt x="20935" y="4856"/>
                    </a:lnTo>
                    <a:lnTo>
                      <a:pt x="21315" y="5581"/>
                    </a:lnTo>
                    <a:lnTo>
                      <a:pt x="21410" y="5980"/>
                    </a:lnTo>
                    <a:lnTo>
                      <a:pt x="21505" y="6342"/>
                    </a:lnTo>
                    <a:lnTo>
                      <a:pt x="21553" y="6741"/>
                    </a:lnTo>
                    <a:lnTo>
                      <a:pt x="21600" y="7103"/>
                    </a:lnTo>
                    <a:lnTo>
                      <a:pt x="21600" y="7538"/>
                    </a:lnTo>
                    <a:lnTo>
                      <a:pt x="21553" y="8263"/>
                    </a:lnTo>
                    <a:lnTo>
                      <a:pt x="21505" y="8915"/>
                    </a:lnTo>
                    <a:lnTo>
                      <a:pt x="21363" y="9532"/>
                    </a:lnTo>
                    <a:lnTo>
                      <a:pt x="21125" y="10148"/>
                    </a:lnTo>
                    <a:lnTo>
                      <a:pt x="20888" y="10655"/>
                    </a:lnTo>
                    <a:lnTo>
                      <a:pt x="20603" y="11126"/>
                    </a:lnTo>
                    <a:lnTo>
                      <a:pt x="20271" y="11597"/>
                    </a:lnTo>
                    <a:lnTo>
                      <a:pt x="19891" y="11996"/>
                    </a:lnTo>
                    <a:lnTo>
                      <a:pt x="19559" y="12395"/>
                    </a:lnTo>
                    <a:lnTo>
                      <a:pt x="19084" y="12757"/>
                    </a:lnTo>
                    <a:lnTo>
                      <a:pt x="18704" y="13083"/>
                    </a:lnTo>
                    <a:lnTo>
                      <a:pt x="18277" y="13409"/>
                    </a:lnTo>
                    <a:lnTo>
                      <a:pt x="17375" y="13989"/>
                    </a:lnTo>
                    <a:lnTo>
                      <a:pt x="16425" y="14497"/>
                    </a:lnTo>
                    <a:lnTo>
                      <a:pt x="14622" y="15584"/>
                    </a:lnTo>
                    <a:lnTo>
                      <a:pt x="14242" y="15838"/>
                    </a:lnTo>
                    <a:lnTo>
                      <a:pt x="13815" y="16128"/>
                    </a:lnTo>
                    <a:lnTo>
                      <a:pt x="13482" y="16490"/>
                    </a:lnTo>
                    <a:lnTo>
                      <a:pt x="13150" y="16816"/>
                    </a:lnTo>
                    <a:lnTo>
                      <a:pt x="12818" y="17215"/>
                    </a:lnTo>
                    <a:lnTo>
                      <a:pt x="12580" y="17577"/>
                    </a:lnTo>
                    <a:lnTo>
                      <a:pt x="12343" y="18048"/>
                    </a:lnTo>
                    <a:lnTo>
                      <a:pt x="12153" y="18483"/>
                    </a:lnTo>
                    <a:lnTo>
                      <a:pt x="12011" y="19027"/>
                    </a:lnTo>
                    <a:lnTo>
                      <a:pt x="11821" y="19607"/>
                    </a:lnTo>
                    <a:lnTo>
                      <a:pt x="11726" y="20839"/>
                    </a:lnTo>
                    <a:lnTo>
                      <a:pt x="11726" y="21020"/>
                    </a:lnTo>
                    <a:lnTo>
                      <a:pt x="11678" y="21165"/>
                    </a:lnTo>
                    <a:lnTo>
                      <a:pt x="11488" y="21383"/>
                    </a:lnTo>
                    <a:lnTo>
                      <a:pt x="11346" y="21491"/>
                    </a:lnTo>
                    <a:lnTo>
                      <a:pt x="11156" y="21528"/>
                    </a:lnTo>
                    <a:lnTo>
                      <a:pt x="11014" y="21600"/>
                    </a:lnTo>
                    <a:lnTo>
                      <a:pt x="10776" y="21600"/>
                    </a:lnTo>
                    <a:close/>
                  </a:path>
                </a:pathLst>
              </a:custGeom>
              <a:solidFill>
                <a:srgbClr val="8CD211"/>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pic>
          <p:nvPicPr>
            <p:cNvPr id="720" name="Picture 8" descr="Picture 8"/>
            <p:cNvPicPr>
              <a:picLocks noChangeAspect="1"/>
            </p:cNvPicPr>
            <p:nvPr/>
          </p:nvPicPr>
          <p:blipFill>
            <a:blip r:embed="rId3">
              <a:extLst/>
            </a:blip>
            <a:stretch>
              <a:fillRect/>
            </a:stretch>
          </p:blipFill>
          <p:spPr>
            <a:xfrm>
              <a:off x="804332" y="156633"/>
              <a:ext cx="937684" cy="499535"/>
            </a:xfrm>
            <a:prstGeom prst="rect">
              <a:avLst/>
            </a:prstGeom>
            <a:ln w="12700" cap="flat">
              <a:noFill/>
              <a:miter lim="400000"/>
            </a:ln>
            <a:effectLst/>
          </p:spPr>
        </p:pic>
      </p:grpSp>
      <p:sp>
        <p:nvSpPr>
          <p:cNvPr id="722" name="Title 1"/>
          <p:cNvSpPr txBox="1"/>
          <p:nvPr/>
        </p:nvSpPr>
        <p:spPr>
          <a:xfrm>
            <a:off x="812800" y="812800"/>
            <a:ext cx="10384368" cy="50598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000"/>
              </a:lnSpc>
              <a:defRPr sz="3700">
                <a:solidFill>
                  <a:srgbClr val="5596E6"/>
                </a:solidFill>
                <a:latin typeface="Arial"/>
                <a:ea typeface="Arial"/>
                <a:cs typeface="Arial"/>
                <a:sym typeface="Arial"/>
              </a:defRPr>
            </a:lvl1pPr>
          </a:lstStyle>
          <a:p>
            <a:pPr/>
            <a:r>
              <a:t>Blockchain benefits</a:t>
            </a:r>
          </a:p>
        </p:txBody>
      </p:sp>
      <p:graphicFrame>
        <p:nvGraphicFramePr>
          <p:cNvPr id="723" name="Group 36"/>
          <p:cNvGraphicFramePr/>
          <p:nvPr/>
        </p:nvGraphicFramePr>
        <p:xfrm>
          <a:off x="266700" y="2529418"/>
          <a:ext cx="11669185" cy="369824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908300"/>
                <a:gridCol w="2825751"/>
                <a:gridCol w="2969683"/>
                <a:gridCol w="2965451"/>
              </a:tblGrid>
              <a:tr h="1746251">
                <a:tc>
                  <a:txBody>
                    <a:bodyPr/>
                    <a:lstStyle/>
                    <a:p>
                      <a:pPr algn="ctr" defTabSz="457200">
                        <a:spcBef>
                          <a:spcPts val="200"/>
                        </a:spcBef>
                        <a:defRPr sz="2100">
                          <a:solidFill>
                            <a:srgbClr val="17375E"/>
                          </a:solidFill>
                          <a:latin typeface="Arial"/>
                          <a:ea typeface="Arial"/>
                          <a:cs typeface="Arial"/>
                          <a:sym typeface="Arial"/>
                        </a:defRPr>
                      </a:pPr>
                    </a:p>
                  </a:txBody>
                  <a:tcPr marL="60960" marR="60960" marT="60960" marB="60960" anchor="ctr" anchorCtr="0" horzOverflow="overflow">
                    <a:lnL w="12700">
                      <a:miter lim="400000"/>
                    </a:lnL>
                    <a:lnR w="12700">
                      <a:miter lim="400000"/>
                    </a:lnR>
                    <a:lnT w="12700">
                      <a:miter lim="400000"/>
                    </a:lnT>
                    <a:lnB w="12700">
                      <a:miter lim="400000"/>
                    </a:lnB>
                    <a:noFill/>
                  </a:tcPr>
                </a:tc>
                <a:tc>
                  <a:txBody>
                    <a:bodyPr/>
                    <a:lstStyle/>
                    <a:p>
                      <a:pPr algn="ctr" defTabSz="457200">
                        <a:spcBef>
                          <a:spcPts val="200"/>
                        </a:spcBef>
                        <a:defRPr sz="2100">
                          <a:solidFill>
                            <a:srgbClr val="17375E"/>
                          </a:solidFill>
                          <a:latin typeface="Arial"/>
                          <a:ea typeface="Arial"/>
                          <a:cs typeface="Arial"/>
                          <a:sym typeface="Arial"/>
                        </a:defRPr>
                      </a:pPr>
                    </a:p>
                  </a:txBody>
                  <a:tcPr marL="60960" marR="60960" marT="60960" marB="60960" anchor="ctr" anchorCtr="0" horzOverflow="overflow">
                    <a:lnL w="12700">
                      <a:miter lim="400000"/>
                    </a:lnL>
                    <a:lnR w="12700">
                      <a:miter lim="400000"/>
                    </a:lnR>
                    <a:lnT w="12700">
                      <a:miter lim="400000"/>
                    </a:lnT>
                    <a:lnB w="12700">
                      <a:miter lim="400000"/>
                    </a:lnB>
                    <a:noFill/>
                  </a:tcPr>
                </a:tc>
                <a:tc>
                  <a:txBody>
                    <a:bodyPr/>
                    <a:lstStyle/>
                    <a:p>
                      <a:pPr algn="ctr" defTabSz="457200">
                        <a:spcBef>
                          <a:spcPts val="200"/>
                        </a:spcBef>
                        <a:defRPr sz="2100">
                          <a:solidFill>
                            <a:srgbClr val="17375E"/>
                          </a:solidFill>
                          <a:latin typeface="Arial"/>
                          <a:ea typeface="Arial"/>
                          <a:cs typeface="Arial"/>
                          <a:sym typeface="Arial"/>
                        </a:defRPr>
                      </a:pPr>
                    </a:p>
                  </a:txBody>
                  <a:tcPr marL="60960" marR="60960" marT="60960" marB="60960" anchor="ctr" anchorCtr="0" horzOverflow="overflow">
                    <a:lnL w="12700">
                      <a:miter lim="400000"/>
                    </a:lnL>
                    <a:lnR w="12700">
                      <a:miter lim="400000"/>
                    </a:lnR>
                    <a:lnT w="12700">
                      <a:miter lim="400000"/>
                    </a:lnT>
                    <a:lnB w="12700">
                      <a:miter lim="400000"/>
                    </a:lnB>
                    <a:noFill/>
                  </a:tcPr>
                </a:tc>
                <a:tc>
                  <a:txBody>
                    <a:bodyPr/>
                    <a:lstStyle/>
                    <a:p>
                      <a:pPr algn="ctr" defTabSz="457200">
                        <a:spcBef>
                          <a:spcPts val="200"/>
                        </a:spcBef>
                        <a:defRPr sz="2100">
                          <a:solidFill>
                            <a:srgbClr val="17375E"/>
                          </a:solidFill>
                          <a:latin typeface="Arial"/>
                          <a:ea typeface="Arial"/>
                          <a:cs typeface="Arial"/>
                          <a:sym typeface="Arial"/>
                        </a:defRPr>
                      </a:pPr>
                    </a:p>
                  </a:txBody>
                  <a:tcPr marL="60960" marR="60960" marT="60960" marB="60960" anchor="ctr" anchorCtr="0" horzOverflow="overflow">
                    <a:lnL w="12700">
                      <a:miter lim="400000"/>
                    </a:lnL>
                    <a:lnR w="12700">
                      <a:miter lim="400000"/>
                    </a:lnR>
                    <a:lnT w="12700">
                      <a:miter lim="400000"/>
                    </a:lnT>
                    <a:lnB w="12700">
                      <a:miter lim="400000"/>
                    </a:lnB>
                    <a:noFill/>
                  </a:tcPr>
                </a:tc>
              </a:tr>
              <a:tr h="853439">
                <a:tc>
                  <a:txBody>
                    <a:bodyPr/>
                    <a:lstStyle/>
                    <a:p>
                      <a:pPr algn="ctr" defTabSz="457200">
                        <a:spcBef>
                          <a:spcPts val="600"/>
                        </a:spcBef>
                        <a:defRPr sz="2700">
                          <a:solidFill>
                            <a:srgbClr val="17375E"/>
                          </a:solidFill>
                          <a:latin typeface="Arial"/>
                          <a:ea typeface="Arial"/>
                          <a:cs typeface="Arial"/>
                          <a:sym typeface="Arial"/>
                        </a:defRPr>
                      </a:pPr>
                      <a:r>
                        <a:t>Saves</a:t>
                      </a:r>
                      <a:r>
                        <a:rPr sz="2100"/>
                        <a:t> </a:t>
                      </a:r>
                      <a:br>
                        <a:rPr sz="2100"/>
                      </a:br>
                      <a:r>
                        <a:rPr sz="2100"/>
                        <a:t>time</a:t>
                      </a:r>
                    </a:p>
                  </a:txBody>
                  <a:tcPr marL="60960" marR="60960" marT="60960" marB="60960" anchor="ctr" anchorCtr="0" horzOverflow="overflow">
                    <a:lnL w="12700">
                      <a:miter lim="400000"/>
                    </a:lnL>
                    <a:lnR w="6350">
                      <a:solidFill>
                        <a:srgbClr val="1D1B10"/>
                      </a:solidFill>
                      <a:prstDash val="sysDot"/>
                    </a:lnR>
                    <a:lnT w="12700">
                      <a:miter lim="400000"/>
                    </a:lnT>
                    <a:lnB w="12700">
                      <a:miter lim="400000"/>
                    </a:lnB>
                    <a:noFill/>
                  </a:tcPr>
                </a:tc>
                <a:tc>
                  <a:txBody>
                    <a:bodyPr/>
                    <a:lstStyle/>
                    <a:p>
                      <a:pPr algn="ctr" defTabSz="457200">
                        <a:spcBef>
                          <a:spcPts val="600"/>
                        </a:spcBef>
                        <a:defRPr sz="2700">
                          <a:solidFill>
                            <a:srgbClr val="17375E"/>
                          </a:solidFill>
                          <a:latin typeface="Arial"/>
                          <a:ea typeface="Arial"/>
                          <a:cs typeface="Arial"/>
                          <a:sym typeface="Arial"/>
                        </a:defRPr>
                      </a:pPr>
                      <a:r>
                        <a:t>Removes</a:t>
                      </a:r>
                      <a:br/>
                      <a:r>
                        <a:rPr sz="2100"/>
                        <a:t>cost</a:t>
                      </a:r>
                    </a:p>
                  </a:txBody>
                  <a:tcPr marL="60960" marR="60960" marT="60960" marB="60960" anchor="ctr" anchorCtr="0" horzOverflow="overflow">
                    <a:lnL w="6350">
                      <a:solidFill>
                        <a:srgbClr val="1D1B10"/>
                      </a:solidFill>
                      <a:prstDash val="sysDot"/>
                    </a:lnL>
                    <a:lnR w="6350">
                      <a:solidFill>
                        <a:srgbClr val="1D1B10"/>
                      </a:solidFill>
                      <a:prstDash val="sysDot"/>
                    </a:lnR>
                    <a:lnT w="12700">
                      <a:miter lim="400000"/>
                    </a:lnT>
                    <a:lnB w="12700">
                      <a:miter lim="400000"/>
                    </a:lnB>
                    <a:noFill/>
                  </a:tcPr>
                </a:tc>
                <a:tc>
                  <a:txBody>
                    <a:bodyPr/>
                    <a:lstStyle/>
                    <a:p>
                      <a:pPr algn="ctr" defTabSz="457200">
                        <a:spcBef>
                          <a:spcPts val="600"/>
                        </a:spcBef>
                        <a:defRPr sz="2700">
                          <a:solidFill>
                            <a:srgbClr val="17375E"/>
                          </a:solidFill>
                          <a:latin typeface="Arial"/>
                          <a:ea typeface="Arial"/>
                          <a:cs typeface="Arial"/>
                          <a:sym typeface="Arial"/>
                        </a:defRPr>
                      </a:pPr>
                      <a:r>
                        <a:t>Reduces</a:t>
                      </a:r>
                      <a:br/>
                      <a:r>
                        <a:rPr sz="2100"/>
                        <a:t>risk</a:t>
                      </a:r>
                    </a:p>
                  </a:txBody>
                  <a:tcPr marL="60960" marR="60960" marT="60960" marB="60960" anchor="ctr" anchorCtr="0" horzOverflow="overflow">
                    <a:lnL w="6350">
                      <a:solidFill>
                        <a:srgbClr val="1D1B10"/>
                      </a:solidFill>
                      <a:prstDash val="sysDot"/>
                    </a:lnL>
                    <a:lnR w="6350">
                      <a:solidFill>
                        <a:srgbClr val="1D1B10"/>
                      </a:solidFill>
                      <a:prstDash val="sysDot"/>
                    </a:lnR>
                    <a:lnT w="12700">
                      <a:miter lim="400000"/>
                    </a:lnT>
                    <a:lnB w="12700">
                      <a:miter lim="400000"/>
                    </a:lnB>
                    <a:noFill/>
                  </a:tcPr>
                </a:tc>
                <a:tc>
                  <a:txBody>
                    <a:bodyPr/>
                    <a:lstStyle/>
                    <a:p>
                      <a:pPr algn="ctr" defTabSz="457200">
                        <a:spcBef>
                          <a:spcPts val="600"/>
                        </a:spcBef>
                        <a:defRPr sz="2700">
                          <a:solidFill>
                            <a:srgbClr val="17375E"/>
                          </a:solidFill>
                          <a:latin typeface="Arial"/>
                          <a:ea typeface="Arial"/>
                          <a:cs typeface="Arial"/>
                          <a:sym typeface="Arial"/>
                        </a:defRPr>
                      </a:pPr>
                      <a:r>
                        <a:t>Increases</a:t>
                      </a:r>
                      <a:r>
                        <a:rPr sz="2400"/>
                        <a:t> </a:t>
                      </a:r>
                      <a:br>
                        <a:rPr sz="2400"/>
                      </a:br>
                      <a:r>
                        <a:rPr sz="2100"/>
                        <a:t>trust</a:t>
                      </a:r>
                    </a:p>
                  </a:txBody>
                  <a:tcPr marL="60960" marR="60960" marT="60960" marB="60960" anchor="ctr" anchorCtr="0" horzOverflow="overflow">
                    <a:lnL w="6350">
                      <a:solidFill>
                        <a:srgbClr val="1D1B10"/>
                      </a:solidFill>
                      <a:prstDash val="sysDot"/>
                    </a:lnL>
                    <a:lnR w="12700">
                      <a:miter lim="400000"/>
                    </a:lnR>
                    <a:lnT w="12700">
                      <a:miter lim="400000"/>
                    </a:lnT>
                    <a:lnB w="12700">
                      <a:miter lim="400000"/>
                    </a:lnB>
                    <a:noFill/>
                  </a:tcPr>
                </a:tc>
              </a:tr>
              <a:tr h="1098551">
                <a:tc>
                  <a:txBody>
                    <a:bodyPr/>
                    <a:lstStyle/>
                    <a:p>
                      <a:pPr algn="ctr" defTabSz="457200">
                        <a:spcBef>
                          <a:spcPts val="500"/>
                        </a:spcBef>
                        <a:defRPr sz="1800">
                          <a:solidFill>
                            <a:srgbClr val="000000"/>
                          </a:solidFill>
                        </a:defRPr>
                      </a:pPr>
                      <a:r>
                        <a:rPr sz="2100">
                          <a:solidFill>
                            <a:srgbClr val="17375E"/>
                          </a:solidFill>
                          <a:latin typeface="Arial"/>
                          <a:ea typeface="Arial"/>
                          <a:cs typeface="Arial"/>
                          <a:sym typeface="Arial"/>
                        </a:rPr>
                        <a:t>Transaction time  from days to near instantaneous</a:t>
                      </a:r>
                    </a:p>
                  </a:txBody>
                  <a:tcPr marL="60960" marR="60960" marT="60960" marB="60960" anchor="t" anchorCtr="0" horzOverflow="overflow">
                    <a:lnL w="12700">
                      <a:miter lim="400000"/>
                    </a:lnL>
                    <a:lnR w="6350">
                      <a:solidFill>
                        <a:srgbClr val="1D1B10"/>
                      </a:solidFill>
                      <a:prstDash val="sysDot"/>
                    </a:lnR>
                    <a:lnT w="12700">
                      <a:miter lim="400000"/>
                    </a:lnT>
                    <a:lnB w="12700">
                      <a:miter lim="400000"/>
                    </a:lnB>
                    <a:noFill/>
                  </a:tcPr>
                </a:tc>
                <a:tc>
                  <a:txBody>
                    <a:bodyPr/>
                    <a:lstStyle/>
                    <a:p>
                      <a:pPr marL="6350" indent="-6350" algn="ctr" defTabSz="457200">
                        <a:spcBef>
                          <a:spcPts val="500"/>
                        </a:spcBef>
                        <a:defRPr sz="1800">
                          <a:solidFill>
                            <a:srgbClr val="000000"/>
                          </a:solidFill>
                        </a:defRPr>
                      </a:pPr>
                      <a:r>
                        <a:rPr sz="2100">
                          <a:solidFill>
                            <a:srgbClr val="17375E"/>
                          </a:solidFill>
                          <a:latin typeface="Arial"/>
                          <a:ea typeface="Arial"/>
                          <a:cs typeface="Arial"/>
                          <a:sym typeface="Arial"/>
                        </a:rPr>
                        <a:t>Overheads and  cost intermediaries</a:t>
                      </a:r>
                    </a:p>
                  </a:txBody>
                  <a:tcPr marL="60960" marR="60960" marT="60960" marB="60960" anchor="t" anchorCtr="0" horzOverflow="overflow">
                    <a:lnL w="6350">
                      <a:solidFill>
                        <a:srgbClr val="1D1B10"/>
                      </a:solidFill>
                      <a:prstDash val="sysDot"/>
                    </a:lnL>
                    <a:lnR w="6350">
                      <a:solidFill>
                        <a:srgbClr val="1D1B10"/>
                      </a:solidFill>
                      <a:prstDash val="sysDot"/>
                    </a:lnR>
                    <a:lnT w="12700">
                      <a:miter lim="400000"/>
                    </a:lnT>
                    <a:lnB w="12700">
                      <a:miter lim="400000"/>
                    </a:lnB>
                    <a:noFill/>
                  </a:tcPr>
                </a:tc>
                <a:tc>
                  <a:txBody>
                    <a:bodyPr/>
                    <a:lstStyle/>
                    <a:p>
                      <a:pPr marL="6350" indent="-6350" algn="ctr" defTabSz="457200">
                        <a:spcBef>
                          <a:spcPts val="500"/>
                        </a:spcBef>
                        <a:defRPr sz="1800">
                          <a:solidFill>
                            <a:srgbClr val="000000"/>
                          </a:solidFill>
                        </a:defRPr>
                      </a:pPr>
                      <a:r>
                        <a:rPr sz="2100">
                          <a:solidFill>
                            <a:srgbClr val="17375E"/>
                          </a:solidFill>
                          <a:latin typeface="Arial"/>
                          <a:ea typeface="Arial"/>
                          <a:cs typeface="Arial"/>
                          <a:sym typeface="Arial"/>
                        </a:rPr>
                        <a:t>Tampering, fraud  &amp; cyber crime</a:t>
                      </a:r>
                    </a:p>
                  </a:txBody>
                  <a:tcPr marL="60960" marR="60960" marT="60960" marB="60960" anchor="t" anchorCtr="0" horzOverflow="overflow">
                    <a:lnL w="6350">
                      <a:solidFill>
                        <a:srgbClr val="1D1B10"/>
                      </a:solidFill>
                      <a:prstDash val="sysDot"/>
                    </a:lnL>
                    <a:lnR w="6350">
                      <a:solidFill>
                        <a:srgbClr val="1D1B10"/>
                      </a:solidFill>
                      <a:prstDash val="sysDot"/>
                    </a:lnR>
                    <a:lnT w="12700">
                      <a:miter lim="400000"/>
                    </a:lnT>
                    <a:lnB w="12700">
                      <a:miter lim="400000"/>
                    </a:lnB>
                    <a:noFill/>
                  </a:tcPr>
                </a:tc>
                <a:tc>
                  <a:txBody>
                    <a:bodyPr/>
                    <a:lstStyle/>
                    <a:p>
                      <a:pPr marL="6350" indent="-6350" algn="ctr" defTabSz="457200">
                        <a:spcBef>
                          <a:spcPts val="500"/>
                        </a:spcBef>
                        <a:defRPr sz="1800">
                          <a:solidFill>
                            <a:srgbClr val="000000"/>
                          </a:solidFill>
                        </a:defRPr>
                      </a:pPr>
                      <a:r>
                        <a:rPr sz="2100">
                          <a:solidFill>
                            <a:srgbClr val="17375E"/>
                          </a:solidFill>
                          <a:latin typeface="Arial"/>
                          <a:ea typeface="Arial"/>
                          <a:cs typeface="Arial"/>
                          <a:sym typeface="Arial"/>
                        </a:rPr>
                        <a:t>Through shared processes and recordkeeping</a:t>
                      </a:r>
                    </a:p>
                  </a:txBody>
                  <a:tcPr marL="60960" marR="60960" marT="60960" marB="60960" anchor="t" anchorCtr="0" horzOverflow="overflow">
                    <a:lnL w="6350">
                      <a:solidFill>
                        <a:srgbClr val="1D1B10"/>
                      </a:solidFill>
                      <a:prstDash val="sysDot"/>
                    </a:lnL>
                    <a:lnR w="12700">
                      <a:miter lim="400000"/>
                    </a:lnR>
                    <a:lnT w="12700">
                      <a:miter lim="400000"/>
                    </a:lnT>
                    <a:lnB w="12700">
                      <a:miter lim="400000"/>
                    </a:lnB>
                    <a:noFill/>
                  </a:tcPr>
                </a:tc>
              </a:tr>
            </a:tbl>
          </a:graphicData>
        </a:graphic>
      </p:graphicFrame>
      <p:pic>
        <p:nvPicPr>
          <p:cNvPr id="724" name="Picture 25" descr="Picture 25"/>
          <p:cNvPicPr>
            <a:picLocks noChangeAspect="1"/>
          </p:cNvPicPr>
          <p:nvPr/>
        </p:nvPicPr>
        <p:blipFill>
          <a:blip r:embed="rId4">
            <a:extLst/>
          </a:blip>
          <a:stretch>
            <a:fillRect/>
          </a:stretch>
        </p:blipFill>
        <p:spPr>
          <a:xfrm>
            <a:off x="6121400" y="1473200"/>
            <a:ext cx="2948517" cy="2796117"/>
          </a:xfrm>
          <a:prstGeom prst="rect">
            <a:avLst/>
          </a:prstGeom>
          <a:ln w="12700">
            <a:miter lim="400000"/>
          </a:ln>
        </p:spPr>
      </p:pic>
      <p:pic>
        <p:nvPicPr>
          <p:cNvPr id="725" name="Picture 25" descr="Picture 25"/>
          <p:cNvPicPr>
            <a:picLocks noChangeAspect="1"/>
          </p:cNvPicPr>
          <p:nvPr/>
        </p:nvPicPr>
        <p:blipFill>
          <a:blip r:embed="rId5">
            <a:extLst/>
          </a:blip>
          <a:stretch>
            <a:fillRect/>
          </a:stretch>
        </p:blipFill>
        <p:spPr>
          <a:xfrm>
            <a:off x="615951" y="1572685"/>
            <a:ext cx="2254251" cy="2789767"/>
          </a:xfrm>
          <a:prstGeom prst="rect">
            <a:avLst/>
          </a:prstGeom>
          <a:ln w="12700">
            <a:miter lim="400000"/>
          </a:ln>
        </p:spPr>
      </p:pic>
      <p:pic>
        <p:nvPicPr>
          <p:cNvPr id="726" name="Picture 26" descr="Picture 26"/>
          <p:cNvPicPr>
            <a:picLocks noChangeAspect="1"/>
          </p:cNvPicPr>
          <p:nvPr/>
        </p:nvPicPr>
        <p:blipFill>
          <a:blip r:embed="rId6">
            <a:extLst/>
          </a:blip>
          <a:stretch>
            <a:fillRect/>
          </a:stretch>
        </p:blipFill>
        <p:spPr>
          <a:xfrm>
            <a:off x="3107266" y="1534585"/>
            <a:ext cx="2736852" cy="2789767"/>
          </a:xfrm>
          <a:prstGeom prst="rect">
            <a:avLst/>
          </a:prstGeom>
          <a:ln w="12700">
            <a:miter lim="400000"/>
          </a:ln>
        </p:spPr>
      </p:pic>
      <p:pic>
        <p:nvPicPr>
          <p:cNvPr id="727" name="Picture 42" descr="Picture 42"/>
          <p:cNvPicPr>
            <a:picLocks noChangeAspect="1"/>
          </p:cNvPicPr>
          <p:nvPr/>
        </p:nvPicPr>
        <p:blipFill>
          <a:blip r:embed="rId7">
            <a:extLst/>
          </a:blip>
          <a:stretch>
            <a:fillRect/>
          </a:stretch>
        </p:blipFill>
        <p:spPr>
          <a:xfrm>
            <a:off x="9158816" y="1297517"/>
            <a:ext cx="2827868" cy="317076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Rectangle"/>
          <p:cNvSpPr/>
          <p:nvPr/>
        </p:nvSpPr>
        <p:spPr>
          <a:xfrm>
            <a:off x="350455" y="1155541"/>
            <a:ext cx="11475850" cy="502771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8" tIns="45718" rIns="45718" bIns="45718" anchor="ctr"/>
          <a:lstStyle/>
          <a:p>
            <a:pPr algn="r">
              <a:defRPr>
                <a:latin typeface="Arial"/>
                <a:ea typeface="Arial"/>
                <a:cs typeface="Arial"/>
                <a:sym typeface="Arial"/>
              </a:defRPr>
            </a:pPr>
          </a:p>
        </p:txBody>
      </p:sp>
      <p:sp>
        <p:nvSpPr>
          <p:cNvPr id="180" name="The Plan: 30 minute Chapters with an hour or two of practice"/>
          <p:cNvSpPr txBox="1"/>
          <p:nvPr>
            <p:ph type="title"/>
          </p:nvPr>
        </p:nvSpPr>
        <p:spPr>
          <a:xfrm>
            <a:off x="365758" y="274638"/>
            <a:ext cx="11445244" cy="691823"/>
          </a:xfrm>
          <a:prstGeom prst="rect">
            <a:avLst/>
          </a:prstGeom>
        </p:spPr>
        <p:txBody>
          <a:bodyPr/>
          <a:lstStyle/>
          <a:p>
            <a:pPr/>
            <a:r>
              <a:t>The Plan: 30 minute Chapters with an hour or two of practice</a:t>
            </a:r>
          </a:p>
        </p:txBody>
      </p:sp>
      <p:sp>
        <p:nvSpPr>
          <p:cNvPr id="181" name="Slide Number"/>
          <p:cNvSpPr txBox="1"/>
          <p:nvPr>
            <p:ph type="sldNum" sz="quarter" idx="4294967295"/>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2" name="Chapter 1:  What's the story we'll implement…"/>
          <p:cNvSpPr txBox="1"/>
          <p:nvPr>
            <p:ph type="body" idx="1"/>
          </p:nvPr>
        </p:nvSpPr>
        <p:spPr>
          <a:xfrm>
            <a:off x="437975" y="1241210"/>
            <a:ext cx="11316050" cy="4856377"/>
          </a:xfrm>
          <a:prstGeom prst="rect">
            <a:avLst/>
          </a:prstGeom>
        </p:spPr>
        <p:txBody>
          <a:bodyPr/>
          <a:lstStyle/>
          <a:p>
            <a:pPr marL="0" indent="0" defTabSz="426237">
              <a:spcBef>
                <a:spcPts val="0"/>
              </a:spcBef>
              <a:buSzTx/>
              <a:buNone/>
              <a:tabLst>
                <a:tab pos="419100" algn="l"/>
              </a:tabLst>
              <a:defRPr sz="2300">
                <a:solidFill>
                  <a:srgbClr val="000000"/>
                </a:solidFill>
              </a:defRPr>
            </a:pPr>
            <a:r>
              <a:t>Chapter 1:		</a:t>
            </a:r>
            <a:r>
              <a:t>What is Blockchain? Concept and Architecture overview</a:t>
            </a:r>
          </a:p>
          <a:p>
            <a:pPr marL="0" indent="0" defTabSz="426237">
              <a:spcBef>
                <a:spcPts val="0"/>
              </a:spcBef>
              <a:buSzTx/>
              <a:buNone/>
              <a:tabLst>
                <a:tab pos="419100" algn="l"/>
              </a:tabLst>
              <a:defRPr sz="2300">
                <a:solidFill>
                  <a:srgbClr val="000000"/>
                </a:solidFill>
              </a:defRPr>
            </a:pPr>
            <a:r>
              <a:t>Chapter 2:		</a:t>
            </a:r>
            <a:r>
              <a:t>What's the story we’re going to build</a:t>
            </a:r>
          </a:p>
          <a:p>
            <a:pPr marL="0" indent="0" defTabSz="426237">
              <a:spcBef>
                <a:spcPts val="0"/>
              </a:spcBef>
              <a:buSzTx/>
              <a:buNone/>
              <a:tabLst>
                <a:tab pos="419100" algn="l"/>
              </a:tabLst>
              <a:defRPr sz="2300">
                <a:solidFill>
                  <a:srgbClr val="000000"/>
                </a:solidFill>
              </a:defRPr>
            </a:pPr>
            <a:r>
              <a:t>Chapter 2.1:		Architecture for the Story</a:t>
            </a:r>
          </a:p>
          <a:p>
            <a:pPr marL="0" indent="0" defTabSz="426237">
              <a:spcBef>
                <a:spcPts val="0"/>
              </a:spcBef>
              <a:buSzTx/>
              <a:buNone/>
              <a:tabLst>
                <a:tab pos="419100" algn="l"/>
              </a:tabLst>
              <a:defRPr sz="2300">
                <a:solidFill>
                  <a:srgbClr val="000000"/>
                </a:solidFill>
              </a:defRPr>
            </a:pPr>
            <a:r>
              <a:t>Chapter 3:		Set up local HyperLedger V1 development environment</a:t>
            </a:r>
          </a:p>
          <a:p>
            <a:pPr marL="0" indent="0" defTabSz="426237">
              <a:spcBef>
                <a:spcPts val="0"/>
              </a:spcBef>
              <a:buSzTx/>
              <a:buNone/>
              <a:tabLst>
                <a:tab pos="419100" algn="l"/>
              </a:tabLst>
              <a:defRPr sz="2300">
                <a:solidFill>
                  <a:srgbClr val="000000"/>
                </a:solidFill>
              </a:defRPr>
            </a:pPr>
            <a:r>
              <a:t>Chapter 4: 		Build and test the network</a:t>
            </a:r>
          </a:p>
          <a:p>
            <a:pPr marL="0" indent="0" defTabSz="426237">
              <a:spcBef>
                <a:spcPts val="0"/>
              </a:spcBef>
              <a:buSzTx/>
              <a:buNone/>
              <a:tabLst>
                <a:tab pos="419100" algn="l"/>
              </a:tabLst>
              <a:defRPr sz="2300">
                <a:solidFill>
                  <a:srgbClr val="000000"/>
                </a:solidFill>
              </a:defRPr>
            </a:pPr>
            <a:r>
              <a:t>Chapter 5:		Administration User Experience</a:t>
            </a:r>
          </a:p>
          <a:p>
            <a:pPr marL="0" indent="0" defTabSz="426237">
              <a:spcBef>
                <a:spcPts val="0"/>
              </a:spcBef>
              <a:buSzTx/>
              <a:buNone/>
              <a:tabLst>
                <a:tab pos="419100" algn="l"/>
              </a:tabLst>
              <a:defRPr sz="2300">
                <a:solidFill>
                  <a:srgbClr val="000000"/>
                </a:solidFill>
              </a:defRPr>
            </a:pPr>
            <a:r>
              <a:t>Chapter 6:		Buyer Support and User Experience</a:t>
            </a:r>
          </a:p>
          <a:p>
            <a:pPr marL="0" indent="0" defTabSz="426237">
              <a:spcBef>
                <a:spcPts val="0"/>
              </a:spcBef>
              <a:buSzTx/>
              <a:buNone/>
              <a:tabLst>
                <a:tab pos="419100" algn="l"/>
              </a:tabLst>
              <a:defRPr sz="2300">
                <a:solidFill>
                  <a:srgbClr val="000000"/>
                </a:solidFill>
              </a:defRPr>
            </a:pPr>
            <a:r>
              <a:t>Chapter 7:		Seller Support and User Experience</a:t>
            </a:r>
          </a:p>
          <a:p>
            <a:pPr marL="0" indent="0" defTabSz="426237">
              <a:spcBef>
                <a:spcPts val="0"/>
              </a:spcBef>
              <a:buSzTx/>
              <a:buNone/>
              <a:tabLst>
                <a:tab pos="419100" algn="l"/>
              </a:tabLst>
              <a:defRPr sz="2300">
                <a:solidFill>
                  <a:srgbClr val="000000"/>
                </a:solidFill>
              </a:defRPr>
            </a:pPr>
            <a:r>
              <a:t>Chapter 8:		Shipper Support and User Experience</a:t>
            </a:r>
          </a:p>
          <a:p>
            <a:pPr marL="0" indent="0" defTabSz="426237">
              <a:spcBef>
                <a:spcPts val="0"/>
              </a:spcBef>
              <a:buSzTx/>
              <a:buNone/>
              <a:tabLst>
                <a:tab pos="419100" algn="l"/>
              </a:tabLst>
              <a:defRPr sz="2300">
                <a:solidFill>
                  <a:srgbClr val="000000"/>
                </a:solidFill>
              </a:defRPr>
            </a:pPr>
            <a:r>
              <a:t>Chapter 9:		Provider Support and User Experience</a:t>
            </a:r>
          </a:p>
          <a:p>
            <a:pPr marL="0" indent="0" defTabSz="426237">
              <a:spcBef>
                <a:spcPts val="0"/>
              </a:spcBef>
              <a:buSzTx/>
              <a:buNone/>
              <a:tabLst>
                <a:tab pos="419100" algn="l"/>
              </a:tabLst>
              <a:defRPr sz="2300">
                <a:solidFill>
                  <a:srgbClr val="000000"/>
                </a:solidFill>
              </a:defRPr>
            </a:pPr>
            <a:r>
              <a:t>Chapter 10:		Finance Company Support and User Experience</a:t>
            </a:r>
          </a:p>
          <a:p>
            <a:pPr marL="0" indent="0" defTabSz="426237">
              <a:spcBef>
                <a:spcPts val="0"/>
              </a:spcBef>
              <a:buSzTx/>
              <a:buNone/>
              <a:tabLst>
                <a:tab pos="419100" algn="l"/>
              </a:tabLst>
              <a:defRPr sz="2300">
                <a:solidFill>
                  <a:srgbClr val="000000"/>
                </a:solidFill>
              </a:defRPr>
            </a:pPr>
            <a:r>
              <a:t>Chapter 11:		Combining for Demonstration</a:t>
            </a:r>
          </a:p>
          <a:p>
            <a:pPr marL="0" indent="0" defTabSz="426237">
              <a:spcBef>
                <a:spcPts val="0"/>
              </a:spcBef>
              <a:buSzTx/>
              <a:buNone/>
              <a:tabLst>
                <a:tab pos="419100" algn="l"/>
              </a:tabLst>
              <a:defRPr sz="2300">
                <a:solidFill>
                  <a:srgbClr val="000000"/>
                </a:solidFill>
              </a:defRPr>
            </a:pPr>
            <a:r>
              <a:t>Chapter 12:		</a:t>
            </a:r>
            <a:r>
              <a:t>Events and Automating for Demonstration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1"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732" name="Group 245"/>
          <p:cNvGraphicFramePr/>
          <p:nvPr/>
        </p:nvGraphicFramePr>
        <p:xfrm>
          <a:off x="7620000" y="2605618"/>
          <a:ext cx="4550834" cy="42481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50833"/>
              </a:tblGrid>
              <a:tr h="778933">
                <a:tc>
                  <a:txBody>
                    <a:bodyPr/>
                    <a:lstStyle/>
                    <a:p>
                      <a:pPr algn="ctr" defTabSz="457200">
                        <a:spcBef>
                          <a:spcPts val="500"/>
                        </a:spcBef>
                        <a:defRPr sz="1800">
                          <a:solidFill>
                            <a:srgbClr val="000000"/>
                          </a:solidFill>
                        </a:defRPr>
                      </a:pPr>
                      <a:r>
                        <a:rPr sz="2100">
                          <a:solidFill>
                            <a:srgbClr val="17375E"/>
                          </a:solidFill>
                          <a:latin typeface="Arial"/>
                          <a:ea typeface="Arial"/>
                          <a:cs typeface="Arial"/>
                          <a:sym typeface="Arial"/>
                        </a:rPr>
                        <a:t>Benefits</a:t>
                      </a:r>
                    </a:p>
                  </a:txBody>
                  <a:tcPr marL="60960" marR="60960" marT="60960" marB="60960" anchor="b" anchorCtr="0" horzOverflow="overflow">
                    <a:lnL w="3175">
                      <a:solidFill>
                        <a:srgbClr val="1D1B10"/>
                      </a:solidFill>
                    </a:lnL>
                    <a:lnR w="12700">
                      <a:miter lim="400000"/>
                    </a:lnR>
                    <a:lnT w="12700">
                      <a:miter lim="400000"/>
                    </a:lnT>
                    <a:lnB w="12700">
                      <a:miter lim="400000"/>
                    </a:lnB>
                    <a:solidFill>
                      <a:srgbClr val="DDDDDD">
                        <a:alpha val="25000"/>
                      </a:srgbClr>
                    </a:solidFill>
                  </a:tcPr>
                </a:tc>
              </a:tr>
              <a:tr h="3469217">
                <a:tc>
                  <a:txBody>
                    <a:bodyPr/>
                    <a:lstStyle/>
                    <a:p>
                      <a:pPr marL="465137" indent="-352425" defTabSz="457200">
                        <a:spcBef>
                          <a:spcPts val="800"/>
                        </a:spcBef>
                        <a:buSzPct val="100000"/>
                        <a:buAutoNum type="arabicPeriod" startAt="1"/>
                        <a:defRPr sz="2100">
                          <a:solidFill>
                            <a:srgbClr val="17375E"/>
                          </a:solidFill>
                          <a:latin typeface="Arial"/>
                          <a:ea typeface="Arial"/>
                          <a:cs typeface="Arial"/>
                          <a:sym typeface="Arial"/>
                        </a:defRPr>
                      </a:pPr>
                      <a:r>
                        <a:t>Consolidated, consistent dataset reduces errors</a:t>
                      </a:r>
                    </a:p>
                    <a:p>
                      <a:pPr marL="465137" indent="-352425" defTabSz="457200">
                        <a:spcBef>
                          <a:spcPts val="800"/>
                        </a:spcBef>
                        <a:buSzPct val="100000"/>
                        <a:buAutoNum type="arabicPeriod" startAt="1"/>
                        <a:defRPr sz="2100">
                          <a:solidFill>
                            <a:srgbClr val="17375E"/>
                          </a:solidFill>
                          <a:latin typeface="Arial"/>
                          <a:ea typeface="Arial"/>
                          <a:cs typeface="Arial"/>
                          <a:sym typeface="Arial"/>
                        </a:defRPr>
                      </a:pPr>
                      <a:r>
                        <a:t>Near real-time access to</a:t>
                      </a:r>
                      <a:br/>
                      <a:r>
                        <a:t>reference data</a:t>
                      </a:r>
                    </a:p>
                    <a:p>
                      <a:pPr marL="465137" indent="-352425" defTabSz="457200">
                        <a:spcBef>
                          <a:spcPts val="800"/>
                        </a:spcBef>
                        <a:buSzPct val="100000"/>
                        <a:buAutoNum type="arabicPeriod" startAt="1"/>
                        <a:defRPr sz="2100">
                          <a:solidFill>
                            <a:srgbClr val="17375E"/>
                          </a:solidFill>
                          <a:latin typeface="Arial"/>
                          <a:ea typeface="Arial"/>
                          <a:cs typeface="Arial"/>
                          <a:sym typeface="Arial"/>
                        </a:defRPr>
                      </a:pPr>
                      <a:r>
                        <a:t>Naturally supports code editing and routing code transfers between participants</a:t>
                      </a:r>
                    </a:p>
                  </a:txBody>
                  <a:tcPr marL="60960" marR="60960" marT="60960" marB="60960" anchor="t" anchorCtr="0" horzOverflow="overflow">
                    <a:lnL w="3175">
                      <a:solidFill>
                        <a:srgbClr val="1D1B10"/>
                      </a:solidFill>
                    </a:lnL>
                    <a:lnR w="12700">
                      <a:miter lim="400000"/>
                    </a:lnR>
                    <a:lnT w="12700">
                      <a:miter lim="400000"/>
                    </a:lnT>
                    <a:lnB w="12700">
                      <a:miter lim="400000"/>
                    </a:lnB>
                    <a:solidFill>
                      <a:srgbClr val="DDDDDD">
                        <a:alpha val="25000"/>
                      </a:srgbClr>
                    </a:solidFill>
                  </a:tcPr>
                </a:tc>
              </a:tr>
            </a:tbl>
          </a:graphicData>
        </a:graphic>
      </p:graphicFrame>
      <p:pic>
        <p:nvPicPr>
          <p:cNvPr id="733" name="Picture 24" descr="Picture 24"/>
          <p:cNvPicPr>
            <a:picLocks noChangeAspect="1"/>
          </p:cNvPicPr>
          <p:nvPr/>
        </p:nvPicPr>
        <p:blipFill>
          <a:blip r:embed="rId3">
            <a:extLst/>
          </a:blip>
          <a:stretch>
            <a:fillRect/>
          </a:stretch>
        </p:blipFill>
        <p:spPr>
          <a:xfrm>
            <a:off x="0" y="1"/>
            <a:ext cx="12192000" cy="2791885"/>
          </a:xfrm>
          <a:prstGeom prst="rect">
            <a:avLst/>
          </a:prstGeom>
          <a:ln w="12700">
            <a:miter lim="400000"/>
          </a:ln>
        </p:spPr>
      </p:pic>
      <p:graphicFrame>
        <p:nvGraphicFramePr>
          <p:cNvPr id="734" name="Group 246"/>
          <p:cNvGraphicFramePr/>
          <p:nvPr/>
        </p:nvGraphicFramePr>
        <p:xfrm>
          <a:off x="311150" y="2887133"/>
          <a:ext cx="7298268" cy="401802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35049"/>
                <a:gridCol w="6263217"/>
              </a:tblGrid>
              <a:tr h="2170176">
                <a:tc>
                  <a:txBody>
                    <a:bodyPr/>
                    <a:lstStyle/>
                    <a:p>
                      <a:pPr defTabSz="457200">
                        <a:tabLst>
                          <a:tab pos="228600" algn="l"/>
                        </a:tabLst>
                        <a:defRPr sz="400">
                          <a:solidFill>
                            <a:srgbClr val="17375E"/>
                          </a:solidFill>
                          <a:latin typeface="Arial"/>
                          <a:ea typeface="Arial"/>
                          <a:cs typeface="Arial"/>
                          <a:sym typeface="Arial"/>
                        </a:defRPr>
                      </a:pPr>
                    </a:p>
                    <a:p>
                      <a:pPr defTabSz="457200">
                        <a:tabLst>
                          <a:tab pos="228600" algn="l"/>
                        </a:tabLst>
                        <a:defRPr sz="2100">
                          <a:solidFill>
                            <a:srgbClr val="17375E"/>
                          </a:solidFill>
                          <a:latin typeface="Arial"/>
                          <a:ea typeface="Arial"/>
                          <a:cs typeface="Arial"/>
                          <a:sym typeface="Arial"/>
                        </a:defRPr>
                      </a:pPr>
                      <a:r>
                        <a:t>What</a:t>
                      </a:r>
                    </a:p>
                  </a:txBody>
                  <a:tcPr marL="60960" marR="60960" marT="60960" marB="60960" anchor="t" anchorCtr="0" horzOverflow="overflow">
                    <a:lnL w="12700">
                      <a:miter lim="400000"/>
                    </a:lnL>
                    <a:lnR w="12700">
                      <a:miter lim="400000"/>
                    </a:lnR>
                    <a:lnT w="12700">
                      <a:miter lim="400000"/>
                    </a:lnT>
                    <a:lnB w="6350">
                      <a:solidFill>
                        <a:srgbClr val="1D1B10"/>
                      </a:solidFill>
                      <a:prstDash val="sysDot"/>
                    </a:lnB>
                    <a:noFill/>
                  </a:tcPr>
                </a:tc>
                <a:tc>
                  <a:txBody>
                    <a:bodyPr/>
                    <a:lstStyle/>
                    <a:p>
                      <a:pPr marL="120650" indent="-120650" defTabSz="457200">
                        <a:lnSpc>
                          <a:spcPct val="95000"/>
                        </a:lnSpc>
                        <a:spcBef>
                          <a:spcPts val="500"/>
                        </a:spcBef>
                        <a:buSzPct val="100000"/>
                        <a:buChar char="•"/>
                        <a:defRPr sz="400">
                          <a:solidFill>
                            <a:srgbClr val="17375E"/>
                          </a:solidFill>
                          <a:latin typeface="Arial"/>
                          <a:ea typeface="Arial"/>
                          <a:cs typeface="Arial"/>
                          <a:sym typeface="Arial"/>
                        </a:defRPr>
                      </a:pPr>
                    </a:p>
                    <a:p>
                      <a:pPr marL="120650" indent="-120650" defTabSz="457200">
                        <a:lnSpc>
                          <a:spcPct val="95000"/>
                        </a:lnSpc>
                        <a:spcBef>
                          <a:spcPts val="1000"/>
                        </a:spcBef>
                        <a:buSzPct val="100000"/>
                        <a:buChar char="•"/>
                        <a:defRPr sz="1900">
                          <a:solidFill>
                            <a:srgbClr val="17375E"/>
                          </a:solidFill>
                          <a:latin typeface="Arial"/>
                          <a:ea typeface="Arial"/>
                          <a:cs typeface="Arial"/>
                          <a:sym typeface="Arial"/>
                        </a:defRPr>
                      </a:pPr>
                      <a:r>
                        <a:t>Competitors/collaborators in a business network need to share reference data, e.g. bank routing codes</a:t>
                      </a:r>
                    </a:p>
                    <a:p>
                      <a:pPr marL="120650" indent="-120650" defTabSz="457200">
                        <a:lnSpc>
                          <a:spcPct val="95000"/>
                        </a:lnSpc>
                        <a:spcBef>
                          <a:spcPts val="1000"/>
                        </a:spcBef>
                        <a:buSzPct val="100000"/>
                        <a:buChar char="•"/>
                        <a:defRPr sz="1900">
                          <a:solidFill>
                            <a:srgbClr val="17375E"/>
                          </a:solidFill>
                          <a:latin typeface="Arial"/>
                          <a:ea typeface="Arial"/>
                          <a:cs typeface="Arial"/>
                          <a:sym typeface="Arial"/>
                        </a:defRPr>
                      </a:pPr>
                      <a:r>
                        <a:t>Each member maintains their own codes, </a:t>
                      </a:r>
                      <a:br/>
                      <a:r>
                        <a:t>and forwards changes to a central authority for collection and distribution</a:t>
                      </a:r>
                    </a:p>
                    <a:p>
                      <a:pPr marL="120650" indent="-120650" defTabSz="457200">
                        <a:lnSpc>
                          <a:spcPct val="95000"/>
                        </a:lnSpc>
                        <a:spcBef>
                          <a:spcPts val="1000"/>
                        </a:spcBef>
                        <a:buSzPct val="100000"/>
                        <a:buChar char="•"/>
                        <a:defRPr sz="1900">
                          <a:solidFill>
                            <a:srgbClr val="17375E"/>
                          </a:solidFill>
                          <a:latin typeface="Arial"/>
                          <a:ea typeface="Arial"/>
                          <a:cs typeface="Arial"/>
                          <a:sym typeface="Arial"/>
                        </a:defRPr>
                      </a:pPr>
                      <a:r>
                        <a:t>An information subset can be owned by organizations</a:t>
                      </a:r>
                    </a:p>
                  </a:txBody>
                  <a:tcPr marL="60960" marR="60960" marT="60960" marB="60960" anchor="t" anchorCtr="0" horzOverflow="overflow">
                    <a:lnL w="12700">
                      <a:miter lim="400000"/>
                    </a:lnL>
                    <a:lnR w="12700">
                      <a:miter lim="400000"/>
                    </a:lnR>
                    <a:lnT w="12700">
                      <a:miter lim="400000"/>
                    </a:lnT>
                    <a:lnB w="6350">
                      <a:solidFill>
                        <a:srgbClr val="1D1B10"/>
                      </a:solidFill>
                      <a:prstDash val="sysDot"/>
                    </a:lnB>
                    <a:noFill/>
                  </a:tcPr>
                </a:tc>
              </a:tr>
              <a:tr h="1847851">
                <a:tc>
                  <a:txBody>
                    <a:bodyPr/>
                    <a:lstStyle/>
                    <a:p>
                      <a:pPr marL="120650" indent="-120650" defTabSz="457200">
                        <a:defRPr sz="400">
                          <a:solidFill>
                            <a:srgbClr val="17375E"/>
                          </a:solidFill>
                          <a:latin typeface="Arial"/>
                          <a:ea typeface="Arial"/>
                          <a:cs typeface="Arial"/>
                          <a:sym typeface="Arial"/>
                        </a:defRPr>
                      </a:pPr>
                    </a:p>
                    <a:p>
                      <a:pPr marL="120650" indent="-120650" defTabSz="457200">
                        <a:defRPr sz="2100">
                          <a:solidFill>
                            <a:srgbClr val="17375E"/>
                          </a:solidFill>
                          <a:latin typeface="Arial"/>
                          <a:ea typeface="Arial"/>
                          <a:cs typeface="Arial"/>
                          <a:sym typeface="Arial"/>
                        </a:defRPr>
                      </a:pPr>
                      <a:r>
                        <a:t>How</a:t>
                      </a:r>
                    </a:p>
                  </a:txBody>
                  <a:tcPr marL="60960" marR="60960" marT="60960" marB="60960" anchor="t" anchorCtr="0" horzOverflow="overflow">
                    <a:lnL w="12700">
                      <a:miter lim="400000"/>
                    </a:lnL>
                    <a:lnR w="12700">
                      <a:miter lim="400000"/>
                    </a:lnR>
                    <a:lnT w="6350">
                      <a:solidFill>
                        <a:srgbClr val="1D1B10"/>
                      </a:solidFill>
                      <a:prstDash val="sysDot"/>
                    </a:lnT>
                    <a:lnB w="12700">
                      <a:miter lim="400000"/>
                    </a:lnB>
                    <a:noFill/>
                  </a:tcPr>
                </a:tc>
                <a:tc>
                  <a:txBody>
                    <a:bodyPr/>
                    <a:lstStyle/>
                    <a:p>
                      <a:pPr marL="120650" indent="-120650" defTabSz="457200">
                        <a:lnSpc>
                          <a:spcPct val="95000"/>
                        </a:lnSpc>
                        <a:spcBef>
                          <a:spcPts val="500"/>
                        </a:spcBef>
                        <a:buSzPct val="100000"/>
                        <a:buChar char="•"/>
                        <a:defRPr sz="400">
                          <a:solidFill>
                            <a:srgbClr val="17375E"/>
                          </a:solidFill>
                          <a:latin typeface="Arial"/>
                          <a:ea typeface="Arial"/>
                          <a:cs typeface="Arial"/>
                          <a:sym typeface="Arial"/>
                        </a:defRPr>
                      </a:pPr>
                    </a:p>
                    <a:p>
                      <a:pPr marL="120650" indent="-120650" defTabSz="457200">
                        <a:lnSpc>
                          <a:spcPct val="95000"/>
                        </a:lnSpc>
                        <a:spcBef>
                          <a:spcPts val="1000"/>
                        </a:spcBef>
                        <a:buSzPct val="100000"/>
                        <a:buChar char="•"/>
                        <a:defRPr sz="1900">
                          <a:solidFill>
                            <a:srgbClr val="17375E"/>
                          </a:solidFill>
                          <a:latin typeface="Arial"/>
                          <a:ea typeface="Arial"/>
                          <a:cs typeface="Arial"/>
                          <a:sym typeface="Arial"/>
                        </a:defRPr>
                      </a:pPr>
                      <a:r>
                        <a:t>Each participant maintains their own codes within a </a:t>
                      </a:r>
                      <a:br/>
                      <a:r>
                        <a:t>Blockchain network</a:t>
                      </a:r>
                    </a:p>
                    <a:p>
                      <a:pPr marL="120650" indent="-120650" defTabSz="457200">
                        <a:lnSpc>
                          <a:spcPct val="95000"/>
                        </a:lnSpc>
                        <a:spcBef>
                          <a:spcPts val="1000"/>
                        </a:spcBef>
                        <a:buSzPct val="100000"/>
                        <a:buChar char="•"/>
                        <a:defRPr sz="1900">
                          <a:solidFill>
                            <a:srgbClr val="17375E"/>
                          </a:solidFill>
                          <a:latin typeface="Arial"/>
                          <a:ea typeface="Arial"/>
                          <a:cs typeface="Arial"/>
                          <a:sym typeface="Arial"/>
                        </a:defRPr>
                      </a:pPr>
                      <a:r>
                        <a:t>Blockchain creates single view of entire dataset</a:t>
                      </a:r>
                    </a:p>
                  </a:txBody>
                  <a:tcPr marL="60960" marR="60960" marT="60960" marB="60960" anchor="t" anchorCtr="0" horzOverflow="overflow">
                    <a:lnL w="12700">
                      <a:miter lim="400000"/>
                    </a:lnL>
                    <a:lnR w="12700">
                      <a:miter lim="400000"/>
                    </a:lnR>
                    <a:lnT w="6350">
                      <a:solidFill>
                        <a:srgbClr val="1D1B10"/>
                      </a:solidFill>
                      <a:prstDash val="sysDot"/>
                    </a:lnT>
                    <a:lnB w="12700">
                      <a:miter lim="400000"/>
                    </a:lnB>
                    <a:noFill/>
                  </a:tcPr>
                </a:tc>
              </a:tr>
            </a:tbl>
          </a:graphicData>
        </a:graphic>
      </p:graphicFrame>
      <p:sp>
        <p:nvSpPr>
          <p:cNvPr id="735" name="Title 1"/>
          <p:cNvSpPr txBox="1"/>
          <p:nvPr/>
        </p:nvSpPr>
        <p:spPr>
          <a:xfrm>
            <a:off x="841374" y="850151"/>
            <a:ext cx="5649386" cy="10255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5000"/>
              </a:lnSpc>
              <a:defRPr sz="3700">
                <a:solidFill>
                  <a:srgbClr val="FFFFFF"/>
                </a:solidFill>
                <a:latin typeface="Arial"/>
                <a:ea typeface="Arial"/>
                <a:cs typeface="Arial"/>
                <a:sym typeface="Arial"/>
              </a:defRPr>
            </a:pPr>
            <a:r>
              <a:t>Example:</a:t>
            </a:r>
          </a:p>
          <a:p>
            <a:pPr>
              <a:lnSpc>
                <a:spcPct val="95000"/>
              </a:lnSpc>
              <a:defRPr sz="3700">
                <a:solidFill>
                  <a:srgbClr val="FFFFFF"/>
                </a:solidFill>
                <a:latin typeface="Arial"/>
                <a:ea typeface="Arial"/>
                <a:cs typeface="Arial"/>
                <a:sym typeface="Arial"/>
              </a:defRPr>
            </a:pPr>
            <a:r>
              <a:t>Shared reference data</a:t>
            </a:r>
          </a:p>
        </p:txBody>
      </p:sp>
      <p:sp>
        <p:nvSpPr>
          <p:cNvPr id="736" name="Rectangle 23"/>
          <p:cNvSpPr/>
          <p:nvPr/>
        </p:nvSpPr>
        <p:spPr>
          <a:xfrm>
            <a:off x="6885516" y="1"/>
            <a:ext cx="5306484" cy="996951"/>
          </a:xfrm>
          <a:prstGeom prst="rect">
            <a:avLst/>
          </a:prstGeom>
          <a:gradFill>
            <a:gsLst>
              <a:gs pos="0">
                <a:srgbClr val="FFFFFF">
                  <a:alpha val="0"/>
                </a:srgbClr>
              </a:gs>
              <a:gs pos="100000">
                <a:srgbClr val="FFFFFF">
                  <a:alpha val="70000"/>
                </a:srgbClr>
              </a:gs>
            </a:gsLst>
          </a:gradFill>
          <a:ln w="12700">
            <a:miter lim="400000"/>
          </a:ln>
        </p:spPr>
        <p:txBody>
          <a:bodyPr lIns="45718" tIns="45718" rIns="45718" bIns="45718" anchor="ctr"/>
          <a:lstStyle/>
          <a:p>
            <a:pPr>
              <a:defRPr sz="3200">
                <a:latin typeface="Arial"/>
                <a:ea typeface="Arial"/>
                <a:cs typeface="Arial"/>
                <a:sym typeface="Arial"/>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0"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741" name="Group 245"/>
          <p:cNvGraphicFramePr/>
          <p:nvPr/>
        </p:nvGraphicFramePr>
        <p:xfrm>
          <a:off x="7620000" y="2605618"/>
          <a:ext cx="4550834" cy="42481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50833"/>
              </a:tblGrid>
              <a:tr h="778933">
                <a:tc>
                  <a:txBody>
                    <a:bodyPr/>
                    <a:lstStyle/>
                    <a:p>
                      <a:pPr algn="ctr" defTabSz="457200">
                        <a:spcBef>
                          <a:spcPts val="500"/>
                        </a:spcBef>
                        <a:defRPr sz="1800">
                          <a:solidFill>
                            <a:srgbClr val="000000"/>
                          </a:solidFill>
                        </a:defRPr>
                      </a:pPr>
                      <a:r>
                        <a:rPr sz="2100">
                          <a:solidFill>
                            <a:srgbClr val="17375E"/>
                          </a:solidFill>
                          <a:latin typeface="Arial"/>
                          <a:ea typeface="Arial"/>
                          <a:cs typeface="Arial"/>
                          <a:sym typeface="Arial"/>
                        </a:rPr>
                        <a:t>Benefits</a:t>
                      </a:r>
                    </a:p>
                  </a:txBody>
                  <a:tcPr marL="60960" marR="60960" marT="60960" marB="60960" anchor="b" anchorCtr="0" horzOverflow="overflow">
                    <a:lnL w="3175">
                      <a:solidFill>
                        <a:srgbClr val="1D1B10"/>
                      </a:solidFill>
                    </a:lnL>
                    <a:lnR w="12700">
                      <a:miter lim="400000"/>
                    </a:lnR>
                    <a:lnT w="12700">
                      <a:miter lim="400000"/>
                    </a:lnT>
                    <a:lnB w="12700">
                      <a:miter lim="400000"/>
                    </a:lnB>
                    <a:solidFill>
                      <a:srgbClr val="DDDDDD">
                        <a:alpha val="25000"/>
                      </a:srgbClr>
                    </a:solidFill>
                  </a:tcPr>
                </a:tc>
              </a:tr>
              <a:tr h="3469217">
                <a:tc>
                  <a:txBody>
                    <a:bodyPr/>
                    <a:lstStyle/>
                    <a:p>
                      <a:pPr marL="465137" indent="-352425" defTabSz="457200">
                        <a:spcBef>
                          <a:spcPts val="800"/>
                        </a:spcBef>
                        <a:buSzPct val="100000"/>
                        <a:buAutoNum type="arabicPeriod" startAt="1"/>
                        <a:defRPr sz="2100">
                          <a:solidFill>
                            <a:srgbClr val="17375E"/>
                          </a:solidFill>
                          <a:latin typeface="Arial"/>
                          <a:ea typeface="Arial"/>
                          <a:cs typeface="Arial"/>
                          <a:sym typeface="Arial"/>
                        </a:defRPr>
                      </a:pPr>
                      <a:r>
                        <a:t>Trust increased, no authority "owns” provenance </a:t>
                      </a:r>
                    </a:p>
                    <a:p>
                      <a:pPr marL="465137" indent="-352425" defTabSz="457200">
                        <a:spcBef>
                          <a:spcPts val="800"/>
                        </a:spcBef>
                        <a:buSzPct val="100000"/>
                        <a:buAutoNum type="arabicPeriod" startAt="1"/>
                        <a:defRPr sz="2100">
                          <a:solidFill>
                            <a:srgbClr val="17375E"/>
                          </a:solidFill>
                          <a:latin typeface="Arial"/>
                          <a:ea typeface="Arial"/>
                          <a:cs typeface="Arial"/>
                          <a:sym typeface="Arial"/>
                        </a:defRPr>
                      </a:pPr>
                      <a:r>
                        <a:t>Improvement in </a:t>
                      </a:r>
                      <a:br/>
                      <a:r>
                        <a:t>system utilization </a:t>
                      </a:r>
                    </a:p>
                    <a:p>
                      <a:pPr marL="465137" indent="-352425" defTabSz="457200">
                        <a:spcBef>
                          <a:spcPts val="800"/>
                        </a:spcBef>
                        <a:buSzPct val="100000"/>
                        <a:buAutoNum type="arabicPeriod" startAt="1"/>
                        <a:defRPr sz="2100">
                          <a:solidFill>
                            <a:srgbClr val="17375E"/>
                          </a:solidFill>
                          <a:latin typeface="Arial"/>
                          <a:ea typeface="Arial"/>
                          <a:cs typeface="Arial"/>
                          <a:sym typeface="Arial"/>
                        </a:defRPr>
                      </a:pPr>
                      <a:r>
                        <a:t>Recalls "specific" </a:t>
                      </a:r>
                      <a:br/>
                      <a:r>
                        <a:t>rather than cross fleet</a:t>
                      </a:r>
                    </a:p>
                  </a:txBody>
                  <a:tcPr marL="60960" marR="60960" marT="60960" marB="60960" anchor="t" anchorCtr="0" horzOverflow="overflow">
                    <a:lnL w="3175">
                      <a:solidFill>
                        <a:srgbClr val="1D1B10"/>
                      </a:solidFill>
                    </a:lnL>
                    <a:lnR w="12700">
                      <a:miter lim="400000"/>
                    </a:lnR>
                    <a:lnT w="12700">
                      <a:miter lim="400000"/>
                    </a:lnT>
                    <a:lnB w="12700">
                      <a:miter lim="400000"/>
                    </a:lnB>
                    <a:solidFill>
                      <a:srgbClr val="DDDDDD">
                        <a:alpha val="25000"/>
                      </a:srgbClr>
                    </a:solidFill>
                  </a:tcPr>
                </a:tc>
              </a:tr>
            </a:tbl>
          </a:graphicData>
        </a:graphic>
      </p:graphicFrame>
      <p:graphicFrame>
        <p:nvGraphicFramePr>
          <p:cNvPr id="742" name="Group 246"/>
          <p:cNvGraphicFramePr/>
          <p:nvPr/>
        </p:nvGraphicFramePr>
        <p:xfrm>
          <a:off x="311150" y="2887133"/>
          <a:ext cx="7298268" cy="351366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35049"/>
                <a:gridCol w="6263217"/>
              </a:tblGrid>
              <a:tr h="1663700">
                <a:tc>
                  <a:txBody>
                    <a:bodyPr/>
                    <a:lstStyle/>
                    <a:p>
                      <a:pPr defTabSz="457200">
                        <a:tabLst>
                          <a:tab pos="228600" algn="l"/>
                        </a:tabLst>
                        <a:defRPr sz="400">
                          <a:solidFill>
                            <a:srgbClr val="17375E"/>
                          </a:solidFill>
                          <a:latin typeface="Arial"/>
                          <a:ea typeface="Arial"/>
                          <a:cs typeface="Arial"/>
                          <a:sym typeface="Arial"/>
                        </a:defRPr>
                      </a:pPr>
                    </a:p>
                    <a:p>
                      <a:pPr defTabSz="457200">
                        <a:tabLst>
                          <a:tab pos="228600" algn="l"/>
                        </a:tabLst>
                        <a:defRPr sz="2100">
                          <a:solidFill>
                            <a:srgbClr val="17375E"/>
                          </a:solidFill>
                          <a:latin typeface="Arial"/>
                          <a:ea typeface="Arial"/>
                          <a:cs typeface="Arial"/>
                          <a:sym typeface="Arial"/>
                        </a:defRPr>
                      </a:pPr>
                      <a:r>
                        <a:t>What</a:t>
                      </a:r>
                    </a:p>
                  </a:txBody>
                  <a:tcPr marL="60960" marR="60960" marT="60960" marB="60960" anchor="t" anchorCtr="0" horzOverflow="overflow">
                    <a:lnL w="12700">
                      <a:miter lim="400000"/>
                    </a:lnL>
                    <a:lnR w="12700">
                      <a:miter lim="400000"/>
                    </a:lnR>
                    <a:lnT w="12700">
                      <a:miter lim="400000"/>
                    </a:lnT>
                    <a:lnB w="6350">
                      <a:solidFill>
                        <a:srgbClr val="1D1B10"/>
                      </a:solidFill>
                      <a:prstDash val="sysDot"/>
                    </a:lnB>
                    <a:noFill/>
                  </a:tcPr>
                </a:tc>
                <a:tc>
                  <a:txBody>
                    <a:bodyPr/>
                    <a:lstStyle/>
                    <a:p>
                      <a:pPr marL="120650" indent="-120650" defTabSz="457200">
                        <a:lnSpc>
                          <a:spcPct val="95000"/>
                        </a:lnSpc>
                        <a:spcBef>
                          <a:spcPts val="500"/>
                        </a:spcBef>
                        <a:buSzPct val="100000"/>
                        <a:buChar char="•"/>
                        <a:defRPr sz="400">
                          <a:solidFill>
                            <a:srgbClr val="17375E"/>
                          </a:solidFill>
                          <a:latin typeface="Arial"/>
                          <a:ea typeface="Arial"/>
                          <a:cs typeface="Arial"/>
                          <a:sym typeface="Arial"/>
                        </a:defRPr>
                      </a:pPr>
                    </a:p>
                    <a:p>
                      <a:pPr marL="120650" indent="-120650" defTabSz="457200">
                        <a:lnSpc>
                          <a:spcPct val="95000"/>
                        </a:lnSpc>
                        <a:spcBef>
                          <a:spcPts val="1000"/>
                        </a:spcBef>
                        <a:buSzPct val="100000"/>
                        <a:buChar char="•"/>
                        <a:defRPr sz="1900">
                          <a:solidFill>
                            <a:srgbClr val="17375E"/>
                          </a:solidFill>
                          <a:latin typeface="Arial"/>
                          <a:ea typeface="Arial"/>
                          <a:cs typeface="Arial"/>
                          <a:sym typeface="Arial"/>
                        </a:defRPr>
                      </a:pPr>
                      <a:r>
                        <a:t>Provenance of each component part in complex </a:t>
                      </a:r>
                      <a:br/>
                      <a:r>
                        <a:t>system hard to track</a:t>
                      </a:r>
                    </a:p>
                    <a:p>
                      <a:pPr marL="120650" indent="-120650" defTabSz="457200">
                        <a:lnSpc>
                          <a:spcPct val="95000"/>
                        </a:lnSpc>
                        <a:spcBef>
                          <a:spcPts val="1000"/>
                        </a:spcBef>
                        <a:buSzPct val="100000"/>
                        <a:buChar char="•"/>
                        <a:defRPr sz="1900">
                          <a:solidFill>
                            <a:srgbClr val="17375E"/>
                          </a:solidFill>
                          <a:latin typeface="Arial"/>
                          <a:ea typeface="Arial"/>
                          <a:cs typeface="Arial"/>
                          <a:sym typeface="Arial"/>
                        </a:defRPr>
                      </a:pPr>
                      <a:r>
                        <a:t>Manufacturer, production date, batch and even </a:t>
                      </a:r>
                      <a:br/>
                      <a:r>
                        <a:t>the manufacturing machine program</a:t>
                      </a:r>
                    </a:p>
                  </a:txBody>
                  <a:tcPr marL="60960" marR="60960" marT="60960" marB="60960" anchor="t" anchorCtr="0" horzOverflow="overflow">
                    <a:lnL w="12700">
                      <a:miter lim="400000"/>
                    </a:lnL>
                    <a:lnR w="12700">
                      <a:miter lim="400000"/>
                    </a:lnR>
                    <a:lnT w="12700">
                      <a:miter lim="400000"/>
                    </a:lnT>
                    <a:lnB w="6350">
                      <a:solidFill>
                        <a:srgbClr val="1D1B10"/>
                      </a:solidFill>
                      <a:prstDash val="sysDot"/>
                    </a:lnB>
                    <a:noFill/>
                  </a:tcPr>
                </a:tc>
              </a:tr>
              <a:tr h="1849966">
                <a:tc>
                  <a:txBody>
                    <a:bodyPr/>
                    <a:lstStyle/>
                    <a:p>
                      <a:pPr marL="120650" indent="-120650" defTabSz="457200">
                        <a:defRPr sz="400">
                          <a:solidFill>
                            <a:srgbClr val="17375E"/>
                          </a:solidFill>
                          <a:latin typeface="Arial"/>
                          <a:ea typeface="Arial"/>
                          <a:cs typeface="Arial"/>
                          <a:sym typeface="Arial"/>
                        </a:defRPr>
                      </a:pPr>
                    </a:p>
                    <a:p>
                      <a:pPr marL="120650" indent="-120650" defTabSz="457200">
                        <a:defRPr sz="2100">
                          <a:solidFill>
                            <a:srgbClr val="17375E"/>
                          </a:solidFill>
                          <a:latin typeface="Arial"/>
                          <a:ea typeface="Arial"/>
                          <a:cs typeface="Arial"/>
                          <a:sym typeface="Arial"/>
                        </a:defRPr>
                      </a:pPr>
                      <a:r>
                        <a:t>How</a:t>
                      </a:r>
                    </a:p>
                  </a:txBody>
                  <a:tcPr marL="60960" marR="60960" marT="60960" marB="60960" anchor="t" anchorCtr="0" horzOverflow="overflow">
                    <a:lnL w="12700">
                      <a:miter lim="400000"/>
                    </a:lnL>
                    <a:lnR w="12700">
                      <a:miter lim="400000"/>
                    </a:lnR>
                    <a:lnT w="6350">
                      <a:solidFill>
                        <a:srgbClr val="1D1B10"/>
                      </a:solidFill>
                      <a:prstDash val="sysDot"/>
                    </a:lnT>
                    <a:lnB w="12700">
                      <a:miter lim="400000"/>
                    </a:lnB>
                    <a:noFill/>
                  </a:tcPr>
                </a:tc>
                <a:tc>
                  <a:txBody>
                    <a:bodyPr/>
                    <a:lstStyle/>
                    <a:p>
                      <a:pPr marL="120650" indent="-120650" defTabSz="457200">
                        <a:lnSpc>
                          <a:spcPct val="95000"/>
                        </a:lnSpc>
                        <a:spcBef>
                          <a:spcPts val="500"/>
                        </a:spcBef>
                        <a:buSzPct val="100000"/>
                        <a:buChar char="•"/>
                        <a:defRPr sz="400">
                          <a:solidFill>
                            <a:srgbClr val="17375E"/>
                          </a:solidFill>
                          <a:latin typeface="Arial"/>
                          <a:ea typeface="Arial"/>
                          <a:cs typeface="Arial"/>
                          <a:sym typeface="Arial"/>
                        </a:defRPr>
                      </a:pPr>
                    </a:p>
                    <a:p>
                      <a:pPr marL="120650" indent="-120650" defTabSz="457200">
                        <a:lnSpc>
                          <a:spcPct val="95000"/>
                        </a:lnSpc>
                        <a:spcBef>
                          <a:spcPts val="1000"/>
                        </a:spcBef>
                        <a:buSzPct val="100000"/>
                        <a:buChar char="•"/>
                        <a:defRPr sz="1900">
                          <a:solidFill>
                            <a:srgbClr val="17375E"/>
                          </a:solidFill>
                          <a:latin typeface="Arial"/>
                          <a:ea typeface="Arial"/>
                          <a:cs typeface="Arial"/>
                          <a:sym typeface="Arial"/>
                        </a:defRPr>
                      </a:pPr>
                      <a:r>
                        <a:t>Blockchain holds complete provenance details </a:t>
                      </a:r>
                      <a:br/>
                      <a:r>
                        <a:t>of each component part</a:t>
                      </a:r>
                    </a:p>
                    <a:p>
                      <a:pPr marL="120650" indent="-120650" defTabSz="457200">
                        <a:lnSpc>
                          <a:spcPct val="95000"/>
                        </a:lnSpc>
                        <a:spcBef>
                          <a:spcPts val="1000"/>
                        </a:spcBef>
                        <a:buSzPct val="100000"/>
                        <a:buChar char="•"/>
                        <a:defRPr sz="1900">
                          <a:solidFill>
                            <a:srgbClr val="17375E"/>
                          </a:solidFill>
                          <a:latin typeface="Arial"/>
                          <a:ea typeface="Arial"/>
                          <a:cs typeface="Arial"/>
                          <a:sym typeface="Arial"/>
                        </a:defRPr>
                      </a:pPr>
                      <a:r>
                        <a:t>Accessible by each manufacturer in the production process, the aircraft owners, maintainers and government regulators</a:t>
                      </a:r>
                    </a:p>
                  </a:txBody>
                  <a:tcPr marL="60960" marR="60960" marT="60960" marB="60960" anchor="t" anchorCtr="0" horzOverflow="overflow">
                    <a:lnL w="12700">
                      <a:miter lim="400000"/>
                    </a:lnL>
                    <a:lnR w="12700">
                      <a:miter lim="400000"/>
                    </a:lnR>
                    <a:lnT w="6350">
                      <a:solidFill>
                        <a:srgbClr val="1D1B10"/>
                      </a:solidFill>
                      <a:prstDash val="sysDot"/>
                    </a:lnT>
                    <a:lnB w="12700">
                      <a:miter lim="400000"/>
                    </a:lnB>
                    <a:noFill/>
                  </a:tcPr>
                </a:tc>
              </a:tr>
            </a:tbl>
          </a:graphicData>
        </a:graphic>
      </p:graphicFrame>
      <p:pic>
        <p:nvPicPr>
          <p:cNvPr id="743" name="Picture 247" descr="Picture 247"/>
          <p:cNvPicPr>
            <a:picLocks noChangeAspect="1"/>
          </p:cNvPicPr>
          <p:nvPr/>
        </p:nvPicPr>
        <p:blipFill>
          <a:blip r:embed="rId3">
            <a:extLst/>
          </a:blip>
          <a:stretch>
            <a:fillRect/>
          </a:stretch>
        </p:blipFill>
        <p:spPr>
          <a:xfrm>
            <a:off x="0" y="1"/>
            <a:ext cx="12192000" cy="2791885"/>
          </a:xfrm>
          <a:prstGeom prst="rect">
            <a:avLst/>
          </a:prstGeom>
          <a:ln w="12700">
            <a:miter lim="400000"/>
          </a:ln>
        </p:spPr>
      </p:pic>
      <p:sp>
        <p:nvSpPr>
          <p:cNvPr id="744" name="Title 1"/>
          <p:cNvSpPr txBox="1"/>
          <p:nvPr/>
        </p:nvSpPr>
        <p:spPr>
          <a:xfrm>
            <a:off x="841376" y="821424"/>
            <a:ext cx="5649386" cy="10514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3700">
                <a:solidFill>
                  <a:srgbClr val="FFFFFF"/>
                </a:solidFill>
                <a:latin typeface="Arial"/>
                <a:ea typeface="Arial"/>
                <a:cs typeface="Arial"/>
                <a:sym typeface="Arial"/>
              </a:defRPr>
            </a:pPr>
            <a:r>
              <a:t>Example:</a:t>
            </a:r>
            <a:br/>
            <a:r>
              <a:t>Supply chain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8"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749" name="Group 245"/>
          <p:cNvGraphicFramePr/>
          <p:nvPr/>
        </p:nvGraphicFramePr>
        <p:xfrm>
          <a:off x="7620000" y="2605618"/>
          <a:ext cx="4550834" cy="42481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50833"/>
              </a:tblGrid>
              <a:tr h="778933">
                <a:tc>
                  <a:txBody>
                    <a:bodyPr/>
                    <a:lstStyle/>
                    <a:p>
                      <a:pPr algn="ctr" defTabSz="457200">
                        <a:spcBef>
                          <a:spcPts val="500"/>
                        </a:spcBef>
                        <a:defRPr sz="1800">
                          <a:solidFill>
                            <a:srgbClr val="000000"/>
                          </a:solidFill>
                        </a:defRPr>
                      </a:pPr>
                      <a:r>
                        <a:rPr sz="2100">
                          <a:solidFill>
                            <a:srgbClr val="17375E"/>
                          </a:solidFill>
                          <a:latin typeface="Arial"/>
                          <a:ea typeface="Arial"/>
                          <a:cs typeface="Arial"/>
                          <a:sym typeface="Arial"/>
                        </a:rPr>
                        <a:t>Benefits</a:t>
                      </a:r>
                    </a:p>
                  </a:txBody>
                  <a:tcPr marL="60960" marR="60960" marT="60960" marB="60960" anchor="b" anchorCtr="0" horzOverflow="overflow">
                    <a:lnL w="3175">
                      <a:solidFill>
                        <a:srgbClr val="1D1B10"/>
                      </a:solidFill>
                    </a:lnL>
                    <a:lnR w="12700">
                      <a:miter lim="400000"/>
                    </a:lnR>
                    <a:lnT w="12700">
                      <a:miter lim="400000"/>
                    </a:lnT>
                    <a:lnB w="12700">
                      <a:miter lim="400000"/>
                    </a:lnB>
                    <a:solidFill>
                      <a:srgbClr val="DDDDDD">
                        <a:alpha val="25000"/>
                      </a:srgbClr>
                    </a:solidFill>
                  </a:tcPr>
                </a:tc>
              </a:tr>
              <a:tr h="3469217">
                <a:tc>
                  <a:txBody>
                    <a:bodyPr/>
                    <a:lstStyle/>
                    <a:p>
                      <a:pPr marL="465137" indent="-352425" defTabSz="457200">
                        <a:spcBef>
                          <a:spcPts val="800"/>
                        </a:spcBef>
                        <a:buSzPct val="100000"/>
                        <a:buAutoNum type="arabicPeriod" startAt="1"/>
                        <a:defRPr sz="2100">
                          <a:solidFill>
                            <a:srgbClr val="17375E"/>
                          </a:solidFill>
                          <a:latin typeface="Arial"/>
                          <a:ea typeface="Arial"/>
                          <a:cs typeface="Arial"/>
                          <a:sym typeface="Arial"/>
                        </a:defRPr>
                      </a:pPr>
                      <a:r>
                        <a:t>Lowers cost of audit and regulatory compliance</a:t>
                      </a:r>
                    </a:p>
                    <a:p>
                      <a:pPr marL="465137" indent="-352425" defTabSz="457200">
                        <a:spcBef>
                          <a:spcPts val="800"/>
                        </a:spcBef>
                        <a:buSzPct val="100000"/>
                        <a:buAutoNum type="arabicPeriod" startAt="1"/>
                        <a:defRPr sz="2100">
                          <a:solidFill>
                            <a:srgbClr val="17375E"/>
                          </a:solidFill>
                          <a:latin typeface="Arial"/>
                          <a:ea typeface="Arial"/>
                          <a:cs typeface="Arial"/>
                          <a:sym typeface="Arial"/>
                        </a:defRPr>
                      </a:pPr>
                      <a:r>
                        <a:t>Provides “seek and find” access to auditors and regulators</a:t>
                      </a:r>
                    </a:p>
                    <a:p>
                      <a:pPr marL="465137" indent="-352425" defTabSz="457200">
                        <a:spcBef>
                          <a:spcPts val="800"/>
                        </a:spcBef>
                        <a:buSzPct val="100000"/>
                        <a:buAutoNum type="arabicPeriod" startAt="1"/>
                        <a:defRPr sz="2100">
                          <a:solidFill>
                            <a:srgbClr val="17375E"/>
                          </a:solidFill>
                          <a:latin typeface="Arial"/>
                          <a:ea typeface="Arial"/>
                          <a:cs typeface="Arial"/>
                          <a:sym typeface="Arial"/>
                        </a:defRPr>
                      </a:pPr>
                      <a:r>
                        <a:t>Changes nature of </a:t>
                      </a:r>
                      <a:br/>
                      <a:r>
                        <a:t>compliance from </a:t>
                      </a:r>
                      <a:br/>
                      <a:r>
                        <a:t>passive to active</a:t>
                      </a:r>
                    </a:p>
                  </a:txBody>
                  <a:tcPr marL="60960" marR="60960" marT="60960" marB="60960" anchor="t" anchorCtr="0" horzOverflow="overflow">
                    <a:lnL w="3175">
                      <a:solidFill>
                        <a:srgbClr val="1D1B10"/>
                      </a:solidFill>
                    </a:lnL>
                    <a:lnR w="12700">
                      <a:miter lim="400000"/>
                    </a:lnR>
                    <a:lnT w="12700">
                      <a:miter lim="400000"/>
                    </a:lnT>
                    <a:lnB w="12700">
                      <a:miter lim="400000"/>
                    </a:lnB>
                    <a:solidFill>
                      <a:srgbClr val="DDDDDD">
                        <a:alpha val="25000"/>
                      </a:srgbClr>
                    </a:solidFill>
                  </a:tcPr>
                </a:tc>
              </a:tr>
            </a:tbl>
          </a:graphicData>
        </a:graphic>
      </p:graphicFrame>
      <p:pic>
        <p:nvPicPr>
          <p:cNvPr id="750" name="Picture 21" descr="Picture 21"/>
          <p:cNvPicPr>
            <a:picLocks noChangeAspect="1"/>
          </p:cNvPicPr>
          <p:nvPr/>
        </p:nvPicPr>
        <p:blipFill>
          <a:blip r:embed="rId3">
            <a:extLst/>
          </a:blip>
          <a:stretch>
            <a:fillRect/>
          </a:stretch>
        </p:blipFill>
        <p:spPr>
          <a:xfrm>
            <a:off x="0" y="1"/>
            <a:ext cx="12192000" cy="2791885"/>
          </a:xfrm>
          <a:prstGeom prst="rect">
            <a:avLst/>
          </a:prstGeom>
          <a:ln w="12700">
            <a:miter lim="400000"/>
          </a:ln>
        </p:spPr>
      </p:pic>
      <p:graphicFrame>
        <p:nvGraphicFramePr>
          <p:cNvPr id="751" name="Group 21"/>
          <p:cNvGraphicFramePr/>
          <p:nvPr/>
        </p:nvGraphicFramePr>
        <p:xfrm>
          <a:off x="311150" y="2887134"/>
          <a:ext cx="7298268" cy="344982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35049"/>
                <a:gridCol w="6263217"/>
              </a:tblGrid>
              <a:tr h="1612900">
                <a:tc>
                  <a:txBody>
                    <a:bodyPr/>
                    <a:lstStyle/>
                    <a:p>
                      <a:pPr defTabSz="457200">
                        <a:tabLst>
                          <a:tab pos="228600" algn="l"/>
                        </a:tabLst>
                        <a:defRPr sz="400">
                          <a:solidFill>
                            <a:srgbClr val="17375E"/>
                          </a:solidFill>
                          <a:latin typeface="Arial"/>
                          <a:ea typeface="Arial"/>
                          <a:cs typeface="Arial"/>
                          <a:sym typeface="Arial"/>
                        </a:defRPr>
                      </a:pPr>
                    </a:p>
                    <a:p>
                      <a:pPr defTabSz="457200">
                        <a:tabLst>
                          <a:tab pos="228600" algn="l"/>
                        </a:tabLst>
                        <a:defRPr sz="2100">
                          <a:solidFill>
                            <a:srgbClr val="17375E"/>
                          </a:solidFill>
                          <a:latin typeface="Arial"/>
                          <a:ea typeface="Arial"/>
                          <a:cs typeface="Arial"/>
                          <a:sym typeface="Arial"/>
                        </a:defRPr>
                      </a:pPr>
                      <a:r>
                        <a:t>What</a:t>
                      </a:r>
                    </a:p>
                  </a:txBody>
                  <a:tcPr marL="60960" marR="60960" marT="60960" marB="60960" anchor="t" anchorCtr="0" horzOverflow="overflow">
                    <a:lnL w="12700">
                      <a:miter lim="400000"/>
                    </a:lnL>
                    <a:lnR w="12700">
                      <a:miter lim="400000"/>
                    </a:lnR>
                    <a:lnT w="12700">
                      <a:miter lim="400000"/>
                    </a:lnT>
                    <a:lnB w="6350">
                      <a:solidFill>
                        <a:srgbClr val="1D1B10"/>
                      </a:solidFill>
                      <a:prstDash val="sysDot"/>
                    </a:lnB>
                    <a:noFill/>
                  </a:tcPr>
                </a:tc>
                <a:tc>
                  <a:txBody>
                    <a:bodyPr/>
                    <a:lstStyle/>
                    <a:p>
                      <a:pPr marL="120650" indent="-120650" defTabSz="457200">
                        <a:lnSpc>
                          <a:spcPct val="95000"/>
                        </a:lnSpc>
                        <a:spcBef>
                          <a:spcPts val="400"/>
                        </a:spcBef>
                        <a:buSzPct val="100000"/>
                        <a:buChar char="•"/>
                        <a:defRPr sz="400">
                          <a:solidFill>
                            <a:srgbClr val="17375E"/>
                          </a:solidFill>
                          <a:latin typeface="Arial"/>
                          <a:ea typeface="Arial"/>
                          <a:cs typeface="Arial"/>
                          <a:sym typeface="Arial"/>
                        </a:defRPr>
                      </a:pPr>
                    </a:p>
                    <a:p>
                      <a:pPr marL="120650" indent="-120650" defTabSz="457200">
                        <a:lnSpc>
                          <a:spcPct val="95000"/>
                        </a:lnSpc>
                        <a:spcBef>
                          <a:spcPts val="700"/>
                        </a:spcBef>
                        <a:buSzPct val="100000"/>
                        <a:buChar char="•"/>
                        <a:defRPr sz="1900">
                          <a:solidFill>
                            <a:srgbClr val="17375E"/>
                          </a:solidFill>
                          <a:latin typeface="Arial"/>
                          <a:ea typeface="Arial"/>
                          <a:cs typeface="Arial"/>
                          <a:sym typeface="Arial"/>
                        </a:defRPr>
                      </a:pPr>
                      <a:r>
                        <a:t>Financial data in a large organization dispersed throughout many divisions and geographies</a:t>
                      </a:r>
                    </a:p>
                    <a:p>
                      <a:pPr marL="120650" indent="-120650" defTabSz="457200">
                        <a:lnSpc>
                          <a:spcPct val="95000"/>
                        </a:lnSpc>
                        <a:spcBef>
                          <a:spcPts val="700"/>
                        </a:spcBef>
                        <a:buSzPct val="100000"/>
                        <a:buChar char="•"/>
                        <a:defRPr sz="1900">
                          <a:solidFill>
                            <a:srgbClr val="17375E"/>
                          </a:solidFill>
                          <a:latin typeface="Arial"/>
                          <a:ea typeface="Arial"/>
                          <a:cs typeface="Arial"/>
                          <a:sym typeface="Arial"/>
                        </a:defRPr>
                      </a:pPr>
                      <a:r>
                        <a:t>Audit and Compliance needs indelible record of all </a:t>
                      </a:r>
                      <a:br/>
                      <a:r>
                        <a:t>key transactions over reporting period</a:t>
                      </a:r>
                    </a:p>
                  </a:txBody>
                  <a:tcPr marL="60960" marR="60960" marT="60960" marB="60960" anchor="t" anchorCtr="0" horzOverflow="overflow">
                    <a:lnL w="12700">
                      <a:miter lim="400000"/>
                    </a:lnL>
                    <a:lnR w="12700">
                      <a:miter lim="400000"/>
                    </a:lnR>
                    <a:lnT w="12700">
                      <a:miter lim="400000"/>
                    </a:lnT>
                    <a:lnB w="6350">
                      <a:solidFill>
                        <a:srgbClr val="1D1B10"/>
                      </a:solidFill>
                      <a:prstDash val="sysDot"/>
                    </a:lnB>
                    <a:noFill/>
                  </a:tcPr>
                </a:tc>
              </a:tr>
              <a:tr h="1836928">
                <a:tc>
                  <a:txBody>
                    <a:bodyPr/>
                    <a:lstStyle/>
                    <a:p>
                      <a:pPr marL="120650" indent="-120650" defTabSz="457200">
                        <a:defRPr sz="400">
                          <a:solidFill>
                            <a:srgbClr val="17375E"/>
                          </a:solidFill>
                          <a:latin typeface="Arial"/>
                          <a:ea typeface="Arial"/>
                          <a:cs typeface="Arial"/>
                          <a:sym typeface="Arial"/>
                        </a:defRPr>
                      </a:pPr>
                    </a:p>
                    <a:p>
                      <a:pPr marL="120650" indent="-120650" defTabSz="457200">
                        <a:defRPr sz="2100">
                          <a:solidFill>
                            <a:srgbClr val="17375E"/>
                          </a:solidFill>
                          <a:latin typeface="Arial"/>
                          <a:ea typeface="Arial"/>
                          <a:cs typeface="Arial"/>
                          <a:sym typeface="Arial"/>
                        </a:defRPr>
                      </a:pPr>
                      <a:r>
                        <a:t>How</a:t>
                      </a:r>
                    </a:p>
                  </a:txBody>
                  <a:tcPr marL="60960" marR="60960" marT="60960" marB="60960" anchor="t" anchorCtr="0" horzOverflow="overflow">
                    <a:lnL w="12700">
                      <a:miter lim="400000"/>
                    </a:lnL>
                    <a:lnR w="12700">
                      <a:miter lim="400000"/>
                    </a:lnR>
                    <a:lnT w="6350">
                      <a:solidFill>
                        <a:srgbClr val="1D1B10"/>
                      </a:solidFill>
                      <a:prstDash val="sysDot"/>
                    </a:lnT>
                    <a:lnB w="12700">
                      <a:miter lim="400000"/>
                    </a:lnB>
                    <a:noFill/>
                  </a:tcPr>
                </a:tc>
                <a:tc>
                  <a:txBody>
                    <a:bodyPr/>
                    <a:lstStyle/>
                    <a:p>
                      <a:pPr marL="120650" indent="-120650" defTabSz="457200">
                        <a:lnSpc>
                          <a:spcPct val="95000"/>
                        </a:lnSpc>
                        <a:spcBef>
                          <a:spcPts val="400"/>
                        </a:spcBef>
                        <a:buSzPct val="100000"/>
                        <a:buChar char="•"/>
                        <a:defRPr sz="400">
                          <a:solidFill>
                            <a:srgbClr val="17375E"/>
                          </a:solidFill>
                          <a:latin typeface="Arial"/>
                          <a:ea typeface="Arial"/>
                          <a:cs typeface="Arial"/>
                          <a:sym typeface="Arial"/>
                        </a:defRPr>
                      </a:pPr>
                    </a:p>
                    <a:p>
                      <a:pPr marL="120650" indent="-120650" defTabSz="457200">
                        <a:lnSpc>
                          <a:spcPct val="95000"/>
                        </a:lnSpc>
                        <a:spcBef>
                          <a:spcPts val="700"/>
                        </a:spcBef>
                        <a:buSzPct val="100000"/>
                        <a:buChar char="•"/>
                        <a:defRPr sz="1900">
                          <a:solidFill>
                            <a:srgbClr val="17375E"/>
                          </a:solidFill>
                          <a:latin typeface="Arial"/>
                          <a:ea typeface="Arial"/>
                          <a:cs typeface="Arial"/>
                          <a:sym typeface="Arial"/>
                        </a:defRPr>
                      </a:pPr>
                      <a:r>
                        <a:t>Blockchain collects transaction records from diverse </a:t>
                      </a:r>
                      <a:br/>
                      <a:r>
                        <a:t>set of financial systems</a:t>
                      </a:r>
                    </a:p>
                    <a:p>
                      <a:pPr marL="120650" indent="-120650" defTabSz="457200">
                        <a:lnSpc>
                          <a:spcPct val="95000"/>
                        </a:lnSpc>
                        <a:spcBef>
                          <a:spcPts val="700"/>
                        </a:spcBef>
                        <a:buSzPct val="100000"/>
                        <a:buChar char="•"/>
                        <a:defRPr sz="1900">
                          <a:solidFill>
                            <a:srgbClr val="17375E"/>
                          </a:solidFill>
                          <a:latin typeface="Arial"/>
                          <a:ea typeface="Arial"/>
                          <a:cs typeface="Arial"/>
                          <a:sym typeface="Arial"/>
                        </a:defRPr>
                      </a:pPr>
                      <a:r>
                        <a:t>Append-only and tamperproof qualities create high confidence financial audit trail </a:t>
                      </a:r>
                    </a:p>
                    <a:p>
                      <a:pPr marL="120650" indent="-120650" defTabSz="457200">
                        <a:lnSpc>
                          <a:spcPct val="95000"/>
                        </a:lnSpc>
                        <a:spcBef>
                          <a:spcPts val="700"/>
                        </a:spcBef>
                        <a:buSzPct val="100000"/>
                        <a:buChar char="•"/>
                        <a:defRPr sz="1900">
                          <a:solidFill>
                            <a:srgbClr val="17375E"/>
                          </a:solidFill>
                          <a:latin typeface="Arial"/>
                          <a:ea typeface="Arial"/>
                          <a:cs typeface="Arial"/>
                          <a:sym typeface="Arial"/>
                        </a:defRPr>
                      </a:pPr>
                      <a:r>
                        <a:t>Privacy features to ensure authorized user access</a:t>
                      </a:r>
                    </a:p>
                  </a:txBody>
                  <a:tcPr marL="60960" marR="60960" marT="60960" marB="60960" anchor="t" anchorCtr="0" horzOverflow="overflow">
                    <a:lnL w="12700">
                      <a:miter lim="400000"/>
                    </a:lnL>
                    <a:lnR w="12700">
                      <a:miter lim="400000"/>
                    </a:lnR>
                    <a:lnT w="6350">
                      <a:solidFill>
                        <a:srgbClr val="1D1B10"/>
                      </a:solidFill>
                      <a:prstDash val="sysDot"/>
                    </a:lnT>
                    <a:lnB w="12700">
                      <a:miter lim="400000"/>
                    </a:lnB>
                    <a:noFill/>
                  </a:tcPr>
                </a:tc>
              </a:tr>
            </a:tbl>
          </a:graphicData>
        </a:graphic>
      </p:graphicFrame>
      <p:sp>
        <p:nvSpPr>
          <p:cNvPr id="752" name="Title 1"/>
          <p:cNvSpPr txBox="1"/>
          <p:nvPr/>
        </p:nvSpPr>
        <p:spPr>
          <a:xfrm>
            <a:off x="841374" y="822325"/>
            <a:ext cx="6511926" cy="10514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3700">
                <a:solidFill>
                  <a:srgbClr val="FFFFFF"/>
                </a:solidFill>
                <a:latin typeface="Arial"/>
                <a:ea typeface="Arial"/>
                <a:cs typeface="Arial"/>
                <a:sym typeface="Arial"/>
              </a:defRPr>
            </a:pPr>
            <a:r>
              <a:t>Example:</a:t>
            </a:r>
            <a:br/>
            <a:r>
              <a:t>Audit and compliance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6"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757" name="Group 245"/>
          <p:cNvGraphicFramePr/>
          <p:nvPr/>
        </p:nvGraphicFramePr>
        <p:xfrm>
          <a:off x="7620000" y="2605618"/>
          <a:ext cx="4550834" cy="42481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50833"/>
              </a:tblGrid>
              <a:tr h="778933">
                <a:tc>
                  <a:txBody>
                    <a:bodyPr/>
                    <a:lstStyle/>
                    <a:p>
                      <a:pPr algn="ctr" defTabSz="457200">
                        <a:spcBef>
                          <a:spcPts val="500"/>
                        </a:spcBef>
                        <a:defRPr sz="1800">
                          <a:solidFill>
                            <a:srgbClr val="000000"/>
                          </a:solidFill>
                        </a:defRPr>
                      </a:pPr>
                      <a:r>
                        <a:rPr sz="2100">
                          <a:solidFill>
                            <a:srgbClr val="17375E"/>
                          </a:solidFill>
                          <a:latin typeface="Arial"/>
                          <a:ea typeface="Arial"/>
                          <a:cs typeface="Arial"/>
                          <a:sym typeface="Arial"/>
                        </a:rPr>
                        <a:t>Benefits</a:t>
                      </a:r>
                    </a:p>
                  </a:txBody>
                  <a:tcPr marL="60960" marR="60960" marT="60960" marB="60960" anchor="b" anchorCtr="0" horzOverflow="overflow">
                    <a:lnL w="3175">
                      <a:solidFill>
                        <a:srgbClr val="1D1B10"/>
                      </a:solidFill>
                    </a:lnL>
                    <a:lnR w="12700">
                      <a:miter lim="400000"/>
                    </a:lnR>
                    <a:lnT w="12700">
                      <a:miter lim="400000"/>
                    </a:lnT>
                    <a:lnB w="12700">
                      <a:miter lim="400000"/>
                    </a:lnB>
                    <a:solidFill>
                      <a:srgbClr val="DDDDDD">
                        <a:alpha val="25000"/>
                      </a:srgbClr>
                    </a:solidFill>
                  </a:tcPr>
                </a:tc>
              </a:tr>
              <a:tr h="3469217">
                <a:tc>
                  <a:txBody>
                    <a:bodyPr/>
                    <a:lstStyle/>
                    <a:p>
                      <a:pPr marL="465137" indent="-352425" defTabSz="457200">
                        <a:spcBef>
                          <a:spcPts val="800"/>
                        </a:spcBef>
                        <a:buSzPct val="100000"/>
                        <a:buAutoNum type="arabicPeriod" startAt="1"/>
                        <a:defRPr sz="2100">
                          <a:solidFill>
                            <a:srgbClr val="17375E"/>
                          </a:solidFill>
                          <a:latin typeface="Arial"/>
                          <a:ea typeface="Arial"/>
                          <a:cs typeface="Arial"/>
                          <a:sym typeface="Arial"/>
                        </a:defRPr>
                      </a:pPr>
                      <a:r>
                        <a:t>Increase speed of execution (less than 1 day)</a:t>
                      </a:r>
                    </a:p>
                    <a:p>
                      <a:pPr marL="465137" indent="-352425" defTabSz="457200">
                        <a:spcBef>
                          <a:spcPts val="800"/>
                        </a:spcBef>
                        <a:buSzPct val="100000"/>
                        <a:buAutoNum type="arabicPeriod" startAt="1"/>
                        <a:defRPr sz="2100">
                          <a:solidFill>
                            <a:srgbClr val="17375E"/>
                          </a:solidFill>
                          <a:latin typeface="Arial"/>
                          <a:ea typeface="Arial"/>
                          <a:cs typeface="Arial"/>
                          <a:sym typeface="Arial"/>
                        </a:defRPr>
                      </a:pPr>
                      <a:r>
                        <a:t>Vastly reduced cost</a:t>
                      </a:r>
                    </a:p>
                    <a:p>
                      <a:pPr marL="465137" indent="-352425" defTabSz="457200">
                        <a:spcBef>
                          <a:spcPts val="800"/>
                        </a:spcBef>
                        <a:buSzPct val="100000"/>
                        <a:buAutoNum type="arabicPeriod" startAt="1"/>
                        <a:defRPr sz="2100">
                          <a:solidFill>
                            <a:srgbClr val="17375E"/>
                          </a:solidFill>
                          <a:latin typeface="Arial"/>
                          <a:ea typeface="Arial"/>
                          <a:cs typeface="Arial"/>
                          <a:sym typeface="Arial"/>
                        </a:defRPr>
                      </a:pPr>
                      <a:r>
                        <a:t>Reduced risk, </a:t>
                      </a:r>
                      <a:br/>
                      <a:r>
                        <a:t>e.g. currency fluctuations</a:t>
                      </a:r>
                    </a:p>
                    <a:p>
                      <a:pPr marL="465137" indent="-352425" defTabSz="457200">
                        <a:spcBef>
                          <a:spcPts val="800"/>
                        </a:spcBef>
                        <a:buSzPct val="100000"/>
                        <a:buAutoNum type="arabicPeriod" startAt="1"/>
                        <a:defRPr sz="2100">
                          <a:solidFill>
                            <a:srgbClr val="17375E"/>
                          </a:solidFill>
                          <a:latin typeface="Arial"/>
                          <a:ea typeface="Arial"/>
                          <a:cs typeface="Arial"/>
                          <a:sym typeface="Arial"/>
                        </a:defRPr>
                      </a:pPr>
                      <a:r>
                        <a:t>Value added services, </a:t>
                      </a:r>
                      <a:br/>
                      <a:r>
                        <a:t>e.g. incremental payment</a:t>
                      </a:r>
                    </a:p>
                  </a:txBody>
                  <a:tcPr marL="60960" marR="60960" marT="60960" marB="60960" anchor="t" anchorCtr="0" horzOverflow="overflow">
                    <a:lnL w="3175">
                      <a:solidFill>
                        <a:srgbClr val="1D1B10"/>
                      </a:solidFill>
                    </a:lnL>
                    <a:lnR w="12700">
                      <a:miter lim="400000"/>
                    </a:lnR>
                    <a:lnT w="12700">
                      <a:miter lim="400000"/>
                    </a:lnT>
                    <a:lnB w="12700">
                      <a:miter lim="400000"/>
                    </a:lnB>
                    <a:solidFill>
                      <a:srgbClr val="DDDDDD">
                        <a:alpha val="25000"/>
                      </a:srgbClr>
                    </a:solidFill>
                  </a:tcPr>
                </a:tc>
              </a:tr>
            </a:tbl>
          </a:graphicData>
        </a:graphic>
      </p:graphicFrame>
      <p:pic>
        <p:nvPicPr>
          <p:cNvPr id="758" name="Picture 23" descr="Picture 23"/>
          <p:cNvPicPr>
            <a:picLocks noChangeAspect="1"/>
          </p:cNvPicPr>
          <p:nvPr/>
        </p:nvPicPr>
        <p:blipFill>
          <a:blip r:embed="rId3">
            <a:extLst/>
          </a:blip>
          <a:stretch>
            <a:fillRect/>
          </a:stretch>
        </p:blipFill>
        <p:spPr>
          <a:xfrm>
            <a:off x="0" y="2116"/>
            <a:ext cx="12192000" cy="2791886"/>
          </a:xfrm>
          <a:prstGeom prst="rect">
            <a:avLst/>
          </a:prstGeom>
          <a:ln w="12700">
            <a:miter lim="400000"/>
          </a:ln>
        </p:spPr>
      </p:pic>
      <p:pic>
        <p:nvPicPr>
          <p:cNvPr id="759" name="Picture 42" descr="Picture 42"/>
          <p:cNvPicPr>
            <a:picLocks noChangeAspect="1"/>
          </p:cNvPicPr>
          <p:nvPr/>
        </p:nvPicPr>
        <p:blipFill>
          <a:blip r:embed="rId4">
            <a:extLst/>
          </a:blip>
          <a:stretch>
            <a:fillRect/>
          </a:stretch>
        </p:blipFill>
        <p:spPr>
          <a:xfrm>
            <a:off x="6269566" y="878417"/>
            <a:ext cx="1430868" cy="660401"/>
          </a:xfrm>
          <a:prstGeom prst="rect">
            <a:avLst/>
          </a:prstGeom>
          <a:ln w="12700">
            <a:miter lim="400000"/>
          </a:ln>
        </p:spPr>
      </p:pic>
      <p:pic>
        <p:nvPicPr>
          <p:cNvPr id="760" name="Picture 43" descr="Picture 43"/>
          <p:cNvPicPr>
            <a:picLocks noChangeAspect="1"/>
          </p:cNvPicPr>
          <p:nvPr/>
        </p:nvPicPr>
        <p:blipFill>
          <a:blip r:embed="rId5">
            <a:extLst/>
          </a:blip>
          <a:stretch>
            <a:fillRect/>
          </a:stretch>
        </p:blipFill>
        <p:spPr>
          <a:xfrm>
            <a:off x="6667500" y="2019300"/>
            <a:ext cx="675218" cy="660400"/>
          </a:xfrm>
          <a:prstGeom prst="rect">
            <a:avLst/>
          </a:prstGeom>
          <a:ln w="12700">
            <a:miter lim="400000"/>
          </a:ln>
        </p:spPr>
      </p:pic>
      <p:pic>
        <p:nvPicPr>
          <p:cNvPr id="761" name="Picture 45" descr="Picture 45"/>
          <p:cNvPicPr>
            <a:picLocks noChangeAspect="1"/>
          </p:cNvPicPr>
          <p:nvPr/>
        </p:nvPicPr>
        <p:blipFill>
          <a:blip r:embed="rId6">
            <a:extLst/>
          </a:blip>
          <a:srcRect l="0" t="0" r="0" b="0"/>
          <a:stretch>
            <a:fillRect/>
          </a:stretch>
        </p:blipFill>
        <p:spPr>
          <a:xfrm>
            <a:off x="9120717" y="778934"/>
            <a:ext cx="1128184" cy="846667"/>
          </a:xfrm>
          <a:prstGeom prst="rect">
            <a:avLst/>
          </a:prstGeom>
          <a:ln w="12700">
            <a:miter lim="400000"/>
          </a:ln>
        </p:spPr>
      </p:pic>
      <p:graphicFrame>
        <p:nvGraphicFramePr>
          <p:cNvPr id="762" name="Group 246"/>
          <p:cNvGraphicFramePr/>
          <p:nvPr/>
        </p:nvGraphicFramePr>
        <p:xfrm>
          <a:off x="311150" y="2887134"/>
          <a:ext cx="7298268" cy="34078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35049"/>
                <a:gridCol w="6263217"/>
              </a:tblGrid>
              <a:tr h="1612900">
                <a:tc>
                  <a:txBody>
                    <a:bodyPr/>
                    <a:lstStyle/>
                    <a:p>
                      <a:pPr defTabSz="457200">
                        <a:tabLst>
                          <a:tab pos="228600" algn="l"/>
                        </a:tabLst>
                        <a:defRPr sz="400">
                          <a:solidFill>
                            <a:srgbClr val="17375E"/>
                          </a:solidFill>
                          <a:latin typeface="Arial"/>
                          <a:ea typeface="Arial"/>
                          <a:cs typeface="Arial"/>
                          <a:sym typeface="Arial"/>
                        </a:defRPr>
                      </a:pPr>
                    </a:p>
                    <a:p>
                      <a:pPr defTabSz="457200">
                        <a:tabLst>
                          <a:tab pos="228600" algn="l"/>
                        </a:tabLst>
                        <a:defRPr sz="2100">
                          <a:solidFill>
                            <a:srgbClr val="17375E"/>
                          </a:solidFill>
                          <a:latin typeface="Arial"/>
                          <a:ea typeface="Arial"/>
                          <a:cs typeface="Arial"/>
                          <a:sym typeface="Arial"/>
                        </a:defRPr>
                      </a:pPr>
                      <a:r>
                        <a:t>What</a:t>
                      </a:r>
                    </a:p>
                  </a:txBody>
                  <a:tcPr marL="60960" marR="60960" marT="60960" marB="60960" anchor="t" anchorCtr="0" horzOverflow="overflow">
                    <a:lnL w="12700">
                      <a:miter lim="400000"/>
                    </a:lnL>
                    <a:lnR w="12700">
                      <a:miter lim="400000"/>
                    </a:lnR>
                    <a:lnT w="12700">
                      <a:miter lim="400000"/>
                    </a:lnT>
                    <a:lnB w="6350">
                      <a:solidFill>
                        <a:srgbClr val="1D1B10"/>
                      </a:solidFill>
                      <a:prstDash val="sysDot"/>
                    </a:lnB>
                    <a:noFill/>
                  </a:tcPr>
                </a:tc>
                <a:tc>
                  <a:txBody>
                    <a:bodyPr/>
                    <a:lstStyle/>
                    <a:p>
                      <a:pPr marL="120650" indent="-120650" defTabSz="457200">
                        <a:lnSpc>
                          <a:spcPct val="95000"/>
                        </a:lnSpc>
                        <a:spcBef>
                          <a:spcPts val="400"/>
                        </a:spcBef>
                        <a:buSzPct val="100000"/>
                        <a:buChar char="•"/>
                        <a:defRPr sz="400">
                          <a:solidFill>
                            <a:srgbClr val="17375E"/>
                          </a:solidFill>
                          <a:latin typeface="Arial"/>
                          <a:ea typeface="Arial"/>
                          <a:cs typeface="Arial"/>
                          <a:sym typeface="Arial"/>
                        </a:defRPr>
                      </a:pPr>
                    </a:p>
                    <a:p>
                      <a:pPr marL="120650" indent="-120650" defTabSz="457200">
                        <a:lnSpc>
                          <a:spcPct val="95000"/>
                        </a:lnSpc>
                        <a:spcBef>
                          <a:spcPts val="700"/>
                        </a:spcBef>
                        <a:buSzPct val="100000"/>
                        <a:buChar char="•"/>
                        <a:defRPr sz="1900">
                          <a:solidFill>
                            <a:srgbClr val="17375E"/>
                          </a:solidFill>
                          <a:latin typeface="Arial"/>
                          <a:ea typeface="Arial"/>
                          <a:cs typeface="Arial"/>
                          <a:sym typeface="Arial"/>
                        </a:defRPr>
                      </a:pPr>
                      <a:r>
                        <a:t>Bank handling letters of credit (LOC) wants to offer them to a wider range of clients including startups </a:t>
                      </a:r>
                    </a:p>
                    <a:p>
                      <a:pPr marL="120650" indent="-120650" defTabSz="457200">
                        <a:lnSpc>
                          <a:spcPct val="95000"/>
                        </a:lnSpc>
                        <a:spcBef>
                          <a:spcPts val="700"/>
                        </a:spcBef>
                        <a:buSzPct val="100000"/>
                        <a:buChar char="•"/>
                        <a:defRPr sz="1900">
                          <a:solidFill>
                            <a:srgbClr val="17375E"/>
                          </a:solidFill>
                          <a:latin typeface="Arial"/>
                          <a:ea typeface="Arial"/>
                          <a:cs typeface="Arial"/>
                          <a:sym typeface="Arial"/>
                        </a:defRPr>
                      </a:pPr>
                      <a:r>
                        <a:t>Currently constrained by costs &amp; the time to execute</a:t>
                      </a:r>
                    </a:p>
                  </a:txBody>
                  <a:tcPr marL="60960" marR="60960" marT="60960" marB="60960" anchor="t" anchorCtr="0" horzOverflow="overflow">
                    <a:lnL w="12700">
                      <a:miter lim="400000"/>
                    </a:lnL>
                    <a:lnR w="12700">
                      <a:miter lim="400000"/>
                    </a:lnR>
                    <a:lnT w="12700">
                      <a:miter lim="400000"/>
                    </a:lnT>
                    <a:lnB w="6350">
                      <a:solidFill>
                        <a:srgbClr val="1D1B10"/>
                      </a:solidFill>
                      <a:prstDash val="sysDot"/>
                    </a:lnB>
                    <a:noFill/>
                  </a:tcPr>
                </a:tc>
              </a:tr>
              <a:tr h="1794933">
                <a:tc>
                  <a:txBody>
                    <a:bodyPr/>
                    <a:lstStyle/>
                    <a:p>
                      <a:pPr marL="120650" indent="-120650" defTabSz="457200">
                        <a:defRPr sz="400">
                          <a:solidFill>
                            <a:srgbClr val="17375E"/>
                          </a:solidFill>
                          <a:latin typeface="Arial"/>
                          <a:ea typeface="Arial"/>
                          <a:cs typeface="Arial"/>
                          <a:sym typeface="Arial"/>
                        </a:defRPr>
                      </a:pPr>
                    </a:p>
                    <a:p>
                      <a:pPr marL="120650" indent="-120650" defTabSz="457200">
                        <a:defRPr sz="2100">
                          <a:solidFill>
                            <a:srgbClr val="17375E"/>
                          </a:solidFill>
                          <a:latin typeface="Arial"/>
                          <a:ea typeface="Arial"/>
                          <a:cs typeface="Arial"/>
                          <a:sym typeface="Arial"/>
                        </a:defRPr>
                      </a:pPr>
                      <a:r>
                        <a:t>How</a:t>
                      </a:r>
                    </a:p>
                  </a:txBody>
                  <a:tcPr marL="60960" marR="60960" marT="60960" marB="60960" anchor="t" anchorCtr="0" horzOverflow="overflow">
                    <a:lnL w="12700">
                      <a:miter lim="400000"/>
                    </a:lnL>
                    <a:lnR w="12700">
                      <a:miter lim="400000"/>
                    </a:lnR>
                    <a:lnT w="6350">
                      <a:solidFill>
                        <a:srgbClr val="1D1B10"/>
                      </a:solidFill>
                      <a:prstDash val="sysDot"/>
                    </a:lnT>
                    <a:lnB w="12700">
                      <a:miter lim="400000"/>
                    </a:lnB>
                    <a:noFill/>
                  </a:tcPr>
                </a:tc>
                <a:tc>
                  <a:txBody>
                    <a:bodyPr/>
                    <a:lstStyle/>
                    <a:p>
                      <a:pPr marL="120650" indent="-120650" defTabSz="457200">
                        <a:lnSpc>
                          <a:spcPct val="95000"/>
                        </a:lnSpc>
                        <a:spcBef>
                          <a:spcPts val="400"/>
                        </a:spcBef>
                        <a:buSzPct val="100000"/>
                        <a:buChar char="•"/>
                        <a:defRPr sz="400">
                          <a:solidFill>
                            <a:srgbClr val="17375E"/>
                          </a:solidFill>
                          <a:latin typeface="Arial"/>
                          <a:ea typeface="Arial"/>
                          <a:cs typeface="Arial"/>
                          <a:sym typeface="Arial"/>
                        </a:defRPr>
                      </a:pPr>
                    </a:p>
                    <a:p>
                      <a:pPr marL="120650" indent="-120650" defTabSz="457200">
                        <a:lnSpc>
                          <a:spcPct val="95000"/>
                        </a:lnSpc>
                        <a:spcBef>
                          <a:spcPts val="700"/>
                        </a:spcBef>
                        <a:buSzPct val="100000"/>
                        <a:buChar char="•"/>
                        <a:defRPr sz="1900">
                          <a:solidFill>
                            <a:srgbClr val="17375E"/>
                          </a:solidFill>
                          <a:latin typeface="Arial"/>
                          <a:ea typeface="Arial"/>
                          <a:cs typeface="Arial"/>
                          <a:sym typeface="Arial"/>
                        </a:defRPr>
                      </a:pPr>
                      <a:r>
                        <a:t>Blockchain provides common ledger for letters of credit</a:t>
                      </a:r>
                    </a:p>
                    <a:p>
                      <a:pPr marL="120650" indent="-120650" defTabSz="457200">
                        <a:lnSpc>
                          <a:spcPct val="95000"/>
                        </a:lnSpc>
                        <a:spcBef>
                          <a:spcPts val="700"/>
                        </a:spcBef>
                        <a:buSzPct val="100000"/>
                        <a:buChar char="•"/>
                        <a:defRPr sz="1900">
                          <a:solidFill>
                            <a:srgbClr val="17375E"/>
                          </a:solidFill>
                          <a:latin typeface="Arial"/>
                          <a:ea typeface="Arial"/>
                          <a:cs typeface="Arial"/>
                          <a:sym typeface="Arial"/>
                        </a:defRPr>
                      </a:pPr>
                      <a:r>
                        <a:t>Allows all counter-parties to have the same validated </a:t>
                      </a:r>
                      <a:br/>
                      <a:r>
                        <a:t>record of transaction and fulfillment</a:t>
                      </a:r>
                    </a:p>
                  </a:txBody>
                  <a:tcPr marL="60960" marR="60960" marT="60960" marB="60960" anchor="t" anchorCtr="0" horzOverflow="overflow">
                    <a:lnL w="12700">
                      <a:miter lim="400000"/>
                    </a:lnL>
                    <a:lnR w="12700">
                      <a:miter lim="400000"/>
                    </a:lnR>
                    <a:lnT w="6350">
                      <a:solidFill>
                        <a:srgbClr val="1D1B10"/>
                      </a:solidFill>
                      <a:prstDash val="sysDot"/>
                    </a:lnT>
                    <a:lnB w="12700">
                      <a:miter lim="400000"/>
                    </a:lnB>
                    <a:noFill/>
                  </a:tcPr>
                </a:tc>
              </a:tr>
            </a:tbl>
          </a:graphicData>
        </a:graphic>
      </p:graphicFrame>
      <p:sp>
        <p:nvSpPr>
          <p:cNvPr id="763" name="Title 1"/>
          <p:cNvSpPr txBox="1"/>
          <p:nvPr/>
        </p:nvSpPr>
        <p:spPr>
          <a:xfrm>
            <a:off x="841375" y="822325"/>
            <a:ext cx="5649386" cy="10514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3700">
                <a:solidFill>
                  <a:srgbClr val="FFFFFF"/>
                </a:solidFill>
                <a:latin typeface="Arial"/>
                <a:ea typeface="Arial"/>
                <a:cs typeface="Arial"/>
                <a:sym typeface="Arial"/>
              </a:defRPr>
            </a:pPr>
            <a:r>
              <a:t>Example:</a:t>
            </a:r>
            <a:br/>
            <a:r>
              <a:t>Letter of credit</a:t>
            </a:r>
          </a:p>
        </p:txBody>
      </p:sp>
      <p:sp>
        <p:nvSpPr>
          <p:cNvPr id="764" name="Title 1"/>
          <p:cNvSpPr txBox="1"/>
          <p:nvPr/>
        </p:nvSpPr>
        <p:spPr>
          <a:xfrm>
            <a:off x="5780618" y="150285"/>
            <a:ext cx="4381501" cy="259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800">
                <a:solidFill>
                  <a:srgbClr val="FFFFFF"/>
                </a:solidFill>
                <a:latin typeface="Arial"/>
                <a:ea typeface="Arial"/>
                <a:cs typeface="Arial"/>
                <a:sym typeface="Arial"/>
              </a:defRPr>
            </a:lvl1pPr>
          </a:lstStyle>
          <a:p>
            <a:pPr/>
            <a:r>
              <a:t>Letter of credit</a:t>
            </a:r>
          </a:p>
        </p:txBody>
      </p:sp>
      <p:sp>
        <p:nvSpPr>
          <p:cNvPr id="765" name="Title 1"/>
          <p:cNvSpPr txBox="1"/>
          <p:nvPr/>
        </p:nvSpPr>
        <p:spPr>
          <a:xfrm>
            <a:off x="5643033" y="560917"/>
            <a:ext cx="1907117" cy="1851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300">
                <a:solidFill>
                  <a:srgbClr val="FFFFFF"/>
                </a:solidFill>
                <a:latin typeface="Arial"/>
                <a:ea typeface="Arial"/>
                <a:cs typeface="Arial"/>
                <a:sym typeface="Arial"/>
              </a:defRPr>
            </a:lvl1pPr>
          </a:lstStyle>
          <a:p>
            <a:pPr/>
            <a:r>
              <a:t>Republic of A</a:t>
            </a:r>
          </a:p>
        </p:txBody>
      </p:sp>
      <p:sp>
        <p:nvSpPr>
          <p:cNvPr id="766" name="Line 32"/>
          <p:cNvSpPr/>
          <p:nvPr/>
        </p:nvSpPr>
        <p:spPr>
          <a:xfrm>
            <a:off x="7031566" y="1534583"/>
            <a:ext cx="1" cy="440269"/>
          </a:xfrm>
          <a:prstGeom prst="line">
            <a:avLst/>
          </a:prstGeom>
          <a:ln w="19050">
            <a:solidFill>
              <a:srgbClr val="1D1B10"/>
            </a:solidFill>
            <a:tailEnd type="triangle"/>
          </a:ln>
        </p:spPr>
        <p:txBody>
          <a:bodyPr lIns="45718" tIns="45718" rIns="45718" bIns="45718"/>
          <a:lstStyle/>
          <a:p>
            <a:pPr/>
          </a:p>
        </p:txBody>
      </p:sp>
      <p:sp>
        <p:nvSpPr>
          <p:cNvPr id="767" name="Line 33"/>
          <p:cNvSpPr/>
          <p:nvPr/>
        </p:nvSpPr>
        <p:spPr>
          <a:xfrm>
            <a:off x="7272866" y="1913466"/>
            <a:ext cx="2065867" cy="1"/>
          </a:xfrm>
          <a:prstGeom prst="line">
            <a:avLst/>
          </a:prstGeom>
          <a:ln w="19050">
            <a:solidFill>
              <a:srgbClr val="1D1B10"/>
            </a:solidFill>
            <a:tailEnd type="triangle"/>
          </a:ln>
        </p:spPr>
        <p:txBody>
          <a:bodyPr lIns="45718" tIns="45718" rIns="45718" bIns="45718"/>
          <a:lstStyle/>
          <a:p>
            <a:pPr/>
          </a:p>
        </p:txBody>
      </p:sp>
      <p:sp>
        <p:nvSpPr>
          <p:cNvPr id="768" name="Title 1"/>
          <p:cNvSpPr txBox="1"/>
          <p:nvPr/>
        </p:nvSpPr>
        <p:spPr>
          <a:xfrm>
            <a:off x="7488766" y="1981200"/>
            <a:ext cx="1725085" cy="5661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300">
                <a:solidFill>
                  <a:srgbClr val="FFFFFF"/>
                </a:solidFill>
                <a:latin typeface="Arial"/>
                <a:ea typeface="Arial"/>
                <a:cs typeface="Arial"/>
                <a:sym typeface="Arial"/>
              </a:defRPr>
            </a:lvl1pPr>
          </a:lstStyle>
          <a:p>
            <a:pPr/>
            <a:r>
              <a:t>Buyer’s bank issues LC and sends to seller’s bank</a:t>
            </a:r>
          </a:p>
        </p:txBody>
      </p:sp>
      <p:sp>
        <p:nvSpPr>
          <p:cNvPr id="769" name="Title 1"/>
          <p:cNvSpPr txBox="1"/>
          <p:nvPr/>
        </p:nvSpPr>
        <p:spPr>
          <a:xfrm>
            <a:off x="6067426" y="2257493"/>
            <a:ext cx="742950" cy="1850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300">
                <a:solidFill>
                  <a:srgbClr val="FFFFFF"/>
                </a:solidFill>
                <a:latin typeface="Arial"/>
                <a:ea typeface="Arial"/>
                <a:cs typeface="Arial"/>
                <a:sym typeface="Arial"/>
              </a:defRPr>
            </a:lvl1pPr>
          </a:lstStyle>
          <a:p>
            <a:pPr/>
            <a:r>
              <a:t>Bank A</a:t>
            </a:r>
          </a:p>
        </p:txBody>
      </p:sp>
      <p:sp>
        <p:nvSpPr>
          <p:cNvPr id="770" name="Title 1"/>
          <p:cNvSpPr txBox="1"/>
          <p:nvPr/>
        </p:nvSpPr>
        <p:spPr>
          <a:xfrm>
            <a:off x="9946217" y="2209800"/>
            <a:ext cx="783168" cy="1851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300">
                <a:solidFill>
                  <a:srgbClr val="FFFFFF"/>
                </a:solidFill>
                <a:latin typeface="Arial"/>
                <a:ea typeface="Arial"/>
                <a:cs typeface="Arial"/>
                <a:sym typeface="Arial"/>
              </a:defRPr>
            </a:lvl1pPr>
          </a:lstStyle>
          <a:p>
            <a:pPr/>
            <a:r>
              <a:t>Bank B</a:t>
            </a:r>
          </a:p>
        </p:txBody>
      </p:sp>
      <p:sp>
        <p:nvSpPr>
          <p:cNvPr id="771" name="Title 1"/>
          <p:cNvSpPr txBox="1"/>
          <p:nvPr/>
        </p:nvSpPr>
        <p:spPr>
          <a:xfrm>
            <a:off x="9901766" y="1608667"/>
            <a:ext cx="1983317" cy="3506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200">
                <a:solidFill>
                  <a:srgbClr val="FFFFFF"/>
                </a:solidFill>
                <a:latin typeface="Arial"/>
                <a:ea typeface="Arial"/>
                <a:cs typeface="Arial"/>
                <a:sym typeface="Arial"/>
              </a:defRPr>
            </a:lvl1pPr>
          </a:lstStyle>
          <a:p>
            <a:pPr/>
            <a:r>
              <a:t>Seller’s bank authenticates LC and credits Company B</a:t>
            </a:r>
          </a:p>
        </p:txBody>
      </p:sp>
      <p:sp>
        <p:nvSpPr>
          <p:cNvPr id="772" name="Title 1"/>
          <p:cNvSpPr txBox="1"/>
          <p:nvPr/>
        </p:nvSpPr>
        <p:spPr>
          <a:xfrm>
            <a:off x="7560733" y="789517"/>
            <a:ext cx="1619252" cy="1851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300">
                <a:solidFill>
                  <a:srgbClr val="FFFFFF"/>
                </a:solidFill>
                <a:latin typeface="Arial"/>
                <a:ea typeface="Arial"/>
                <a:cs typeface="Arial"/>
                <a:sym typeface="Arial"/>
              </a:defRPr>
            </a:lvl1pPr>
          </a:lstStyle>
          <a:p>
            <a:pPr/>
            <a:r>
              <a:t>Sales contract</a:t>
            </a:r>
          </a:p>
        </p:txBody>
      </p:sp>
      <p:sp>
        <p:nvSpPr>
          <p:cNvPr id="773" name="Line 46"/>
          <p:cNvSpPr/>
          <p:nvPr/>
        </p:nvSpPr>
        <p:spPr>
          <a:xfrm>
            <a:off x="9537700" y="1587500"/>
            <a:ext cx="1" cy="404285"/>
          </a:xfrm>
          <a:prstGeom prst="line">
            <a:avLst/>
          </a:prstGeom>
          <a:ln w="19050">
            <a:solidFill>
              <a:srgbClr val="1D1B10"/>
            </a:solidFill>
            <a:headEnd type="triangle"/>
          </a:ln>
        </p:spPr>
        <p:txBody>
          <a:bodyPr lIns="45718" tIns="45718" rIns="45718" bIns="45718"/>
          <a:lstStyle/>
          <a:p>
            <a:pPr/>
          </a:p>
        </p:txBody>
      </p:sp>
      <p:sp>
        <p:nvSpPr>
          <p:cNvPr id="774" name="Title 1"/>
          <p:cNvSpPr txBox="1"/>
          <p:nvPr/>
        </p:nvSpPr>
        <p:spPr>
          <a:xfrm>
            <a:off x="10198100" y="1051985"/>
            <a:ext cx="1358901" cy="3755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300">
                <a:solidFill>
                  <a:srgbClr val="FFFFFF"/>
                </a:solidFill>
                <a:latin typeface="Arial"/>
                <a:ea typeface="Arial"/>
                <a:cs typeface="Arial"/>
                <a:sym typeface="Arial"/>
              </a:defRPr>
            </a:pPr>
            <a:r>
              <a:t>Company B: </a:t>
            </a:r>
            <a:br/>
            <a:r>
              <a:t>Seller/beneficiary</a:t>
            </a:r>
          </a:p>
        </p:txBody>
      </p:sp>
      <p:sp>
        <p:nvSpPr>
          <p:cNvPr id="775" name="Title 1"/>
          <p:cNvSpPr txBox="1"/>
          <p:nvPr/>
        </p:nvSpPr>
        <p:spPr>
          <a:xfrm>
            <a:off x="5676900" y="882650"/>
            <a:ext cx="1195918" cy="5661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300">
                <a:solidFill>
                  <a:srgbClr val="FFFFFF"/>
                </a:solidFill>
                <a:latin typeface="Arial"/>
                <a:ea typeface="Arial"/>
                <a:cs typeface="Arial"/>
                <a:sym typeface="Arial"/>
              </a:defRPr>
            </a:pPr>
            <a:r>
              <a:t>Company A: </a:t>
            </a:r>
            <a:br/>
            <a:r>
              <a:t>Buyer/</a:t>
            </a:r>
            <a:br/>
            <a:r>
              <a:t>applicant</a:t>
            </a:r>
          </a:p>
        </p:txBody>
      </p:sp>
      <p:sp>
        <p:nvSpPr>
          <p:cNvPr id="776" name="Line 47"/>
          <p:cNvSpPr/>
          <p:nvPr/>
        </p:nvSpPr>
        <p:spPr>
          <a:xfrm>
            <a:off x="0" y="2794000"/>
            <a:ext cx="12192000" cy="0"/>
          </a:xfrm>
          <a:prstGeom prst="line">
            <a:avLst/>
          </a:prstGeom>
          <a:ln>
            <a:solidFill>
              <a:srgbClr val="1D1B10"/>
            </a:solidFill>
          </a:ln>
        </p:spPr>
        <p:txBody>
          <a:bodyPr lIns="45718" tIns="45718" rIns="45718" bIns="45718"/>
          <a:lstStyle/>
          <a:p>
            <a:pPr/>
          </a:p>
        </p:txBody>
      </p:sp>
      <p:pic>
        <p:nvPicPr>
          <p:cNvPr id="777" name="Picture 48" descr="Picture 48"/>
          <p:cNvPicPr>
            <a:picLocks noChangeAspect="1"/>
          </p:cNvPicPr>
          <p:nvPr/>
        </p:nvPicPr>
        <p:blipFill>
          <a:blip r:embed="rId5">
            <a:extLst/>
          </a:blip>
          <a:stretch>
            <a:fillRect/>
          </a:stretch>
        </p:blipFill>
        <p:spPr>
          <a:xfrm>
            <a:off x="9213850" y="2032000"/>
            <a:ext cx="675217" cy="660400"/>
          </a:xfrm>
          <a:prstGeom prst="rect">
            <a:avLst/>
          </a:prstGeom>
          <a:ln w="12700">
            <a:miter lim="400000"/>
          </a:ln>
        </p:spPr>
      </p:pic>
      <p:sp>
        <p:nvSpPr>
          <p:cNvPr id="778" name="Title 1"/>
          <p:cNvSpPr txBox="1"/>
          <p:nvPr/>
        </p:nvSpPr>
        <p:spPr>
          <a:xfrm>
            <a:off x="9033933" y="503767"/>
            <a:ext cx="1081618" cy="1850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300">
                <a:solidFill>
                  <a:srgbClr val="FFFFFF"/>
                </a:solidFill>
                <a:latin typeface="Arial"/>
                <a:ea typeface="Arial"/>
                <a:cs typeface="Arial"/>
                <a:sym typeface="Arial"/>
              </a:defRPr>
            </a:lvl1pPr>
          </a:lstStyle>
          <a:p>
            <a:pPr/>
            <a:r>
              <a:t>B-land</a:t>
            </a:r>
          </a:p>
        </p:txBody>
      </p:sp>
      <p:sp>
        <p:nvSpPr>
          <p:cNvPr id="779" name="Line 50"/>
          <p:cNvSpPr/>
          <p:nvPr/>
        </p:nvSpPr>
        <p:spPr>
          <a:xfrm>
            <a:off x="7586133" y="1087967"/>
            <a:ext cx="1602318" cy="1"/>
          </a:xfrm>
          <a:prstGeom prst="line">
            <a:avLst/>
          </a:prstGeom>
          <a:ln w="19050">
            <a:solidFill>
              <a:srgbClr val="1D1B10"/>
            </a:solidFill>
            <a:headEnd type="triangle"/>
            <a:tailEnd type="triangle"/>
          </a:ln>
        </p:spPr>
        <p:txBody>
          <a:bodyPr lIns="45718" tIns="45718" rIns="45718" bIns="45718"/>
          <a:lstStyle/>
          <a:p>
            <a:pPr/>
          </a:p>
        </p:txBody>
      </p:sp>
      <p:sp>
        <p:nvSpPr>
          <p:cNvPr id="780" name="Title 1"/>
          <p:cNvSpPr txBox="1"/>
          <p:nvPr/>
        </p:nvSpPr>
        <p:spPr>
          <a:xfrm>
            <a:off x="5888566" y="1608667"/>
            <a:ext cx="999068" cy="3506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200">
                <a:solidFill>
                  <a:srgbClr val="FFFFFF"/>
                </a:solidFill>
                <a:latin typeface="Arial"/>
                <a:ea typeface="Arial"/>
                <a:cs typeface="Arial"/>
                <a:sym typeface="Arial"/>
              </a:defRPr>
            </a:lvl1pPr>
          </a:lstStyle>
          <a:p>
            <a:pPr/>
            <a:r>
              <a:t>Buyer applies for LC</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4"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785" name="Group 199"/>
          <p:cNvGraphicFramePr/>
          <p:nvPr/>
        </p:nvGraphicFramePr>
        <p:xfrm>
          <a:off x="16932" y="3371429"/>
          <a:ext cx="12192001" cy="29083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37341"/>
                <a:gridCol w="2439988"/>
                <a:gridCol w="2437341"/>
                <a:gridCol w="2439989"/>
                <a:gridCol w="2437341"/>
              </a:tblGrid>
              <a:tr h="591880">
                <a:tc>
                  <a:txBody>
                    <a:bodyPr/>
                    <a:lstStyle/>
                    <a:p>
                      <a:pPr algn="ctr">
                        <a:spcBef>
                          <a:spcPts val="500"/>
                        </a:spcBef>
                        <a:defRPr sz="1800">
                          <a:solidFill>
                            <a:srgbClr val="000000"/>
                          </a:solidFill>
                        </a:defRPr>
                      </a:pPr>
                      <a:r>
                        <a:rPr sz="2400">
                          <a:solidFill>
                            <a:srgbClr val="17375E"/>
                          </a:solidFill>
                          <a:latin typeface="Arial"/>
                          <a:ea typeface="Arial"/>
                          <a:cs typeface="Arial"/>
                          <a:sym typeface="Arial"/>
                        </a:rPr>
                        <a:t>Financial</a:t>
                      </a:r>
                    </a:p>
                  </a:txBody>
                  <a:tcPr marL="60960" marR="60960" marT="60960" marB="60960" anchor="b" anchorCtr="0" horzOverflow="overflow">
                    <a:lnL w="3175">
                      <a:solidFill>
                        <a:srgbClr val="A7A7A7"/>
                      </a:solidFill>
                    </a:lnL>
                    <a:lnR w="3175">
                      <a:solidFill>
                        <a:srgbClr val="A7A7A7"/>
                      </a:solidFill>
                    </a:lnR>
                    <a:lnT w="12700">
                      <a:miter lim="400000"/>
                    </a:lnT>
                    <a:lnB w="12700">
                      <a:miter lim="400000"/>
                    </a:lnB>
                    <a:noFill/>
                  </a:tcPr>
                </a:tc>
                <a:tc>
                  <a:txBody>
                    <a:bodyPr/>
                    <a:lstStyle/>
                    <a:p>
                      <a:pPr algn="ctr">
                        <a:spcBef>
                          <a:spcPts val="500"/>
                        </a:spcBef>
                        <a:defRPr sz="1800">
                          <a:solidFill>
                            <a:srgbClr val="000000"/>
                          </a:solidFill>
                        </a:defRPr>
                      </a:pPr>
                      <a:r>
                        <a:rPr sz="2400">
                          <a:solidFill>
                            <a:srgbClr val="17375E"/>
                          </a:solidFill>
                          <a:latin typeface="Arial"/>
                          <a:ea typeface="Arial"/>
                          <a:cs typeface="Arial"/>
                          <a:sym typeface="Arial"/>
                        </a:rPr>
                        <a:t>Public Sector</a:t>
                      </a:r>
                    </a:p>
                  </a:txBody>
                  <a:tcPr marL="60960" marR="60960" marT="60960" marB="60960" anchor="b" anchorCtr="0" horzOverflow="overflow">
                    <a:lnL w="3175">
                      <a:solidFill>
                        <a:srgbClr val="A7A7A7"/>
                      </a:solidFill>
                    </a:lnL>
                    <a:lnR w="3175">
                      <a:solidFill>
                        <a:srgbClr val="A7A7A7"/>
                      </a:solidFill>
                    </a:lnR>
                    <a:lnT w="12700">
                      <a:miter lim="400000"/>
                    </a:lnT>
                    <a:lnB w="12700">
                      <a:miter lim="400000"/>
                    </a:lnB>
                    <a:noFill/>
                  </a:tcPr>
                </a:tc>
                <a:tc>
                  <a:txBody>
                    <a:bodyPr/>
                    <a:lstStyle/>
                    <a:p>
                      <a:pPr algn="ctr">
                        <a:spcBef>
                          <a:spcPts val="500"/>
                        </a:spcBef>
                        <a:defRPr sz="1800">
                          <a:solidFill>
                            <a:srgbClr val="000000"/>
                          </a:solidFill>
                        </a:defRPr>
                      </a:pPr>
                      <a:r>
                        <a:rPr sz="2400">
                          <a:solidFill>
                            <a:srgbClr val="17375E"/>
                          </a:solidFill>
                          <a:latin typeface="Arial"/>
                          <a:ea typeface="Arial"/>
                          <a:cs typeface="Arial"/>
                          <a:sym typeface="Arial"/>
                        </a:rPr>
                        <a:t>Retail</a:t>
                      </a:r>
                    </a:p>
                  </a:txBody>
                  <a:tcPr marL="60960" marR="60960" marT="60960" marB="60960" anchor="b" anchorCtr="0" horzOverflow="overflow">
                    <a:lnL w="3175">
                      <a:solidFill>
                        <a:srgbClr val="A7A7A7"/>
                      </a:solidFill>
                    </a:lnL>
                    <a:lnR w="3175">
                      <a:solidFill>
                        <a:srgbClr val="A7A7A7"/>
                      </a:solidFill>
                    </a:lnR>
                    <a:lnT w="12700">
                      <a:miter lim="400000"/>
                    </a:lnT>
                    <a:lnB w="12700">
                      <a:miter lim="400000"/>
                    </a:lnB>
                    <a:noFill/>
                  </a:tcPr>
                </a:tc>
                <a:tc>
                  <a:txBody>
                    <a:bodyPr/>
                    <a:lstStyle/>
                    <a:p>
                      <a:pPr algn="ctr">
                        <a:spcBef>
                          <a:spcPts val="500"/>
                        </a:spcBef>
                        <a:defRPr sz="1800">
                          <a:solidFill>
                            <a:srgbClr val="000000"/>
                          </a:solidFill>
                        </a:defRPr>
                      </a:pPr>
                      <a:r>
                        <a:rPr sz="2400">
                          <a:solidFill>
                            <a:srgbClr val="17375E"/>
                          </a:solidFill>
                          <a:latin typeface="Arial"/>
                          <a:ea typeface="Arial"/>
                          <a:cs typeface="Arial"/>
                          <a:sym typeface="Arial"/>
                        </a:rPr>
                        <a:t>Insurance</a:t>
                      </a:r>
                    </a:p>
                  </a:txBody>
                  <a:tcPr marL="60960" marR="60960" marT="60960" marB="60960" anchor="b" anchorCtr="0" horzOverflow="overflow">
                    <a:lnL w="3175">
                      <a:solidFill>
                        <a:srgbClr val="A7A7A7"/>
                      </a:solidFill>
                    </a:lnL>
                    <a:lnR w="3175">
                      <a:solidFill>
                        <a:srgbClr val="A7A7A7"/>
                      </a:solidFill>
                    </a:lnR>
                    <a:lnT w="12700">
                      <a:miter lim="400000"/>
                    </a:lnT>
                    <a:lnB w="12700">
                      <a:miter lim="400000"/>
                    </a:lnB>
                    <a:noFill/>
                  </a:tcPr>
                </a:tc>
                <a:tc>
                  <a:txBody>
                    <a:bodyPr/>
                    <a:lstStyle/>
                    <a:p>
                      <a:pPr algn="ctr">
                        <a:spcBef>
                          <a:spcPts val="500"/>
                        </a:spcBef>
                        <a:defRPr sz="1800">
                          <a:solidFill>
                            <a:srgbClr val="000000"/>
                          </a:solidFill>
                        </a:defRPr>
                      </a:pPr>
                      <a:r>
                        <a:rPr sz="2400">
                          <a:solidFill>
                            <a:srgbClr val="17375E"/>
                          </a:solidFill>
                          <a:latin typeface="Arial"/>
                          <a:ea typeface="Arial"/>
                          <a:cs typeface="Arial"/>
                          <a:sym typeface="Arial"/>
                        </a:rPr>
                        <a:t>Manufacturing</a:t>
                      </a:r>
                    </a:p>
                  </a:txBody>
                  <a:tcPr marL="60960" marR="60960" marT="60960" marB="60960" anchor="b" anchorCtr="0" horzOverflow="overflow">
                    <a:lnL w="3175">
                      <a:solidFill>
                        <a:srgbClr val="A7A7A7"/>
                      </a:solidFill>
                    </a:lnL>
                    <a:lnR w="12700">
                      <a:miter lim="400000"/>
                    </a:lnR>
                    <a:lnT w="12700">
                      <a:miter lim="400000"/>
                    </a:lnT>
                    <a:lnB w="12700">
                      <a:miter lim="400000"/>
                    </a:lnB>
                    <a:noFill/>
                  </a:tcPr>
                </a:tc>
              </a:tr>
              <a:tr h="2316480">
                <a:tc>
                  <a:txBody>
                    <a:bodyPr/>
                    <a:lstStyle/>
                    <a:p>
                      <a:pPr>
                        <a:lnSpc>
                          <a:spcPct val="95000"/>
                        </a:lnSpc>
                        <a:spcBef>
                          <a:spcPts val="500"/>
                        </a:spcBef>
                        <a:defRPr sz="1800">
                          <a:solidFill>
                            <a:srgbClr val="000000"/>
                          </a:solidFill>
                        </a:defRPr>
                      </a:pPr>
                      <a:r>
                        <a:rPr sz="2100">
                          <a:solidFill>
                            <a:srgbClr val="17375E"/>
                          </a:solidFill>
                          <a:latin typeface="Arial"/>
                          <a:ea typeface="Arial"/>
                          <a:cs typeface="Arial"/>
                          <a:sym typeface="Arial"/>
                        </a:rPr>
                        <a:t>Trade Finance
Cross currency payments
Mortgages</a:t>
                      </a:r>
                    </a:p>
                  </a:txBody>
                  <a:tcPr marL="60960" marR="60960" marT="60960" marB="60960" anchor="t" anchorCtr="0" horzOverflow="overflow">
                    <a:lnL w="3175">
                      <a:solidFill>
                        <a:srgbClr val="A7A7A7"/>
                      </a:solidFill>
                    </a:lnL>
                    <a:lnR w="3175">
                      <a:solidFill>
                        <a:srgbClr val="A7A7A7"/>
                      </a:solidFill>
                    </a:lnR>
                    <a:lnT w="12700">
                      <a:miter lim="400000"/>
                    </a:lnT>
                    <a:lnB w="12700">
                      <a:miter lim="400000"/>
                    </a:lnB>
                    <a:noFill/>
                  </a:tcPr>
                </a:tc>
                <a:tc>
                  <a:txBody>
                    <a:bodyPr/>
                    <a:lstStyle/>
                    <a:p>
                      <a:pPr>
                        <a:lnSpc>
                          <a:spcPct val="95000"/>
                        </a:lnSpc>
                        <a:spcBef>
                          <a:spcPts val="500"/>
                        </a:spcBef>
                        <a:defRPr sz="2100">
                          <a:solidFill>
                            <a:srgbClr val="17375E"/>
                          </a:solidFill>
                          <a:latin typeface="Arial"/>
                          <a:ea typeface="Arial"/>
                          <a:cs typeface="Arial"/>
                          <a:sym typeface="Arial"/>
                        </a:defRPr>
                      </a:pPr>
                      <a:r>
                        <a:t>Asset Registration</a:t>
                      </a:r>
                    </a:p>
                    <a:p>
                      <a:pPr>
                        <a:lnSpc>
                          <a:spcPct val="95000"/>
                        </a:lnSpc>
                        <a:spcBef>
                          <a:spcPts val="500"/>
                        </a:spcBef>
                        <a:defRPr sz="2100">
                          <a:solidFill>
                            <a:srgbClr val="17375E"/>
                          </a:solidFill>
                          <a:latin typeface="Arial"/>
                          <a:ea typeface="Arial"/>
                          <a:cs typeface="Arial"/>
                          <a:sym typeface="Arial"/>
                        </a:defRPr>
                      </a:pPr>
                      <a:r>
                        <a:t>Citizen Identity</a:t>
                      </a:r>
                    </a:p>
                    <a:p>
                      <a:pPr>
                        <a:lnSpc>
                          <a:spcPct val="95000"/>
                        </a:lnSpc>
                        <a:spcBef>
                          <a:spcPts val="500"/>
                        </a:spcBef>
                        <a:defRPr sz="2100">
                          <a:solidFill>
                            <a:srgbClr val="17375E"/>
                          </a:solidFill>
                          <a:latin typeface="Arial"/>
                          <a:ea typeface="Arial"/>
                          <a:cs typeface="Arial"/>
                          <a:sym typeface="Arial"/>
                        </a:defRPr>
                      </a:pPr>
                      <a:r>
                        <a:t>Medical records</a:t>
                      </a:r>
                    </a:p>
                    <a:p>
                      <a:pPr>
                        <a:lnSpc>
                          <a:spcPct val="95000"/>
                        </a:lnSpc>
                        <a:spcBef>
                          <a:spcPts val="500"/>
                        </a:spcBef>
                        <a:defRPr sz="2100">
                          <a:solidFill>
                            <a:srgbClr val="17375E"/>
                          </a:solidFill>
                          <a:latin typeface="Arial"/>
                          <a:ea typeface="Arial"/>
                          <a:cs typeface="Arial"/>
                          <a:sym typeface="Arial"/>
                        </a:defRPr>
                      </a:pPr>
                      <a:r>
                        <a:t>Medicine supply chain</a:t>
                      </a:r>
                    </a:p>
                  </a:txBody>
                  <a:tcPr marL="60960" marR="60960" marT="60960" marB="60960" anchor="t" anchorCtr="0" horzOverflow="overflow">
                    <a:lnL w="3175">
                      <a:solidFill>
                        <a:srgbClr val="A7A7A7"/>
                      </a:solidFill>
                    </a:lnL>
                    <a:lnR w="3175">
                      <a:solidFill>
                        <a:srgbClr val="A7A7A7"/>
                      </a:solidFill>
                    </a:lnR>
                    <a:lnT w="12700">
                      <a:miter lim="400000"/>
                    </a:lnT>
                    <a:lnB w="12700">
                      <a:miter lim="400000"/>
                    </a:lnB>
                    <a:noFill/>
                  </a:tcPr>
                </a:tc>
                <a:tc>
                  <a:txBody>
                    <a:bodyPr/>
                    <a:lstStyle/>
                    <a:p>
                      <a:pPr>
                        <a:lnSpc>
                          <a:spcPct val="95000"/>
                        </a:lnSpc>
                        <a:spcBef>
                          <a:spcPts val="500"/>
                        </a:spcBef>
                        <a:defRPr sz="2100">
                          <a:solidFill>
                            <a:srgbClr val="17375E"/>
                          </a:solidFill>
                          <a:latin typeface="Arial"/>
                          <a:ea typeface="Arial"/>
                          <a:cs typeface="Arial"/>
                          <a:sym typeface="Arial"/>
                        </a:defRPr>
                      </a:pPr>
                      <a:r>
                        <a:t>Supply chain</a:t>
                      </a:r>
                    </a:p>
                    <a:p>
                      <a:pPr>
                        <a:lnSpc>
                          <a:spcPct val="95000"/>
                        </a:lnSpc>
                        <a:spcBef>
                          <a:spcPts val="500"/>
                        </a:spcBef>
                        <a:defRPr sz="2100">
                          <a:solidFill>
                            <a:srgbClr val="17375E"/>
                          </a:solidFill>
                          <a:latin typeface="Arial"/>
                          <a:ea typeface="Arial"/>
                          <a:cs typeface="Arial"/>
                          <a:sym typeface="Arial"/>
                        </a:defRPr>
                      </a:pPr>
                      <a:r>
                        <a:t>Loyalty programs</a:t>
                      </a:r>
                    </a:p>
                    <a:p>
                      <a:pPr>
                        <a:lnSpc>
                          <a:spcPct val="95000"/>
                        </a:lnSpc>
                        <a:spcBef>
                          <a:spcPts val="500"/>
                        </a:spcBef>
                        <a:defRPr sz="2100">
                          <a:solidFill>
                            <a:srgbClr val="17375E"/>
                          </a:solidFill>
                          <a:latin typeface="Arial"/>
                          <a:ea typeface="Arial"/>
                          <a:cs typeface="Arial"/>
                          <a:sym typeface="Arial"/>
                        </a:defRPr>
                      </a:pPr>
                      <a:r>
                        <a:t>Information sharing (supplier </a:t>
                      </a:r>
                      <a:r>
                        <a:t>–</a:t>
                      </a:r>
                      <a:r>
                        <a:t> retailer) </a:t>
                      </a:r>
                    </a:p>
                  </a:txBody>
                  <a:tcPr marL="60960" marR="60960" marT="60960" marB="60960" anchor="t" anchorCtr="0" horzOverflow="overflow">
                    <a:lnL w="3175">
                      <a:solidFill>
                        <a:srgbClr val="A7A7A7"/>
                      </a:solidFill>
                    </a:lnL>
                    <a:lnR w="3175">
                      <a:solidFill>
                        <a:srgbClr val="A7A7A7"/>
                      </a:solidFill>
                    </a:lnR>
                    <a:lnT w="12700">
                      <a:miter lim="400000"/>
                    </a:lnT>
                    <a:lnB w="12700">
                      <a:miter lim="400000"/>
                    </a:lnB>
                    <a:noFill/>
                  </a:tcPr>
                </a:tc>
                <a:tc>
                  <a:txBody>
                    <a:bodyPr/>
                    <a:lstStyle/>
                    <a:p>
                      <a:pPr>
                        <a:lnSpc>
                          <a:spcPct val="95000"/>
                        </a:lnSpc>
                        <a:spcBef>
                          <a:spcPts val="500"/>
                        </a:spcBef>
                        <a:defRPr sz="1800">
                          <a:solidFill>
                            <a:srgbClr val="000000"/>
                          </a:solidFill>
                        </a:defRPr>
                      </a:pPr>
                      <a:r>
                        <a:rPr sz="2100">
                          <a:solidFill>
                            <a:srgbClr val="17375E"/>
                          </a:solidFill>
                          <a:latin typeface="Arial"/>
                          <a:ea typeface="Arial"/>
                          <a:cs typeface="Arial"/>
                          <a:sym typeface="Arial"/>
                        </a:rPr>
                        <a:t>Claims processing
Risk provenance
Asset usage history
Claims file</a:t>
                      </a:r>
                    </a:p>
                  </a:txBody>
                  <a:tcPr marL="60960" marR="60960" marT="60960" marB="60960" anchor="t" anchorCtr="0" horzOverflow="overflow">
                    <a:lnL w="3175">
                      <a:solidFill>
                        <a:srgbClr val="A7A7A7"/>
                      </a:solidFill>
                    </a:lnL>
                    <a:lnR w="3175">
                      <a:solidFill>
                        <a:srgbClr val="A7A7A7"/>
                      </a:solidFill>
                    </a:lnR>
                    <a:lnT w="12700">
                      <a:miter lim="400000"/>
                    </a:lnT>
                    <a:lnB w="12700">
                      <a:miter lim="400000"/>
                    </a:lnB>
                    <a:noFill/>
                  </a:tcPr>
                </a:tc>
                <a:tc>
                  <a:txBody>
                    <a:bodyPr/>
                    <a:lstStyle/>
                    <a:p>
                      <a:pPr>
                        <a:lnSpc>
                          <a:spcPct val="95000"/>
                        </a:lnSpc>
                        <a:spcBef>
                          <a:spcPts val="500"/>
                        </a:spcBef>
                        <a:defRPr sz="1800">
                          <a:solidFill>
                            <a:srgbClr val="000000"/>
                          </a:solidFill>
                        </a:defRPr>
                      </a:pPr>
                      <a:r>
                        <a:rPr sz="2100">
                          <a:solidFill>
                            <a:srgbClr val="17375E"/>
                          </a:solidFill>
                          <a:latin typeface="Arial"/>
                          <a:ea typeface="Arial"/>
                          <a:cs typeface="Arial"/>
                          <a:sym typeface="Arial"/>
                        </a:rPr>
                        <a:t>Supply chain
Product parts
Maintenance tracking</a:t>
                      </a:r>
                    </a:p>
                  </a:txBody>
                  <a:tcPr marL="60960" marR="60960" marT="60960" marB="60960" anchor="t" anchorCtr="0" horzOverflow="overflow">
                    <a:lnL w="3175">
                      <a:solidFill>
                        <a:srgbClr val="A7A7A7"/>
                      </a:solidFill>
                    </a:lnL>
                    <a:lnR w="12700">
                      <a:miter lim="400000"/>
                    </a:lnR>
                    <a:lnT w="12700">
                      <a:miter lim="400000"/>
                    </a:lnT>
                    <a:lnB w="12700">
                      <a:miter lim="400000"/>
                    </a:lnB>
                    <a:noFill/>
                  </a:tcPr>
                </a:tc>
              </a:tr>
            </a:tbl>
          </a:graphicData>
        </a:graphic>
      </p:graphicFrame>
      <p:sp>
        <p:nvSpPr>
          <p:cNvPr id="786" name="Title 1"/>
          <p:cNvSpPr txBox="1"/>
          <p:nvPr/>
        </p:nvSpPr>
        <p:spPr>
          <a:xfrm>
            <a:off x="524932" y="592667"/>
            <a:ext cx="4673601" cy="4566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3200">
                <a:solidFill>
                  <a:srgbClr val="FFFFFF"/>
                </a:solidFill>
                <a:latin typeface="Arial"/>
                <a:ea typeface="Arial"/>
                <a:cs typeface="Arial"/>
                <a:sym typeface="Arial"/>
              </a:defRPr>
            </a:lvl1pPr>
          </a:lstStyle>
          <a:p>
            <a:pPr/>
            <a:r>
              <a:t>Potential use cases</a:t>
            </a:r>
          </a:p>
        </p:txBody>
      </p:sp>
      <p:sp>
        <p:nvSpPr>
          <p:cNvPr id="787" name="Straight Connector 2"/>
          <p:cNvSpPr/>
          <p:nvPr/>
        </p:nvSpPr>
        <p:spPr>
          <a:xfrm>
            <a:off x="-3" y="3963547"/>
            <a:ext cx="12192004" cy="1"/>
          </a:xfrm>
          <a:prstGeom prst="line">
            <a:avLst/>
          </a:prstGeom>
          <a:ln w="25400">
            <a:solidFill>
              <a:srgbClr val="FFFFFF"/>
            </a:solidFill>
          </a:ln>
        </p:spPr>
        <p:txBody>
          <a:bodyPr lIns="45718" tIns="45718" rIns="45718" bIns="45718"/>
          <a:lstStyle/>
          <a:p>
            <a:pPr/>
          </a:p>
        </p:txBody>
      </p:sp>
      <p:pic>
        <p:nvPicPr>
          <p:cNvPr id="788" name="Picture 132" descr="Picture 132"/>
          <p:cNvPicPr>
            <a:picLocks noChangeAspect="1"/>
          </p:cNvPicPr>
          <p:nvPr/>
        </p:nvPicPr>
        <p:blipFill>
          <a:blip r:embed="rId3">
            <a:extLst/>
          </a:blip>
          <a:stretch>
            <a:fillRect/>
          </a:stretch>
        </p:blipFill>
        <p:spPr>
          <a:xfrm>
            <a:off x="508138" y="2026679"/>
            <a:ext cx="1346036" cy="1141465"/>
          </a:xfrm>
          <a:prstGeom prst="rect">
            <a:avLst/>
          </a:prstGeom>
          <a:ln w="12700">
            <a:miter lim="400000"/>
          </a:ln>
        </p:spPr>
      </p:pic>
      <p:pic>
        <p:nvPicPr>
          <p:cNvPr id="789" name="Picture 133" descr="Picture 133"/>
          <p:cNvPicPr>
            <a:picLocks noChangeAspect="1"/>
          </p:cNvPicPr>
          <p:nvPr/>
        </p:nvPicPr>
        <p:blipFill>
          <a:blip r:embed="rId4">
            <a:extLst/>
          </a:blip>
          <a:stretch>
            <a:fillRect/>
          </a:stretch>
        </p:blipFill>
        <p:spPr>
          <a:xfrm>
            <a:off x="2965558" y="2027495"/>
            <a:ext cx="1346036" cy="1141465"/>
          </a:xfrm>
          <a:prstGeom prst="rect">
            <a:avLst/>
          </a:prstGeom>
          <a:ln w="12700">
            <a:miter lim="400000"/>
          </a:ln>
        </p:spPr>
      </p:pic>
      <p:pic>
        <p:nvPicPr>
          <p:cNvPr id="790" name="Picture 134" descr="Picture 134"/>
          <p:cNvPicPr>
            <a:picLocks noChangeAspect="1"/>
          </p:cNvPicPr>
          <p:nvPr/>
        </p:nvPicPr>
        <p:blipFill>
          <a:blip r:embed="rId5">
            <a:extLst/>
          </a:blip>
          <a:stretch>
            <a:fillRect/>
          </a:stretch>
        </p:blipFill>
        <p:spPr>
          <a:xfrm>
            <a:off x="5422979" y="2009151"/>
            <a:ext cx="1346036" cy="1141465"/>
          </a:xfrm>
          <a:prstGeom prst="rect">
            <a:avLst/>
          </a:prstGeom>
          <a:ln w="12700">
            <a:miter lim="400000"/>
          </a:ln>
        </p:spPr>
      </p:pic>
      <p:pic>
        <p:nvPicPr>
          <p:cNvPr id="791" name="Picture 135" descr="Picture 135"/>
          <p:cNvPicPr>
            <a:picLocks noChangeAspect="1"/>
          </p:cNvPicPr>
          <p:nvPr/>
        </p:nvPicPr>
        <p:blipFill>
          <a:blip r:embed="rId6">
            <a:extLst/>
          </a:blip>
          <a:stretch>
            <a:fillRect/>
          </a:stretch>
        </p:blipFill>
        <p:spPr>
          <a:xfrm>
            <a:off x="7880401" y="2034115"/>
            <a:ext cx="1346034" cy="1141466"/>
          </a:xfrm>
          <a:prstGeom prst="rect">
            <a:avLst/>
          </a:prstGeom>
          <a:ln w="12700">
            <a:miter lim="400000"/>
          </a:ln>
        </p:spPr>
      </p:pic>
      <p:pic>
        <p:nvPicPr>
          <p:cNvPr id="792" name="Picture 136" descr="Picture 136"/>
          <p:cNvPicPr>
            <a:picLocks noChangeAspect="1"/>
          </p:cNvPicPr>
          <p:nvPr/>
        </p:nvPicPr>
        <p:blipFill>
          <a:blip r:embed="rId7">
            <a:extLst/>
          </a:blip>
          <a:stretch>
            <a:fillRect/>
          </a:stretch>
        </p:blipFill>
        <p:spPr>
          <a:xfrm>
            <a:off x="10337819" y="2026679"/>
            <a:ext cx="1346036" cy="1141465"/>
          </a:xfrm>
          <a:prstGeom prst="rect">
            <a:avLst/>
          </a:prstGeom>
          <a:ln w="12700">
            <a:miter lim="400000"/>
          </a:ln>
        </p:spPr>
      </p:pic>
      <p:sp>
        <p:nvSpPr>
          <p:cNvPr id="793" name="Title 1"/>
          <p:cNvSpPr txBox="1"/>
          <p:nvPr/>
        </p:nvSpPr>
        <p:spPr>
          <a:xfrm>
            <a:off x="524933" y="744219"/>
            <a:ext cx="11008784" cy="505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000"/>
              </a:lnSpc>
              <a:defRPr sz="3700">
                <a:solidFill>
                  <a:srgbClr val="5596E6"/>
                </a:solidFill>
                <a:latin typeface="Arial"/>
                <a:ea typeface="Arial"/>
                <a:cs typeface="Arial"/>
                <a:sym typeface="Arial"/>
              </a:defRPr>
            </a:lvl1pPr>
          </a:lstStyle>
          <a:p>
            <a:pPr/>
            <a:r>
              <a:t>Further examples by (selected) industry</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7" name="Rectangle"/>
          <p:cNvSpPr/>
          <p:nvPr/>
        </p:nvSpPr>
        <p:spPr>
          <a:xfrm>
            <a:off x="350455" y="1155541"/>
            <a:ext cx="11475850" cy="502771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8" tIns="45718" rIns="45718" bIns="45718" anchor="ctr"/>
          <a:lstStyle/>
          <a:p>
            <a:pPr algn="r">
              <a:defRPr>
                <a:latin typeface="Arial"/>
                <a:ea typeface="Arial"/>
                <a:cs typeface="Arial"/>
                <a:sym typeface="Arial"/>
              </a:defRPr>
            </a:pPr>
          </a:p>
        </p:txBody>
      </p:sp>
      <p:sp>
        <p:nvSpPr>
          <p:cNvPr id="798" name="The Plan: 30 minute Chapters with an hour or two of practice"/>
          <p:cNvSpPr txBox="1"/>
          <p:nvPr>
            <p:ph type="title"/>
          </p:nvPr>
        </p:nvSpPr>
        <p:spPr>
          <a:xfrm>
            <a:off x="365758" y="274638"/>
            <a:ext cx="11445244" cy="691823"/>
          </a:xfrm>
          <a:prstGeom prst="rect">
            <a:avLst/>
          </a:prstGeom>
        </p:spPr>
        <p:txBody>
          <a:bodyPr/>
          <a:lstStyle/>
          <a:p>
            <a:pPr/>
            <a:r>
              <a:t>The Plan: 30 minute Chapters with an hour or two of practice</a:t>
            </a:r>
          </a:p>
        </p:txBody>
      </p:sp>
      <p:sp>
        <p:nvSpPr>
          <p:cNvPr id="79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00" name="Chapter 1:  What's the story we'll implement…"/>
          <p:cNvSpPr txBox="1"/>
          <p:nvPr>
            <p:ph type="body" idx="1"/>
          </p:nvPr>
        </p:nvSpPr>
        <p:spPr>
          <a:xfrm>
            <a:off x="437975" y="1241210"/>
            <a:ext cx="11316050" cy="4856377"/>
          </a:xfrm>
          <a:prstGeom prst="rect">
            <a:avLst/>
          </a:prstGeom>
        </p:spPr>
        <p:txBody>
          <a:bodyPr/>
          <a:lstStyle/>
          <a:p>
            <a:pPr marL="0" indent="0" defTabSz="426237">
              <a:spcBef>
                <a:spcPts val="0"/>
              </a:spcBef>
              <a:buSzTx/>
              <a:buNone/>
              <a:tabLst>
                <a:tab pos="419100" algn="l"/>
              </a:tabLst>
              <a:defRPr sz="2300">
                <a:solidFill>
                  <a:srgbClr val="000000"/>
                </a:solidFill>
              </a:defRPr>
            </a:pPr>
            <a:r>
              <a:t>Chapter 1:		</a:t>
            </a:r>
            <a:r>
              <a:t>What is Blockchain? Concept and Architecture overview</a:t>
            </a:r>
          </a:p>
          <a:p>
            <a:pPr marL="0" indent="0" defTabSz="426237">
              <a:spcBef>
                <a:spcPts val="0"/>
              </a:spcBef>
              <a:buSzTx/>
              <a:buNone/>
              <a:tabLst>
                <a:tab pos="419100" algn="l"/>
              </a:tabLst>
              <a:defRPr sz="2300">
                <a:solidFill>
                  <a:srgbClr val="000000"/>
                </a:solidFill>
              </a:defRPr>
            </a:pPr>
            <a:r>
              <a:t>Chapter 2:		</a:t>
            </a:r>
            <a:r>
              <a:t>What's the story we’re going to build</a:t>
            </a:r>
          </a:p>
          <a:p>
            <a:pPr marL="0" indent="0" defTabSz="426237">
              <a:spcBef>
                <a:spcPts val="0"/>
              </a:spcBef>
              <a:buSzTx/>
              <a:buNone/>
              <a:tabLst>
                <a:tab pos="419100" algn="l"/>
              </a:tabLst>
              <a:defRPr sz="2300">
                <a:solidFill>
                  <a:srgbClr val="000000"/>
                </a:solidFill>
              </a:defRPr>
            </a:pPr>
            <a:r>
              <a:t>Chapter 2.1:		Architecture for the Story</a:t>
            </a:r>
          </a:p>
          <a:p>
            <a:pPr marL="0" indent="0" defTabSz="426237">
              <a:spcBef>
                <a:spcPts val="0"/>
              </a:spcBef>
              <a:buSzTx/>
              <a:buNone/>
              <a:tabLst>
                <a:tab pos="419100" algn="l"/>
              </a:tabLst>
              <a:defRPr sz="2300">
                <a:solidFill>
                  <a:srgbClr val="000000"/>
                </a:solidFill>
              </a:defRPr>
            </a:pPr>
            <a:r>
              <a:t>Chapter 3:		Set up local HyperLedger V1 development environment</a:t>
            </a:r>
          </a:p>
          <a:p>
            <a:pPr marL="0" indent="0" defTabSz="426237">
              <a:spcBef>
                <a:spcPts val="0"/>
              </a:spcBef>
              <a:buSzTx/>
              <a:buNone/>
              <a:tabLst>
                <a:tab pos="419100" algn="l"/>
              </a:tabLst>
              <a:defRPr sz="2300">
                <a:solidFill>
                  <a:srgbClr val="000000"/>
                </a:solidFill>
              </a:defRPr>
            </a:pPr>
            <a:r>
              <a:t>Chapter 4: 		Build and test the network</a:t>
            </a:r>
          </a:p>
          <a:p>
            <a:pPr marL="0" indent="0" defTabSz="426237">
              <a:spcBef>
                <a:spcPts val="0"/>
              </a:spcBef>
              <a:buSzTx/>
              <a:buNone/>
              <a:tabLst>
                <a:tab pos="419100" algn="l"/>
              </a:tabLst>
              <a:defRPr sz="2300">
                <a:solidFill>
                  <a:srgbClr val="000000"/>
                </a:solidFill>
              </a:defRPr>
            </a:pPr>
            <a:r>
              <a:t>Chapter 5:		Administration User Experience</a:t>
            </a:r>
          </a:p>
          <a:p>
            <a:pPr marL="0" indent="0" defTabSz="426237">
              <a:spcBef>
                <a:spcPts val="0"/>
              </a:spcBef>
              <a:buSzTx/>
              <a:buNone/>
              <a:tabLst>
                <a:tab pos="419100" algn="l"/>
              </a:tabLst>
              <a:defRPr sz="2300">
                <a:solidFill>
                  <a:srgbClr val="000000"/>
                </a:solidFill>
              </a:defRPr>
            </a:pPr>
            <a:r>
              <a:t>Chapter 6:		Buyer Support and User Experience</a:t>
            </a:r>
          </a:p>
          <a:p>
            <a:pPr marL="0" indent="0" defTabSz="426237">
              <a:spcBef>
                <a:spcPts val="0"/>
              </a:spcBef>
              <a:buSzTx/>
              <a:buNone/>
              <a:tabLst>
                <a:tab pos="419100" algn="l"/>
              </a:tabLst>
              <a:defRPr sz="2300">
                <a:solidFill>
                  <a:srgbClr val="000000"/>
                </a:solidFill>
              </a:defRPr>
            </a:pPr>
            <a:r>
              <a:t>Chapter 7:		Seller Support and User Experience</a:t>
            </a:r>
          </a:p>
          <a:p>
            <a:pPr marL="0" indent="0" defTabSz="426237">
              <a:spcBef>
                <a:spcPts val="0"/>
              </a:spcBef>
              <a:buSzTx/>
              <a:buNone/>
              <a:tabLst>
                <a:tab pos="419100" algn="l"/>
              </a:tabLst>
              <a:defRPr sz="2300">
                <a:solidFill>
                  <a:srgbClr val="000000"/>
                </a:solidFill>
              </a:defRPr>
            </a:pPr>
            <a:r>
              <a:t>Chapter 8:		Shipper Support and User Experience</a:t>
            </a:r>
          </a:p>
          <a:p>
            <a:pPr marL="0" indent="0" defTabSz="426237">
              <a:spcBef>
                <a:spcPts val="0"/>
              </a:spcBef>
              <a:buSzTx/>
              <a:buNone/>
              <a:tabLst>
                <a:tab pos="419100" algn="l"/>
              </a:tabLst>
              <a:defRPr sz="2300">
                <a:solidFill>
                  <a:srgbClr val="000000"/>
                </a:solidFill>
              </a:defRPr>
            </a:pPr>
            <a:r>
              <a:t>Chapter 9:		Provider Support and User Experience</a:t>
            </a:r>
          </a:p>
          <a:p>
            <a:pPr marL="0" indent="0" defTabSz="426237">
              <a:spcBef>
                <a:spcPts val="0"/>
              </a:spcBef>
              <a:buSzTx/>
              <a:buNone/>
              <a:tabLst>
                <a:tab pos="419100" algn="l"/>
              </a:tabLst>
              <a:defRPr sz="2300">
                <a:solidFill>
                  <a:srgbClr val="000000"/>
                </a:solidFill>
              </a:defRPr>
            </a:pPr>
            <a:r>
              <a:t>Chapter 10:		Finance Company Support and User Experience</a:t>
            </a:r>
          </a:p>
          <a:p>
            <a:pPr marL="0" indent="0" defTabSz="426237">
              <a:spcBef>
                <a:spcPts val="0"/>
              </a:spcBef>
              <a:buSzTx/>
              <a:buNone/>
              <a:tabLst>
                <a:tab pos="419100" algn="l"/>
              </a:tabLst>
              <a:defRPr sz="2300">
                <a:solidFill>
                  <a:srgbClr val="000000"/>
                </a:solidFill>
              </a:defRPr>
            </a:pPr>
            <a:r>
              <a:t>Chapter 11:		Combining for Demonstration</a:t>
            </a:r>
          </a:p>
          <a:p>
            <a:pPr marL="0" indent="0" defTabSz="426237">
              <a:spcBef>
                <a:spcPts val="0"/>
              </a:spcBef>
              <a:buSzTx/>
              <a:buNone/>
              <a:tabLst>
                <a:tab pos="419100" algn="l"/>
              </a:tabLst>
              <a:defRPr sz="2300">
                <a:solidFill>
                  <a:srgbClr val="000000"/>
                </a:solidFill>
              </a:defRPr>
            </a:pPr>
            <a:r>
              <a:t>Chapter 12:		</a:t>
            </a:r>
            <a:r>
              <a:t>Events and Automating for Demonstration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2" name="Learning Bluemix &amp; Blockchain"/>
          <p:cNvSpPr txBox="1"/>
          <p:nvPr>
            <p:ph type="body" sz="quarter" idx="1"/>
          </p:nvPr>
        </p:nvSpPr>
        <p:spPr>
          <a:xfrm>
            <a:off x="451104" y="3703320"/>
            <a:ext cx="11338560" cy="338330"/>
          </a:xfrm>
          <a:prstGeom prst="rect">
            <a:avLst/>
          </a:prstGeom>
        </p:spPr>
        <p:txBody>
          <a:bodyPr/>
          <a:lstStyle>
            <a:lvl1pPr defTabSz="704087">
              <a:lnSpc>
                <a:spcPct val="90000"/>
              </a:lnSpc>
              <a:spcBef>
                <a:spcPts val="1000"/>
              </a:spcBef>
              <a:defRPr sz="1600"/>
            </a:lvl1pPr>
          </a:lstStyle>
          <a:p>
            <a:pPr/>
            <a:r>
              <a:t>Learning Bluemix &amp; Blockchain</a:t>
            </a:r>
          </a:p>
        </p:txBody>
      </p:sp>
      <p:sp>
        <p:nvSpPr>
          <p:cNvPr id="803" name="Bob Dill, IBM Distinguished Engineer, CTO Global Technical Sales…"/>
          <p:cNvSpPr/>
          <p:nvPr>
            <p:ph type="body" idx="13"/>
          </p:nvPr>
        </p:nvSpPr>
        <p:spPr>
          <a:xfrm>
            <a:off x="451104" y="5118577"/>
            <a:ext cx="11338560" cy="365762"/>
          </a:xfrm>
          <a:prstGeom prst="rect">
            <a:avLst/>
          </a:prstGeom>
          <a:extLst>
            <a:ext uri="{C572A759-6A51-4108-AA02-DFA0A04FC94B}">
              <ma14:wrappingTextBoxFlag xmlns:ma14="http://schemas.microsoft.com/office/mac/drawingml/2011/main" val="1"/>
            </a:ext>
          </a:extLst>
        </p:spPr>
        <p:txBody>
          <a:bodyPr/>
          <a:lstStyle/>
          <a:p>
            <a:pPr marL="0" indent="0" defTabSz="722376">
              <a:lnSpc>
                <a:spcPct val="90000"/>
              </a:lnSpc>
              <a:spcBef>
                <a:spcPts val="0"/>
              </a:spcBef>
              <a:buSzTx/>
              <a:buNone/>
              <a:defRPr sz="900"/>
            </a:pPr>
            <a:r>
              <a:t>Bob Dill, IBM Distinguished Engineer, CTO Global Technical Sales</a:t>
            </a:r>
          </a:p>
          <a:p>
            <a:pPr marL="0" indent="0" defTabSz="722376">
              <a:lnSpc>
                <a:spcPct val="90000"/>
              </a:lnSpc>
              <a:spcBef>
                <a:spcPts val="0"/>
              </a:spcBef>
              <a:buSzTx/>
              <a:buNone/>
              <a:defRPr sz="900"/>
            </a:pPr>
            <a:r>
              <a:t>David Smits, Senior Certified Architect, IBM Blockchain</a:t>
            </a:r>
          </a:p>
        </p:txBody>
      </p:sp>
      <p:sp>
        <p:nvSpPr>
          <p:cNvPr id="804" name="Chapter 2.1: Architecture for this Story"/>
          <p:cNvSpPr txBox="1"/>
          <p:nvPr>
            <p:ph type="title"/>
          </p:nvPr>
        </p:nvSpPr>
        <p:spPr>
          <a:xfrm>
            <a:off x="451104" y="3007922"/>
            <a:ext cx="11338560" cy="677110"/>
          </a:xfrm>
          <a:prstGeom prst="rect">
            <a:avLst/>
          </a:prstGeom>
        </p:spPr>
        <p:txBody>
          <a:bodyPr/>
          <a:lstStyle/>
          <a:p>
            <a:pPr defTabSz="731519">
              <a:defRPr sz="3800"/>
            </a:pPr>
            <a:r>
              <a:t>Chapter 2: </a:t>
            </a:r>
            <a:r>
              <a:t>The</a:t>
            </a:r>
            <a:r>
              <a:t> Story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Text Placeholder 1"/>
          <p:cNvSpPr txBox="1"/>
          <p:nvPr>
            <p:ph type="body" idx="1"/>
          </p:nvPr>
        </p:nvSpPr>
        <p:spPr>
          <a:xfrm>
            <a:off x="640079" y="1348740"/>
            <a:ext cx="10492741" cy="4525963"/>
          </a:xfrm>
          <a:prstGeom prst="rect">
            <a:avLst/>
          </a:prstGeom>
        </p:spPr>
        <p:txBody>
          <a:bodyPr/>
          <a:lstStyle/>
          <a:p>
            <a:pPr/>
            <a:r>
              <a:t>Online, free tutorial on getting started with Blockchain and IBM Bluemix</a:t>
            </a:r>
          </a:p>
          <a:p>
            <a:pPr/>
            <a:r>
              <a:t>The tutorial will build a blockchain solution on IBM Bluemix using </a:t>
            </a:r>
          </a:p>
          <a:p>
            <a:pPr lvl="1"/>
            <a:r>
              <a:t>HyperLedger Composer V 0.10 or higher.</a:t>
            </a:r>
          </a:p>
          <a:p>
            <a:pPr lvl="1"/>
            <a:r>
              <a:t>Hyperledger Fabric V1.0 or higher</a:t>
            </a:r>
          </a:p>
          <a:p>
            <a:pPr lvl="1"/>
            <a:r>
              <a:t>Go, NodeJS, Angular</a:t>
            </a:r>
          </a:p>
          <a:p>
            <a:pPr lvl="1"/>
            <a:r>
              <a:t>HTML, CSS, Javascript</a:t>
            </a:r>
          </a:p>
          <a:p>
            <a:pPr/>
            <a:r>
              <a:t>All code for the tutorial is in github:</a:t>
            </a:r>
          </a:p>
          <a:p>
            <a:pPr lvl="1"/>
            <a:r>
              <a:rPr u="sng">
                <a:solidFill>
                  <a:srgbClr val="0000FF"/>
                </a:solidFill>
                <a:uFill>
                  <a:solidFill>
                    <a:srgbClr val="0000FF"/>
                  </a:solidFill>
                </a:uFill>
                <a:hlinkClick r:id="rId2" invalidUrl="" action="" tgtFrame="" tooltip="" history="1" highlightClick="0" endSnd="0"/>
              </a:rPr>
              <a:t>https://</a:t>
            </a:r>
            <a:r>
              <a:rPr u="sng">
                <a:solidFill>
                  <a:srgbClr val="0000FF"/>
                </a:solidFill>
                <a:uFill>
                  <a:solidFill>
                    <a:srgbClr val="0000FF"/>
                  </a:solidFill>
                </a:uFill>
                <a:hlinkClick r:id="rId2" invalidUrl="" action="" tgtFrame="" tooltip="" history="1" highlightClick="0" endSnd="0"/>
              </a:rPr>
              <a:t>github.com/rddill-IBM/ZeroToBlockchain</a:t>
            </a:r>
            <a:r>
              <a:t> </a:t>
            </a:r>
          </a:p>
          <a:p>
            <a:pPr lvl="1"/>
          </a:p>
          <a:p>
            <a:pPr/>
            <a:r>
              <a:t>Basic introduction to coding for Bluemix, getting an id, setting up your workstation can be found in the popular ZeroToCognitive series: </a:t>
            </a:r>
          </a:p>
          <a:p>
            <a:pPr lvl="1"/>
            <a:r>
              <a:rPr u="sng">
                <a:solidFill>
                  <a:srgbClr val="0000FF"/>
                </a:solidFill>
                <a:uFill>
                  <a:solidFill>
                    <a:srgbClr val="0000FF"/>
                  </a:solidFill>
                </a:uFill>
                <a:hlinkClick r:id="rId3" invalidUrl="" action="" tgtFrame="" tooltip="" history="1" highlightClick="0" endSnd="0"/>
              </a:rPr>
              <a:t>https://</a:t>
            </a:r>
            <a:r>
              <a:rPr u="sng">
                <a:solidFill>
                  <a:srgbClr val="0000FF"/>
                </a:solidFill>
                <a:uFill>
                  <a:solidFill>
                    <a:srgbClr val="0000FF"/>
                  </a:solidFill>
                </a:uFill>
                <a:hlinkClick r:id="rId3" invalidUrl="" action="" tgtFrame="" tooltip="" history="1" highlightClick="0" endSnd="0"/>
              </a:rPr>
              <a:t>www.youtube.com/playlist?list=PLnJzIOiv6cVTaS8k90R3T9AlS_kf5XWmX</a:t>
            </a:r>
            <a:r>
              <a:t> </a:t>
            </a:r>
          </a:p>
        </p:txBody>
      </p:sp>
      <p:sp>
        <p:nvSpPr>
          <p:cNvPr id="185" name="Title 2"/>
          <p:cNvSpPr txBox="1"/>
          <p:nvPr>
            <p:ph type="title"/>
          </p:nvPr>
        </p:nvSpPr>
        <p:spPr>
          <a:xfrm>
            <a:off x="365758" y="274638"/>
            <a:ext cx="11445244" cy="575201"/>
          </a:xfrm>
          <a:prstGeom prst="rect">
            <a:avLst/>
          </a:prstGeom>
        </p:spPr>
        <p:txBody>
          <a:bodyPr/>
          <a:lstStyle/>
          <a:p>
            <a:pPr/>
            <a:r>
              <a:t>Zero To Blockchain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8" name="Picture 7" descr="Picture 7"/>
          <p:cNvPicPr>
            <a:picLocks noChangeAspect="1"/>
          </p:cNvPicPr>
          <p:nvPr/>
        </p:nvPicPr>
        <p:blipFill>
          <a:blip r:embed="rId3">
            <a:extLst/>
          </a:blip>
          <a:stretch>
            <a:fillRect/>
          </a:stretch>
        </p:blipFill>
        <p:spPr>
          <a:xfrm>
            <a:off x="0" y="0"/>
            <a:ext cx="12192000" cy="6868584"/>
          </a:xfrm>
          <a:prstGeom prst="rect">
            <a:avLst/>
          </a:prstGeom>
          <a:ln w="12700">
            <a:miter lim="400000"/>
          </a:ln>
        </p:spPr>
      </p:pic>
      <p:sp>
        <p:nvSpPr>
          <p:cNvPr id="189" name="Rectangle 5"/>
          <p:cNvSpPr txBox="1"/>
          <p:nvPr/>
        </p:nvSpPr>
        <p:spPr>
          <a:xfrm>
            <a:off x="817034" y="6489701"/>
            <a:ext cx="1589618"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800">
                <a:solidFill>
                  <a:srgbClr val="FFFFFF"/>
                </a:solidFill>
                <a:latin typeface="Arial"/>
                <a:ea typeface="Arial"/>
                <a:cs typeface="Arial"/>
                <a:sym typeface="Arial"/>
              </a:defRPr>
            </a:lvl1pPr>
          </a:lstStyle>
          <a:p>
            <a:pPr/>
            <a:r>
              <a:t>© 2017 IBM Corporation</a:t>
            </a:r>
          </a:p>
        </p:txBody>
      </p:sp>
      <p:pic>
        <p:nvPicPr>
          <p:cNvPr id="190" name="Picture 6" descr="Picture 6"/>
          <p:cNvPicPr>
            <a:picLocks noChangeAspect="1"/>
          </p:cNvPicPr>
          <p:nvPr/>
        </p:nvPicPr>
        <p:blipFill>
          <a:blip r:embed="rId4">
            <a:extLst/>
          </a:blip>
          <a:stretch>
            <a:fillRect/>
          </a:stretch>
        </p:blipFill>
        <p:spPr>
          <a:xfrm>
            <a:off x="10784416" y="364066"/>
            <a:ext cx="980017" cy="364068"/>
          </a:xfrm>
          <a:prstGeom prst="rect">
            <a:avLst/>
          </a:prstGeom>
          <a:ln w="12700">
            <a:miter lim="400000"/>
          </a:ln>
        </p:spPr>
      </p:pic>
      <p:sp>
        <p:nvSpPr>
          <p:cNvPr id="191" name="Title 3"/>
          <p:cNvSpPr txBox="1"/>
          <p:nvPr/>
        </p:nvSpPr>
        <p:spPr>
          <a:xfrm>
            <a:off x="749751" y="2667686"/>
            <a:ext cx="3086547" cy="117214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5000"/>
              </a:lnSpc>
              <a:defRPr sz="4200">
                <a:solidFill>
                  <a:srgbClr val="FFFFFF"/>
                </a:solidFill>
                <a:latin typeface="Arial"/>
                <a:ea typeface="Arial"/>
                <a:cs typeface="Arial"/>
                <a:sym typeface="Arial"/>
              </a:defRPr>
            </a:pPr>
            <a:r>
              <a:t>Blockchain</a:t>
            </a:r>
            <a:endParaRPr sz="2100"/>
          </a:p>
          <a:p>
            <a:pPr>
              <a:lnSpc>
                <a:spcPct val="95000"/>
              </a:lnSpc>
              <a:defRPr sz="4200">
                <a:solidFill>
                  <a:srgbClr val="7CC7FF"/>
                </a:solidFill>
                <a:latin typeface="Arial"/>
                <a:ea typeface="Arial"/>
                <a:cs typeface="Arial"/>
                <a:sym typeface="Arial"/>
              </a:defRPr>
            </a:pPr>
            <a:r>
              <a:t>Explained</a:t>
            </a:r>
          </a:p>
        </p:txBody>
      </p:sp>
      <p:grpSp>
        <p:nvGrpSpPr>
          <p:cNvPr id="211" name="Group 15"/>
          <p:cNvGrpSpPr/>
          <p:nvPr/>
        </p:nvGrpSpPr>
        <p:grpSpPr>
          <a:xfrm>
            <a:off x="346779" y="186116"/>
            <a:ext cx="9677415" cy="774421"/>
            <a:chOff x="0" y="0"/>
            <a:chExt cx="9677414" cy="774419"/>
          </a:xfrm>
        </p:grpSpPr>
        <p:grpSp>
          <p:nvGrpSpPr>
            <p:cNvPr id="194" name="Group 26"/>
            <p:cNvGrpSpPr/>
            <p:nvPr/>
          </p:nvGrpSpPr>
          <p:grpSpPr>
            <a:xfrm>
              <a:off x="71342" y="360257"/>
              <a:ext cx="1360236" cy="390832"/>
              <a:chOff x="0" y="0"/>
              <a:chExt cx="1360235" cy="390830"/>
            </a:xfrm>
          </p:grpSpPr>
          <p:sp>
            <p:nvSpPr>
              <p:cNvPr id="192" name="TextBox 14"/>
              <p:cNvSpPr txBox="1"/>
              <p:nvPr/>
            </p:nvSpPr>
            <p:spPr>
              <a:xfrm>
                <a:off x="363622" y="7893"/>
                <a:ext cx="996614"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600">
                    <a:solidFill>
                      <a:schemeClr val="accent6"/>
                    </a:solidFill>
                    <a:latin typeface="Arial"/>
                    <a:ea typeface="Arial"/>
                    <a:cs typeface="Arial"/>
                    <a:sym typeface="Arial"/>
                  </a:defRPr>
                </a:lvl1pPr>
              </a:lstStyle>
              <a:p>
                <a:pPr/>
                <a:r>
                  <a:t>Explained</a:t>
                </a:r>
              </a:p>
            </p:txBody>
          </p:sp>
          <p:pic>
            <p:nvPicPr>
              <p:cNvPr id="193" name="Picture 16" descr="Picture 16"/>
              <p:cNvPicPr>
                <a:picLocks noChangeAspect="1"/>
              </p:cNvPicPr>
              <p:nvPr/>
            </p:nvPicPr>
            <p:blipFill>
              <a:blip r:embed="rId5">
                <a:extLst/>
              </a:blip>
              <a:stretch>
                <a:fillRect/>
              </a:stretch>
            </p:blipFill>
            <p:spPr>
              <a:xfrm>
                <a:off x="0" y="0"/>
                <a:ext cx="390831" cy="390831"/>
              </a:xfrm>
              <a:prstGeom prst="rect">
                <a:avLst/>
              </a:prstGeom>
              <a:ln w="12700" cap="flat">
                <a:noFill/>
                <a:miter lim="400000"/>
              </a:ln>
              <a:effectLst/>
            </p:spPr>
          </p:pic>
        </p:grpSp>
        <p:grpSp>
          <p:nvGrpSpPr>
            <p:cNvPr id="197" name="Group 5"/>
            <p:cNvGrpSpPr/>
            <p:nvPr/>
          </p:nvGrpSpPr>
          <p:grpSpPr>
            <a:xfrm>
              <a:off x="1742686" y="360257"/>
              <a:ext cx="1253750" cy="390832"/>
              <a:chOff x="0" y="0"/>
              <a:chExt cx="1253748" cy="390830"/>
            </a:xfrm>
          </p:grpSpPr>
          <p:pic>
            <p:nvPicPr>
              <p:cNvPr id="195" name="Picture 20" descr="Picture 20"/>
              <p:cNvPicPr>
                <a:picLocks noChangeAspect="1"/>
              </p:cNvPicPr>
              <p:nvPr/>
            </p:nvPicPr>
            <p:blipFill>
              <a:blip r:embed="rId6">
                <a:extLst/>
              </a:blip>
              <a:stretch>
                <a:fillRect/>
              </a:stretch>
            </p:blipFill>
            <p:spPr>
              <a:xfrm>
                <a:off x="0" y="0"/>
                <a:ext cx="390831" cy="390831"/>
              </a:xfrm>
              <a:prstGeom prst="rect">
                <a:avLst/>
              </a:prstGeom>
              <a:ln w="12700" cap="flat">
                <a:noFill/>
                <a:miter lim="400000"/>
              </a:ln>
              <a:effectLst/>
            </p:spPr>
          </p:pic>
          <p:sp>
            <p:nvSpPr>
              <p:cNvPr id="196" name="TextBox 22"/>
              <p:cNvSpPr txBox="1"/>
              <p:nvPr/>
            </p:nvSpPr>
            <p:spPr>
              <a:xfrm>
                <a:off x="313690" y="6325"/>
                <a:ext cx="940059"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600">
                    <a:solidFill>
                      <a:srgbClr val="535353"/>
                    </a:solidFill>
                    <a:latin typeface="Arial"/>
                    <a:ea typeface="Arial"/>
                    <a:cs typeface="Arial"/>
                    <a:sym typeface="Arial"/>
                  </a:defRPr>
                </a:lvl1pPr>
              </a:lstStyle>
              <a:p>
                <a:pPr/>
                <a:r>
                  <a:t>Solutions</a:t>
                </a:r>
              </a:p>
            </p:txBody>
          </p:sp>
        </p:grpSp>
        <p:grpSp>
          <p:nvGrpSpPr>
            <p:cNvPr id="200" name="Group 4"/>
            <p:cNvGrpSpPr/>
            <p:nvPr/>
          </p:nvGrpSpPr>
          <p:grpSpPr>
            <a:xfrm>
              <a:off x="5054250" y="330145"/>
              <a:ext cx="1365752" cy="390832"/>
              <a:chOff x="0" y="0"/>
              <a:chExt cx="1365750" cy="390830"/>
            </a:xfrm>
          </p:grpSpPr>
          <p:pic>
            <p:nvPicPr>
              <p:cNvPr id="198" name="Picture 17" descr="Picture 17"/>
              <p:cNvPicPr>
                <a:picLocks noChangeAspect="1"/>
              </p:cNvPicPr>
              <p:nvPr/>
            </p:nvPicPr>
            <p:blipFill>
              <a:blip r:embed="rId7">
                <a:extLst/>
              </a:blip>
              <a:stretch>
                <a:fillRect/>
              </a:stretch>
            </p:blipFill>
            <p:spPr>
              <a:xfrm>
                <a:off x="0" y="0"/>
                <a:ext cx="390831" cy="390831"/>
              </a:xfrm>
              <a:prstGeom prst="rect">
                <a:avLst/>
              </a:prstGeom>
              <a:ln w="12700" cap="flat">
                <a:noFill/>
                <a:miter lim="400000"/>
              </a:ln>
              <a:effectLst/>
            </p:spPr>
          </p:pic>
          <p:sp>
            <p:nvSpPr>
              <p:cNvPr id="199" name="TextBox 23"/>
              <p:cNvSpPr txBox="1"/>
              <p:nvPr/>
            </p:nvSpPr>
            <p:spPr>
              <a:xfrm>
                <a:off x="245114" y="51610"/>
                <a:ext cx="1120637"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600">
                    <a:solidFill>
                      <a:srgbClr val="535353"/>
                    </a:solidFill>
                    <a:latin typeface="Arial"/>
                    <a:ea typeface="Arial"/>
                    <a:cs typeface="Arial"/>
                    <a:sym typeface="Arial"/>
                  </a:defRPr>
                </a:lvl1pPr>
              </a:lstStyle>
              <a:p>
                <a:pPr/>
                <a:r>
                  <a:t>Architected</a:t>
                </a:r>
              </a:p>
            </p:txBody>
          </p:sp>
        </p:grpSp>
        <p:grpSp>
          <p:nvGrpSpPr>
            <p:cNvPr id="203" name="Group 3"/>
            <p:cNvGrpSpPr/>
            <p:nvPr/>
          </p:nvGrpSpPr>
          <p:grpSpPr>
            <a:xfrm>
              <a:off x="6748658" y="360257"/>
              <a:ext cx="1224098" cy="390832"/>
              <a:chOff x="0" y="0"/>
              <a:chExt cx="1224097" cy="390830"/>
            </a:xfrm>
          </p:grpSpPr>
          <p:pic>
            <p:nvPicPr>
              <p:cNvPr id="201" name="Picture 18" descr="Picture 18"/>
              <p:cNvPicPr>
                <a:picLocks noChangeAspect="1"/>
              </p:cNvPicPr>
              <p:nvPr/>
            </p:nvPicPr>
            <p:blipFill>
              <a:blip r:embed="rId8">
                <a:extLst/>
              </a:blip>
              <a:stretch>
                <a:fillRect/>
              </a:stretch>
            </p:blipFill>
            <p:spPr>
              <a:xfrm>
                <a:off x="0" y="0"/>
                <a:ext cx="390831" cy="390831"/>
              </a:xfrm>
              <a:prstGeom prst="rect">
                <a:avLst/>
              </a:prstGeom>
              <a:ln w="12700" cap="flat">
                <a:noFill/>
                <a:miter lim="400000"/>
              </a:ln>
              <a:effectLst/>
            </p:spPr>
          </p:pic>
          <p:sp>
            <p:nvSpPr>
              <p:cNvPr id="202" name="TextBox 24"/>
              <p:cNvSpPr txBox="1"/>
              <p:nvPr/>
            </p:nvSpPr>
            <p:spPr>
              <a:xfrm>
                <a:off x="317972" y="34521"/>
                <a:ext cx="906126"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600">
                    <a:solidFill>
                      <a:srgbClr val="535353"/>
                    </a:solidFill>
                    <a:latin typeface="Arial"/>
                    <a:ea typeface="Arial"/>
                    <a:cs typeface="Arial"/>
                    <a:sym typeface="Arial"/>
                  </a:defRPr>
                </a:lvl1pPr>
              </a:lstStyle>
              <a:p>
                <a:pPr/>
                <a:r>
                  <a:t>Explored</a:t>
                </a:r>
              </a:p>
            </p:txBody>
          </p:sp>
        </p:grpSp>
        <p:grpSp>
          <p:nvGrpSpPr>
            <p:cNvPr id="206" name="Group 27"/>
            <p:cNvGrpSpPr/>
            <p:nvPr/>
          </p:nvGrpSpPr>
          <p:grpSpPr>
            <a:xfrm>
              <a:off x="3321858" y="344081"/>
              <a:ext cx="1406240" cy="407008"/>
              <a:chOff x="0" y="0"/>
              <a:chExt cx="1406238" cy="407006"/>
            </a:xfrm>
          </p:grpSpPr>
          <p:sp>
            <p:nvSpPr>
              <p:cNvPr id="204" name="TextBox 28"/>
              <p:cNvSpPr txBox="1"/>
              <p:nvPr/>
            </p:nvSpPr>
            <p:spPr>
              <a:xfrm>
                <a:off x="319435" y="31182"/>
                <a:ext cx="1086804"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600">
                    <a:solidFill>
                      <a:srgbClr val="535353"/>
                    </a:solidFill>
                    <a:latin typeface="Arial"/>
                    <a:ea typeface="Arial"/>
                    <a:cs typeface="Arial"/>
                    <a:sym typeface="Arial"/>
                  </a:defRPr>
                </a:lvl1pPr>
              </a:lstStyle>
              <a:p>
                <a:pPr/>
                <a:r>
                  <a:t>Composed</a:t>
                </a:r>
              </a:p>
            </p:txBody>
          </p:sp>
          <p:pic>
            <p:nvPicPr>
              <p:cNvPr id="205" name="Picture 29" descr="Picture 29"/>
              <p:cNvPicPr>
                <a:picLocks noChangeAspect="1"/>
              </p:cNvPicPr>
              <p:nvPr/>
            </p:nvPicPr>
            <p:blipFill>
              <a:blip r:embed="rId9">
                <a:extLst/>
              </a:blip>
              <a:stretch>
                <a:fillRect/>
              </a:stretch>
            </p:blipFill>
            <p:spPr>
              <a:xfrm>
                <a:off x="0" y="0"/>
                <a:ext cx="407007" cy="407007"/>
              </a:xfrm>
              <a:prstGeom prst="rect">
                <a:avLst/>
              </a:prstGeom>
              <a:ln w="12700" cap="flat">
                <a:noFill/>
                <a:miter lim="400000"/>
              </a:ln>
              <a:effectLst/>
            </p:spPr>
          </p:pic>
        </p:grpSp>
        <p:sp>
          <p:nvSpPr>
            <p:cNvPr id="207" name="TextBox 55"/>
            <p:cNvSpPr txBox="1"/>
            <p:nvPr/>
          </p:nvSpPr>
          <p:spPr>
            <a:xfrm>
              <a:off x="0" y="0"/>
              <a:ext cx="2150719" cy="2765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1219169">
                <a:defRPr sz="1300">
                  <a:solidFill>
                    <a:schemeClr val="accent6"/>
                  </a:solidFill>
                  <a:latin typeface="Arial"/>
                  <a:ea typeface="Arial"/>
                  <a:cs typeface="Arial"/>
                  <a:sym typeface="Arial"/>
                </a:defRPr>
              </a:lvl1pPr>
            </a:lstStyle>
            <a:p>
              <a:pPr/>
              <a:r>
                <a:t>Blockchain education series</a:t>
              </a:r>
            </a:p>
          </p:txBody>
        </p:sp>
        <p:grpSp>
          <p:nvGrpSpPr>
            <p:cNvPr id="210" name="Group 13"/>
            <p:cNvGrpSpPr/>
            <p:nvPr/>
          </p:nvGrpSpPr>
          <p:grpSpPr>
            <a:xfrm>
              <a:off x="8250268" y="379184"/>
              <a:ext cx="1427147" cy="395236"/>
              <a:chOff x="0" y="0"/>
              <a:chExt cx="1427146" cy="395234"/>
            </a:xfrm>
          </p:grpSpPr>
          <p:pic>
            <p:nvPicPr>
              <p:cNvPr id="208" name="Picture 11" descr="Picture 11"/>
              <p:cNvPicPr>
                <a:picLocks noChangeAspect="1"/>
              </p:cNvPicPr>
              <p:nvPr/>
            </p:nvPicPr>
            <p:blipFill>
              <a:blip r:embed="rId10">
                <a:extLst/>
              </a:blip>
              <a:stretch>
                <a:fillRect/>
              </a:stretch>
            </p:blipFill>
            <p:spPr>
              <a:xfrm>
                <a:off x="0" y="0"/>
                <a:ext cx="395235" cy="395235"/>
              </a:xfrm>
              <a:prstGeom prst="rect">
                <a:avLst/>
              </a:prstGeom>
              <a:ln w="12700" cap="flat">
                <a:noFill/>
                <a:miter lim="400000"/>
              </a:ln>
              <a:effectLst/>
            </p:spPr>
          </p:pic>
          <p:sp>
            <p:nvSpPr>
              <p:cNvPr id="209" name="TextBox 56"/>
              <p:cNvSpPr txBox="1"/>
              <p:nvPr/>
            </p:nvSpPr>
            <p:spPr>
              <a:xfrm>
                <a:off x="329131" y="14025"/>
                <a:ext cx="1098016"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600">
                    <a:solidFill>
                      <a:srgbClr val="535353"/>
                    </a:solidFill>
                    <a:latin typeface="Arial"/>
                    <a:ea typeface="Arial"/>
                    <a:cs typeface="Arial"/>
                    <a:sym typeface="Arial"/>
                  </a:defRPr>
                </a:lvl1pPr>
              </a:lstStyle>
              <a:p>
                <a:pPr/>
                <a:r>
                  <a:t>Next Steps</a:t>
                </a:r>
              </a:p>
            </p:txBody>
          </p:sp>
        </p:grpSp>
      </p:grpSp>
      <p:sp>
        <p:nvSpPr>
          <p:cNvPr id="212" name="TextBox 1"/>
          <p:cNvSpPr txBox="1"/>
          <p:nvPr/>
        </p:nvSpPr>
        <p:spPr>
          <a:xfrm>
            <a:off x="681566" y="6068483"/>
            <a:ext cx="2434169" cy="276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1219169">
              <a:defRPr sz="1300">
                <a:solidFill>
                  <a:srgbClr val="FFFFFF"/>
                </a:solidFill>
                <a:latin typeface="Arial"/>
                <a:ea typeface="Arial"/>
                <a:cs typeface="Arial"/>
                <a:sym typeface="Arial"/>
              </a:defRPr>
            </a:lvl1pPr>
          </a:lstStyle>
          <a:p>
            <a:pPr/>
            <a:r>
              <a:t>V4.06, 28 July 2017</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7" name="Picture 45" descr="Picture 45"/>
          <p:cNvPicPr>
            <a:picLocks noChangeAspect="1"/>
          </p:cNvPicPr>
          <p:nvPr/>
        </p:nvPicPr>
        <p:blipFill>
          <a:blip r:embed="rId3">
            <a:extLst/>
          </a:blip>
          <a:stretch>
            <a:fillRect/>
          </a:stretch>
        </p:blipFill>
        <p:spPr>
          <a:xfrm>
            <a:off x="0" y="1"/>
            <a:ext cx="6326717" cy="6864351"/>
          </a:xfrm>
          <a:prstGeom prst="rect">
            <a:avLst/>
          </a:prstGeom>
          <a:ln w="12700">
            <a:miter lim="400000"/>
          </a:ln>
        </p:spPr>
      </p:pic>
      <p:sp>
        <p:nvSpPr>
          <p:cNvPr id="218" name="Freeform 3"/>
          <p:cNvSpPr/>
          <p:nvPr/>
        </p:nvSpPr>
        <p:spPr>
          <a:xfrm>
            <a:off x="5465233" y="-21166"/>
            <a:ext cx="6788152" cy="6929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75"/>
                </a:moveTo>
                <a:lnTo>
                  <a:pt x="195" y="0"/>
                </a:lnTo>
                <a:lnTo>
                  <a:pt x="21405" y="0"/>
                </a:lnTo>
                <a:lnTo>
                  <a:pt x="21600" y="21600"/>
                </a:lnTo>
              </a:path>
            </a:pathLst>
          </a:custGeom>
          <a:solidFill>
            <a:srgbClr val="0B3040"/>
          </a:solidFill>
          <a:ln w="12700">
            <a:miter lim="400000"/>
          </a:ln>
        </p:spPr>
        <p:txBody>
          <a:bodyPr lIns="45718" tIns="45718" rIns="45718" bIns="45718"/>
          <a:lstStyle/>
          <a:p>
            <a:pPr>
              <a:defRPr sz="3200">
                <a:latin typeface="Arial"/>
                <a:ea typeface="Arial"/>
                <a:cs typeface="Arial"/>
                <a:sym typeface="Arial"/>
              </a:defRPr>
            </a:pPr>
          </a:p>
        </p:txBody>
      </p:sp>
      <p:sp>
        <p:nvSpPr>
          <p:cNvPr id="219" name="Shape 304"/>
          <p:cNvSpPr txBox="1"/>
          <p:nvPr/>
        </p:nvSpPr>
        <p:spPr>
          <a:xfrm>
            <a:off x="361951" y="459317"/>
            <a:ext cx="4593167" cy="727617"/>
          </a:xfrm>
          <a:prstGeom prst="rect">
            <a:avLst/>
          </a:prstGeom>
          <a:ln w="12700">
            <a:miter lim="400000"/>
          </a:ln>
          <a:extLst>
            <a:ext uri="{C572A759-6A51-4108-AA02-DFA0A04FC94B}">
              <ma14:wrappingTextBoxFlag xmlns:ma14="http://schemas.microsoft.com/office/mac/drawingml/2011/main" val="1"/>
            </a:ext>
          </a:extLst>
        </p:spPr>
        <p:txBody>
          <a:bodyPr lIns="67733" tIns="67733" rIns="67733" bIns="67733">
            <a:spAutoFit/>
          </a:bodyPr>
          <a:lstStyle>
            <a:lvl1pPr defTabSz="1098522">
              <a:defRPr sz="4200">
                <a:solidFill>
                  <a:srgbClr val="FFFFFF"/>
                </a:solidFill>
                <a:latin typeface="Arial"/>
                <a:ea typeface="Arial"/>
                <a:cs typeface="Arial"/>
                <a:sym typeface="Arial"/>
              </a:defRPr>
            </a:lvl1pPr>
          </a:lstStyle>
          <a:p>
            <a:pPr/>
            <a:r>
              <a:t>Contents</a:t>
            </a:r>
          </a:p>
        </p:txBody>
      </p:sp>
      <p:graphicFrame>
        <p:nvGraphicFramePr>
          <p:cNvPr id="220" name="Group 153"/>
          <p:cNvGraphicFramePr/>
          <p:nvPr/>
        </p:nvGraphicFramePr>
        <p:xfrm>
          <a:off x="8172450" y="806448"/>
          <a:ext cx="3572934" cy="538057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572933"/>
              </a:tblGrid>
              <a:tr h="1932516">
                <a:tc>
                  <a:txBody>
                    <a:bodyPr/>
                    <a:lstStyle/>
                    <a:p>
                      <a:pPr defTabSz="457200">
                        <a:tabLst>
                          <a:tab pos="800100" algn="l"/>
                        </a:tabLst>
                        <a:defRPr sz="1800">
                          <a:solidFill>
                            <a:srgbClr val="000000"/>
                          </a:solidFill>
                        </a:defRPr>
                      </a:pPr>
                      <a:r>
                        <a:rPr sz="2400">
                          <a:solidFill>
                            <a:srgbClr val="FF5050"/>
                          </a:solidFill>
                          <a:latin typeface="+mn-lt"/>
                          <a:ea typeface="+mn-ea"/>
                          <a:cs typeface="+mn-cs"/>
                          <a:sym typeface="Helvetica"/>
                        </a:rPr>
                        <a:t>	 is Blockchain?</a:t>
                      </a:r>
                    </a:p>
                  </a:txBody>
                  <a:tcPr marL="60960" marR="60960" marT="60960" marB="60960" anchor="ctr" anchorCtr="0" horzOverflow="overflow">
                    <a:lnL w="12700">
                      <a:miter lim="400000"/>
                    </a:lnL>
                    <a:lnR w="12700">
                      <a:miter lim="400000"/>
                    </a:lnR>
                    <a:lnT w="12700">
                      <a:miter lim="400000"/>
                    </a:lnT>
                    <a:lnB w="12700">
                      <a:miter lim="400000"/>
                    </a:lnB>
                    <a:noFill/>
                  </a:tcPr>
                </a:tc>
              </a:tr>
              <a:tr h="1722966">
                <a:tc>
                  <a:txBody>
                    <a:bodyPr/>
                    <a:lstStyle/>
                    <a:p>
                      <a:pPr defTabSz="114300">
                        <a:tabLst>
                          <a:tab pos="622300" algn="l"/>
                        </a:tabLst>
                        <a:defRPr sz="1800">
                          <a:solidFill>
                            <a:srgbClr val="000000"/>
                          </a:solidFill>
                        </a:defRPr>
                      </a:pPr>
                      <a:r>
                        <a:rPr sz="2400">
                          <a:solidFill>
                            <a:srgbClr val="8CD211"/>
                          </a:solidFill>
                          <a:latin typeface="+mn-lt"/>
                          <a:ea typeface="+mn-ea"/>
                          <a:cs typeface="+mn-cs"/>
                          <a:sym typeface="Helvetica"/>
                        </a:rPr>
                        <a:t>		 is it relevant  for our business?</a:t>
                      </a:r>
                    </a:p>
                  </a:txBody>
                  <a:tcPr marL="60960" marR="60960" marT="60960" marB="60960" anchor="ctr" anchorCtr="0" horzOverflow="overflow">
                    <a:lnL w="12700">
                      <a:miter lim="400000"/>
                    </a:lnL>
                    <a:lnR w="12700">
                      <a:miter lim="400000"/>
                    </a:lnR>
                    <a:lnT w="12700">
                      <a:miter lim="400000"/>
                    </a:lnT>
                    <a:lnB w="12700">
                      <a:miter lim="400000"/>
                    </a:lnB>
                    <a:noFill/>
                  </a:tcPr>
                </a:tc>
              </a:tr>
              <a:tr h="1725084">
                <a:tc>
                  <a:txBody>
                    <a:bodyPr/>
                    <a:lstStyle/>
                    <a:p>
                      <a:pPr defTabSz="342900">
                        <a:tabLst>
                          <a:tab pos="622300" algn="l"/>
                        </a:tabLst>
                        <a:defRPr sz="1800">
                          <a:solidFill>
                            <a:srgbClr val="000000"/>
                          </a:solidFill>
                        </a:defRPr>
                      </a:pPr>
                      <a:r>
                        <a:rPr sz="2400">
                          <a:solidFill>
                            <a:srgbClr val="AF6EE8"/>
                          </a:solidFill>
                          <a:latin typeface="+mn-lt"/>
                          <a:ea typeface="+mn-ea"/>
                          <a:cs typeface="+mn-cs"/>
                          <a:sym typeface="Helvetica"/>
                        </a:rPr>
                        <a:t>		</a:t>
                      </a:r>
                    </a:p>
                  </a:txBody>
                  <a:tcPr marL="60960" marR="60960" marT="60960" marB="60960" anchor="ctr" anchorCtr="0" horzOverflow="overflow">
                    <a:lnL w="12700">
                      <a:miter lim="400000"/>
                    </a:lnL>
                    <a:lnR w="12700">
                      <a:miter lim="400000"/>
                    </a:lnR>
                    <a:lnT w="12700">
                      <a:miter lim="400000"/>
                    </a:lnT>
                    <a:lnB w="12700">
                      <a:miter lim="400000"/>
                    </a:lnB>
                    <a:noFill/>
                  </a:tcPr>
                </a:tc>
              </a:tr>
            </a:tbl>
          </a:graphicData>
        </a:graphic>
      </p:graphicFrame>
      <p:pic>
        <p:nvPicPr>
          <p:cNvPr id="221" name="pasted-image.tiff" descr="pasted-image.tiff"/>
          <p:cNvPicPr>
            <a:picLocks noChangeAspect="1"/>
          </p:cNvPicPr>
          <p:nvPr/>
        </p:nvPicPr>
        <p:blipFill>
          <a:blip r:embed="rId4">
            <a:extLst/>
          </a:blip>
          <a:stretch>
            <a:fillRect/>
          </a:stretch>
        </p:blipFill>
        <p:spPr>
          <a:xfrm>
            <a:off x="6246285" y="1284817"/>
            <a:ext cx="222250" cy="736601"/>
          </a:xfrm>
          <a:prstGeom prst="rect">
            <a:avLst/>
          </a:prstGeom>
          <a:ln w="12700">
            <a:miter lim="400000"/>
          </a:ln>
        </p:spPr>
      </p:pic>
      <p:grpSp>
        <p:nvGrpSpPr>
          <p:cNvPr id="236" name="Group 10"/>
          <p:cNvGrpSpPr/>
          <p:nvPr/>
        </p:nvGrpSpPr>
        <p:grpSpPr>
          <a:xfrm>
            <a:off x="6860117" y="1289050"/>
            <a:ext cx="882650" cy="905934"/>
            <a:chOff x="0" y="0"/>
            <a:chExt cx="882648" cy="905932"/>
          </a:xfrm>
        </p:grpSpPr>
        <p:sp>
          <p:nvSpPr>
            <p:cNvPr id="222" name="Freeform 11"/>
            <p:cNvSpPr/>
            <p:nvPr/>
          </p:nvSpPr>
          <p:spPr>
            <a:xfrm>
              <a:off x="630765" y="0"/>
              <a:ext cx="251885" cy="905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23" name="Freeform 12"/>
            <p:cNvSpPr/>
            <p:nvPr/>
          </p:nvSpPr>
          <p:spPr>
            <a:xfrm>
              <a:off x="0" y="0"/>
              <a:ext cx="254000" cy="905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235" name="Group 13"/>
            <p:cNvGrpSpPr/>
            <p:nvPr/>
          </p:nvGrpSpPr>
          <p:grpSpPr>
            <a:xfrm>
              <a:off x="175683" y="205316"/>
              <a:ext cx="512233" cy="503768"/>
              <a:chOff x="0" y="0"/>
              <a:chExt cx="512232" cy="503766"/>
            </a:xfrm>
          </p:grpSpPr>
          <p:sp>
            <p:nvSpPr>
              <p:cNvPr id="224" name="Freeform 14"/>
              <p:cNvSpPr/>
              <p:nvPr/>
            </p:nvSpPr>
            <p:spPr>
              <a:xfrm>
                <a:off x="0" y="-1"/>
                <a:ext cx="512233" cy="3471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25" name="Rectangle 15"/>
              <p:cNvSpPr/>
              <p:nvPr/>
            </p:nvSpPr>
            <p:spPr>
              <a:xfrm>
                <a:off x="10583" y="71966"/>
                <a:ext cx="491067" cy="19050"/>
              </a:xfrm>
              <a:prstGeom prst="rect">
                <a:avLst/>
              </a:pr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26" name="Freeform 16"/>
              <p:cNvSpPr/>
              <p:nvPr/>
            </p:nvSpPr>
            <p:spPr>
              <a:xfrm>
                <a:off x="455082" y="38099"/>
                <a:ext cx="21168" cy="21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27" name="Freeform 17"/>
              <p:cNvSpPr/>
              <p:nvPr/>
            </p:nvSpPr>
            <p:spPr>
              <a:xfrm>
                <a:off x="406399" y="38099"/>
                <a:ext cx="21168" cy="21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28" name="Freeform 18"/>
              <p:cNvSpPr/>
              <p:nvPr/>
            </p:nvSpPr>
            <p:spPr>
              <a:xfrm>
                <a:off x="359832" y="38099"/>
                <a:ext cx="23285" cy="21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29" name="Freeform 19"/>
              <p:cNvSpPr/>
              <p:nvPr/>
            </p:nvSpPr>
            <p:spPr>
              <a:xfrm>
                <a:off x="55033" y="173566"/>
                <a:ext cx="1143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30" name="Freeform 20"/>
              <p:cNvSpPr/>
              <p:nvPr/>
            </p:nvSpPr>
            <p:spPr>
              <a:xfrm>
                <a:off x="55033" y="122766"/>
                <a:ext cx="1143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31" name="Freeform 21"/>
              <p:cNvSpPr/>
              <p:nvPr/>
            </p:nvSpPr>
            <p:spPr>
              <a:xfrm>
                <a:off x="55033" y="224366"/>
                <a:ext cx="114301" cy="21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32" name="Freeform 22"/>
              <p:cNvSpPr/>
              <p:nvPr/>
            </p:nvSpPr>
            <p:spPr>
              <a:xfrm>
                <a:off x="0" y="380999"/>
                <a:ext cx="512233"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33" name="Freeform 23"/>
              <p:cNvSpPr/>
              <p:nvPr/>
            </p:nvSpPr>
            <p:spPr>
              <a:xfrm>
                <a:off x="0" y="482599"/>
                <a:ext cx="512233" cy="21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34" name="Freeform 24"/>
              <p:cNvSpPr/>
              <p:nvPr/>
            </p:nvSpPr>
            <p:spPr>
              <a:xfrm>
                <a:off x="0" y="431799"/>
                <a:ext cx="512233"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grpSp>
        <p:nvGrpSpPr>
          <p:cNvPr id="241" name="Group 25"/>
          <p:cNvGrpSpPr/>
          <p:nvPr/>
        </p:nvGrpSpPr>
        <p:grpSpPr>
          <a:xfrm>
            <a:off x="6857999" y="3043766"/>
            <a:ext cx="882652" cy="905934"/>
            <a:chOff x="0" y="0"/>
            <a:chExt cx="882650" cy="905932"/>
          </a:xfrm>
        </p:grpSpPr>
        <p:sp>
          <p:nvSpPr>
            <p:cNvPr id="237" name="Freeform 26"/>
            <p:cNvSpPr/>
            <p:nvPr/>
          </p:nvSpPr>
          <p:spPr>
            <a:xfrm>
              <a:off x="629717" y="0"/>
              <a:ext cx="252934" cy="905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79" y="21600"/>
                  </a:lnTo>
                  <a:lnTo>
                    <a:pt x="1258" y="21579"/>
                  </a:lnTo>
                  <a:lnTo>
                    <a:pt x="962" y="21558"/>
                  </a:lnTo>
                  <a:lnTo>
                    <a:pt x="518" y="21475"/>
                  </a:lnTo>
                  <a:lnTo>
                    <a:pt x="296" y="21413"/>
                  </a:lnTo>
                  <a:lnTo>
                    <a:pt x="148" y="21350"/>
                  </a:lnTo>
                  <a:lnTo>
                    <a:pt x="0" y="21267"/>
                  </a:lnTo>
                  <a:lnTo>
                    <a:pt x="0" y="21079"/>
                  </a:lnTo>
                  <a:lnTo>
                    <a:pt x="148" y="21017"/>
                  </a:lnTo>
                  <a:lnTo>
                    <a:pt x="296" y="20933"/>
                  </a:lnTo>
                  <a:lnTo>
                    <a:pt x="518" y="20871"/>
                  </a:lnTo>
                  <a:lnTo>
                    <a:pt x="962" y="20788"/>
                  </a:lnTo>
                  <a:lnTo>
                    <a:pt x="1258" y="20767"/>
                  </a:lnTo>
                  <a:lnTo>
                    <a:pt x="18567" y="20767"/>
                  </a:lnTo>
                  <a:lnTo>
                    <a:pt x="18567" y="854"/>
                  </a:lnTo>
                  <a:lnTo>
                    <a:pt x="1405" y="854"/>
                  </a:lnTo>
                  <a:lnTo>
                    <a:pt x="1110" y="833"/>
                  </a:lnTo>
                  <a:lnTo>
                    <a:pt x="666" y="750"/>
                  </a:lnTo>
                  <a:lnTo>
                    <a:pt x="518" y="687"/>
                  </a:lnTo>
                  <a:lnTo>
                    <a:pt x="370" y="604"/>
                  </a:lnTo>
                  <a:lnTo>
                    <a:pt x="296" y="521"/>
                  </a:lnTo>
                  <a:lnTo>
                    <a:pt x="148" y="437"/>
                  </a:lnTo>
                  <a:lnTo>
                    <a:pt x="296" y="354"/>
                  </a:lnTo>
                  <a:lnTo>
                    <a:pt x="370" y="271"/>
                  </a:lnTo>
                  <a:lnTo>
                    <a:pt x="666" y="146"/>
                  </a:lnTo>
                  <a:lnTo>
                    <a:pt x="888" y="104"/>
                  </a:lnTo>
                  <a:lnTo>
                    <a:pt x="1110" y="42"/>
                  </a:lnTo>
                  <a:lnTo>
                    <a:pt x="1701" y="0"/>
                  </a:lnTo>
                  <a:lnTo>
                    <a:pt x="21600" y="0"/>
                  </a:lnTo>
                  <a:close/>
                </a:path>
              </a:pathLst>
            </a:custGeom>
            <a:solidFill>
              <a:srgbClr val="8CD211"/>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38" name="Freeform 27"/>
            <p:cNvSpPr/>
            <p:nvPr/>
          </p:nvSpPr>
          <p:spPr>
            <a:xfrm>
              <a:off x="-1" y="0"/>
              <a:ext cx="254679" cy="905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041" y="21600"/>
                  </a:lnTo>
                  <a:lnTo>
                    <a:pt x="20635" y="21558"/>
                  </a:lnTo>
                  <a:lnTo>
                    <a:pt x="20858" y="21517"/>
                  </a:lnTo>
                  <a:lnTo>
                    <a:pt x="21155" y="21475"/>
                  </a:lnTo>
                  <a:lnTo>
                    <a:pt x="21452" y="21350"/>
                  </a:lnTo>
                  <a:lnTo>
                    <a:pt x="21526" y="21267"/>
                  </a:lnTo>
                  <a:lnTo>
                    <a:pt x="21600" y="21163"/>
                  </a:lnTo>
                  <a:lnTo>
                    <a:pt x="21526" y="21079"/>
                  </a:lnTo>
                  <a:lnTo>
                    <a:pt x="21452" y="21017"/>
                  </a:lnTo>
                  <a:lnTo>
                    <a:pt x="21303" y="20933"/>
                  </a:lnTo>
                  <a:lnTo>
                    <a:pt x="21155" y="20871"/>
                  </a:lnTo>
                  <a:lnTo>
                    <a:pt x="20858" y="20829"/>
                  </a:lnTo>
                  <a:lnTo>
                    <a:pt x="20635" y="20788"/>
                  </a:lnTo>
                  <a:lnTo>
                    <a:pt x="20338" y="20767"/>
                  </a:lnTo>
                  <a:lnTo>
                    <a:pt x="2969" y="20767"/>
                  </a:lnTo>
                  <a:lnTo>
                    <a:pt x="2969" y="854"/>
                  </a:lnTo>
                  <a:lnTo>
                    <a:pt x="20190" y="854"/>
                  </a:lnTo>
                  <a:lnTo>
                    <a:pt x="20412" y="833"/>
                  </a:lnTo>
                  <a:lnTo>
                    <a:pt x="20709" y="792"/>
                  </a:lnTo>
                  <a:lnTo>
                    <a:pt x="20932" y="750"/>
                  </a:lnTo>
                  <a:lnTo>
                    <a:pt x="21155" y="687"/>
                  </a:lnTo>
                  <a:lnTo>
                    <a:pt x="21303" y="604"/>
                  </a:lnTo>
                  <a:lnTo>
                    <a:pt x="21377" y="521"/>
                  </a:lnTo>
                  <a:lnTo>
                    <a:pt x="21377" y="354"/>
                  </a:lnTo>
                  <a:lnTo>
                    <a:pt x="21303" y="271"/>
                  </a:lnTo>
                  <a:lnTo>
                    <a:pt x="21155" y="208"/>
                  </a:lnTo>
                  <a:lnTo>
                    <a:pt x="20932" y="146"/>
                  </a:lnTo>
                  <a:lnTo>
                    <a:pt x="20709" y="104"/>
                  </a:lnTo>
                  <a:lnTo>
                    <a:pt x="20412" y="42"/>
                  </a:lnTo>
                  <a:lnTo>
                    <a:pt x="20190" y="21"/>
                  </a:lnTo>
                  <a:lnTo>
                    <a:pt x="19893" y="0"/>
                  </a:lnTo>
                  <a:lnTo>
                    <a:pt x="0" y="0"/>
                  </a:lnTo>
                  <a:close/>
                </a:path>
              </a:pathLst>
            </a:custGeom>
            <a:solidFill>
              <a:srgbClr val="8CD211"/>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39" name="Freeform 28"/>
            <p:cNvSpPr/>
            <p:nvPr/>
          </p:nvSpPr>
          <p:spPr>
            <a:xfrm>
              <a:off x="390738" y="740107"/>
              <a:ext cx="97686" cy="97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1600" y="9643"/>
                  </a:lnTo>
                  <a:lnTo>
                    <a:pt x="21211" y="7714"/>
                  </a:lnTo>
                  <a:lnTo>
                    <a:pt x="20822" y="6557"/>
                  </a:lnTo>
                  <a:lnTo>
                    <a:pt x="19849" y="4821"/>
                  </a:lnTo>
                  <a:lnTo>
                    <a:pt x="18292" y="3279"/>
                  </a:lnTo>
                  <a:lnTo>
                    <a:pt x="16930" y="1736"/>
                  </a:lnTo>
                  <a:lnTo>
                    <a:pt x="13038" y="193"/>
                  </a:lnTo>
                  <a:lnTo>
                    <a:pt x="11870" y="193"/>
                  </a:lnTo>
                  <a:lnTo>
                    <a:pt x="10703" y="0"/>
                  </a:lnTo>
                  <a:lnTo>
                    <a:pt x="9535" y="193"/>
                  </a:lnTo>
                  <a:lnTo>
                    <a:pt x="8562" y="193"/>
                  </a:lnTo>
                  <a:lnTo>
                    <a:pt x="7589" y="579"/>
                  </a:lnTo>
                  <a:lnTo>
                    <a:pt x="6422" y="964"/>
                  </a:lnTo>
                  <a:lnTo>
                    <a:pt x="4670" y="1736"/>
                  </a:lnTo>
                  <a:lnTo>
                    <a:pt x="3114" y="3279"/>
                  </a:lnTo>
                  <a:lnTo>
                    <a:pt x="1751" y="4821"/>
                  </a:lnTo>
                  <a:lnTo>
                    <a:pt x="778" y="6557"/>
                  </a:lnTo>
                  <a:lnTo>
                    <a:pt x="389" y="7714"/>
                  </a:lnTo>
                  <a:lnTo>
                    <a:pt x="0" y="9643"/>
                  </a:lnTo>
                  <a:lnTo>
                    <a:pt x="0" y="11957"/>
                  </a:lnTo>
                  <a:lnTo>
                    <a:pt x="389" y="13886"/>
                  </a:lnTo>
                  <a:lnTo>
                    <a:pt x="778" y="14850"/>
                  </a:lnTo>
                  <a:lnTo>
                    <a:pt x="1751" y="16779"/>
                  </a:lnTo>
                  <a:lnTo>
                    <a:pt x="3114" y="18321"/>
                  </a:lnTo>
                  <a:lnTo>
                    <a:pt x="4670" y="19671"/>
                  </a:lnTo>
                  <a:lnTo>
                    <a:pt x="6422" y="20829"/>
                  </a:lnTo>
                  <a:lnTo>
                    <a:pt x="7589" y="21021"/>
                  </a:lnTo>
                  <a:lnTo>
                    <a:pt x="8562" y="21407"/>
                  </a:lnTo>
                  <a:lnTo>
                    <a:pt x="9535" y="21600"/>
                  </a:lnTo>
                  <a:lnTo>
                    <a:pt x="11870" y="21600"/>
                  </a:lnTo>
                  <a:lnTo>
                    <a:pt x="13038" y="21407"/>
                  </a:lnTo>
                  <a:lnTo>
                    <a:pt x="14011" y="21021"/>
                  </a:lnTo>
                  <a:lnTo>
                    <a:pt x="14984" y="20829"/>
                  </a:lnTo>
                  <a:lnTo>
                    <a:pt x="16930" y="19671"/>
                  </a:lnTo>
                  <a:lnTo>
                    <a:pt x="19849" y="16779"/>
                  </a:lnTo>
                  <a:lnTo>
                    <a:pt x="20822" y="14850"/>
                  </a:lnTo>
                  <a:lnTo>
                    <a:pt x="21211" y="13886"/>
                  </a:lnTo>
                  <a:lnTo>
                    <a:pt x="21600" y="11957"/>
                  </a:lnTo>
                  <a:lnTo>
                    <a:pt x="21600" y="10800"/>
                  </a:lnTo>
                  <a:close/>
                </a:path>
              </a:pathLst>
            </a:custGeom>
            <a:solidFill>
              <a:srgbClr val="8CD211"/>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40" name="Freeform 29"/>
            <p:cNvSpPr/>
            <p:nvPr/>
          </p:nvSpPr>
          <p:spPr>
            <a:xfrm>
              <a:off x="240723" y="115205"/>
              <a:ext cx="395972" cy="520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6" y="21600"/>
                  </a:moveTo>
                  <a:lnTo>
                    <a:pt x="10586" y="21600"/>
                  </a:lnTo>
                  <a:lnTo>
                    <a:pt x="10396" y="21528"/>
                  </a:lnTo>
                  <a:lnTo>
                    <a:pt x="10254" y="21491"/>
                  </a:lnTo>
                  <a:lnTo>
                    <a:pt x="10112" y="21383"/>
                  </a:lnTo>
                  <a:lnTo>
                    <a:pt x="9922" y="21165"/>
                  </a:lnTo>
                  <a:lnTo>
                    <a:pt x="9874" y="21020"/>
                  </a:lnTo>
                  <a:lnTo>
                    <a:pt x="9827" y="20839"/>
                  </a:lnTo>
                  <a:lnTo>
                    <a:pt x="9874" y="20042"/>
                  </a:lnTo>
                  <a:lnTo>
                    <a:pt x="9969" y="19317"/>
                  </a:lnTo>
                  <a:lnTo>
                    <a:pt x="10112" y="18664"/>
                  </a:lnTo>
                  <a:lnTo>
                    <a:pt x="10302" y="18012"/>
                  </a:lnTo>
                  <a:lnTo>
                    <a:pt x="10539" y="17432"/>
                  </a:lnTo>
                  <a:lnTo>
                    <a:pt x="10871" y="16889"/>
                  </a:lnTo>
                  <a:lnTo>
                    <a:pt x="11204" y="16417"/>
                  </a:lnTo>
                  <a:lnTo>
                    <a:pt x="11583" y="15946"/>
                  </a:lnTo>
                  <a:lnTo>
                    <a:pt x="12438" y="15149"/>
                  </a:lnTo>
                  <a:lnTo>
                    <a:pt x="13340" y="14460"/>
                  </a:lnTo>
                  <a:lnTo>
                    <a:pt x="14289" y="13881"/>
                  </a:lnTo>
                  <a:lnTo>
                    <a:pt x="15286" y="13301"/>
                  </a:lnTo>
                  <a:lnTo>
                    <a:pt x="16141" y="12793"/>
                  </a:lnTo>
                  <a:lnTo>
                    <a:pt x="16948" y="12322"/>
                  </a:lnTo>
                  <a:lnTo>
                    <a:pt x="17327" y="12032"/>
                  </a:lnTo>
                  <a:lnTo>
                    <a:pt x="17707" y="11779"/>
                  </a:lnTo>
                  <a:lnTo>
                    <a:pt x="17992" y="11489"/>
                  </a:lnTo>
                  <a:lnTo>
                    <a:pt x="18372" y="11162"/>
                  </a:lnTo>
                  <a:lnTo>
                    <a:pt x="18609" y="10836"/>
                  </a:lnTo>
                  <a:lnTo>
                    <a:pt x="18894" y="10438"/>
                  </a:lnTo>
                  <a:lnTo>
                    <a:pt x="19084" y="10075"/>
                  </a:lnTo>
                  <a:lnTo>
                    <a:pt x="19321" y="9640"/>
                  </a:lnTo>
                  <a:lnTo>
                    <a:pt x="19464" y="9169"/>
                  </a:lnTo>
                  <a:lnTo>
                    <a:pt x="19559" y="8662"/>
                  </a:lnTo>
                  <a:lnTo>
                    <a:pt x="19654" y="8118"/>
                  </a:lnTo>
                  <a:lnTo>
                    <a:pt x="19654" y="7538"/>
                  </a:lnTo>
                  <a:lnTo>
                    <a:pt x="19606" y="6886"/>
                  </a:lnTo>
                  <a:lnTo>
                    <a:pt x="19511" y="6234"/>
                  </a:lnTo>
                  <a:lnTo>
                    <a:pt x="19321" y="5654"/>
                  </a:lnTo>
                  <a:lnTo>
                    <a:pt x="18657" y="4566"/>
                  </a:lnTo>
                  <a:lnTo>
                    <a:pt x="18229" y="4023"/>
                  </a:lnTo>
                  <a:lnTo>
                    <a:pt x="17185" y="3153"/>
                  </a:lnTo>
                  <a:lnTo>
                    <a:pt x="16568" y="2791"/>
                  </a:lnTo>
                  <a:lnTo>
                    <a:pt x="15856" y="2428"/>
                  </a:lnTo>
                  <a:lnTo>
                    <a:pt x="15191" y="2174"/>
                  </a:lnTo>
                  <a:lnTo>
                    <a:pt x="14384" y="1921"/>
                  </a:lnTo>
                  <a:lnTo>
                    <a:pt x="13530" y="1703"/>
                  </a:lnTo>
                  <a:lnTo>
                    <a:pt x="12675" y="1595"/>
                  </a:lnTo>
                  <a:lnTo>
                    <a:pt x="11726" y="1486"/>
                  </a:lnTo>
                  <a:lnTo>
                    <a:pt x="10776" y="1486"/>
                  </a:lnTo>
                  <a:lnTo>
                    <a:pt x="9922" y="1522"/>
                  </a:lnTo>
                  <a:lnTo>
                    <a:pt x="9020" y="1595"/>
                  </a:lnTo>
                  <a:lnTo>
                    <a:pt x="8165" y="1776"/>
                  </a:lnTo>
                  <a:lnTo>
                    <a:pt x="7311" y="2030"/>
                  </a:lnTo>
                  <a:lnTo>
                    <a:pt x="6551" y="2283"/>
                  </a:lnTo>
                  <a:lnTo>
                    <a:pt x="5127" y="3008"/>
                  </a:lnTo>
                  <a:lnTo>
                    <a:pt x="4510" y="3479"/>
                  </a:lnTo>
                  <a:lnTo>
                    <a:pt x="3940" y="3950"/>
                  </a:lnTo>
                  <a:lnTo>
                    <a:pt x="3418" y="4458"/>
                  </a:lnTo>
                  <a:lnTo>
                    <a:pt x="2991" y="5038"/>
                  </a:lnTo>
                  <a:lnTo>
                    <a:pt x="2658" y="5617"/>
                  </a:lnTo>
                  <a:lnTo>
                    <a:pt x="2326" y="6234"/>
                  </a:lnTo>
                  <a:lnTo>
                    <a:pt x="2089" y="6886"/>
                  </a:lnTo>
                  <a:lnTo>
                    <a:pt x="1946" y="7574"/>
                  </a:lnTo>
                  <a:lnTo>
                    <a:pt x="1946" y="8263"/>
                  </a:lnTo>
                  <a:lnTo>
                    <a:pt x="1851" y="8553"/>
                  </a:lnTo>
                  <a:lnTo>
                    <a:pt x="1662" y="8770"/>
                  </a:lnTo>
                  <a:lnTo>
                    <a:pt x="1519" y="8843"/>
                  </a:lnTo>
                  <a:lnTo>
                    <a:pt x="1329" y="8915"/>
                  </a:lnTo>
                  <a:lnTo>
                    <a:pt x="1139" y="8952"/>
                  </a:lnTo>
                  <a:lnTo>
                    <a:pt x="760" y="8952"/>
                  </a:lnTo>
                  <a:lnTo>
                    <a:pt x="617" y="8915"/>
                  </a:lnTo>
                  <a:lnTo>
                    <a:pt x="237" y="8770"/>
                  </a:lnTo>
                  <a:lnTo>
                    <a:pt x="47" y="8553"/>
                  </a:lnTo>
                  <a:lnTo>
                    <a:pt x="0" y="8408"/>
                  </a:lnTo>
                  <a:lnTo>
                    <a:pt x="0" y="7828"/>
                  </a:lnTo>
                  <a:lnTo>
                    <a:pt x="47" y="7430"/>
                  </a:lnTo>
                  <a:lnTo>
                    <a:pt x="95" y="6995"/>
                  </a:lnTo>
                  <a:lnTo>
                    <a:pt x="190" y="6560"/>
                  </a:lnTo>
                  <a:lnTo>
                    <a:pt x="285" y="6197"/>
                  </a:lnTo>
                  <a:lnTo>
                    <a:pt x="475" y="5762"/>
                  </a:lnTo>
                  <a:lnTo>
                    <a:pt x="1044" y="4675"/>
                  </a:lnTo>
                  <a:lnTo>
                    <a:pt x="1282" y="4349"/>
                  </a:lnTo>
                  <a:lnTo>
                    <a:pt x="1567" y="3950"/>
                  </a:lnTo>
                  <a:lnTo>
                    <a:pt x="1851" y="3660"/>
                  </a:lnTo>
                  <a:lnTo>
                    <a:pt x="2421" y="3008"/>
                  </a:lnTo>
                  <a:lnTo>
                    <a:pt x="3133" y="2392"/>
                  </a:lnTo>
                  <a:lnTo>
                    <a:pt x="3940" y="1885"/>
                  </a:lnTo>
                  <a:lnTo>
                    <a:pt x="4747" y="1413"/>
                  </a:lnTo>
                  <a:lnTo>
                    <a:pt x="5175" y="1196"/>
                  </a:lnTo>
                  <a:lnTo>
                    <a:pt x="5649" y="979"/>
                  </a:lnTo>
                  <a:lnTo>
                    <a:pt x="6124" y="797"/>
                  </a:lnTo>
                  <a:lnTo>
                    <a:pt x="6551" y="652"/>
                  </a:lnTo>
                  <a:lnTo>
                    <a:pt x="7073" y="507"/>
                  </a:lnTo>
                  <a:lnTo>
                    <a:pt x="7548" y="399"/>
                  </a:lnTo>
                  <a:lnTo>
                    <a:pt x="8118" y="290"/>
                  </a:lnTo>
                  <a:lnTo>
                    <a:pt x="8593" y="145"/>
                  </a:lnTo>
                  <a:lnTo>
                    <a:pt x="9162" y="72"/>
                  </a:lnTo>
                  <a:lnTo>
                    <a:pt x="9684" y="36"/>
                  </a:lnTo>
                  <a:lnTo>
                    <a:pt x="10254" y="0"/>
                  </a:lnTo>
                  <a:lnTo>
                    <a:pt x="10776" y="0"/>
                  </a:lnTo>
                  <a:lnTo>
                    <a:pt x="11963" y="36"/>
                  </a:lnTo>
                  <a:lnTo>
                    <a:pt x="13055" y="145"/>
                  </a:lnTo>
                  <a:lnTo>
                    <a:pt x="14147" y="326"/>
                  </a:lnTo>
                  <a:lnTo>
                    <a:pt x="15144" y="580"/>
                  </a:lnTo>
                  <a:lnTo>
                    <a:pt x="16093" y="870"/>
                  </a:lnTo>
                  <a:lnTo>
                    <a:pt x="16948" y="1232"/>
                  </a:lnTo>
                  <a:lnTo>
                    <a:pt x="17755" y="1631"/>
                  </a:lnTo>
                  <a:lnTo>
                    <a:pt x="18562" y="2138"/>
                  </a:lnTo>
                  <a:lnTo>
                    <a:pt x="19226" y="2682"/>
                  </a:lnTo>
                  <a:lnTo>
                    <a:pt x="19796" y="3226"/>
                  </a:lnTo>
                  <a:lnTo>
                    <a:pt x="20081" y="3552"/>
                  </a:lnTo>
                  <a:lnTo>
                    <a:pt x="20366" y="3842"/>
                  </a:lnTo>
                  <a:lnTo>
                    <a:pt x="20603" y="4168"/>
                  </a:lnTo>
                  <a:lnTo>
                    <a:pt x="20793" y="4530"/>
                  </a:lnTo>
                  <a:lnTo>
                    <a:pt x="20935" y="4856"/>
                  </a:lnTo>
                  <a:lnTo>
                    <a:pt x="21315" y="5581"/>
                  </a:lnTo>
                  <a:lnTo>
                    <a:pt x="21410" y="5980"/>
                  </a:lnTo>
                  <a:lnTo>
                    <a:pt x="21505" y="6342"/>
                  </a:lnTo>
                  <a:lnTo>
                    <a:pt x="21553" y="6741"/>
                  </a:lnTo>
                  <a:lnTo>
                    <a:pt x="21600" y="7103"/>
                  </a:lnTo>
                  <a:lnTo>
                    <a:pt x="21600" y="7538"/>
                  </a:lnTo>
                  <a:lnTo>
                    <a:pt x="21553" y="8263"/>
                  </a:lnTo>
                  <a:lnTo>
                    <a:pt x="21505" y="8915"/>
                  </a:lnTo>
                  <a:lnTo>
                    <a:pt x="21363" y="9532"/>
                  </a:lnTo>
                  <a:lnTo>
                    <a:pt x="21125" y="10148"/>
                  </a:lnTo>
                  <a:lnTo>
                    <a:pt x="20888" y="10655"/>
                  </a:lnTo>
                  <a:lnTo>
                    <a:pt x="20603" y="11126"/>
                  </a:lnTo>
                  <a:lnTo>
                    <a:pt x="20271" y="11597"/>
                  </a:lnTo>
                  <a:lnTo>
                    <a:pt x="19891" y="11996"/>
                  </a:lnTo>
                  <a:lnTo>
                    <a:pt x="19559" y="12395"/>
                  </a:lnTo>
                  <a:lnTo>
                    <a:pt x="19084" y="12757"/>
                  </a:lnTo>
                  <a:lnTo>
                    <a:pt x="18704" y="13083"/>
                  </a:lnTo>
                  <a:lnTo>
                    <a:pt x="18277" y="13409"/>
                  </a:lnTo>
                  <a:lnTo>
                    <a:pt x="17375" y="13989"/>
                  </a:lnTo>
                  <a:lnTo>
                    <a:pt x="16425" y="14497"/>
                  </a:lnTo>
                  <a:lnTo>
                    <a:pt x="14622" y="15584"/>
                  </a:lnTo>
                  <a:lnTo>
                    <a:pt x="14242" y="15838"/>
                  </a:lnTo>
                  <a:lnTo>
                    <a:pt x="13815" y="16128"/>
                  </a:lnTo>
                  <a:lnTo>
                    <a:pt x="13482" y="16490"/>
                  </a:lnTo>
                  <a:lnTo>
                    <a:pt x="13150" y="16816"/>
                  </a:lnTo>
                  <a:lnTo>
                    <a:pt x="12818" y="17215"/>
                  </a:lnTo>
                  <a:lnTo>
                    <a:pt x="12580" y="17577"/>
                  </a:lnTo>
                  <a:lnTo>
                    <a:pt x="12343" y="18048"/>
                  </a:lnTo>
                  <a:lnTo>
                    <a:pt x="12153" y="18483"/>
                  </a:lnTo>
                  <a:lnTo>
                    <a:pt x="12011" y="19027"/>
                  </a:lnTo>
                  <a:lnTo>
                    <a:pt x="11821" y="19607"/>
                  </a:lnTo>
                  <a:lnTo>
                    <a:pt x="11726" y="20839"/>
                  </a:lnTo>
                  <a:lnTo>
                    <a:pt x="11726" y="21020"/>
                  </a:lnTo>
                  <a:lnTo>
                    <a:pt x="11678" y="21165"/>
                  </a:lnTo>
                  <a:lnTo>
                    <a:pt x="11488" y="21383"/>
                  </a:lnTo>
                  <a:lnTo>
                    <a:pt x="11346" y="21491"/>
                  </a:lnTo>
                  <a:lnTo>
                    <a:pt x="11156" y="21528"/>
                  </a:lnTo>
                  <a:lnTo>
                    <a:pt x="11014" y="21600"/>
                  </a:lnTo>
                  <a:lnTo>
                    <a:pt x="10776" y="21600"/>
                  </a:lnTo>
                  <a:close/>
                </a:path>
              </a:pathLst>
            </a:custGeom>
            <a:solidFill>
              <a:srgbClr val="8CD211"/>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pic>
        <p:nvPicPr>
          <p:cNvPr id="242" name="Picture 38" descr="Picture 38"/>
          <p:cNvPicPr>
            <a:picLocks noChangeAspect="1"/>
          </p:cNvPicPr>
          <p:nvPr/>
        </p:nvPicPr>
        <p:blipFill>
          <a:blip r:embed="rId5">
            <a:extLst/>
          </a:blip>
          <a:stretch>
            <a:fillRect/>
          </a:stretch>
        </p:blipFill>
        <p:spPr>
          <a:xfrm>
            <a:off x="7992533" y="1458384"/>
            <a:ext cx="1128185" cy="575734"/>
          </a:xfrm>
          <a:prstGeom prst="rect">
            <a:avLst/>
          </a:prstGeom>
          <a:ln w="12700">
            <a:miter lim="400000"/>
          </a:ln>
        </p:spPr>
      </p:pic>
      <p:pic>
        <p:nvPicPr>
          <p:cNvPr id="243" name="Picture 39" descr="Picture 39"/>
          <p:cNvPicPr>
            <a:picLocks noChangeAspect="1"/>
          </p:cNvPicPr>
          <p:nvPr/>
        </p:nvPicPr>
        <p:blipFill>
          <a:blip r:embed="rId6">
            <a:extLst/>
          </a:blip>
          <a:stretch>
            <a:fillRect/>
          </a:stretch>
        </p:blipFill>
        <p:spPr>
          <a:xfrm>
            <a:off x="7905752" y="3130550"/>
            <a:ext cx="1096434" cy="584201"/>
          </a:xfrm>
          <a:prstGeom prst="rect">
            <a:avLst/>
          </a:prstGeom>
          <a:ln w="12700">
            <a:miter lim="400000"/>
          </a:ln>
        </p:spPr>
      </p:pic>
      <p:sp>
        <p:nvSpPr>
          <p:cNvPr id="244" name="Rectangle 3"/>
          <p:cNvSpPr txBox="1"/>
          <p:nvPr/>
        </p:nvSpPr>
        <p:spPr>
          <a:xfrm>
            <a:off x="3723218" y="6489701"/>
            <a:ext cx="410633"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800">
                <a:solidFill>
                  <a:srgbClr val="FFFFFF"/>
                </a:solidFill>
                <a:latin typeface="Arial"/>
                <a:ea typeface="Arial"/>
                <a:cs typeface="Arial"/>
                <a:sym typeface="Arial"/>
              </a:defRPr>
            </a:lvl1pPr>
          </a:lstStyle>
          <a:p>
            <a:pPr/>
            <a:r>
              <a:t>4</a:t>
            </a:r>
          </a:p>
        </p:txBody>
      </p:sp>
      <p:pic>
        <p:nvPicPr>
          <p:cNvPr id="245" name="Picture 46" descr="Picture 46"/>
          <p:cNvPicPr>
            <a:picLocks noChangeAspect="1"/>
          </p:cNvPicPr>
          <p:nvPr/>
        </p:nvPicPr>
        <p:blipFill>
          <a:blip r:embed="rId7">
            <a:extLst/>
          </a:blip>
          <a:stretch>
            <a:fillRect/>
          </a:stretch>
        </p:blipFill>
        <p:spPr>
          <a:xfrm>
            <a:off x="340784" y="4133851"/>
            <a:ext cx="842434" cy="89746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0" name="Picture 39" descr="Picture 39"/>
          <p:cNvPicPr>
            <a:picLocks noChangeAspect="1"/>
          </p:cNvPicPr>
          <p:nvPr/>
        </p:nvPicPr>
        <p:blipFill>
          <a:blip r:embed="rId3">
            <a:extLst/>
          </a:blip>
          <a:stretch>
            <a:fillRect/>
          </a:stretch>
        </p:blipFill>
        <p:spPr>
          <a:xfrm>
            <a:off x="6701367" y="3515783"/>
            <a:ext cx="5490634" cy="3342217"/>
          </a:xfrm>
          <a:prstGeom prst="rect">
            <a:avLst/>
          </a:prstGeom>
          <a:ln w="12700">
            <a:miter lim="400000"/>
          </a:ln>
        </p:spPr>
      </p:pic>
      <p:pic>
        <p:nvPicPr>
          <p:cNvPr id="251" name="Picture 39" descr="Picture 39"/>
          <p:cNvPicPr>
            <a:picLocks noChangeAspect="1"/>
          </p:cNvPicPr>
          <p:nvPr/>
        </p:nvPicPr>
        <p:blipFill>
          <a:blip r:embed="rId4">
            <a:extLst/>
          </a:blip>
          <a:stretch>
            <a:fillRect/>
          </a:stretch>
        </p:blipFill>
        <p:spPr>
          <a:xfrm>
            <a:off x="6483351" y="869950"/>
            <a:ext cx="5693835" cy="4478868"/>
          </a:xfrm>
          <a:prstGeom prst="rect">
            <a:avLst/>
          </a:prstGeom>
          <a:ln w="12700">
            <a:miter lim="400000"/>
          </a:ln>
        </p:spPr>
      </p:pic>
      <p:sp>
        <p:nvSpPr>
          <p:cNvPr id="252" name="Title 1"/>
          <p:cNvSpPr txBox="1"/>
          <p:nvPr>
            <p:ph type="title"/>
          </p:nvPr>
        </p:nvSpPr>
        <p:spPr>
          <a:xfrm>
            <a:off x="344169" y="219110"/>
            <a:ext cx="7736842" cy="758790"/>
          </a:xfrm>
          <a:prstGeom prst="rect">
            <a:avLst/>
          </a:prstGeom>
        </p:spPr>
        <p:txBody>
          <a:bodyPr/>
          <a:lstStyle>
            <a:lvl1pPr>
              <a:defRPr sz="3300">
                <a:solidFill>
                  <a:srgbClr val="5596E6"/>
                </a:solidFill>
              </a:defRPr>
            </a:lvl1pPr>
          </a:lstStyle>
          <a:p>
            <a:pPr/>
            <a:r>
              <a:t>Business networks, wealth &amp; markets</a:t>
            </a:r>
          </a:p>
        </p:txBody>
      </p:sp>
      <p:grpSp>
        <p:nvGrpSpPr>
          <p:cNvPr id="269" name="Group 5"/>
          <p:cNvGrpSpPr/>
          <p:nvPr/>
        </p:nvGrpSpPr>
        <p:grpSpPr>
          <a:xfrm>
            <a:off x="10162117" y="105834"/>
            <a:ext cx="1860550" cy="793752"/>
            <a:chOff x="0" y="0"/>
            <a:chExt cx="1860548" cy="793751"/>
          </a:xfrm>
        </p:grpSpPr>
        <p:grpSp>
          <p:nvGrpSpPr>
            <p:cNvPr id="267" name="Group 6"/>
            <p:cNvGrpSpPr/>
            <p:nvPr/>
          </p:nvGrpSpPr>
          <p:grpSpPr>
            <a:xfrm>
              <a:off x="0" y="0"/>
              <a:ext cx="772758" cy="793752"/>
              <a:chOff x="0" y="0"/>
              <a:chExt cx="772757" cy="793751"/>
            </a:xfrm>
          </p:grpSpPr>
          <p:sp>
            <p:nvSpPr>
              <p:cNvPr id="253" name="Freeform 7"/>
              <p:cNvSpPr/>
              <p:nvPr/>
            </p:nvSpPr>
            <p:spPr>
              <a:xfrm>
                <a:off x="552234" y="0"/>
                <a:ext cx="220524"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54" name="Freeform 8"/>
              <p:cNvSpPr/>
              <p:nvPr/>
            </p:nvSpPr>
            <p:spPr>
              <a:xfrm>
                <a:off x="-1" y="0"/>
                <a:ext cx="222378"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266" name="Group 9"/>
              <p:cNvGrpSpPr/>
              <p:nvPr/>
            </p:nvGrpSpPr>
            <p:grpSpPr>
              <a:xfrm>
                <a:off x="153810" y="179892"/>
                <a:ext cx="448460" cy="441386"/>
                <a:chOff x="0" y="0"/>
                <a:chExt cx="448459" cy="441384"/>
              </a:xfrm>
            </p:grpSpPr>
            <p:sp>
              <p:nvSpPr>
                <p:cNvPr id="255" name="Freeform 10"/>
                <p:cNvSpPr/>
                <p:nvPr/>
              </p:nvSpPr>
              <p:spPr>
                <a:xfrm>
                  <a:off x="-1" y="-1"/>
                  <a:ext cx="448461" cy="304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56" name="Rectangle 11"/>
                <p:cNvSpPr/>
                <p:nvPr/>
              </p:nvSpPr>
              <p:spPr>
                <a:xfrm>
                  <a:off x="9265" y="63054"/>
                  <a:ext cx="429928" cy="16692"/>
                </a:xfrm>
                <a:prstGeom prst="rect">
                  <a:avLst/>
                </a:pr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57" name="Freeform 12"/>
                <p:cNvSpPr/>
                <p:nvPr/>
              </p:nvSpPr>
              <p:spPr>
                <a:xfrm>
                  <a:off x="398424"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58" name="Freeform 13"/>
                <p:cNvSpPr/>
                <p:nvPr/>
              </p:nvSpPr>
              <p:spPr>
                <a:xfrm>
                  <a:off x="355802"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59" name="Freeform 14"/>
                <p:cNvSpPr/>
                <p:nvPr/>
              </p:nvSpPr>
              <p:spPr>
                <a:xfrm>
                  <a:off x="315033" y="33382"/>
                  <a:ext cx="20385"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60" name="Freeform 15"/>
                <p:cNvSpPr/>
                <p:nvPr/>
              </p:nvSpPr>
              <p:spPr>
                <a:xfrm>
                  <a:off x="48181" y="152073"/>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61" name="Freeform 16"/>
                <p:cNvSpPr/>
                <p:nvPr/>
              </p:nvSpPr>
              <p:spPr>
                <a:xfrm>
                  <a:off x="48181" y="107564"/>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62" name="Freeform 17"/>
                <p:cNvSpPr/>
                <p:nvPr/>
              </p:nvSpPr>
              <p:spPr>
                <a:xfrm>
                  <a:off x="48181" y="196583"/>
                  <a:ext cx="100070"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63" name="Freeform 18"/>
                <p:cNvSpPr/>
                <p:nvPr/>
              </p:nvSpPr>
              <p:spPr>
                <a:xfrm>
                  <a:off x="-1" y="333820"/>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64" name="Freeform 19"/>
                <p:cNvSpPr/>
                <p:nvPr/>
              </p:nvSpPr>
              <p:spPr>
                <a:xfrm>
                  <a:off x="-1" y="422839"/>
                  <a:ext cx="448461"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65" name="Freeform 20"/>
                <p:cNvSpPr/>
                <p:nvPr/>
              </p:nvSpPr>
              <p:spPr>
                <a:xfrm>
                  <a:off x="-1" y="378329"/>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pic>
          <p:nvPicPr>
            <p:cNvPr id="268" name="Picture 21" descr="Picture 21"/>
            <p:cNvPicPr>
              <a:picLocks noChangeAspect="1"/>
            </p:cNvPicPr>
            <p:nvPr/>
          </p:nvPicPr>
          <p:blipFill>
            <a:blip r:embed="rId5">
              <a:extLst/>
            </a:blip>
            <a:stretch>
              <a:fillRect/>
            </a:stretch>
          </p:blipFill>
          <p:spPr>
            <a:xfrm>
              <a:off x="872827" y="107564"/>
              <a:ext cx="987723" cy="504441"/>
            </a:xfrm>
            <a:prstGeom prst="rect">
              <a:avLst/>
            </a:prstGeom>
            <a:ln w="12700" cap="flat">
              <a:noFill/>
              <a:miter lim="400000"/>
            </a:ln>
            <a:effectLst/>
          </p:spPr>
        </p:pic>
      </p:grpSp>
      <p:pic>
        <p:nvPicPr>
          <p:cNvPr id="270" name="Picture 23" descr="Picture 23"/>
          <p:cNvPicPr>
            <a:picLocks noChangeAspect="1"/>
          </p:cNvPicPr>
          <p:nvPr/>
        </p:nvPicPr>
        <p:blipFill>
          <a:blip r:embed="rId6">
            <a:extLst/>
          </a:blip>
          <a:stretch>
            <a:fillRect/>
          </a:stretch>
        </p:blipFill>
        <p:spPr>
          <a:xfrm>
            <a:off x="5827183" y="977900"/>
            <a:ext cx="6392334" cy="5892800"/>
          </a:xfrm>
          <a:prstGeom prst="rect">
            <a:avLst/>
          </a:prstGeom>
          <a:ln w="12700">
            <a:miter lim="400000"/>
          </a:ln>
        </p:spPr>
      </p:pic>
      <p:sp>
        <p:nvSpPr>
          <p:cNvPr id="271" name="Content Placeholder 4"/>
          <p:cNvSpPr txBox="1"/>
          <p:nvPr/>
        </p:nvSpPr>
        <p:spPr>
          <a:xfrm>
            <a:off x="316653" y="904239"/>
            <a:ext cx="7040035" cy="38922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04792" indent="-304792">
              <a:spcBef>
                <a:spcPts val="100"/>
              </a:spcBef>
              <a:buSzPct val="100000"/>
              <a:buFont typeface="Arial"/>
              <a:buChar char="–"/>
              <a:defRPr>
                <a:solidFill>
                  <a:srgbClr val="17375E"/>
                </a:solidFill>
                <a:latin typeface="Arial"/>
                <a:ea typeface="Arial"/>
                <a:cs typeface="Arial"/>
                <a:sym typeface="Arial"/>
              </a:defRPr>
            </a:pPr>
            <a:r>
              <a:t>Business Networks benefit from connectivity</a:t>
            </a:r>
          </a:p>
          <a:p>
            <a:pPr lvl="1" marL="914377" indent="-304792">
              <a:spcBef>
                <a:spcPts val="100"/>
              </a:spcBef>
              <a:buSzPct val="100000"/>
              <a:buFont typeface="Arial"/>
              <a:buChar char="•"/>
              <a:defRPr sz="2100">
                <a:solidFill>
                  <a:srgbClr val="17375E"/>
                </a:solidFill>
                <a:latin typeface="Arial"/>
                <a:ea typeface="Arial"/>
                <a:cs typeface="Arial"/>
                <a:sym typeface="Arial"/>
              </a:defRPr>
            </a:pPr>
            <a:r>
              <a:t>Participants are customers, suppliers, </a:t>
            </a:r>
            <a:br/>
            <a:r>
              <a:t>banks, partners </a:t>
            </a:r>
          </a:p>
          <a:p>
            <a:pPr lvl="1" marL="914377" indent="-304792">
              <a:spcBef>
                <a:spcPts val="100"/>
              </a:spcBef>
              <a:buSzPct val="100000"/>
              <a:buFont typeface="Arial"/>
              <a:buChar char="•"/>
              <a:defRPr sz="2100">
                <a:solidFill>
                  <a:srgbClr val="17375E"/>
                </a:solidFill>
                <a:latin typeface="Arial"/>
                <a:ea typeface="Arial"/>
                <a:cs typeface="Arial"/>
                <a:sym typeface="Arial"/>
              </a:defRPr>
            </a:pPr>
            <a:r>
              <a:t>Cross geography &amp; regulatory boundary</a:t>
            </a:r>
          </a:p>
          <a:p>
            <a:pPr lvl="1" marL="914377" indent="-304792">
              <a:spcBef>
                <a:spcPts val="100"/>
              </a:spcBef>
              <a:buSzPct val="100000"/>
              <a:buFont typeface="Arial"/>
              <a:buChar char="•"/>
              <a:defRPr sz="1600">
                <a:solidFill>
                  <a:srgbClr val="17375E"/>
                </a:solidFill>
                <a:latin typeface="Arial"/>
                <a:ea typeface="Arial"/>
                <a:cs typeface="Arial"/>
                <a:sym typeface="Arial"/>
              </a:defRPr>
            </a:pPr>
          </a:p>
          <a:p>
            <a:pPr marL="304792" indent="-304792">
              <a:spcBef>
                <a:spcPts val="100"/>
              </a:spcBef>
              <a:buSzPct val="100000"/>
              <a:buFont typeface="Arial"/>
              <a:buChar char="–"/>
              <a:defRPr>
                <a:solidFill>
                  <a:srgbClr val="17375E"/>
                </a:solidFill>
                <a:latin typeface="Arial"/>
                <a:ea typeface="Arial"/>
                <a:cs typeface="Arial"/>
                <a:sym typeface="Arial"/>
              </a:defRPr>
            </a:pPr>
            <a:r>
              <a:t>Wealth is generated by the flow of </a:t>
            </a:r>
            <a:br/>
            <a:r>
              <a:t>goods &amp; services across business </a:t>
            </a:r>
            <a:br/>
            <a:r>
              <a:t>network in transactions and contracts</a:t>
            </a:r>
          </a:p>
          <a:p>
            <a:pPr marL="304792" indent="-304792">
              <a:spcBef>
                <a:spcPts val="100"/>
              </a:spcBef>
              <a:buSzPct val="100000"/>
              <a:buFont typeface="Arial"/>
              <a:buChar char="–"/>
              <a:defRPr sz="1600">
                <a:solidFill>
                  <a:srgbClr val="17375E"/>
                </a:solidFill>
                <a:latin typeface="Arial"/>
                <a:ea typeface="Arial"/>
                <a:cs typeface="Arial"/>
                <a:sym typeface="Arial"/>
              </a:defRPr>
            </a:pPr>
          </a:p>
          <a:p>
            <a:pPr marL="304792" indent="-304792">
              <a:spcBef>
                <a:spcPts val="100"/>
              </a:spcBef>
              <a:buSzPct val="100000"/>
              <a:buFont typeface="Arial"/>
              <a:buChar char="–"/>
              <a:defRPr>
                <a:solidFill>
                  <a:srgbClr val="17375E"/>
                </a:solidFill>
                <a:latin typeface="Arial"/>
                <a:ea typeface="Arial"/>
                <a:cs typeface="Arial"/>
                <a:sym typeface="Arial"/>
              </a:defRPr>
            </a:pPr>
            <a:r>
              <a:t>Markets are central to this process:</a:t>
            </a:r>
          </a:p>
          <a:p>
            <a:pPr lvl="1" marL="914377" indent="-304792">
              <a:spcBef>
                <a:spcPts val="100"/>
              </a:spcBef>
              <a:buSzPct val="100000"/>
              <a:buFont typeface="Arial"/>
              <a:buChar char="•"/>
              <a:defRPr sz="2100">
                <a:solidFill>
                  <a:srgbClr val="17375E"/>
                </a:solidFill>
                <a:latin typeface="Arial"/>
                <a:ea typeface="Arial"/>
                <a:cs typeface="Arial"/>
                <a:sym typeface="Arial"/>
              </a:defRPr>
            </a:pPr>
            <a:r>
              <a:t>Public (fruit market, car auction), or</a:t>
            </a:r>
          </a:p>
          <a:p>
            <a:pPr lvl="1" marL="914377" indent="-304792">
              <a:spcBef>
                <a:spcPts val="100"/>
              </a:spcBef>
              <a:buSzPct val="100000"/>
              <a:buFont typeface="Arial"/>
              <a:buChar char="•"/>
              <a:defRPr sz="2100">
                <a:solidFill>
                  <a:srgbClr val="17375E"/>
                </a:solidFill>
                <a:latin typeface="Arial"/>
                <a:ea typeface="Arial"/>
                <a:cs typeface="Arial"/>
                <a:sym typeface="Arial"/>
              </a:defRPr>
            </a:pPr>
            <a:r>
              <a:t>Private (supply chain financing, bonds)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6" name="Picture 2" descr="Picture 2"/>
          <p:cNvPicPr>
            <a:picLocks noChangeAspect="1"/>
          </p:cNvPicPr>
          <p:nvPr/>
        </p:nvPicPr>
        <p:blipFill>
          <a:blip r:embed="rId3">
            <a:extLst/>
          </a:blip>
          <a:stretch>
            <a:fillRect/>
          </a:stretch>
        </p:blipFill>
        <p:spPr>
          <a:xfrm>
            <a:off x="1303867" y="1778000"/>
            <a:ext cx="2252134" cy="2834218"/>
          </a:xfrm>
          <a:prstGeom prst="rect">
            <a:avLst/>
          </a:prstGeom>
          <a:ln w="12700">
            <a:miter lim="400000"/>
          </a:ln>
        </p:spPr>
      </p:pic>
      <p:sp>
        <p:nvSpPr>
          <p:cNvPr id="277" name="Title 1"/>
          <p:cNvSpPr txBox="1"/>
          <p:nvPr>
            <p:ph type="title"/>
          </p:nvPr>
        </p:nvSpPr>
        <p:spPr>
          <a:xfrm>
            <a:off x="812800" y="812800"/>
            <a:ext cx="10384368" cy="508000"/>
          </a:xfrm>
          <a:prstGeom prst="rect">
            <a:avLst/>
          </a:prstGeom>
        </p:spPr>
        <p:txBody>
          <a:bodyPr/>
          <a:lstStyle>
            <a:lvl1pPr defTabSz="786384">
              <a:lnSpc>
                <a:spcPts val="3400"/>
              </a:lnSpc>
              <a:defRPr sz="2838">
                <a:solidFill>
                  <a:srgbClr val="5596E6"/>
                </a:solidFill>
              </a:defRPr>
            </a:lvl1pPr>
          </a:lstStyle>
          <a:p>
            <a:pPr/>
            <a:r>
              <a:t>Transferring assets, building value</a:t>
            </a:r>
          </a:p>
        </p:txBody>
      </p:sp>
      <p:graphicFrame>
        <p:nvGraphicFramePr>
          <p:cNvPr id="278" name="Group 146"/>
          <p:cNvGraphicFramePr/>
          <p:nvPr/>
        </p:nvGraphicFramePr>
        <p:xfrm>
          <a:off x="584201" y="4434418"/>
          <a:ext cx="11391901" cy="191346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805767"/>
                <a:gridCol w="3702051"/>
                <a:gridCol w="3884083"/>
              </a:tblGrid>
              <a:tr h="895351">
                <a:tc>
                  <a:txBody>
                    <a:bodyPr/>
                    <a:lstStyle/>
                    <a:p>
                      <a:pPr algn="ctr" defTabSz="457200">
                        <a:spcBef>
                          <a:spcPts val="500"/>
                        </a:spcBef>
                        <a:defRPr sz="1800">
                          <a:solidFill>
                            <a:srgbClr val="000000"/>
                          </a:solidFill>
                        </a:defRPr>
                      </a:pPr>
                      <a:r>
                        <a:rPr sz="2100">
                          <a:solidFill>
                            <a:srgbClr val="17375E"/>
                          </a:solidFill>
                          <a:latin typeface="Arial"/>
                          <a:ea typeface="Arial"/>
                          <a:cs typeface="Arial"/>
                          <a:sym typeface="Arial"/>
                        </a:rPr>
                        <a:t>Two fundamental  types of asset</a:t>
                      </a:r>
                    </a:p>
                  </a:txBody>
                  <a:tcPr marL="60960" marR="60960" marT="60960" marB="60960" anchor="ctr" anchorCtr="0" horzOverflow="overflow">
                    <a:lnL w="12700">
                      <a:miter lim="400000"/>
                    </a:lnL>
                    <a:lnR w="6350">
                      <a:solidFill>
                        <a:srgbClr val="1D1B10"/>
                      </a:solidFill>
                      <a:prstDash val="sysDot"/>
                    </a:lnR>
                    <a:lnT w="12700">
                      <a:miter lim="400000"/>
                    </a:lnT>
                    <a:lnB w="12700">
                      <a:miter lim="400000"/>
                    </a:lnB>
                    <a:noFill/>
                  </a:tcPr>
                </a:tc>
                <a:tc>
                  <a:txBody>
                    <a:bodyPr/>
                    <a:lstStyle/>
                    <a:p>
                      <a:pPr algn="ctr" defTabSz="457200">
                        <a:spcBef>
                          <a:spcPts val="500"/>
                        </a:spcBef>
                        <a:defRPr sz="1800">
                          <a:solidFill>
                            <a:srgbClr val="000000"/>
                          </a:solidFill>
                        </a:defRPr>
                      </a:pPr>
                      <a:r>
                        <a:rPr sz="2100">
                          <a:solidFill>
                            <a:srgbClr val="17375E"/>
                          </a:solidFill>
                          <a:latin typeface="Arial"/>
                          <a:ea typeface="Arial"/>
                          <a:cs typeface="Arial"/>
                          <a:sym typeface="Arial"/>
                        </a:rPr>
                        <a:t>Intangible assets subdivide</a:t>
                      </a:r>
                    </a:p>
                  </a:txBody>
                  <a:tcPr marL="60960" marR="60960" marT="60960" marB="60960" anchor="ctr" anchorCtr="0" horzOverflow="overflow">
                    <a:lnL w="6350">
                      <a:solidFill>
                        <a:srgbClr val="1D1B10"/>
                      </a:solidFill>
                      <a:prstDash val="sysDot"/>
                    </a:lnL>
                    <a:lnR w="6350">
                      <a:solidFill>
                        <a:srgbClr val="1D1B10"/>
                      </a:solidFill>
                      <a:prstDash val="sysDot"/>
                    </a:lnR>
                    <a:lnT w="12700">
                      <a:miter lim="400000"/>
                    </a:lnT>
                    <a:lnB w="12700">
                      <a:miter lim="400000"/>
                    </a:lnB>
                    <a:noFill/>
                  </a:tcPr>
                </a:tc>
                <a:tc>
                  <a:txBody>
                    <a:bodyPr/>
                    <a:lstStyle/>
                    <a:p>
                      <a:pPr algn="ctr" defTabSz="457200">
                        <a:spcBef>
                          <a:spcPts val="500"/>
                        </a:spcBef>
                        <a:defRPr sz="1800">
                          <a:solidFill>
                            <a:srgbClr val="000000"/>
                          </a:solidFill>
                        </a:defRPr>
                      </a:pPr>
                      <a:r>
                        <a:rPr sz="2100">
                          <a:solidFill>
                            <a:srgbClr val="17375E"/>
                          </a:solidFill>
                          <a:latin typeface="Arial"/>
                          <a:ea typeface="Arial"/>
                          <a:cs typeface="Arial"/>
                          <a:sym typeface="Arial"/>
                        </a:rPr>
                        <a:t>Cash is also  an asset</a:t>
                      </a:r>
                    </a:p>
                  </a:txBody>
                  <a:tcPr marL="60960" marR="60960" marT="60960" marB="60960" anchor="ctr" anchorCtr="0" horzOverflow="overflow">
                    <a:lnL w="6350">
                      <a:solidFill>
                        <a:srgbClr val="1D1B10"/>
                      </a:solidFill>
                      <a:prstDash val="sysDot"/>
                    </a:lnL>
                    <a:lnR w="12700">
                      <a:miter lim="400000"/>
                    </a:lnR>
                    <a:lnT w="12700">
                      <a:miter lim="400000"/>
                    </a:lnT>
                    <a:lnB w="12700">
                      <a:miter lim="400000"/>
                    </a:lnB>
                    <a:noFill/>
                  </a:tcPr>
                </a:tc>
              </a:tr>
              <a:tr h="1018117">
                <a:tc>
                  <a:txBody>
                    <a:bodyPr/>
                    <a:lstStyle/>
                    <a:p>
                      <a:pPr marL="169863" indent="-169863" defTabSz="457200">
                        <a:lnSpc>
                          <a:spcPct val="95000"/>
                        </a:lnSpc>
                        <a:spcBef>
                          <a:spcPts val="200"/>
                        </a:spcBef>
                        <a:buSzPct val="100000"/>
                        <a:buFont typeface="Arial"/>
                        <a:buChar char="–"/>
                        <a:defRPr sz="1900">
                          <a:solidFill>
                            <a:srgbClr val="17375E"/>
                          </a:solidFill>
                          <a:latin typeface="Arial"/>
                          <a:ea typeface="Arial"/>
                          <a:cs typeface="Arial"/>
                          <a:sym typeface="Arial"/>
                        </a:defRPr>
                      </a:pPr>
                      <a:r>
                        <a:t>Tangible, e.g. a house</a:t>
                      </a:r>
                    </a:p>
                    <a:p>
                      <a:pPr marL="169863" indent="-169863" defTabSz="457200">
                        <a:lnSpc>
                          <a:spcPct val="95000"/>
                        </a:lnSpc>
                        <a:spcBef>
                          <a:spcPts val="200"/>
                        </a:spcBef>
                        <a:buSzPct val="100000"/>
                        <a:buFont typeface="Arial"/>
                        <a:buChar char="–"/>
                        <a:defRPr sz="1900">
                          <a:solidFill>
                            <a:srgbClr val="17375E"/>
                          </a:solidFill>
                          <a:latin typeface="Arial"/>
                          <a:ea typeface="Arial"/>
                          <a:cs typeface="Arial"/>
                          <a:sym typeface="Arial"/>
                        </a:defRPr>
                      </a:pPr>
                      <a:r>
                        <a:t>Intangible, e.g. a mortgage</a:t>
                      </a:r>
                    </a:p>
                  </a:txBody>
                  <a:tcPr marL="60960" marR="60960" marT="60960" marB="60960" anchor="t" anchorCtr="0" horzOverflow="overflow">
                    <a:lnL w="12700">
                      <a:miter lim="400000"/>
                    </a:lnL>
                    <a:lnR w="6350">
                      <a:solidFill>
                        <a:srgbClr val="1D1B10"/>
                      </a:solidFill>
                      <a:prstDash val="sysDot"/>
                    </a:lnR>
                    <a:lnT w="12700">
                      <a:miter lim="400000"/>
                    </a:lnT>
                    <a:lnB w="12700">
                      <a:miter lim="400000"/>
                    </a:lnB>
                    <a:noFill/>
                  </a:tcPr>
                </a:tc>
                <a:tc>
                  <a:txBody>
                    <a:bodyPr/>
                    <a:lstStyle/>
                    <a:p>
                      <a:pPr marL="285750" indent="-171450" defTabSz="457200">
                        <a:lnSpc>
                          <a:spcPct val="95000"/>
                        </a:lnSpc>
                        <a:spcBef>
                          <a:spcPts val="200"/>
                        </a:spcBef>
                        <a:buSzPct val="100000"/>
                        <a:buFont typeface="Arial"/>
                        <a:buChar char="–"/>
                        <a:defRPr sz="1900">
                          <a:solidFill>
                            <a:srgbClr val="17375E"/>
                          </a:solidFill>
                          <a:latin typeface="Arial"/>
                          <a:ea typeface="Arial"/>
                          <a:cs typeface="Arial"/>
                          <a:sym typeface="Arial"/>
                        </a:defRPr>
                      </a:pPr>
                      <a:r>
                        <a:t>Financial, e.g. bond</a:t>
                      </a:r>
                    </a:p>
                    <a:p>
                      <a:pPr marL="285750" indent="-171450" defTabSz="457200">
                        <a:lnSpc>
                          <a:spcPct val="95000"/>
                        </a:lnSpc>
                        <a:spcBef>
                          <a:spcPts val="200"/>
                        </a:spcBef>
                        <a:buSzPct val="100000"/>
                        <a:buFont typeface="Arial"/>
                        <a:buChar char="–"/>
                        <a:defRPr sz="1900">
                          <a:solidFill>
                            <a:srgbClr val="17375E"/>
                          </a:solidFill>
                          <a:latin typeface="Arial"/>
                          <a:ea typeface="Arial"/>
                          <a:cs typeface="Arial"/>
                          <a:sym typeface="Arial"/>
                        </a:defRPr>
                      </a:pPr>
                      <a:r>
                        <a:t>Intellectual, e.g. patents</a:t>
                      </a:r>
                    </a:p>
                    <a:p>
                      <a:pPr marL="285750" indent="-171450" defTabSz="457200">
                        <a:lnSpc>
                          <a:spcPct val="95000"/>
                        </a:lnSpc>
                        <a:spcBef>
                          <a:spcPts val="200"/>
                        </a:spcBef>
                        <a:buSzPct val="100000"/>
                        <a:buFont typeface="Arial"/>
                        <a:buChar char="–"/>
                        <a:defRPr sz="1900">
                          <a:solidFill>
                            <a:srgbClr val="17375E"/>
                          </a:solidFill>
                          <a:latin typeface="Arial"/>
                          <a:ea typeface="Arial"/>
                          <a:cs typeface="Arial"/>
                          <a:sym typeface="Arial"/>
                        </a:defRPr>
                      </a:pPr>
                      <a:r>
                        <a:t>Digital, e.g. music</a:t>
                      </a:r>
                    </a:p>
                  </a:txBody>
                  <a:tcPr marL="60960" marR="60960" marT="60960" marB="60960" anchor="t" anchorCtr="0" horzOverflow="overflow">
                    <a:lnL w="6350">
                      <a:solidFill>
                        <a:srgbClr val="1D1B10"/>
                      </a:solidFill>
                      <a:prstDash val="sysDot"/>
                    </a:lnL>
                    <a:lnR w="6350">
                      <a:solidFill>
                        <a:srgbClr val="1D1B10"/>
                      </a:solidFill>
                      <a:prstDash val="sysDot"/>
                    </a:lnR>
                    <a:lnT w="12700">
                      <a:miter lim="400000"/>
                    </a:lnT>
                    <a:lnB w="12700">
                      <a:miter lim="400000"/>
                    </a:lnB>
                    <a:noFill/>
                  </a:tcPr>
                </a:tc>
                <a:tc>
                  <a:txBody>
                    <a:bodyPr/>
                    <a:lstStyle/>
                    <a:p>
                      <a:pPr marL="285750" indent="-171450" defTabSz="457200">
                        <a:lnSpc>
                          <a:spcPct val="95000"/>
                        </a:lnSpc>
                        <a:spcBef>
                          <a:spcPts val="200"/>
                        </a:spcBef>
                        <a:buSzPct val="100000"/>
                        <a:buFont typeface="Arial"/>
                        <a:buChar char="–"/>
                        <a:defRPr sz="1900">
                          <a:solidFill>
                            <a:srgbClr val="17375E"/>
                          </a:solidFill>
                          <a:latin typeface="Arial"/>
                          <a:ea typeface="Arial"/>
                          <a:cs typeface="Arial"/>
                          <a:sym typeface="Arial"/>
                        </a:defRPr>
                      </a:pPr>
                      <a:r>
                        <a:t>Has property of anonymity </a:t>
                      </a:r>
                    </a:p>
                  </a:txBody>
                  <a:tcPr marL="60960" marR="60960" marT="60960" marB="60960" anchor="t" anchorCtr="0" horzOverflow="overflow">
                    <a:lnL w="6350">
                      <a:solidFill>
                        <a:srgbClr val="1D1B10"/>
                      </a:solidFill>
                      <a:prstDash val="sysDot"/>
                    </a:lnL>
                    <a:lnR w="12700">
                      <a:miter lim="400000"/>
                    </a:lnR>
                    <a:lnT w="12700">
                      <a:miter lim="400000"/>
                    </a:lnT>
                    <a:lnB w="12700">
                      <a:miter lim="400000"/>
                    </a:lnB>
                    <a:noFill/>
                  </a:tcPr>
                </a:tc>
              </a:tr>
            </a:tbl>
          </a:graphicData>
        </a:graphic>
      </p:graphicFrame>
      <p:sp>
        <p:nvSpPr>
          <p:cNvPr id="279" name="Content Placeholder 2"/>
          <p:cNvSpPr txBox="1"/>
          <p:nvPr/>
        </p:nvSpPr>
        <p:spPr>
          <a:xfrm>
            <a:off x="810684" y="1312334"/>
            <a:ext cx="10824635" cy="3875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609584">
              <a:lnSpc>
                <a:spcPct val="95000"/>
              </a:lnSpc>
              <a:spcBef>
                <a:spcPts val="800"/>
              </a:spcBef>
              <a:defRPr sz="2100">
                <a:solidFill>
                  <a:srgbClr val="FFFFFF"/>
                </a:solidFill>
                <a:latin typeface="Arial"/>
                <a:ea typeface="Arial"/>
                <a:cs typeface="Arial"/>
                <a:sym typeface="Arial"/>
              </a:defRPr>
            </a:lvl1pPr>
          </a:lstStyle>
          <a:p>
            <a:pPr/>
            <a:r>
              <a:t>Anything that is capable of being owned or controlled to produce value, is an asset</a:t>
            </a:r>
          </a:p>
        </p:txBody>
      </p:sp>
      <p:pic>
        <p:nvPicPr>
          <p:cNvPr id="280" name="Picture 16" descr="Picture 16"/>
          <p:cNvPicPr>
            <a:picLocks noChangeAspect="1"/>
          </p:cNvPicPr>
          <p:nvPr/>
        </p:nvPicPr>
        <p:blipFill>
          <a:blip r:embed="rId4">
            <a:extLst/>
          </a:blip>
          <a:stretch>
            <a:fillRect/>
          </a:stretch>
        </p:blipFill>
        <p:spPr>
          <a:xfrm>
            <a:off x="8570384" y="1763184"/>
            <a:ext cx="2626784" cy="2834216"/>
          </a:xfrm>
          <a:prstGeom prst="rect">
            <a:avLst/>
          </a:prstGeom>
          <a:ln w="12700">
            <a:miter lim="400000"/>
          </a:ln>
        </p:spPr>
      </p:pic>
      <p:grpSp>
        <p:nvGrpSpPr>
          <p:cNvPr id="297" name="Group 17"/>
          <p:cNvGrpSpPr/>
          <p:nvPr/>
        </p:nvGrpSpPr>
        <p:grpSpPr>
          <a:xfrm>
            <a:off x="10162117" y="105834"/>
            <a:ext cx="1860550" cy="793752"/>
            <a:chOff x="0" y="0"/>
            <a:chExt cx="1860548" cy="793751"/>
          </a:xfrm>
        </p:grpSpPr>
        <p:grpSp>
          <p:nvGrpSpPr>
            <p:cNvPr id="295" name="Group 18"/>
            <p:cNvGrpSpPr/>
            <p:nvPr/>
          </p:nvGrpSpPr>
          <p:grpSpPr>
            <a:xfrm>
              <a:off x="0" y="0"/>
              <a:ext cx="772758" cy="793752"/>
              <a:chOff x="0" y="0"/>
              <a:chExt cx="772757" cy="793751"/>
            </a:xfrm>
          </p:grpSpPr>
          <p:sp>
            <p:nvSpPr>
              <p:cNvPr id="281" name="Freeform 19"/>
              <p:cNvSpPr/>
              <p:nvPr/>
            </p:nvSpPr>
            <p:spPr>
              <a:xfrm>
                <a:off x="552234" y="0"/>
                <a:ext cx="220524"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82" name="Freeform 20"/>
              <p:cNvSpPr/>
              <p:nvPr/>
            </p:nvSpPr>
            <p:spPr>
              <a:xfrm>
                <a:off x="-1" y="0"/>
                <a:ext cx="222378"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294" name="Group 21"/>
              <p:cNvGrpSpPr/>
              <p:nvPr/>
            </p:nvGrpSpPr>
            <p:grpSpPr>
              <a:xfrm>
                <a:off x="153810" y="179892"/>
                <a:ext cx="448460" cy="441386"/>
                <a:chOff x="0" y="0"/>
                <a:chExt cx="448459" cy="441384"/>
              </a:xfrm>
            </p:grpSpPr>
            <p:sp>
              <p:nvSpPr>
                <p:cNvPr id="283" name="Freeform 22"/>
                <p:cNvSpPr/>
                <p:nvPr/>
              </p:nvSpPr>
              <p:spPr>
                <a:xfrm>
                  <a:off x="-1" y="-1"/>
                  <a:ext cx="448461" cy="304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84" name="Rectangle 23"/>
                <p:cNvSpPr/>
                <p:nvPr/>
              </p:nvSpPr>
              <p:spPr>
                <a:xfrm>
                  <a:off x="9265" y="63054"/>
                  <a:ext cx="429928" cy="16692"/>
                </a:xfrm>
                <a:prstGeom prst="rect">
                  <a:avLst/>
                </a:pr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85" name="Freeform 24"/>
                <p:cNvSpPr/>
                <p:nvPr/>
              </p:nvSpPr>
              <p:spPr>
                <a:xfrm>
                  <a:off x="398424"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86" name="Freeform 25"/>
                <p:cNvSpPr/>
                <p:nvPr/>
              </p:nvSpPr>
              <p:spPr>
                <a:xfrm>
                  <a:off x="355802"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87" name="Freeform 26"/>
                <p:cNvSpPr/>
                <p:nvPr/>
              </p:nvSpPr>
              <p:spPr>
                <a:xfrm>
                  <a:off x="315033" y="33382"/>
                  <a:ext cx="20385"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88" name="Freeform 27"/>
                <p:cNvSpPr/>
                <p:nvPr/>
              </p:nvSpPr>
              <p:spPr>
                <a:xfrm>
                  <a:off x="48181" y="152073"/>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89" name="Freeform 28"/>
                <p:cNvSpPr/>
                <p:nvPr/>
              </p:nvSpPr>
              <p:spPr>
                <a:xfrm>
                  <a:off x="48181" y="107564"/>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90" name="Freeform 29"/>
                <p:cNvSpPr/>
                <p:nvPr/>
              </p:nvSpPr>
              <p:spPr>
                <a:xfrm>
                  <a:off x="48181" y="196583"/>
                  <a:ext cx="100070"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91" name="Freeform 30"/>
                <p:cNvSpPr/>
                <p:nvPr/>
              </p:nvSpPr>
              <p:spPr>
                <a:xfrm>
                  <a:off x="-1" y="333820"/>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92" name="Freeform 31"/>
                <p:cNvSpPr/>
                <p:nvPr/>
              </p:nvSpPr>
              <p:spPr>
                <a:xfrm>
                  <a:off x="-1" y="422839"/>
                  <a:ext cx="448461"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293" name="Freeform 32"/>
                <p:cNvSpPr/>
                <p:nvPr/>
              </p:nvSpPr>
              <p:spPr>
                <a:xfrm>
                  <a:off x="-1" y="378329"/>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pic>
          <p:nvPicPr>
            <p:cNvPr id="296" name="Picture 33" descr="Picture 33"/>
            <p:cNvPicPr>
              <a:picLocks noChangeAspect="1"/>
            </p:cNvPicPr>
            <p:nvPr/>
          </p:nvPicPr>
          <p:blipFill>
            <a:blip r:embed="rId5">
              <a:extLst/>
            </a:blip>
            <a:stretch>
              <a:fillRect/>
            </a:stretch>
          </p:blipFill>
          <p:spPr>
            <a:xfrm>
              <a:off x="872827" y="107564"/>
              <a:ext cx="987723" cy="504441"/>
            </a:xfrm>
            <a:prstGeom prst="rect">
              <a:avLst/>
            </a:prstGeom>
            <a:ln w="12700" cap="flat">
              <a:noFill/>
              <a:miter lim="400000"/>
            </a:ln>
            <a:effectLst/>
          </p:spPr>
        </p:pic>
      </p:grpSp>
      <p:pic>
        <p:nvPicPr>
          <p:cNvPr id="298" name="Picture 36" descr="Picture 36"/>
          <p:cNvPicPr>
            <a:picLocks noChangeAspect="1"/>
          </p:cNvPicPr>
          <p:nvPr/>
        </p:nvPicPr>
        <p:blipFill>
          <a:blip r:embed="rId6">
            <a:extLst/>
          </a:blip>
          <a:stretch>
            <a:fillRect/>
          </a:stretch>
        </p:blipFill>
        <p:spPr>
          <a:xfrm>
            <a:off x="4876801" y="1765300"/>
            <a:ext cx="2205568" cy="283421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3" name="Freeform 25"/>
          <p:cNvSpPr/>
          <p:nvPr/>
        </p:nvSpPr>
        <p:spPr>
          <a:xfrm>
            <a:off x="7391400" y="1250950"/>
            <a:ext cx="4787902" cy="5501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57" y="0"/>
                </a:moveTo>
                <a:lnTo>
                  <a:pt x="7190" y="25"/>
                </a:lnTo>
                <a:lnTo>
                  <a:pt x="0" y="10746"/>
                </a:lnTo>
                <a:lnTo>
                  <a:pt x="7105" y="21517"/>
                </a:lnTo>
                <a:lnTo>
                  <a:pt x="21600" y="21600"/>
                </a:lnTo>
                <a:lnTo>
                  <a:pt x="21457" y="0"/>
                </a:lnTo>
                <a:close/>
              </a:path>
            </a:pathLst>
          </a:custGeom>
          <a:gradFill>
            <a:gsLst>
              <a:gs pos="0">
                <a:srgbClr val="C0C0C0">
                  <a:alpha val="50000"/>
                </a:srgbClr>
              </a:gs>
              <a:gs pos="100000">
                <a:srgbClr val="FFFFFF"/>
              </a:gs>
            </a:gsLst>
            <a:lin ang="5400000"/>
          </a:gradFill>
          <a:ln w="12700">
            <a:miter lim="400000"/>
          </a:ln>
        </p:spPr>
        <p:txBody>
          <a:bodyPr lIns="45718" tIns="45718" rIns="45718" bIns="45718"/>
          <a:lstStyle/>
          <a:p>
            <a:pPr>
              <a:defRPr sz="3200">
                <a:latin typeface="Arial"/>
                <a:ea typeface="Arial"/>
                <a:cs typeface="Arial"/>
                <a:sym typeface="Arial"/>
              </a:defRPr>
            </a:pPr>
          </a:p>
        </p:txBody>
      </p:sp>
      <p:pic>
        <p:nvPicPr>
          <p:cNvPr id="304" name="Picture 26" descr="Picture 26"/>
          <p:cNvPicPr>
            <a:picLocks noChangeAspect="1"/>
          </p:cNvPicPr>
          <p:nvPr/>
        </p:nvPicPr>
        <p:blipFill>
          <a:blip r:embed="rId3">
            <a:extLst/>
          </a:blip>
          <a:stretch>
            <a:fillRect/>
          </a:stretch>
        </p:blipFill>
        <p:spPr>
          <a:xfrm>
            <a:off x="7349066" y="795867"/>
            <a:ext cx="4813301" cy="5969001"/>
          </a:xfrm>
          <a:prstGeom prst="rect">
            <a:avLst/>
          </a:prstGeom>
          <a:ln w="12700">
            <a:miter lim="400000"/>
          </a:ln>
        </p:spPr>
      </p:pic>
      <p:sp>
        <p:nvSpPr>
          <p:cNvPr id="305" name="Title 1"/>
          <p:cNvSpPr txBox="1"/>
          <p:nvPr>
            <p:ph type="title"/>
          </p:nvPr>
        </p:nvSpPr>
        <p:spPr>
          <a:xfrm>
            <a:off x="812800" y="812800"/>
            <a:ext cx="10384368" cy="508000"/>
          </a:xfrm>
          <a:prstGeom prst="rect">
            <a:avLst/>
          </a:prstGeom>
        </p:spPr>
        <p:txBody>
          <a:bodyPr/>
          <a:lstStyle>
            <a:lvl1pPr defTabSz="786384">
              <a:lnSpc>
                <a:spcPts val="3400"/>
              </a:lnSpc>
              <a:defRPr sz="2838">
                <a:solidFill>
                  <a:srgbClr val="5596E6"/>
                </a:solidFill>
              </a:defRPr>
            </a:lvl1pPr>
          </a:lstStyle>
          <a:p>
            <a:pPr/>
            <a:r>
              <a:t>Ledgers are key …</a:t>
            </a:r>
          </a:p>
        </p:txBody>
      </p:sp>
      <p:grpSp>
        <p:nvGrpSpPr>
          <p:cNvPr id="322" name="Group 3"/>
          <p:cNvGrpSpPr/>
          <p:nvPr/>
        </p:nvGrpSpPr>
        <p:grpSpPr>
          <a:xfrm>
            <a:off x="10162117" y="105834"/>
            <a:ext cx="1860550" cy="793752"/>
            <a:chOff x="0" y="0"/>
            <a:chExt cx="1860548" cy="793751"/>
          </a:xfrm>
        </p:grpSpPr>
        <p:grpSp>
          <p:nvGrpSpPr>
            <p:cNvPr id="320" name="Group 4"/>
            <p:cNvGrpSpPr/>
            <p:nvPr/>
          </p:nvGrpSpPr>
          <p:grpSpPr>
            <a:xfrm>
              <a:off x="0" y="0"/>
              <a:ext cx="772758" cy="793752"/>
              <a:chOff x="0" y="0"/>
              <a:chExt cx="772757" cy="793751"/>
            </a:xfrm>
          </p:grpSpPr>
          <p:sp>
            <p:nvSpPr>
              <p:cNvPr id="306" name="Freeform 5"/>
              <p:cNvSpPr/>
              <p:nvPr/>
            </p:nvSpPr>
            <p:spPr>
              <a:xfrm>
                <a:off x="552234" y="0"/>
                <a:ext cx="220524"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07" name="Freeform 6"/>
              <p:cNvSpPr/>
              <p:nvPr/>
            </p:nvSpPr>
            <p:spPr>
              <a:xfrm>
                <a:off x="-1" y="0"/>
                <a:ext cx="222378"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319" name="Group 7"/>
              <p:cNvGrpSpPr/>
              <p:nvPr/>
            </p:nvGrpSpPr>
            <p:grpSpPr>
              <a:xfrm>
                <a:off x="153810" y="179892"/>
                <a:ext cx="448460" cy="441386"/>
                <a:chOff x="0" y="0"/>
                <a:chExt cx="448459" cy="441384"/>
              </a:xfrm>
            </p:grpSpPr>
            <p:sp>
              <p:nvSpPr>
                <p:cNvPr id="308" name="Freeform 8"/>
                <p:cNvSpPr/>
                <p:nvPr/>
              </p:nvSpPr>
              <p:spPr>
                <a:xfrm>
                  <a:off x="-1" y="-1"/>
                  <a:ext cx="448461" cy="304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09" name="Rectangle 9"/>
                <p:cNvSpPr/>
                <p:nvPr/>
              </p:nvSpPr>
              <p:spPr>
                <a:xfrm>
                  <a:off x="9265" y="63054"/>
                  <a:ext cx="429928" cy="16692"/>
                </a:xfrm>
                <a:prstGeom prst="rect">
                  <a:avLst/>
                </a:pr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10" name="Freeform 10"/>
                <p:cNvSpPr/>
                <p:nvPr/>
              </p:nvSpPr>
              <p:spPr>
                <a:xfrm>
                  <a:off x="398424"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11" name="Freeform 11"/>
                <p:cNvSpPr/>
                <p:nvPr/>
              </p:nvSpPr>
              <p:spPr>
                <a:xfrm>
                  <a:off x="355802"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12" name="Freeform 12"/>
                <p:cNvSpPr/>
                <p:nvPr/>
              </p:nvSpPr>
              <p:spPr>
                <a:xfrm>
                  <a:off x="315033" y="33382"/>
                  <a:ext cx="20385"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13" name="Freeform 13"/>
                <p:cNvSpPr/>
                <p:nvPr/>
              </p:nvSpPr>
              <p:spPr>
                <a:xfrm>
                  <a:off x="48181" y="152073"/>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14" name="Freeform 14"/>
                <p:cNvSpPr/>
                <p:nvPr/>
              </p:nvSpPr>
              <p:spPr>
                <a:xfrm>
                  <a:off x="48181" y="107564"/>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15" name="Freeform 15"/>
                <p:cNvSpPr/>
                <p:nvPr/>
              </p:nvSpPr>
              <p:spPr>
                <a:xfrm>
                  <a:off x="48181" y="196583"/>
                  <a:ext cx="100070"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16" name="Freeform 16"/>
                <p:cNvSpPr/>
                <p:nvPr/>
              </p:nvSpPr>
              <p:spPr>
                <a:xfrm>
                  <a:off x="-1" y="333820"/>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17" name="Freeform 17"/>
                <p:cNvSpPr/>
                <p:nvPr/>
              </p:nvSpPr>
              <p:spPr>
                <a:xfrm>
                  <a:off x="-1" y="422839"/>
                  <a:ext cx="448461"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18" name="Freeform 18"/>
                <p:cNvSpPr/>
                <p:nvPr/>
              </p:nvSpPr>
              <p:spPr>
                <a:xfrm>
                  <a:off x="-1" y="378329"/>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pic>
          <p:nvPicPr>
            <p:cNvPr id="321" name="Picture 19" descr="Picture 19"/>
            <p:cNvPicPr>
              <a:picLocks noChangeAspect="1"/>
            </p:cNvPicPr>
            <p:nvPr/>
          </p:nvPicPr>
          <p:blipFill>
            <a:blip r:embed="rId4">
              <a:extLst/>
            </a:blip>
            <a:stretch>
              <a:fillRect/>
            </a:stretch>
          </p:blipFill>
          <p:spPr>
            <a:xfrm>
              <a:off x="872827" y="107564"/>
              <a:ext cx="987723" cy="504441"/>
            </a:xfrm>
            <a:prstGeom prst="rect">
              <a:avLst/>
            </a:prstGeom>
            <a:ln w="12700" cap="flat">
              <a:noFill/>
              <a:miter lim="400000"/>
            </a:ln>
            <a:effectLst/>
          </p:spPr>
        </p:pic>
      </p:grpSp>
      <p:sp>
        <p:nvSpPr>
          <p:cNvPr id="323" name="Content Placeholder 2"/>
          <p:cNvSpPr txBox="1"/>
          <p:nvPr/>
        </p:nvSpPr>
        <p:spPr>
          <a:xfrm>
            <a:off x="711200" y="1494367"/>
            <a:ext cx="6985000" cy="11502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609584">
              <a:lnSpc>
                <a:spcPct val="95000"/>
              </a:lnSpc>
              <a:spcBef>
                <a:spcPts val="200"/>
              </a:spcBef>
              <a:defRPr>
                <a:solidFill>
                  <a:srgbClr val="325C80"/>
                </a:solidFill>
                <a:latin typeface="Arial"/>
                <a:ea typeface="Arial"/>
                <a:cs typeface="Arial"/>
                <a:sym typeface="Arial"/>
              </a:defRPr>
            </a:pPr>
            <a:r>
              <a:t>Ledger</a:t>
            </a:r>
            <a:r>
              <a:rPr>
                <a:solidFill>
                  <a:srgbClr val="5E5F64"/>
                </a:solidFill>
              </a:rPr>
              <a:t> is THE system of record for a business.</a:t>
            </a:r>
          </a:p>
          <a:p>
            <a:pPr defTabSz="609584">
              <a:lnSpc>
                <a:spcPct val="95000"/>
              </a:lnSpc>
              <a:spcBef>
                <a:spcPts val="200"/>
              </a:spcBef>
              <a:defRPr>
                <a:solidFill>
                  <a:srgbClr val="5E5F64"/>
                </a:solidFill>
                <a:latin typeface="Arial"/>
                <a:ea typeface="Arial"/>
                <a:cs typeface="Arial"/>
                <a:sym typeface="Arial"/>
              </a:defRPr>
            </a:pPr>
            <a:r>
              <a:t>Business will have multiple ledgers for multiple business networks in which they participate.</a:t>
            </a:r>
          </a:p>
        </p:txBody>
      </p:sp>
      <p:sp>
        <p:nvSpPr>
          <p:cNvPr id="324" name="Content Placeholder 2"/>
          <p:cNvSpPr txBox="1"/>
          <p:nvPr/>
        </p:nvSpPr>
        <p:spPr>
          <a:xfrm>
            <a:off x="753534" y="2857500"/>
            <a:ext cx="6193367" cy="1118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593" indent="-228593" defTabSz="609584">
              <a:lnSpc>
                <a:spcPct val="95000"/>
              </a:lnSpc>
              <a:spcBef>
                <a:spcPts val="700"/>
              </a:spcBef>
              <a:buClr>
                <a:srgbClr val="FFFFFF"/>
              </a:buClr>
              <a:buSzPct val="100000"/>
              <a:buFont typeface="Arial"/>
              <a:buChar char="–"/>
              <a:defRPr>
                <a:solidFill>
                  <a:srgbClr val="325C80"/>
                </a:solidFill>
                <a:latin typeface="Arial"/>
                <a:ea typeface="Arial"/>
                <a:cs typeface="Arial"/>
                <a:sym typeface="Arial"/>
              </a:defRPr>
            </a:pPr>
            <a:r>
              <a:t>Transaction</a:t>
            </a:r>
            <a:r>
              <a:rPr>
                <a:solidFill>
                  <a:srgbClr val="5E5F64"/>
                </a:solidFill>
              </a:rPr>
              <a:t> – an asset transfer onto or </a:t>
            </a:r>
            <a:br>
              <a:rPr>
                <a:solidFill>
                  <a:srgbClr val="5E5F64"/>
                </a:solidFill>
              </a:rPr>
            </a:br>
            <a:r>
              <a:rPr>
                <a:solidFill>
                  <a:srgbClr val="5E5F64"/>
                </a:solidFill>
              </a:rPr>
              <a:t>off the ledger</a:t>
            </a:r>
          </a:p>
          <a:p>
            <a:pPr lvl="1" marL="611702" indent="-304792" defTabSz="609584">
              <a:lnSpc>
                <a:spcPct val="95000"/>
              </a:lnSpc>
              <a:spcBef>
                <a:spcPts val="500"/>
              </a:spcBef>
              <a:buClr>
                <a:srgbClr val="FFFFFF"/>
              </a:buClr>
              <a:buSzPct val="100000"/>
              <a:buChar char="•"/>
              <a:defRPr sz="1800">
                <a:solidFill>
                  <a:srgbClr val="5E5F64"/>
                </a:solidFill>
                <a:latin typeface="Arial"/>
                <a:ea typeface="Arial"/>
                <a:cs typeface="Arial"/>
                <a:sym typeface="Arial"/>
              </a:defRPr>
            </a:pPr>
            <a:r>
              <a:t>John gives a car to Anthony (simple)</a:t>
            </a:r>
          </a:p>
        </p:txBody>
      </p:sp>
      <p:sp>
        <p:nvSpPr>
          <p:cNvPr id="325" name="Content Placeholder 2"/>
          <p:cNvSpPr txBox="1"/>
          <p:nvPr/>
        </p:nvSpPr>
        <p:spPr>
          <a:xfrm>
            <a:off x="755651" y="4207933"/>
            <a:ext cx="6760635" cy="1610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593" indent="-228593" defTabSz="609584">
              <a:lnSpc>
                <a:spcPct val="95000"/>
              </a:lnSpc>
              <a:spcBef>
                <a:spcPts val="700"/>
              </a:spcBef>
              <a:buClr>
                <a:srgbClr val="FFFFFF"/>
              </a:buClr>
              <a:buSzPct val="100000"/>
              <a:buFont typeface="Arial"/>
              <a:buChar char="–"/>
              <a:defRPr>
                <a:solidFill>
                  <a:srgbClr val="325C80"/>
                </a:solidFill>
                <a:latin typeface="Arial"/>
                <a:ea typeface="Arial"/>
                <a:cs typeface="Arial"/>
                <a:sym typeface="Arial"/>
              </a:defRPr>
            </a:pPr>
            <a:r>
              <a:t>Contract</a:t>
            </a:r>
            <a:r>
              <a:rPr>
                <a:solidFill>
                  <a:srgbClr val="5E5F64"/>
                </a:solidFill>
              </a:rPr>
              <a:t> – conditions for transaction to occur</a:t>
            </a:r>
          </a:p>
          <a:p>
            <a:pPr lvl="1" marL="611702" indent="-304792" defTabSz="609584">
              <a:lnSpc>
                <a:spcPct val="95000"/>
              </a:lnSpc>
              <a:spcBef>
                <a:spcPts val="500"/>
              </a:spcBef>
              <a:buClr>
                <a:srgbClr val="FFFFFF"/>
              </a:buClr>
              <a:buSzPct val="100000"/>
              <a:buChar char="•"/>
              <a:defRPr sz="1800">
                <a:solidFill>
                  <a:srgbClr val="5E5F64"/>
                </a:solidFill>
                <a:latin typeface="Arial"/>
                <a:ea typeface="Arial"/>
                <a:cs typeface="Arial"/>
                <a:sym typeface="Arial"/>
              </a:defRPr>
            </a:pPr>
            <a:r>
              <a:t>If Anthony pays John money, then car passes from John to Anthony (simple)</a:t>
            </a:r>
          </a:p>
          <a:p>
            <a:pPr lvl="1" marL="611702" indent="-304792" defTabSz="609584">
              <a:lnSpc>
                <a:spcPct val="95000"/>
              </a:lnSpc>
              <a:spcBef>
                <a:spcPts val="500"/>
              </a:spcBef>
              <a:buClr>
                <a:srgbClr val="FFFFFF"/>
              </a:buClr>
              <a:buSzPct val="100000"/>
              <a:buChar char="•"/>
              <a:defRPr sz="1800">
                <a:solidFill>
                  <a:srgbClr val="5E5F64"/>
                </a:solidFill>
                <a:latin typeface="Arial"/>
                <a:ea typeface="Arial"/>
                <a:cs typeface="Arial"/>
                <a:sym typeface="Arial"/>
              </a:defRPr>
            </a:pPr>
            <a:r>
              <a:t>If car won't start, funds do not pass to John (as decided by third party arbitrator) (more complex)</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Rectangle 2"/>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0" name="Picture 27" descr="Picture 27"/>
          <p:cNvPicPr>
            <a:picLocks noChangeAspect="1"/>
          </p:cNvPicPr>
          <p:nvPr/>
        </p:nvPicPr>
        <p:blipFill>
          <a:blip r:embed="rId3">
            <a:extLst/>
          </a:blip>
          <a:stretch>
            <a:fillRect/>
          </a:stretch>
        </p:blipFill>
        <p:spPr>
          <a:xfrm>
            <a:off x="9521" y="1016714"/>
            <a:ext cx="12106279" cy="5841286"/>
          </a:xfrm>
          <a:prstGeom prst="rect">
            <a:avLst/>
          </a:prstGeom>
          <a:ln w="12700">
            <a:miter lim="400000"/>
          </a:ln>
        </p:spPr>
      </p:pic>
      <p:grpSp>
        <p:nvGrpSpPr>
          <p:cNvPr id="347" name="Group 34"/>
          <p:cNvGrpSpPr/>
          <p:nvPr/>
        </p:nvGrpSpPr>
        <p:grpSpPr>
          <a:xfrm>
            <a:off x="10162117" y="105834"/>
            <a:ext cx="1860550" cy="793752"/>
            <a:chOff x="0" y="0"/>
            <a:chExt cx="1860548" cy="793751"/>
          </a:xfrm>
        </p:grpSpPr>
        <p:grpSp>
          <p:nvGrpSpPr>
            <p:cNvPr id="345" name="Group 35"/>
            <p:cNvGrpSpPr/>
            <p:nvPr/>
          </p:nvGrpSpPr>
          <p:grpSpPr>
            <a:xfrm>
              <a:off x="0" y="0"/>
              <a:ext cx="772758" cy="793752"/>
              <a:chOff x="0" y="0"/>
              <a:chExt cx="772757" cy="793751"/>
            </a:xfrm>
          </p:grpSpPr>
          <p:sp>
            <p:nvSpPr>
              <p:cNvPr id="331" name="Freeform 36"/>
              <p:cNvSpPr/>
              <p:nvPr/>
            </p:nvSpPr>
            <p:spPr>
              <a:xfrm>
                <a:off x="552234" y="0"/>
                <a:ext cx="220524"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90" y="21600"/>
                    </a:lnTo>
                    <a:lnTo>
                      <a:pt x="1117" y="21579"/>
                    </a:lnTo>
                    <a:lnTo>
                      <a:pt x="894" y="21558"/>
                    </a:lnTo>
                    <a:lnTo>
                      <a:pt x="596" y="21517"/>
                    </a:lnTo>
                    <a:lnTo>
                      <a:pt x="372" y="21475"/>
                    </a:lnTo>
                    <a:lnTo>
                      <a:pt x="223" y="21392"/>
                    </a:lnTo>
                    <a:lnTo>
                      <a:pt x="74" y="21329"/>
                    </a:lnTo>
                    <a:lnTo>
                      <a:pt x="0" y="21246"/>
                    </a:lnTo>
                    <a:lnTo>
                      <a:pt x="0" y="21079"/>
                    </a:lnTo>
                    <a:lnTo>
                      <a:pt x="74" y="21017"/>
                    </a:lnTo>
                    <a:lnTo>
                      <a:pt x="223" y="20913"/>
                    </a:lnTo>
                    <a:lnTo>
                      <a:pt x="596" y="20808"/>
                    </a:lnTo>
                    <a:lnTo>
                      <a:pt x="894" y="20767"/>
                    </a:lnTo>
                    <a:lnTo>
                      <a:pt x="1117" y="20746"/>
                    </a:lnTo>
                    <a:lnTo>
                      <a:pt x="18621" y="20746"/>
                    </a:lnTo>
                    <a:lnTo>
                      <a:pt x="18621" y="854"/>
                    </a:lnTo>
                    <a:lnTo>
                      <a:pt x="1415" y="854"/>
                    </a:lnTo>
                    <a:lnTo>
                      <a:pt x="1043" y="833"/>
                    </a:lnTo>
                    <a:lnTo>
                      <a:pt x="819" y="792"/>
                    </a:lnTo>
                    <a:lnTo>
                      <a:pt x="372" y="667"/>
                    </a:lnTo>
                    <a:lnTo>
                      <a:pt x="298" y="604"/>
                    </a:lnTo>
                    <a:lnTo>
                      <a:pt x="149" y="437"/>
                    </a:lnTo>
                    <a:lnTo>
                      <a:pt x="223" y="354"/>
                    </a:lnTo>
                    <a:lnTo>
                      <a:pt x="298" y="250"/>
                    </a:lnTo>
                    <a:lnTo>
                      <a:pt x="372" y="187"/>
                    </a:lnTo>
                    <a:lnTo>
                      <a:pt x="596" y="125"/>
                    </a:lnTo>
                    <a:lnTo>
                      <a:pt x="1043" y="42"/>
                    </a:lnTo>
                    <a:lnTo>
                      <a:pt x="1415" y="21"/>
                    </a:lnTo>
                    <a:lnTo>
                      <a:pt x="1713" y="0"/>
                    </a:lnTo>
                    <a:lnTo>
                      <a:pt x="2160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32" name="Freeform 37"/>
              <p:cNvSpPr/>
              <p:nvPr/>
            </p:nvSpPr>
            <p:spPr>
              <a:xfrm>
                <a:off x="-1" y="0"/>
                <a:ext cx="222378" cy="793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110" y="21600"/>
                    </a:lnTo>
                    <a:lnTo>
                      <a:pt x="20408" y="21579"/>
                    </a:lnTo>
                    <a:lnTo>
                      <a:pt x="20781" y="21558"/>
                    </a:lnTo>
                    <a:lnTo>
                      <a:pt x="21228" y="21475"/>
                    </a:lnTo>
                    <a:lnTo>
                      <a:pt x="21377" y="21392"/>
                    </a:lnTo>
                    <a:lnTo>
                      <a:pt x="21526" y="21329"/>
                    </a:lnTo>
                    <a:lnTo>
                      <a:pt x="21600" y="21246"/>
                    </a:lnTo>
                    <a:lnTo>
                      <a:pt x="21600" y="21079"/>
                    </a:lnTo>
                    <a:lnTo>
                      <a:pt x="21526" y="21017"/>
                    </a:lnTo>
                    <a:lnTo>
                      <a:pt x="21377" y="20913"/>
                    </a:lnTo>
                    <a:lnTo>
                      <a:pt x="21004" y="20808"/>
                    </a:lnTo>
                    <a:lnTo>
                      <a:pt x="20781" y="20767"/>
                    </a:lnTo>
                    <a:lnTo>
                      <a:pt x="20408" y="20746"/>
                    </a:lnTo>
                    <a:lnTo>
                      <a:pt x="3054" y="20746"/>
                    </a:lnTo>
                    <a:lnTo>
                      <a:pt x="3054" y="854"/>
                    </a:lnTo>
                    <a:lnTo>
                      <a:pt x="20185" y="854"/>
                    </a:lnTo>
                    <a:lnTo>
                      <a:pt x="20483" y="833"/>
                    </a:lnTo>
                    <a:lnTo>
                      <a:pt x="20781" y="792"/>
                    </a:lnTo>
                    <a:lnTo>
                      <a:pt x="21228" y="667"/>
                    </a:lnTo>
                    <a:lnTo>
                      <a:pt x="21302" y="604"/>
                    </a:lnTo>
                    <a:lnTo>
                      <a:pt x="21451" y="521"/>
                    </a:lnTo>
                    <a:lnTo>
                      <a:pt x="21451" y="354"/>
                    </a:lnTo>
                    <a:lnTo>
                      <a:pt x="21302" y="250"/>
                    </a:lnTo>
                    <a:lnTo>
                      <a:pt x="21228" y="187"/>
                    </a:lnTo>
                    <a:lnTo>
                      <a:pt x="21004" y="125"/>
                    </a:lnTo>
                    <a:lnTo>
                      <a:pt x="20781" y="83"/>
                    </a:lnTo>
                    <a:lnTo>
                      <a:pt x="20483" y="42"/>
                    </a:lnTo>
                    <a:lnTo>
                      <a:pt x="20185" y="21"/>
                    </a:lnTo>
                    <a:lnTo>
                      <a:pt x="19961" y="0"/>
                    </a:lnTo>
                    <a:lnTo>
                      <a:pt x="0" y="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nvGrpSpPr>
              <p:cNvPr id="344" name="Group 38"/>
              <p:cNvGrpSpPr/>
              <p:nvPr/>
            </p:nvGrpSpPr>
            <p:grpSpPr>
              <a:xfrm>
                <a:off x="153810" y="179892"/>
                <a:ext cx="448460" cy="441386"/>
                <a:chOff x="0" y="0"/>
                <a:chExt cx="448459" cy="441384"/>
              </a:xfrm>
            </p:grpSpPr>
            <p:sp>
              <p:nvSpPr>
                <p:cNvPr id="333" name="Freeform 39"/>
                <p:cNvSpPr/>
                <p:nvPr/>
              </p:nvSpPr>
              <p:spPr>
                <a:xfrm>
                  <a:off x="-1" y="-1"/>
                  <a:ext cx="448461" cy="304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6" y="20342"/>
                      </a:moveTo>
                      <a:lnTo>
                        <a:pt x="20754" y="20342"/>
                      </a:lnTo>
                      <a:lnTo>
                        <a:pt x="20754" y="1969"/>
                      </a:lnTo>
                      <a:lnTo>
                        <a:pt x="20717" y="1695"/>
                      </a:lnTo>
                      <a:lnTo>
                        <a:pt x="20606" y="1422"/>
                      </a:lnTo>
                      <a:lnTo>
                        <a:pt x="20459" y="1312"/>
                      </a:lnTo>
                      <a:lnTo>
                        <a:pt x="20239" y="1258"/>
                      </a:lnTo>
                      <a:lnTo>
                        <a:pt x="1361" y="1258"/>
                      </a:lnTo>
                      <a:lnTo>
                        <a:pt x="1178" y="1312"/>
                      </a:lnTo>
                      <a:lnTo>
                        <a:pt x="1030" y="1422"/>
                      </a:lnTo>
                      <a:lnTo>
                        <a:pt x="883" y="1695"/>
                      </a:lnTo>
                      <a:lnTo>
                        <a:pt x="846" y="1969"/>
                      </a:lnTo>
                      <a:lnTo>
                        <a:pt x="846" y="20342"/>
                      </a:lnTo>
                      <a:close/>
                      <a:moveTo>
                        <a:pt x="21195" y="21600"/>
                      </a:moveTo>
                      <a:lnTo>
                        <a:pt x="442" y="21600"/>
                      </a:lnTo>
                      <a:lnTo>
                        <a:pt x="294" y="21545"/>
                      </a:lnTo>
                      <a:lnTo>
                        <a:pt x="184" y="21436"/>
                      </a:lnTo>
                      <a:lnTo>
                        <a:pt x="37" y="21272"/>
                      </a:lnTo>
                      <a:lnTo>
                        <a:pt x="0" y="20998"/>
                      </a:lnTo>
                      <a:lnTo>
                        <a:pt x="0" y="1969"/>
                      </a:lnTo>
                      <a:lnTo>
                        <a:pt x="37" y="1586"/>
                      </a:lnTo>
                      <a:lnTo>
                        <a:pt x="258" y="820"/>
                      </a:lnTo>
                      <a:lnTo>
                        <a:pt x="442" y="547"/>
                      </a:lnTo>
                      <a:lnTo>
                        <a:pt x="626" y="328"/>
                      </a:lnTo>
                      <a:lnTo>
                        <a:pt x="846" y="109"/>
                      </a:lnTo>
                      <a:lnTo>
                        <a:pt x="1104" y="0"/>
                      </a:lnTo>
                      <a:lnTo>
                        <a:pt x="20533" y="0"/>
                      </a:lnTo>
                      <a:lnTo>
                        <a:pt x="20790" y="109"/>
                      </a:lnTo>
                      <a:lnTo>
                        <a:pt x="21232" y="547"/>
                      </a:lnTo>
                      <a:lnTo>
                        <a:pt x="21379" y="820"/>
                      </a:lnTo>
                      <a:lnTo>
                        <a:pt x="21490" y="1203"/>
                      </a:lnTo>
                      <a:lnTo>
                        <a:pt x="21563" y="1586"/>
                      </a:lnTo>
                      <a:lnTo>
                        <a:pt x="21600" y="1969"/>
                      </a:lnTo>
                      <a:lnTo>
                        <a:pt x="21600" y="20998"/>
                      </a:lnTo>
                      <a:lnTo>
                        <a:pt x="21563" y="21272"/>
                      </a:lnTo>
                      <a:lnTo>
                        <a:pt x="21490" y="21436"/>
                      </a:lnTo>
                      <a:lnTo>
                        <a:pt x="21342" y="21545"/>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34" name="Rectangle 40"/>
                <p:cNvSpPr/>
                <p:nvPr/>
              </p:nvSpPr>
              <p:spPr>
                <a:xfrm>
                  <a:off x="9265" y="63054"/>
                  <a:ext cx="429928" cy="16692"/>
                </a:xfrm>
                <a:prstGeom prst="rect">
                  <a:avLst/>
                </a:pr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35" name="Freeform 41"/>
                <p:cNvSpPr/>
                <p:nvPr/>
              </p:nvSpPr>
              <p:spPr>
                <a:xfrm>
                  <a:off x="398424"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9008" y="3600"/>
                      </a:lnTo>
                      <a:lnTo>
                        <a:pt x="15552" y="0"/>
                      </a:lnTo>
                      <a:lnTo>
                        <a:pt x="6912" y="0"/>
                      </a:lnTo>
                      <a:lnTo>
                        <a:pt x="3456" y="3600"/>
                      </a:lnTo>
                      <a:lnTo>
                        <a:pt x="864" y="7200"/>
                      </a:lnTo>
                      <a:lnTo>
                        <a:pt x="0" y="10800"/>
                      </a:lnTo>
                      <a:lnTo>
                        <a:pt x="864" y="15300"/>
                      </a:lnTo>
                      <a:lnTo>
                        <a:pt x="3456" y="18900"/>
                      </a:lnTo>
                      <a:lnTo>
                        <a:pt x="6912" y="20700"/>
                      </a:lnTo>
                      <a:lnTo>
                        <a:pt x="11232" y="21600"/>
                      </a:lnTo>
                      <a:lnTo>
                        <a:pt x="15552" y="20700"/>
                      </a:lnTo>
                      <a:lnTo>
                        <a:pt x="19008"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36" name="Freeform 42"/>
                <p:cNvSpPr/>
                <p:nvPr/>
              </p:nvSpPr>
              <p:spPr>
                <a:xfrm>
                  <a:off x="355802" y="33382"/>
                  <a:ext cx="18532"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00" y="7200"/>
                      </a:lnTo>
                      <a:lnTo>
                        <a:pt x="18900" y="3600"/>
                      </a:lnTo>
                      <a:lnTo>
                        <a:pt x="14400" y="0"/>
                      </a:lnTo>
                      <a:lnTo>
                        <a:pt x="6300" y="0"/>
                      </a:lnTo>
                      <a:lnTo>
                        <a:pt x="2700" y="3600"/>
                      </a:lnTo>
                      <a:lnTo>
                        <a:pt x="900" y="7200"/>
                      </a:lnTo>
                      <a:lnTo>
                        <a:pt x="0" y="10800"/>
                      </a:lnTo>
                      <a:lnTo>
                        <a:pt x="900" y="15300"/>
                      </a:lnTo>
                      <a:lnTo>
                        <a:pt x="2700" y="18900"/>
                      </a:lnTo>
                      <a:lnTo>
                        <a:pt x="6300" y="20700"/>
                      </a:lnTo>
                      <a:lnTo>
                        <a:pt x="10800" y="21600"/>
                      </a:lnTo>
                      <a:lnTo>
                        <a:pt x="14400" y="20700"/>
                      </a:lnTo>
                      <a:lnTo>
                        <a:pt x="18900" y="18900"/>
                      </a:lnTo>
                      <a:lnTo>
                        <a:pt x="20700"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37" name="Freeform 43"/>
                <p:cNvSpPr/>
                <p:nvPr/>
              </p:nvSpPr>
              <p:spPr>
                <a:xfrm>
                  <a:off x="315033" y="33382"/>
                  <a:ext cx="20385"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0736" y="7200"/>
                      </a:lnTo>
                      <a:lnTo>
                        <a:pt x="18144" y="3600"/>
                      </a:lnTo>
                      <a:lnTo>
                        <a:pt x="14688" y="0"/>
                      </a:lnTo>
                      <a:lnTo>
                        <a:pt x="6048" y="0"/>
                      </a:lnTo>
                      <a:lnTo>
                        <a:pt x="2592" y="3600"/>
                      </a:lnTo>
                      <a:lnTo>
                        <a:pt x="864" y="7200"/>
                      </a:lnTo>
                      <a:lnTo>
                        <a:pt x="0" y="10800"/>
                      </a:lnTo>
                      <a:lnTo>
                        <a:pt x="864" y="15300"/>
                      </a:lnTo>
                      <a:lnTo>
                        <a:pt x="2592" y="18900"/>
                      </a:lnTo>
                      <a:lnTo>
                        <a:pt x="6048" y="20700"/>
                      </a:lnTo>
                      <a:lnTo>
                        <a:pt x="11232" y="21600"/>
                      </a:lnTo>
                      <a:lnTo>
                        <a:pt x="14688" y="20700"/>
                      </a:lnTo>
                      <a:lnTo>
                        <a:pt x="18144" y="18900"/>
                      </a:lnTo>
                      <a:lnTo>
                        <a:pt x="20736" y="15300"/>
                      </a:lnTo>
                      <a:lnTo>
                        <a:pt x="21600" y="108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38" name="Freeform 44"/>
                <p:cNvSpPr/>
                <p:nvPr/>
              </p:nvSpPr>
              <p:spPr>
                <a:xfrm>
                  <a:off x="48181" y="152073"/>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19800"/>
                      </a:lnTo>
                      <a:lnTo>
                        <a:pt x="495" y="17100"/>
                      </a:lnTo>
                      <a:lnTo>
                        <a:pt x="165" y="14400"/>
                      </a:lnTo>
                      <a:lnTo>
                        <a:pt x="0" y="10800"/>
                      </a:lnTo>
                      <a:lnTo>
                        <a:pt x="165" y="6300"/>
                      </a:lnTo>
                      <a:lnTo>
                        <a:pt x="495" y="3600"/>
                      </a:lnTo>
                      <a:lnTo>
                        <a:pt x="1154" y="0"/>
                      </a:lnTo>
                      <a:lnTo>
                        <a:pt x="20446" y="0"/>
                      </a:lnTo>
                      <a:lnTo>
                        <a:pt x="21105" y="3600"/>
                      </a:lnTo>
                      <a:lnTo>
                        <a:pt x="21435" y="6300"/>
                      </a:lnTo>
                      <a:lnTo>
                        <a:pt x="21600" y="10800"/>
                      </a:lnTo>
                      <a:lnTo>
                        <a:pt x="21435" y="14400"/>
                      </a:lnTo>
                      <a:lnTo>
                        <a:pt x="21105" y="17100"/>
                      </a:lnTo>
                      <a:lnTo>
                        <a:pt x="20446" y="19800"/>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39" name="Freeform 45"/>
                <p:cNvSpPr/>
                <p:nvPr/>
              </p:nvSpPr>
              <p:spPr>
                <a:xfrm>
                  <a:off x="48181" y="107564"/>
                  <a:ext cx="100070"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965"/>
                      </a:lnTo>
                      <a:lnTo>
                        <a:pt x="0" y="10330"/>
                      </a:lnTo>
                      <a:lnTo>
                        <a:pt x="165" y="6574"/>
                      </a:lnTo>
                      <a:lnTo>
                        <a:pt x="495" y="3757"/>
                      </a:lnTo>
                      <a:lnTo>
                        <a:pt x="1154" y="939"/>
                      </a:lnTo>
                      <a:lnTo>
                        <a:pt x="1979" y="0"/>
                      </a:lnTo>
                      <a:lnTo>
                        <a:pt x="19786" y="0"/>
                      </a:lnTo>
                      <a:lnTo>
                        <a:pt x="20446" y="939"/>
                      </a:lnTo>
                      <a:lnTo>
                        <a:pt x="21105" y="3757"/>
                      </a:lnTo>
                      <a:lnTo>
                        <a:pt x="21435" y="6574"/>
                      </a:lnTo>
                      <a:lnTo>
                        <a:pt x="21600" y="10330"/>
                      </a:lnTo>
                      <a:lnTo>
                        <a:pt x="21435" y="15965"/>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40" name="Freeform 46"/>
                <p:cNvSpPr/>
                <p:nvPr/>
              </p:nvSpPr>
              <p:spPr>
                <a:xfrm>
                  <a:off x="48181" y="196583"/>
                  <a:ext cx="100070"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6" y="21600"/>
                      </a:moveTo>
                      <a:lnTo>
                        <a:pt x="1979" y="21600"/>
                      </a:lnTo>
                      <a:lnTo>
                        <a:pt x="1154" y="20661"/>
                      </a:lnTo>
                      <a:lnTo>
                        <a:pt x="495" y="18783"/>
                      </a:lnTo>
                      <a:lnTo>
                        <a:pt x="165" y="15026"/>
                      </a:lnTo>
                      <a:lnTo>
                        <a:pt x="0" y="11270"/>
                      </a:lnTo>
                      <a:lnTo>
                        <a:pt x="165" y="6574"/>
                      </a:lnTo>
                      <a:lnTo>
                        <a:pt x="495" y="2817"/>
                      </a:lnTo>
                      <a:lnTo>
                        <a:pt x="1154" y="939"/>
                      </a:lnTo>
                      <a:lnTo>
                        <a:pt x="1979" y="0"/>
                      </a:lnTo>
                      <a:lnTo>
                        <a:pt x="19786" y="0"/>
                      </a:lnTo>
                      <a:lnTo>
                        <a:pt x="20446" y="939"/>
                      </a:lnTo>
                      <a:lnTo>
                        <a:pt x="21105" y="2817"/>
                      </a:lnTo>
                      <a:lnTo>
                        <a:pt x="21435" y="6574"/>
                      </a:lnTo>
                      <a:lnTo>
                        <a:pt x="21600" y="11270"/>
                      </a:lnTo>
                      <a:lnTo>
                        <a:pt x="21435" y="15026"/>
                      </a:lnTo>
                      <a:lnTo>
                        <a:pt x="21105" y="18783"/>
                      </a:lnTo>
                      <a:lnTo>
                        <a:pt x="20446" y="20661"/>
                      </a:lnTo>
                      <a:lnTo>
                        <a:pt x="19786"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41" name="Freeform 47"/>
                <p:cNvSpPr/>
                <p:nvPr/>
              </p:nvSpPr>
              <p:spPr>
                <a:xfrm>
                  <a:off x="-1" y="333820"/>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7843"/>
                      </a:lnTo>
                      <a:lnTo>
                        <a:pt x="37" y="15026"/>
                      </a:lnTo>
                      <a:lnTo>
                        <a:pt x="0" y="11270"/>
                      </a:lnTo>
                      <a:lnTo>
                        <a:pt x="37" y="5635"/>
                      </a:lnTo>
                      <a:lnTo>
                        <a:pt x="184" y="2817"/>
                      </a:lnTo>
                      <a:lnTo>
                        <a:pt x="294" y="0"/>
                      </a:lnTo>
                      <a:lnTo>
                        <a:pt x="21342" y="0"/>
                      </a:lnTo>
                      <a:lnTo>
                        <a:pt x="21490" y="2817"/>
                      </a:lnTo>
                      <a:lnTo>
                        <a:pt x="21563" y="5635"/>
                      </a:lnTo>
                      <a:lnTo>
                        <a:pt x="21600" y="11270"/>
                      </a:lnTo>
                      <a:lnTo>
                        <a:pt x="21563" y="15026"/>
                      </a:lnTo>
                      <a:lnTo>
                        <a:pt x="21490" y="1784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42" name="Freeform 48"/>
                <p:cNvSpPr/>
                <p:nvPr/>
              </p:nvSpPr>
              <p:spPr>
                <a:xfrm>
                  <a:off x="-1" y="422839"/>
                  <a:ext cx="448461" cy="1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19800"/>
                      </a:lnTo>
                      <a:lnTo>
                        <a:pt x="184" y="18000"/>
                      </a:lnTo>
                      <a:lnTo>
                        <a:pt x="37" y="14400"/>
                      </a:lnTo>
                      <a:lnTo>
                        <a:pt x="0" y="10800"/>
                      </a:lnTo>
                      <a:lnTo>
                        <a:pt x="37" y="7200"/>
                      </a:lnTo>
                      <a:lnTo>
                        <a:pt x="184" y="3600"/>
                      </a:lnTo>
                      <a:lnTo>
                        <a:pt x="294" y="1800"/>
                      </a:lnTo>
                      <a:lnTo>
                        <a:pt x="442" y="0"/>
                      </a:lnTo>
                      <a:lnTo>
                        <a:pt x="21195" y="0"/>
                      </a:lnTo>
                      <a:lnTo>
                        <a:pt x="21490" y="3600"/>
                      </a:lnTo>
                      <a:lnTo>
                        <a:pt x="21563" y="7200"/>
                      </a:lnTo>
                      <a:lnTo>
                        <a:pt x="21600" y="10800"/>
                      </a:lnTo>
                      <a:lnTo>
                        <a:pt x="21563" y="14400"/>
                      </a:lnTo>
                      <a:lnTo>
                        <a:pt x="21490" y="18000"/>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sp>
              <p:nvSpPr>
                <p:cNvPr id="343" name="Freeform 49"/>
                <p:cNvSpPr/>
                <p:nvPr/>
              </p:nvSpPr>
              <p:spPr>
                <a:xfrm>
                  <a:off x="-1" y="378329"/>
                  <a:ext cx="448461" cy="16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95" y="21600"/>
                      </a:moveTo>
                      <a:lnTo>
                        <a:pt x="442" y="21600"/>
                      </a:lnTo>
                      <a:lnTo>
                        <a:pt x="294" y="20661"/>
                      </a:lnTo>
                      <a:lnTo>
                        <a:pt x="184" y="18783"/>
                      </a:lnTo>
                      <a:lnTo>
                        <a:pt x="37" y="15026"/>
                      </a:lnTo>
                      <a:lnTo>
                        <a:pt x="0" y="10330"/>
                      </a:lnTo>
                      <a:lnTo>
                        <a:pt x="37" y="6574"/>
                      </a:lnTo>
                      <a:lnTo>
                        <a:pt x="184" y="2817"/>
                      </a:lnTo>
                      <a:lnTo>
                        <a:pt x="294" y="939"/>
                      </a:lnTo>
                      <a:lnTo>
                        <a:pt x="442" y="0"/>
                      </a:lnTo>
                      <a:lnTo>
                        <a:pt x="21195" y="0"/>
                      </a:lnTo>
                      <a:lnTo>
                        <a:pt x="21342" y="939"/>
                      </a:lnTo>
                      <a:lnTo>
                        <a:pt x="21490" y="2817"/>
                      </a:lnTo>
                      <a:lnTo>
                        <a:pt x="21563" y="6574"/>
                      </a:lnTo>
                      <a:lnTo>
                        <a:pt x="21600" y="10330"/>
                      </a:lnTo>
                      <a:lnTo>
                        <a:pt x="21563" y="15026"/>
                      </a:lnTo>
                      <a:lnTo>
                        <a:pt x="21490" y="18783"/>
                      </a:lnTo>
                      <a:lnTo>
                        <a:pt x="21342" y="20661"/>
                      </a:lnTo>
                      <a:lnTo>
                        <a:pt x="21195" y="21600"/>
                      </a:lnTo>
                      <a:close/>
                    </a:path>
                  </a:pathLst>
                </a:custGeom>
                <a:solidFill>
                  <a:srgbClr val="FF5050"/>
                </a:solidFill>
                <a:ln w="12700" cap="flat">
                  <a:noFill/>
                  <a:miter lim="400000"/>
                </a:ln>
                <a:effectLst/>
              </p:spPr>
              <p:txBody>
                <a:bodyPr wrap="square" lIns="45718" tIns="45718" rIns="45718" bIns="45718" numCol="1" anchor="t">
                  <a:noAutofit/>
                </a:bodyPr>
                <a:lstStyle/>
                <a:p>
                  <a:pPr>
                    <a:defRPr sz="3200">
                      <a:latin typeface="Arial"/>
                      <a:ea typeface="Arial"/>
                      <a:cs typeface="Arial"/>
                      <a:sym typeface="Arial"/>
                    </a:defRPr>
                  </a:pPr>
                </a:p>
              </p:txBody>
            </p:sp>
          </p:grpSp>
        </p:grpSp>
        <p:pic>
          <p:nvPicPr>
            <p:cNvPr id="346" name="Picture 50" descr="Picture 50"/>
            <p:cNvPicPr>
              <a:picLocks noChangeAspect="1"/>
            </p:cNvPicPr>
            <p:nvPr/>
          </p:nvPicPr>
          <p:blipFill>
            <a:blip r:embed="rId4">
              <a:extLst/>
            </a:blip>
            <a:stretch>
              <a:fillRect/>
            </a:stretch>
          </p:blipFill>
          <p:spPr>
            <a:xfrm>
              <a:off x="872827" y="107564"/>
              <a:ext cx="987723" cy="504441"/>
            </a:xfrm>
            <a:prstGeom prst="rect">
              <a:avLst/>
            </a:prstGeom>
            <a:ln w="12700" cap="flat">
              <a:noFill/>
              <a:miter lim="400000"/>
            </a:ln>
            <a:effectLst/>
          </p:spPr>
        </p:pic>
      </p:grpSp>
      <p:sp>
        <p:nvSpPr>
          <p:cNvPr id="348" name="Title 1"/>
          <p:cNvSpPr txBox="1"/>
          <p:nvPr/>
        </p:nvSpPr>
        <p:spPr>
          <a:xfrm>
            <a:off x="812800" y="478674"/>
            <a:ext cx="10384368" cy="50598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000"/>
              </a:lnSpc>
              <a:defRPr sz="3700">
                <a:solidFill>
                  <a:srgbClr val="5596E6"/>
                </a:solidFill>
                <a:latin typeface="Arial"/>
                <a:ea typeface="Arial"/>
                <a:cs typeface="Arial"/>
                <a:sym typeface="Arial"/>
              </a:defRPr>
            </a:lvl1pPr>
          </a:lstStyle>
          <a:p>
            <a:pPr/>
            <a:r>
              <a:t>Introducing Blockchain</a:t>
            </a:r>
          </a:p>
        </p:txBody>
      </p:sp>
      <p:pic>
        <p:nvPicPr>
          <p:cNvPr id="349" name="Picture 22" descr="Picture 22"/>
          <p:cNvPicPr>
            <a:picLocks noChangeAspect="1"/>
          </p:cNvPicPr>
          <p:nvPr/>
        </p:nvPicPr>
        <p:blipFill>
          <a:blip r:embed="rId5">
            <a:extLst/>
          </a:blip>
          <a:stretch>
            <a:fillRect/>
          </a:stretch>
        </p:blipFill>
        <p:spPr>
          <a:xfrm>
            <a:off x="1311383" y="1785066"/>
            <a:ext cx="3822701" cy="4480984"/>
          </a:xfrm>
          <a:prstGeom prst="rect">
            <a:avLst/>
          </a:prstGeom>
          <a:ln w="12700">
            <a:miter lim="400000"/>
          </a:ln>
        </p:spPr>
      </p:pic>
      <p:sp>
        <p:nvSpPr>
          <p:cNvPr id="350" name="Freeform 23"/>
          <p:cNvSpPr/>
          <p:nvPr/>
        </p:nvSpPr>
        <p:spPr>
          <a:xfrm>
            <a:off x="4365733" y="4337765"/>
            <a:ext cx="1013885" cy="565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59" y="9624"/>
                </a:moveTo>
                <a:lnTo>
                  <a:pt x="16234" y="433"/>
                </a:lnTo>
                <a:lnTo>
                  <a:pt x="16174" y="324"/>
                </a:lnTo>
                <a:lnTo>
                  <a:pt x="16114" y="243"/>
                </a:lnTo>
                <a:lnTo>
                  <a:pt x="16038" y="162"/>
                </a:lnTo>
                <a:lnTo>
                  <a:pt x="15978" y="108"/>
                </a:lnTo>
                <a:lnTo>
                  <a:pt x="15813" y="27"/>
                </a:lnTo>
                <a:lnTo>
                  <a:pt x="15648" y="0"/>
                </a:lnTo>
                <a:lnTo>
                  <a:pt x="15482" y="27"/>
                </a:lnTo>
                <a:lnTo>
                  <a:pt x="15317" y="108"/>
                </a:lnTo>
                <a:lnTo>
                  <a:pt x="15257" y="162"/>
                </a:lnTo>
                <a:lnTo>
                  <a:pt x="15182" y="243"/>
                </a:lnTo>
                <a:lnTo>
                  <a:pt x="15122" y="324"/>
                </a:lnTo>
                <a:lnTo>
                  <a:pt x="14986" y="568"/>
                </a:lnTo>
                <a:lnTo>
                  <a:pt x="14941" y="676"/>
                </a:lnTo>
                <a:lnTo>
                  <a:pt x="14896" y="811"/>
                </a:lnTo>
                <a:lnTo>
                  <a:pt x="14866" y="946"/>
                </a:lnTo>
                <a:lnTo>
                  <a:pt x="14821" y="1217"/>
                </a:lnTo>
                <a:lnTo>
                  <a:pt x="14806" y="1487"/>
                </a:lnTo>
                <a:lnTo>
                  <a:pt x="14821" y="1811"/>
                </a:lnTo>
                <a:lnTo>
                  <a:pt x="14896" y="2217"/>
                </a:lnTo>
                <a:lnTo>
                  <a:pt x="14941" y="2352"/>
                </a:lnTo>
                <a:lnTo>
                  <a:pt x="14986" y="2460"/>
                </a:lnTo>
                <a:lnTo>
                  <a:pt x="15061" y="2568"/>
                </a:lnTo>
                <a:lnTo>
                  <a:pt x="18819" y="9354"/>
                </a:lnTo>
                <a:lnTo>
                  <a:pt x="782" y="9354"/>
                </a:lnTo>
                <a:lnTo>
                  <a:pt x="676" y="9381"/>
                </a:lnTo>
                <a:lnTo>
                  <a:pt x="601" y="9408"/>
                </a:lnTo>
                <a:lnTo>
                  <a:pt x="526" y="9462"/>
                </a:lnTo>
                <a:lnTo>
                  <a:pt x="376" y="9597"/>
                </a:lnTo>
                <a:lnTo>
                  <a:pt x="256" y="9759"/>
                </a:lnTo>
                <a:lnTo>
                  <a:pt x="75" y="10246"/>
                </a:lnTo>
                <a:lnTo>
                  <a:pt x="45" y="10408"/>
                </a:lnTo>
                <a:lnTo>
                  <a:pt x="15" y="10543"/>
                </a:lnTo>
                <a:lnTo>
                  <a:pt x="15" y="10678"/>
                </a:lnTo>
                <a:lnTo>
                  <a:pt x="0" y="10814"/>
                </a:lnTo>
                <a:lnTo>
                  <a:pt x="15" y="11003"/>
                </a:lnTo>
                <a:lnTo>
                  <a:pt x="15" y="11138"/>
                </a:lnTo>
                <a:lnTo>
                  <a:pt x="75" y="11408"/>
                </a:lnTo>
                <a:lnTo>
                  <a:pt x="105" y="11570"/>
                </a:lnTo>
                <a:lnTo>
                  <a:pt x="165" y="11679"/>
                </a:lnTo>
                <a:lnTo>
                  <a:pt x="256" y="11895"/>
                </a:lnTo>
                <a:lnTo>
                  <a:pt x="376" y="12084"/>
                </a:lnTo>
                <a:lnTo>
                  <a:pt x="526" y="12219"/>
                </a:lnTo>
                <a:lnTo>
                  <a:pt x="601" y="12273"/>
                </a:lnTo>
                <a:lnTo>
                  <a:pt x="676" y="12300"/>
                </a:lnTo>
                <a:lnTo>
                  <a:pt x="782" y="12327"/>
                </a:lnTo>
                <a:lnTo>
                  <a:pt x="18684" y="12327"/>
                </a:lnTo>
                <a:lnTo>
                  <a:pt x="15061" y="18951"/>
                </a:lnTo>
                <a:lnTo>
                  <a:pt x="14986" y="19059"/>
                </a:lnTo>
                <a:lnTo>
                  <a:pt x="14896" y="19329"/>
                </a:lnTo>
                <a:lnTo>
                  <a:pt x="14866" y="19464"/>
                </a:lnTo>
                <a:lnTo>
                  <a:pt x="14821" y="19762"/>
                </a:lnTo>
                <a:lnTo>
                  <a:pt x="14806" y="20032"/>
                </a:lnTo>
                <a:lnTo>
                  <a:pt x="14821" y="20356"/>
                </a:lnTo>
                <a:lnTo>
                  <a:pt x="14866" y="20627"/>
                </a:lnTo>
                <a:lnTo>
                  <a:pt x="14941" y="20897"/>
                </a:lnTo>
                <a:lnTo>
                  <a:pt x="14986" y="21005"/>
                </a:lnTo>
                <a:lnTo>
                  <a:pt x="15061" y="21140"/>
                </a:lnTo>
                <a:lnTo>
                  <a:pt x="15182" y="21303"/>
                </a:lnTo>
                <a:lnTo>
                  <a:pt x="15257" y="21411"/>
                </a:lnTo>
                <a:lnTo>
                  <a:pt x="15317" y="21492"/>
                </a:lnTo>
                <a:lnTo>
                  <a:pt x="15407" y="21519"/>
                </a:lnTo>
                <a:lnTo>
                  <a:pt x="15482" y="21573"/>
                </a:lnTo>
                <a:lnTo>
                  <a:pt x="15557" y="21573"/>
                </a:lnTo>
                <a:lnTo>
                  <a:pt x="15648" y="21600"/>
                </a:lnTo>
                <a:lnTo>
                  <a:pt x="15813" y="21573"/>
                </a:lnTo>
                <a:lnTo>
                  <a:pt x="15978" y="21492"/>
                </a:lnTo>
                <a:lnTo>
                  <a:pt x="16053" y="21438"/>
                </a:lnTo>
                <a:lnTo>
                  <a:pt x="16114" y="21330"/>
                </a:lnTo>
                <a:lnTo>
                  <a:pt x="16174" y="21249"/>
                </a:lnTo>
                <a:lnTo>
                  <a:pt x="16234" y="21140"/>
                </a:lnTo>
                <a:lnTo>
                  <a:pt x="21359" y="11949"/>
                </a:lnTo>
                <a:lnTo>
                  <a:pt x="21420" y="11841"/>
                </a:lnTo>
                <a:lnTo>
                  <a:pt x="21480" y="11706"/>
                </a:lnTo>
                <a:lnTo>
                  <a:pt x="21525" y="11570"/>
                </a:lnTo>
                <a:lnTo>
                  <a:pt x="21555" y="11408"/>
                </a:lnTo>
                <a:lnTo>
                  <a:pt x="21585" y="11273"/>
                </a:lnTo>
                <a:lnTo>
                  <a:pt x="21600" y="11111"/>
                </a:lnTo>
                <a:lnTo>
                  <a:pt x="21600" y="10489"/>
                </a:lnTo>
                <a:lnTo>
                  <a:pt x="21585" y="10327"/>
                </a:lnTo>
                <a:lnTo>
                  <a:pt x="21555" y="10165"/>
                </a:lnTo>
                <a:lnTo>
                  <a:pt x="21525" y="10030"/>
                </a:lnTo>
                <a:lnTo>
                  <a:pt x="21480" y="9894"/>
                </a:lnTo>
                <a:lnTo>
                  <a:pt x="21359" y="9624"/>
                </a:lnTo>
                <a:close/>
              </a:path>
            </a:pathLst>
          </a:custGeom>
          <a:solidFill>
            <a:srgbClr val="5AA700">
              <a:alpha val="60000"/>
            </a:srgbClr>
          </a:solidFill>
          <a:ln w="12700">
            <a:miter lim="400000"/>
          </a:ln>
        </p:spPr>
        <p:txBody>
          <a:bodyPr lIns="45718" tIns="45718" rIns="45718" bIns="45718"/>
          <a:lstStyle/>
          <a:p>
            <a:pPr>
              <a:defRPr sz="3200">
                <a:latin typeface="Arial"/>
                <a:ea typeface="Arial"/>
                <a:cs typeface="Arial"/>
                <a:sym typeface="Arial"/>
              </a:defRPr>
            </a:pPr>
          </a:p>
        </p:txBody>
      </p:sp>
      <p:sp>
        <p:nvSpPr>
          <p:cNvPr id="351" name="Rectangle 77"/>
          <p:cNvSpPr txBox="1"/>
          <p:nvPr/>
        </p:nvSpPr>
        <p:spPr>
          <a:xfrm>
            <a:off x="7760590" y="1559022"/>
            <a:ext cx="3436577" cy="7926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spcBef>
                <a:spcPts val="800"/>
              </a:spcBef>
              <a:defRPr>
                <a:latin typeface="Arial"/>
                <a:ea typeface="Arial"/>
                <a:cs typeface="Arial"/>
                <a:sym typeface="Arial"/>
              </a:defRPr>
            </a:lvl1pPr>
          </a:lstStyle>
          <a:p>
            <a:pPr/>
            <a:r>
              <a:t>with shared business processes</a:t>
            </a:r>
          </a:p>
        </p:txBody>
      </p:sp>
      <p:sp>
        <p:nvSpPr>
          <p:cNvPr id="352" name="Rectangle 77"/>
          <p:cNvSpPr txBox="1"/>
          <p:nvPr/>
        </p:nvSpPr>
        <p:spPr>
          <a:xfrm>
            <a:off x="1337966" y="2876431"/>
            <a:ext cx="2819953" cy="792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spcBef>
                <a:spcPts val="800"/>
              </a:spcBef>
              <a:defRPr>
                <a:latin typeface="Arial"/>
                <a:ea typeface="Arial"/>
                <a:cs typeface="Arial"/>
                <a:sym typeface="Arial"/>
              </a:defRPr>
            </a:lvl1pPr>
          </a:lstStyle>
          <a:p>
            <a:pPr/>
            <a:r>
              <a:t>A trusted, distributed ledger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Calibri"/>
        <a:ea typeface="Calibri"/>
        <a:cs typeface="Calibri"/>
      </a:majorFont>
      <a:minorFont>
        <a:latin typeface="Helvetica"/>
        <a:ea typeface="Helvetica"/>
        <a:cs typeface="Helvetica"/>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Calibri"/>
        <a:ea typeface="Calibri"/>
        <a:cs typeface="Calibri"/>
      </a:majorFont>
      <a:minorFont>
        <a:latin typeface="Helvetica"/>
        <a:ea typeface="Helvetica"/>
        <a:cs typeface="Helvetica"/>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