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eg" ContentType="image/jpeg"/>
  <Override PartName="/ppt/notesSlides/notesSlide2.xml" ContentType="application/vnd.openxmlformats-officedocument.presentationml.notesSlide+xml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19200">
              <a:spcBef>
                <a:spcPts val="500"/>
              </a:spcBef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This shows the major actors within a blockchain network and what they are doing within the blockchain. The details are on the next slide.</a:t>
            </a:r>
          </a:p>
          <a:p>
            <a:pPr defTabSz="1219200">
              <a:spcBef>
                <a:spcPts val="500"/>
              </a:spcBef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defTabSz="1219200">
              <a:spcBef>
                <a:spcPts val="500"/>
              </a:spcBef>
              <a:defRPr i="1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Presenters might like to hide either this slide or the following one, depending on personal preference.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0" name="Shape 4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19200">
              <a:spcBef>
                <a:spcPts val="500"/>
              </a:spcBef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 description of the major actors within the blockchain. The details are on the next slide.</a:t>
            </a:r>
          </a:p>
          <a:p>
            <a:pPr defTabSz="1219200">
              <a:spcBef>
                <a:spcPts val="500"/>
              </a:spcBef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defTabSz="1219200">
              <a:spcBef>
                <a:spcPts val="500"/>
              </a:spcBef>
              <a:defRPr i="1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Presenters might like to hide either this slide or the preceding one, depending on personal preference.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ver-wallerpaper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blue-tri-color-logo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Rectangle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owerpoint template-04.pn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IBM Sales &amp; Distribution"/>
          <p:cNvSpPr txBox="1"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IBM® Corporation  2016                                                                                                                                                    IBM Internal Use Only"/>
          <p:cNvSpPr txBox="1"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owerpoint template-04.pn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Title Text"/>
          <p:cNvSpPr txBox="1"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IBM Sales &amp; Distribution"/>
          <p:cNvSpPr txBox="1"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IBM® Corporation  2016                                                                                                                                                         IBM Internal Use Only"/>
          <p:cNvSpPr txBox="1"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itle Text"/>
          <p:cNvSpPr txBox="1"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/>
        </p:nvSpPr>
        <p:spPr>
          <a:xfrm>
            <a:off x="-1" y="939323"/>
            <a:ext cx="12192002" cy="1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0" tIns="0" rIns="0" bIns="0"/>
          <a:lstStyle/>
          <a:p>
            <a:pPr defTabSz="6096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xfrm>
            <a:off x="390794" y="60119"/>
            <a:ext cx="11191616" cy="879208"/>
          </a:xfrm>
          <a:prstGeom prst="rect">
            <a:avLst/>
          </a:prstGeom>
        </p:spPr>
        <p:txBody>
          <a:bodyPr lIns="60959" tIns="60959" rIns="60959" bIns="60959" anchor="ctr"/>
          <a:lstStyle>
            <a:lvl1pPr defTabSz="457200">
              <a:defRPr>
                <a:solidFill>
                  <a:srgbClr val="4178B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idx="1"/>
          </p:nvPr>
        </p:nvSpPr>
        <p:spPr>
          <a:xfrm>
            <a:off x="390794" y="1202336"/>
            <a:ext cx="11191616" cy="4923830"/>
          </a:xfrm>
          <a:prstGeom prst="rect">
            <a:avLst/>
          </a:prstGeom>
        </p:spPr>
        <p:txBody>
          <a:bodyPr lIns="60959" tIns="60959" rIns="60959" bIns="60959"/>
          <a:lstStyle>
            <a:lvl1pPr marL="180974" indent="-180974" defTabSz="457200">
              <a:spcBef>
                <a:spcPts val="500"/>
              </a:spcBef>
              <a:buClr>
                <a:srgbClr val="4178BE"/>
              </a:buClr>
              <a:buFont typeface="Arial"/>
              <a:buChar char="•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8601" indent="-208816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531813" indent="-216298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895350" indent="-450057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941785" indent="-271462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11669426" y="6507666"/>
            <a:ext cx="247632" cy="232897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1219200">
              <a:defRPr sz="800">
                <a:solidFill>
                  <a:srgbClr val="5AAA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sic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333F4F"/>
                </a:solidFill>
              </a:defRPr>
            </a:pPr>
          </a:p>
        </p:txBody>
      </p:sp>
      <p:grpSp>
        <p:nvGrpSpPr>
          <p:cNvPr id="198" name="Group"/>
          <p:cNvGrpSpPr/>
          <p:nvPr/>
        </p:nvGrpSpPr>
        <p:grpSpPr>
          <a:xfrm>
            <a:off x="11015745" y="159608"/>
            <a:ext cx="870586" cy="337045"/>
            <a:chOff x="0" y="0"/>
            <a:chExt cx="870585" cy="337044"/>
          </a:xfrm>
        </p:grpSpPr>
        <p:grpSp>
          <p:nvGrpSpPr>
            <p:cNvPr id="194" name="Group"/>
            <p:cNvGrpSpPr/>
            <p:nvPr/>
          </p:nvGrpSpPr>
          <p:grpSpPr>
            <a:xfrm>
              <a:off x="178514" y="-1"/>
              <a:ext cx="255781" cy="330384"/>
              <a:chOff x="0" y="0"/>
              <a:chExt cx="255780" cy="330382"/>
            </a:xfrm>
          </p:grpSpPr>
          <p:sp>
            <p:nvSpPr>
              <p:cNvPr id="184" name="Shape"/>
              <p:cNvSpPr/>
              <p:nvPr/>
            </p:nvSpPr>
            <p:spPr>
              <a:xfrm rot="5400000">
                <a:off x="102578" y="-102579"/>
                <a:ext cx="22648" cy="22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100"/>
                    </a:moveTo>
                    <a:cubicBezTo>
                      <a:pt x="1543" y="3150"/>
                      <a:pt x="7714" y="1350"/>
                      <a:pt x="21600" y="0"/>
                    </a:cubicBezTo>
                    <a:cubicBezTo>
                      <a:pt x="21600" y="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51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5" name="Shape"/>
              <p:cNvSpPr/>
              <p:nvPr/>
            </p:nvSpPr>
            <p:spPr>
              <a:xfrm rot="5400000">
                <a:off x="114568" y="-71272"/>
                <a:ext cx="23980" cy="253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"/>
                    </a:moveTo>
                    <a:cubicBezTo>
                      <a:pt x="7200" y="405"/>
                      <a:pt x="1296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6" name="Shape"/>
              <p:cNvSpPr/>
              <p:nvPr/>
            </p:nvSpPr>
            <p:spPr>
              <a:xfrm rot="5400000">
                <a:off x="206156" y="63612"/>
                <a:ext cx="23980" cy="72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0"/>
                      <a:pt x="14400" y="470"/>
                      <a:pt x="21600" y="939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7" name="Rectangle"/>
              <p:cNvSpPr/>
              <p:nvPr/>
            </p:nvSpPr>
            <p:spPr>
              <a:xfrm rot="5400000">
                <a:off x="67942" y="65943"/>
                <a:ext cx="23980" cy="679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8" name="Shape"/>
              <p:cNvSpPr/>
              <p:nvPr/>
            </p:nvSpPr>
            <p:spPr>
              <a:xfrm rot="5400000">
                <a:off x="131887" y="45294"/>
                <a:ext cx="23980" cy="195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200" y="523"/>
                      <a:pt x="15840" y="1394"/>
                      <a:pt x="21600" y="2265"/>
                    </a:cubicBezTo>
                    <a:cubicBezTo>
                      <a:pt x="21600" y="2265"/>
                      <a:pt x="21600" y="2160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9" name="Shape"/>
              <p:cNvSpPr/>
              <p:nvPr/>
            </p:nvSpPr>
            <p:spPr>
              <a:xfrm rot="5400000">
                <a:off x="131768" y="90040"/>
                <a:ext cx="23981" cy="19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28" fill="norm" stroke="1" extrusionOk="0">
                    <a:moveTo>
                      <a:pt x="0" y="21428"/>
                    </a:moveTo>
                    <a:cubicBezTo>
                      <a:pt x="0" y="2247"/>
                      <a:pt x="0" y="2247"/>
                      <a:pt x="0" y="2247"/>
                    </a:cubicBezTo>
                    <a:cubicBezTo>
                      <a:pt x="5760" y="1383"/>
                      <a:pt x="12960" y="519"/>
                      <a:pt x="21600" y="1"/>
                    </a:cubicBezTo>
                    <a:cubicBezTo>
                      <a:pt x="21600" y="-172"/>
                      <a:pt x="21600" y="21428"/>
                      <a:pt x="21600" y="21428"/>
                    </a:cubicBezTo>
                    <a:lnTo>
                      <a:pt x="0" y="2142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0" name="Shape"/>
              <p:cNvSpPr/>
              <p:nvPr/>
            </p:nvSpPr>
            <p:spPr>
              <a:xfrm rot="5400000">
                <a:off x="69607" y="196830"/>
                <a:ext cx="21982" cy="69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1600" y="0"/>
                      <a:pt x="21600" y="0"/>
                    </a:cubicBezTo>
                    <a:cubicBezTo>
                      <a:pt x="21600" y="0"/>
                      <a:pt x="21600" y="21600"/>
                      <a:pt x="216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1" name="Shape"/>
              <p:cNvSpPr/>
              <p:nvPr/>
            </p:nvSpPr>
            <p:spPr>
              <a:xfrm rot="5400000">
                <a:off x="208487" y="195165"/>
                <a:ext cx="21982" cy="72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409"/>
                    </a:moveTo>
                    <a:cubicBezTo>
                      <a:pt x="6171" y="0"/>
                      <a:pt x="13886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140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2" name="Shape"/>
              <p:cNvSpPr/>
              <p:nvPr/>
            </p:nvSpPr>
            <p:spPr>
              <a:xfrm rot="5400000">
                <a:off x="115234" y="147872"/>
                <a:ext cx="22648" cy="25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714" y="135"/>
                      <a:pt x="15429" y="270"/>
                      <a:pt x="21600" y="675"/>
                    </a:cubicBezTo>
                    <a:cubicBezTo>
                      <a:pt x="21600" y="945"/>
                      <a:pt x="21600" y="945"/>
                      <a:pt x="21600" y="945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3" name="Shape"/>
              <p:cNvSpPr/>
              <p:nvPr/>
            </p:nvSpPr>
            <p:spPr>
              <a:xfrm rot="5400000">
                <a:off x="102578" y="203824"/>
                <a:ext cx="23980" cy="229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21600"/>
                      <a:pt x="0" y="0"/>
                      <a:pt x="0" y="0"/>
                    </a:cubicBezTo>
                    <a:cubicBezTo>
                      <a:pt x="14400" y="1341"/>
                      <a:pt x="21600" y="3426"/>
                      <a:pt x="21600" y="55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95" name="Shape"/>
            <p:cNvSpPr/>
            <p:nvPr/>
          </p:nvSpPr>
          <p:spPr>
            <a:xfrm rot="5400000">
              <a:off x="828954" y="295413"/>
              <a:ext cx="41964" cy="4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69" y="10800"/>
                  </a:moveTo>
                  <a:cubicBezTo>
                    <a:pt x="9969" y="9138"/>
                    <a:pt x="10800" y="6646"/>
                    <a:pt x="8308" y="6646"/>
                  </a:cubicBezTo>
                  <a:cubicBezTo>
                    <a:pt x="5815" y="6646"/>
                    <a:pt x="5815" y="8308"/>
                    <a:pt x="5815" y="9969"/>
                  </a:cubicBezTo>
                  <a:cubicBezTo>
                    <a:pt x="5815" y="13292"/>
                    <a:pt x="5815" y="13292"/>
                    <a:pt x="5815" y="13292"/>
                  </a:cubicBezTo>
                  <a:cubicBezTo>
                    <a:pt x="9969" y="13292"/>
                    <a:pt x="9969" y="13292"/>
                    <a:pt x="9969" y="13292"/>
                  </a:cubicBezTo>
                  <a:lnTo>
                    <a:pt x="9969" y="10800"/>
                  </a:lnTo>
                  <a:close/>
                  <a:moveTo>
                    <a:pt x="16615" y="4985"/>
                  </a:moveTo>
                  <a:cubicBezTo>
                    <a:pt x="16615" y="6646"/>
                    <a:pt x="16615" y="6646"/>
                    <a:pt x="16615" y="6646"/>
                  </a:cubicBezTo>
                  <a:cubicBezTo>
                    <a:pt x="11631" y="10800"/>
                    <a:pt x="11631" y="10800"/>
                    <a:pt x="11631" y="10800"/>
                  </a:cubicBezTo>
                  <a:cubicBezTo>
                    <a:pt x="11631" y="13292"/>
                    <a:pt x="11631" y="13292"/>
                    <a:pt x="11631" y="13292"/>
                  </a:cubicBezTo>
                  <a:cubicBezTo>
                    <a:pt x="16615" y="13292"/>
                    <a:pt x="16615" y="13292"/>
                    <a:pt x="16615" y="13292"/>
                  </a:cubicBezTo>
                  <a:cubicBezTo>
                    <a:pt x="16615" y="14954"/>
                    <a:pt x="16615" y="14954"/>
                    <a:pt x="16615" y="14954"/>
                  </a:cubicBezTo>
                  <a:cubicBezTo>
                    <a:pt x="4985" y="14954"/>
                    <a:pt x="4985" y="14954"/>
                    <a:pt x="4985" y="14954"/>
                  </a:cubicBezTo>
                  <a:cubicBezTo>
                    <a:pt x="4985" y="9138"/>
                    <a:pt x="4985" y="9138"/>
                    <a:pt x="4985" y="9138"/>
                  </a:cubicBezTo>
                  <a:cubicBezTo>
                    <a:pt x="4985" y="5815"/>
                    <a:pt x="5815" y="4985"/>
                    <a:pt x="8308" y="4985"/>
                  </a:cubicBezTo>
                  <a:cubicBezTo>
                    <a:pt x="10800" y="4985"/>
                    <a:pt x="11631" y="6646"/>
                    <a:pt x="11631" y="9138"/>
                  </a:cubicBezTo>
                  <a:lnTo>
                    <a:pt x="16615" y="4985"/>
                  </a:lnTo>
                  <a:close/>
                  <a:moveTo>
                    <a:pt x="10800" y="1662"/>
                  </a:moveTo>
                  <a:cubicBezTo>
                    <a:pt x="5815" y="1662"/>
                    <a:pt x="1662" y="4985"/>
                    <a:pt x="1662" y="10800"/>
                  </a:cubicBezTo>
                  <a:cubicBezTo>
                    <a:pt x="1662" y="15785"/>
                    <a:pt x="5815" y="19938"/>
                    <a:pt x="10800" y="19938"/>
                  </a:cubicBezTo>
                  <a:cubicBezTo>
                    <a:pt x="16615" y="19938"/>
                    <a:pt x="20769" y="15785"/>
                    <a:pt x="20769" y="10800"/>
                  </a:cubicBezTo>
                  <a:cubicBezTo>
                    <a:pt x="20769" y="4985"/>
                    <a:pt x="16615" y="1662"/>
                    <a:pt x="10800" y="1662"/>
                  </a:cubicBezTo>
                  <a:moveTo>
                    <a:pt x="10800" y="21600"/>
                  </a:moveTo>
                  <a:cubicBezTo>
                    <a:pt x="4985" y="21600"/>
                    <a:pt x="0" y="16615"/>
                    <a:pt x="0" y="10800"/>
                  </a:cubicBezTo>
                  <a:cubicBezTo>
                    <a:pt x="0" y="4154"/>
                    <a:pt x="4985" y="0"/>
                    <a:pt x="10800" y="0"/>
                  </a:cubicBezTo>
                  <a:cubicBezTo>
                    <a:pt x="16615" y="0"/>
                    <a:pt x="21600" y="4154"/>
                    <a:pt x="21600" y="10800"/>
                  </a:cubicBezTo>
                  <a:cubicBezTo>
                    <a:pt x="21600" y="16615"/>
                    <a:pt x="16615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333F4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6" name="Shape"/>
            <p:cNvSpPr/>
            <p:nvPr/>
          </p:nvSpPr>
          <p:spPr>
            <a:xfrm rot="5400000">
              <a:off x="466601" y="-14987"/>
              <a:ext cx="330383" cy="36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6632"/>
                  </a:moveTo>
                  <a:cubicBezTo>
                    <a:pt x="15861" y="6632"/>
                    <a:pt x="15861" y="6632"/>
                    <a:pt x="15861" y="6632"/>
                  </a:cubicBezTo>
                  <a:cubicBezTo>
                    <a:pt x="15861" y="2653"/>
                    <a:pt x="15861" y="2653"/>
                    <a:pt x="15861" y="2653"/>
                  </a:cubicBezTo>
                  <a:cubicBezTo>
                    <a:pt x="14400" y="2653"/>
                    <a:pt x="14400" y="2653"/>
                    <a:pt x="14400" y="2653"/>
                  </a:cubicBezTo>
                  <a:lnTo>
                    <a:pt x="14400" y="6632"/>
                  </a:lnTo>
                  <a:close/>
                  <a:moveTo>
                    <a:pt x="11478" y="6632"/>
                  </a:moveTo>
                  <a:cubicBezTo>
                    <a:pt x="13043" y="6632"/>
                    <a:pt x="13043" y="6632"/>
                    <a:pt x="13043" y="6632"/>
                  </a:cubicBezTo>
                  <a:cubicBezTo>
                    <a:pt x="13043" y="2653"/>
                    <a:pt x="13043" y="2653"/>
                    <a:pt x="13043" y="2653"/>
                  </a:cubicBezTo>
                  <a:cubicBezTo>
                    <a:pt x="11478" y="2653"/>
                    <a:pt x="11478" y="2653"/>
                    <a:pt x="11478" y="2653"/>
                  </a:cubicBezTo>
                  <a:lnTo>
                    <a:pt x="11478" y="6632"/>
                  </a:lnTo>
                  <a:close/>
                  <a:moveTo>
                    <a:pt x="20035" y="10137"/>
                  </a:moveTo>
                  <a:cubicBezTo>
                    <a:pt x="20035" y="11368"/>
                    <a:pt x="20035" y="11368"/>
                    <a:pt x="20035" y="11368"/>
                  </a:cubicBezTo>
                  <a:cubicBezTo>
                    <a:pt x="21600" y="10895"/>
                    <a:pt x="21600" y="10895"/>
                    <a:pt x="21600" y="10895"/>
                  </a:cubicBezTo>
                  <a:cubicBezTo>
                    <a:pt x="21600" y="10705"/>
                    <a:pt x="21600" y="10705"/>
                    <a:pt x="21600" y="10705"/>
                  </a:cubicBezTo>
                  <a:lnTo>
                    <a:pt x="20035" y="10137"/>
                  </a:lnTo>
                  <a:close/>
                  <a:moveTo>
                    <a:pt x="17217" y="9284"/>
                  </a:moveTo>
                  <a:cubicBezTo>
                    <a:pt x="17217" y="12316"/>
                    <a:pt x="17217" y="12316"/>
                    <a:pt x="17217" y="12316"/>
                  </a:cubicBezTo>
                  <a:cubicBezTo>
                    <a:pt x="18678" y="11747"/>
                    <a:pt x="18678" y="11747"/>
                    <a:pt x="18678" y="11747"/>
                  </a:cubicBezTo>
                  <a:cubicBezTo>
                    <a:pt x="18678" y="9758"/>
                    <a:pt x="18678" y="9758"/>
                    <a:pt x="18678" y="9758"/>
                  </a:cubicBezTo>
                  <a:lnTo>
                    <a:pt x="17217" y="9284"/>
                  </a:lnTo>
                  <a:close/>
                  <a:moveTo>
                    <a:pt x="14400" y="8337"/>
                  </a:moveTo>
                  <a:cubicBezTo>
                    <a:pt x="14400" y="13168"/>
                    <a:pt x="14400" y="13168"/>
                    <a:pt x="14400" y="13168"/>
                  </a:cubicBezTo>
                  <a:cubicBezTo>
                    <a:pt x="14400" y="13168"/>
                    <a:pt x="15861" y="12695"/>
                    <a:pt x="15861" y="12695"/>
                  </a:cubicBezTo>
                  <a:cubicBezTo>
                    <a:pt x="15861" y="12695"/>
                    <a:pt x="15861" y="8811"/>
                    <a:pt x="15861" y="8811"/>
                  </a:cubicBezTo>
                  <a:cubicBezTo>
                    <a:pt x="15861" y="8811"/>
                    <a:pt x="14400" y="8337"/>
                    <a:pt x="14400" y="8337"/>
                  </a:cubicBezTo>
                  <a:moveTo>
                    <a:pt x="11478" y="7389"/>
                  </a:moveTo>
                  <a:cubicBezTo>
                    <a:pt x="11478" y="14116"/>
                    <a:pt x="11478" y="14116"/>
                    <a:pt x="11478" y="14116"/>
                  </a:cubicBezTo>
                  <a:cubicBezTo>
                    <a:pt x="11478" y="14116"/>
                    <a:pt x="13043" y="13642"/>
                    <a:pt x="13043" y="13642"/>
                  </a:cubicBezTo>
                  <a:cubicBezTo>
                    <a:pt x="13043" y="7958"/>
                    <a:pt x="13043" y="7958"/>
                    <a:pt x="13043" y="7958"/>
                  </a:cubicBezTo>
                  <a:cubicBezTo>
                    <a:pt x="13043" y="7863"/>
                    <a:pt x="11478" y="7484"/>
                    <a:pt x="11478" y="7389"/>
                  </a:cubicBezTo>
                  <a:moveTo>
                    <a:pt x="13043" y="14874"/>
                  </a:moveTo>
                  <a:cubicBezTo>
                    <a:pt x="13043" y="14874"/>
                    <a:pt x="11478" y="14874"/>
                    <a:pt x="11478" y="14874"/>
                  </a:cubicBezTo>
                  <a:cubicBezTo>
                    <a:pt x="11478" y="18947"/>
                    <a:pt x="11478" y="18947"/>
                    <a:pt x="11478" y="18947"/>
                  </a:cubicBezTo>
                  <a:cubicBezTo>
                    <a:pt x="13043" y="18947"/>
                    <a:pt x="13043" y="18947"/>
                    <a:pt x="13043" y="18947"/>
                  </a:cubicBezTo>
                  <a:cubicBezTo>
                    <a:pt x="13043" y="18947"/>
                    <a:pt x="13043" y="14874"/>
                    <a:pt x="13043" y="14874"/>
                  </a:cubicBezTo>
                  <a:moveTo>
                    <a:pt x="15861" y="14874"/>
                  </a:moveTo>
                  <a:cubicBezTo>
                    <a:pt x="14400" y="14874"/>
                    <a:pt x="14400" y="14874"/>
                    <a:pt x="14400" y="14874"/>
                  </a:cubicBezTo>
                  <a:cubicBezTo>
                    <a:pt x="14400" y="18947"/>
                    <a:pt x="14400" y="18947"/>
                    <a:pt x="14400" y="18947"/>
                  </a:cubicBezTo>
                  <a:cubicBezTo>
                    <a:pt x="15861" y="18947"/>
                    <a:pt x="15861" y="18947"/>
                    <a:pt x="15861" y="18947"/>
                  </a:cubicBezTo>
                  <a:lnTo>
                    <a:pt x="15861" y="14874"/>
                  </a:lnTo>
                  <a:close/>
                  <a:moveTo>
                    <a:pt x="2003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4874"/>
                    <a:pt x="21600" y="14874"/>
                    <a:pt x="21600" y="14874"/>
                  </a:cubicBezTo>
                  <a:cubicBezTo>
                    <a:pt x="20035" y="14874"/>
                    <a:pt x="20035" y="14874"/>
                    <a:pt x="20035" y="14874"/>
                  </a:cubicBezTo>
                  <a:lnTo>
                    <a:pt x="20035" y="21600"/>
                  </a:lnTo>
                  <a:close/>
                  <a:moveTo>
                    <a:pt x="17217" y="21600"/>
                  </a:moveTo>
                  <a:cubicBezTo>
                    <a:pt x="18678" y="21600"/>
                    <a:pt x="18678" y="21600"/>
                    <a:pt x="18678" y="21600"/>
                  </a:cubicBezTo>
                  <a:cubicBezTo>
                    <a:pt x="18678" y="14874"/>
                    <a:pt x="18678" y="14874"/>
                    <a:pt x="18678" y="14874"/>
                  </a:cubicBezTo>
                  <a:cubicBezTo>
                    <a:pt x="17217" y="14874"/>
                    <a:pt x="17217" y="14874"/>
                    <a:pt x="17217" y="14874"/>
                  </a:cubicBezTo>
                  <a:lnTo>
                    <a:pt x="17217" y="21600"/>
                  </a:lnTo>
                  <a:close/>
                  <a:moveTo>
                    <a:pt x="1461" y="13737"/>
                  </a:moveTo>
                  <a:cubicBezTo>
                    <a:pt x="0" y="14211"/>
                    <a:pt x="0" y="14211"/>
                    <a:pt x="0" y="1421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461" y="21600"/>
                    <a:pt x="1461" y="21600"/>
                  </a:cubicBezTo>
                  <a:cubicBezTo>
                    <a:pt x="1461" y="21600"/>
                    <a:pt x="1461" y="13737"/>
                    <a:pt x="1461" y="13737"/>
                  </a:cubicBezTo>
                  <a:moveTo>
                    <a:pt x="4383" y="21600"/>
                  </a:moveTo>
                  <a:cubicBezTo>
                    <a:pt x="4383" y="12789"/>
                    <a:pt x="4383" y="12789"/>
                    <a:pt x="4383" y="12789"/>
                  </a:cubicBezTo>
                  <a:cubicBezTo>
                    <a:pt x="2817" y="13358"/>
                    <a:pt x="2817" y="13358"/>
                    <a:pt x="2817" y="13358"/>
                  </a:cubicBezTo>
                  <a:cubicBezTo>
                    <a:pt x="2817" y="21600"/>
                    <a:pt x="2817" y="21600"/>
                    <a:pt x="2817" y="21600"/>
                  </a:cubicBezTo>
                  <a:lnTo>
                    <a:pt x="4383" y="21600"/>
                  </a:lnTo>
                  <a:close/>
                  <a:moveTo>
                    <a:pt x="7304" y="18947"/>
                  </a:moveTo>
                  <a:cubicBezTo>
                    <a:pt x="7304" y="11937"/>
                    <a:pt x="7304" y="11937"/>
                    <a:pt x="7304" y="11937"/>
                  </a:cubicBezTo>
                  <a:cubicBezTo>
                    <a:pt x="5739" y="12411"/>
                    <a:pt x="5739" y="12411"/>
                    <a:pt x="5739" y="12411"/>
                  </a:cubicBezTo>
                  <a:cubicBezTo>
                    <a:pt x="5739" y="18947"/>
                    <a:pt x="5739" y="18947"/>
                    <a:pt x="5739" y="18947"/>
                  </a:cubicBezTo>
                  <a:lnTo>
                    <a:pt x="7304" y="18947"/>
                  </a:lnTo>
                  <a:close/>
                  <a:moveTo>
                    <a:pt x="10122" y="10989"/>
                  </a:moveTo>
                  <a:cubicBezTo>
                    <a:pt x="8557" y="11463"/>
                    <a:pt x="8557" y="11463"/>
                    <a:pt x="8557" y="11463"/>
                  </a:cubicBezTo>
                  <a:cubicBezTo>
                    <a:pt x="8557" y="18947"/>
                    <a:pt x="8557" y="18947"/>
                    <a:pt x="8557" y="18947"/>
                  </a:cubicBezTo>
                  <a:cubicBezTo>
                    <a:pt x="10122" y="18947"/>
                    <a:pt x="10122" y="18947"/>
                    <a:pt x="10122" y="18947"/>
                  </a:cubicBezTo>
                  <a:cubicBezTo>
                    <a:pt x="10122" y="14874"/>
                    <a:pt x="10122" y="14874"/>
                    <a:pt x="10122" y="14874"/>
                  </a:cubicBezTo>
                  <a:cubicBezTo>
                    <a:pt x="10122" y="14874"/>
                    <a:pt x="8974" y="14874"/>
                    <a:pt x="8974" y="14874"/>
                  </a:cubicBezTo>
                  <a:cubicBezTo>
                    <a:pt x="10122" y="14495"/>
                    <a:pt x="10122" y="14495"/>
                    <a:pt x="10122" y="14495"/>
                  </a:cubicBezTo>
                  <a:cubicBezTo>
                    <a:pt x="10122" y="14495"/>
                    <a:pt x="10122" y="10989"/>
                    <a:pt x="10122" y="10989"/>
                  </a:cubicBezTo>
                  <a:moveTo>
                    <a:pt x="8557" y="2653"/>
                  </a:moveTo>
                  <a:cubicBezTo>
                    <a:pt x="8557" y="10137"/>
                    <a:pt x="8557" y="10137"/>
                    <a:pt x="8557" y="10137"/>
                  </a:cubicBezTo>
                  <a:cubicBezTo>
                    <a:pt x="10122" y="10611"/>
                    <a:pt x="10122" y="10611"/>
                    <a:pt x="10122" y="10611"/>
                  </a:cubicBezTo>
                  <a:cubicBezTo>
                    <a:pt x="10122" y="7011"/>
                    <a:pt x="10122" y="7011"/>
                    <a:pt x="10122" y="7011"/>
                  </a:cubicBezTo>
                  <a:cubicBezTo>
                    <a:pt x="10122" y="7011"/>
                    <a:pt x="8974" y="6632"/>
                    <a:pt x="8974" y="6632"/>
                  </a:cubicBezTo>
                  <a:cubicBezTo>
                    <a:pt x="8974" y="6632"/>
                    <a:pt x="10122" y="6632"/>
                    <a:pt x="10122" y="6632"/>
                  </a:cubicBezTo>
                  <a:cubicBezTo>
                    <a:pt x="10122" y="2653"/>
                    <a:pt x="10122" y="2653"/>
                    <a:pt x="10122" y="2653"/>
                  </a:cubicBezTo>
                  <a:lnTo>
                    <a:pt x="8557" y="2653"/>
                  </a:lnTo>
                  <a:close/>
                  <a:moveTo>
                    <a:pt x="5739" y="2653"/>
                  </a:moveTo>
                  <a:cubicBezTo>
                    <a:pt x="5739" y="9189"/>
                    <a:pt x="5739" y="9189"/>
                    <a:pt x="5739" y="9189"/>
                  </a:cubicBezTo>
                  <a:cubicBezTo>
                    <a:pt x="7304" y="9663"/>
                    <a:pt x="7304" y="9663"/>
                    <a:pt x="7304" y="9663"/>
                  </a:cubicBezTo>
                  <a:cubicBezTo>
                    <a:pt x="7304" y="2653"/>
                    <a:pt x="7304" y="2653"/>
                    <a:pt x="7304" y="2653"/>
                  </a:cubicBezTo>
                  <a:cubicBezTo>
                    <a:pt x="7304" y="2653"/>
                    <a:pt x="5739" y="2653"/>
                    <a:pt x="5739" y="2653"/>
                  </a:cubicBezTo>
                  <a:moveTo>
                    <a:pt x="1461" y="7863"/>
                  </a:moveTo>
                  <a:cubicBezTo>
                    <a:pt x="1461" y="0"/>
                    <a:pt x="1461" y="0"/>
                    <a:pt x="14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9"/>
                    <a:pt x="0" y="7389"/>
                    <a:pt x="0" y="7389"/>
                  </a:cubicBezTo>
                  <a:lnTo>
                    <a:pt x="1461" y="7863"/>
                  </a:lnTo>
                  <a:close/>
                  <a:moveTo>
                    <a:pt x="4383" y="8811"/>
                  </a:moveTo>
                  <a:cubicBezTo>
                    <a:pt x="4383" y="0"/>
                    <a:pt x="4383" y="0"/>
                    <a:pt x="4383" y="0"/>
                  </a:cubicBezTo>
                  <a:cubicBezTo>
                    <a:pt x="2817" y="0"/>
                    <a:pt x="2817" y="0"/>
                    <a:pt x="2817" y="0"/>
                  </a:cubicBezTo>
                  <a:cubicBezTo>
                    <a:pt x="2817" y="8242"/>
                    <a:pt x="2817" y="8242"/>
                    <a:pt x="2817" y="8242"/>
                  </a:cubicBezTo>
                  <a:cubicBezTo>
                    <a:pt x="2817" y="8242"/>
                    <a:pt x="4383" y="8811"/>
                    <a:pt x="4383" y="8811"/>
                  </a:cubicBezTo>
                  <a:moveTo>
                    <a:pt x="18678" y="0"/>
                  </a:moveTo>
                  <a:cubicBezTo>
                    <a:pt x="17217" y="0"/>
                    <a:pt x="17217" y="0"/>
                    <a:pt x="17217" y="0"/>
                  </a:cubicBezTo>
                  <a:cubicBezTo>
                    <a:pt x="17217" y="6632"/>
                    <a:pt x="17217" y="6632"/>
                    <a:pt x="17217" y="6632"/>
                  </a:cubicBezTo>
                  <a:cubicBezTo>
                    <a:pt x="18678" y="6632"/>
                    <a:pt x="18678" y="6632"/>
                    <a:pt x="18678" y="6632"/>
                  </a:cubicBezTo>
                  <a:lnTo>
                    <a:pt x="18678" y="0"/>
                  </a:lnTo>
                  <a:close/>
                  <a:moveTo>
                    <a:pt x="21600" y="0"/>
                  </a:moveTo>
                  <a:cubicBezTo>
                    <a:pt x="20035" y="0"/>
                    <a:pt x="20035" y="0"/>
                    <a:pt x="20035" y="0"/>
                  </a:cubicBezTo>
                  <a:cubicBezTo>
                    <a:pt x="20035" y="6632"/>
                    <a:pt x="20035" y="6632"/>
                    <a:pt x="20035" y="6632"/>
                  </a:cubicBezTo>
                  <a:cubicBezTo>
                    <a:pt x="21600" y="6632"/>
                    <a:pt x="21600" y="6632"/>
                    <a:pt x="21600" y="663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333F4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" name="Shape"/>
            <p:cNvSpPr/>
            <p:nvPr/>
          </p:nvSpPr>
          <p:spPr>
            <a:xfrm rot="5400000">
              <a:off x="-86260" y="86259"/>
              <a:ext cx="330384" cy="15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17" y="0"/>
                  </a:moveTo>
                  <a:cubicBezTo>
                    <a:pt x="17217" y="0"/>
                    <a:pt x="17217" y="21600"/>
                    <a:pt x="17217" y="21600"/>
                  </a:cubicBezTo>
                  <a:cubicBezTo>
                    <a:pt x="18678" y="21600"/>
                    <a:pt x="18678" y="21600"/>
                    <a:pt x="18678" y="21600"/>
                  </a:cubicBezTo>
                  <a:cubicBezTo>
                    <a:pt x="18678" y="0"/>
                    <a:pt x="18678" y="0"/>
                    <a:pt x="18678" y="0"/>
                  </a:cubicBezTo>
                  <a:cubicBezTo>
                    <a:pt x="18678" y="0"/>
                    <a:pt x="17217" y="0"/>
                    <a:pt x="17217" y="0"/>
                  </a:cubicBezTo>
                  <a:moveTo>
                    <a:pt x="8557" y="15552"/>
                  </a:moveTo>
                  <a:cubicBezTo>
                    <a:pt x="10122" y="15552"/>
                    <a:pt x="10122" y="15552"/>
                    <a:pt x="10122" y="15552"/>
                  </a:cubicBezTo>
                  <a:cubicBezTo>
                    <a:pt x="10122" y="6264"/>
                    <a:pt x="10122" y="6264"/>
                    <a:pt x="10122" y="6264"/>
                  </a:cubicBezTo>
                  <a:cubicBezTo>
                    <a:pt x="8557" y="6264"/>
                    <a:pt x="8557" y="6264"/>
                    <a:pt x="8557" y="6264"/>
                  </a:cubicBezTo>
                  <a:lnTo>
                    <a:pt x="8557" y="15552"/>
                  </a:lnTo>
                  <a:close/>
                  <a:moveTo>
                    <a:pt x="7304" y="6264"/>
                  </a:moveTo>
                  <a:cubicBezTo>
                    <a:pt x="5739" y="6264"/>
                    <a:pt x="5739" y="6264"/>
                    <a:pt x="5739" y="6264"/>
                  </a:cubicBezTo>
                  <a:cubicBezTo>
                    <a:pt x="5739" y="15552"/>
                    <a:pt x="5739" y="15552"/>
                    <a:pt x="5739" y="15552"/>
                  </a:cubicBezTo>
                  <a:cubicBezTo>
                    <a:pt x="7304" y="15552"/>
                    <a:pt x="7304" y="15552"/>
                    <a:pt x="7304" y="15552"/>
                  </a:cubicBezTo>
                  <a:lnTo>
                    <a:pt x="7304" y="6264"/>
                  </a:lnTo>
                  <a:close/>
                  <a:moveTo>
                    <a:pt x="11478" y="6264"/>
                  </a:moveTo>
                  <a:cubicBezTo>
                    <a:pt x="11478" y="15552"/>
                    <a:pt x="11478" y="15552"/>
                    <a:pt x="11478" y="15552"/>
                  </a:cubicBezTo>
                  <a:cubicBezTo>
                    <a:pt x="11478" y="15552"/>
                    <a:pt x="13043" y="15552"/>
                    <a:pt x="13043" y="15552"/>
                  </a:cubicBezTo>
                  <a:cubicBezTo>
                    <a:pt x="13043" y="6264"/>
                    <a:pt x="13043" y="6264"/>
                    <a:pt x="13043" y="6264"/>
                  </a:cubicBezTo>
                  <a:lnTo>
                    <a:pt x="11478" y="6264"/>
                  </a:lnTo>
                  <a:close/>
                  <a:moveTo>
                    <a:pt x="14400" y="15552"/>
                  </a:moveTo>
                  <a:cubicBezTo>
                    <a:pt x="15861" y="15552"/>
                    <a:pt x="15861" y="15552"/>
                    <a:pt x="15861" y="15552"/>
                  </a:cubicBezTo>
                  <a:cubicBezTo>
                    <a:pt x="15861" y="6264"/>
                    <a:pt x="15861" y="6264"/>
                    <a:pt x="15861" y="6264"/>
                  </a:cubicBezTo>
                  <a:cubicBezTo>
                    <a:pt x="14400" y="6264"/>
                    <a:pt x="14400" y="6264"/>
                    <a:pt x="14400" y="6264"/>
                  </a:cubicBezTo>
                  <a:lnTo>
                    <a:pt x="14400" y="15552"/>
                  </a:lnTo>
                  <a:close/>
                  <a:moveTo>
                    <a:pt x="21600" y="21600"/>
                  </a:moveTo>
                  <a:cubicBezTo>
                    <a:pt x="21600" y="21600"/>
                    <a:pt x="21600" y="0"/>
                    <a:pt x="21600" y="0"/>
                  </a:cubicBezTo>
                  <a:cubicBezTo>
                    <a:pt x="21600" y="0"/>
                    <a:pt x="20035" y="0"/>
                    <a:pt x="20035" y="0"/>
                  </a:cubicBezTo>
                  <a:cubicBezTo>
                    <a:pt x="20035" y="0"/>
                    <a:pt x="20035" y="21600"/>
                    <a:pt x="20035" y="21600"/>
                  </a:cubicBezTo>
                  <a:cubicBezTo>
                    <a:pt x="20035" y="21600"/>
                    <a:pt x="21600" y="21600"/>
                    <a:pt x="21600" y="21600"/>
                  </a:cubicBezTo>
                  <a:moveTo>
                    <a:pt x="14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461" y="21600"/>
                    <a:pt x="1461" y="21600"/>
                    <a:pt x="1461" y="21600"/>
                  </a:cubicBezTo>
                  <a:lnTo>
                    <a:pt x="1461" y="0"/>
                  </a:lnTo>
                  <a:close/>
                  <a:moveTo>
                    <a:pt x="4383" y="0"/>
                  </a:moveTo>
                  <a:cubicBezTo>
                    <a:pt x="2817" y="0"/>
                    <a:pt x="2817" y="0"/>
                    <a:pt x="2817" y="0"/>
                  </a:cubicBezTo>
                  <a:cubicBezTo>
                    <a:pt x="2817" y="21600"/>
                    <a:pt x="2817" y="21600"/>
                    <a:pt x="2817" y="21600"/>
                  </a:cubicBezTo>
                  <a:cubicBezTo>
                    <a:pt x="4383" y="21600"/>
                    <a:pt x="4383" y="21600"/>
                    <a:pt x="4383" y="21600"/>
                  </a:cubicBezTo>
                  <a:lnTo>
                    <a:pt x="438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333F4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99" name="Title Text"/>
          <p:cNvSpPr txBox="1"/>
          <p:nvPr>
            <p:ph type="title"/>
          </p:nvPr>
        </p:nvSpPr>
        <p:spPr>
          <a:xfrm>
            <a:off x="171450" y="0"/>
            <a:ext cx="10515600" cy="7048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3600">
                <a:solidFill>
                  <a:srgbClr val="333F4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s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333F4F"/>
                </a:solidFill>
              </a:defRPr>
            </a:pPr>
          </a:p>
        </p:txBody>
      </p:sp>
      <p:grpSp>
        <p:nvGrpSpPr>
          <p:cNvPr id="222" name="Group"/>
          <p:cNvGrpSpPr/>
          <p:nvPr/>
        </p:nvGrpSpPr>
        <p:grpSpPr>
          <a:xfrm>
            <a:off x="11015745" y="159608"/>
            <a:ext cx="870586" cy="337045"/>
            <a:chOff x="0" y="0"/>
            <a:chExt cx="870585" cy="337044"/>
          </a:xfrm>
        </p:grpSpPr>
        <p:grpSp>
          <p:nvGrpSpPr>
            <p:cNvPr id="218" name="Group"/>
            <p:cNvGrpSpPr/>
            <p:nvPr/>
          </p:nvGrpSpPr>
          <p:grpSpPr>
            <a:xfrm>
              <a:off x="178514" y="-1"/>
              <a:ext cx="255781" cy="330384"/>
              <a:chOff x="0" y="0"/>
              <a:chExt cx="255780" cy="330382"/>
            </a:xfrm>
          </p:grpSpPr>
          <p:sp>
            <p:nvSpPr>
              <p:cNvPr id="208" name="Shape"/>
              <p:cNvSpPr/>
              <p:nvPr/>
            </p:nvSpPr>
            <p:spPr>
              <a:xfrm rot="5400000">
                <a:off x="102578" y="-102579"/>
                <a:ext cx="22648" cy="22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100"/>
                    </a:moveTo>
                    <a:cubicBezTo>
                      <a:pt x="1543" y="3150"/>
                      <a:pt x="7714" y="1350"/>
                      <a:pt x="21600" y="0"/>
                    </a:cubicBezTo>
                    <a:cubicBezTo>
                      <a:pt x="21600" y="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51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9" name="Shape"/>
              <p:cNvSpPr/>
              <p:nvPr/>
            </p:nvSpPr>
            <p:spPr>
              <a:xfrm rot="5400000">
                <a:off x="114568" y="-71272"/>
                <a:ext cx="23980" cy="253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"/>
                    </a:moveTo>
                    <a:cubicBezTo>
                      <a:pt x="7200" y="405"/>
                      <a:pt x="1296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0" name="Shape"/>
              <p:cNvSpPr/>
              <p:nvPr/>
            </p:nvSpPr>
            <p:spPr>
              <a:xfrm rot="5400000">
                <a:off x="206156" y="63612"/>
                <a:ext cx="23980" cy="72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0"/>
                      <a:pt x="14400" y="470"/>
                      <a:pt x="21600" y="939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1" name="Rectangle"/>
              <p:cNvSpPr/>
              <p:nvPr/>
            </p:nvSpPr>
            <p:spPr>
              <a:xfrm rot="5400000">
                <a:off x="67942" y="65943"/>
                <a:ext cx="23980" cy="679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2" name="Shape"/>
              <p:cNvSpPr/>
              <p:nvPr/>
            </p:nvSpPr>
            <p:spPr>
              <a:xfrm rot="5400000">
                <a:off x="131887" y="45294"/>
                <a:ext cx="23980" cy="195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200" y="523"/>
                      <a:pt x="15840" y="1394"/>
                      <a:pt x="21600" y="2265"/>
                    </a:cubicBezTo>
                    <a:cubicBezTo>
                      <a:pt x="21600" y="2265"/>
                      <a:pt x="21600" y="2160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3" name="Shape"/>
              <p:cNvSpPr/>
              <p:nvPr/>
            </p:nvSpPr>
            <p:spPr>
              <a:xfrm rot="5400000">
                <a:off x="131768" y="90040"/>
                <a:ext cx="23981" cy="19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28" fill="norm" stroke="1" extrusionOk="0">
                    <a:moveTo>
                      <a:pt x="0" y="21428"/>
                    </a:moveTo>
                    <a:cubicBezTo>
                      <a:pt x="0" y="2247"/>
                      <a:pt x="0" y="2247"/>
                      <a:pt x="0" y="2247"/>
                    </a:cubicBezTo>
                    <a:cubicBezTo>
                      <a:pt x="5760" y="1383"/>
                      <a:pt x="12960" y="519"/>
                      <a:pt x="21600" y="1"/>
                    </a:cubicBezTo>
                    <a:cubicBezTo>
                      <a:pt x="21600" y="-172"/>
                      <a:pt x="21600" y="21428"/>
                      <a:pt x="21600" y="21428"/>
                    </a:cubicBezTo>
                    <a:lnTo>
                      <a:pt x="0" y="2142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4" name="Shape"/>
              <p:cNvSpPr/>
              <p:nvPr/>
            </p:nvSpPr>
            <p:spPr>
              <a:xfrm rot="5400000">
                <a:off x="69607" y="196830"/>
                <a:ext cx="21982" cy="69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1600" y="0"/>
                      <a:pt x="21600" y="0"/>
                    </a:cubicBezTo>
                    <a:cubicBezTo>
                      <a:pt x="21600" y="0"/>
                      <a:pt x="21600" y="21600"/>
                      <a:pt x="216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5" name="Shape"/>
              <p:cNvSpPr/>
              <p:nvPr/>
            </p:nvSpPr>
            <p:spPr>
              <a:xfrm rot="5400000">
                <a:off x="208487" y="195165"/>
                <a:ext cx="21982" cy="72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409"/>
                    </a:moveTo>
                    <a:cubicBezTo>
                      <a:pt x="6171" y="0"/>
                      <a:pt x="13886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140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" name="Shape"/>
              <p:cNvSpPr/>
              <p:nvPr/>
            </p:nvSpPr>
            <p:spPr>
              <a:xfrm rot="5400000">
                <a:off x="115234" y="147872"/>
                <a:ext cx="22648" cy="25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714" y="135"/>
                      <a:pt x="15429" y="270"/>
                      <a:pt x="21600" y="675"/>
                    </a:cubicBezTo>
                    <a:cubicBezTo>
                      <a:pt x="21600" y="945"/>
                      <a:pt x="21600" y="945"/>
                      <a:pt x="21600" y="945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7" name="Shape"/>
              <p:cNvSpPr/>
              <p:nvPr/>
            </p:nvSpPr>
            <p:spPr>
              <a:xfrm rot="5400000">
                <a:off x="102578" y="203824"/>
                <a:ext cx="23980" cy="229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21600"/>
                      <a:pt x="0" y="0"/>
                      <a:pt x="0" y="0"/>
                    </a:cubicBezTo>
                    <a:cubicBezTo>
                      <a:pt x="14400" y="1341"/>
                      <a:pt x="21600" y="3426"/>
                      <a:pt x="21600" y="55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333F4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19" name="Shape"/>
            <p:cNvSpPr/>
            <p:nvPr/>
          </p:nvSpPr>
          <p:spPr>
            <a:xfrm rot="5400000">
              <a:off x="828954" y="295413"/>
              <a:ext cx="41964" cy="4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69" y="10800"/>
                  </a:moveTo>
                  <a:cubicBezTo>
                    <a:pt x="9969" y="9138"/>
                    <a:pt x="10800" y="6646"/>
                    <a:pt x="8308" y="6646"/>
                  </a:cubicBezTo>
                  <a:cubicBezTo>
                    <a:pt x="5815" y="6646"/>
                    <a:pt x="5815" y="8308"/>
                    <a:pt x="5815" y="9969"/>
                  </a:cubicBezTo>
                  <a:cubicBezTo>
                    <a:pt x="5815" y="13292"/>
                    <a:pt x="5815" y="13292"/>
                    <a:pt x="5815" y="13292"/>
                  </a:cubicBezTo>
                  <a:cubicBezTo>
                    <a:pt x="9969" y="13292"/>
                    <a:pt x="9969" y="13292"/>
                    <a:pt x="9969" y="13292"/>
                  </a:cubicBezTo>
                  <a:lnTo>
                    <a:pt x="9969" y="10800"/>
                  </a:lnTo>
                  <a:close/>
                  <a:moveTo>
                    <a:pt x="16615" y="4985"/>
                  </a:moveTo>
                  <a:cubicBezTo>
                    <a:pt x="16615" y="6646"/>
                    <a:pt x="16615" y="6646"/>
                    <a:pt x="16615" y="6646"/>
                  </a:cubicBezTo>
                  <a:cubicBezTo>
                    <a:pt x="11631" y="10800"/>
                    <a:pt x="11631" y="10800"/>
                    <a:pt x="11631" y="10800"/>
                  </a:cubicBezTo>
                  <a:cubicBezTo>
                    <a:pt x="11631" y="13292"/>
                    <a:pt x="11631" y="13292"/>
                    <a:pt x="11631" y="13292"/>
                  </a:cubicBezTo>
                  <a:cubicBezTo>
                    <a:pt x="16615" y="13292"/>
                    <a:pt x="16615" y="13292"/>
                    <a:pt x="16615" y="13292"/>
                  </a:cubicBezTo>
                  <a:cubicBezTo>
                    <a:pt x="16615" y="14954"/>
                    <a:pt x="16615" y="14954"/>
                    <a:pt x="16615" y="14954"/>
                  </a:cubicBezTo>
                  <a:cubicBezTo>
                    <a:pt x="4985" y="14954"/>
                    <a:pt x="4985" y="14954"/>
                    <a:pt x="4985" y="14954"/>
                  </a:cubicBezTo>
                  <a:cubicBezTo>
                    <a:pt x="4985" y="9138"/>
                    <a:pt x="4985" y="9138"/>
                    <a:pt x="4985" y="9138"/>
                  </a:cubicBezTo>
                  <a:cubicBezTo>
                    <a:pt x="4985" y="5815"/>
                    <a:pt x="5815" y="4985"/>
                    <a:pt x="8308" y="4985"/>
                  </a:cubicBezTo>
                  <a:cubicBezTo>
                    <a:pt x="10800" y="4985"/>
                    <a:pt x="11631" y="6646"/>
                    <a:pt x="11631" y="9138"/>
                  </a:cubicBezTo>
                  <a:lnTo>
                    <a:pt x="16615" y="4985"/>
                  </a:lnTo>
                  <a:close/>
                  <a:moveTo>
                    <a:pt x="10800" y="1662"/>
                  </a:moveTo>
                  <a:cubicBezTo>
                    <a:pt x="5815" y="1662"/>
                    <a:pt x="1662" y="4985"/>
                    <a:pt x="1662" y="10800"/>
                  </a:cubicBezTo>
                  <a:cubicBezTo>
                    <a:pt x="1662" y="15785"/>
                    <a:pt x="5815" y="19938"/>
                    <a:pt x="10800" y="19938"/>
                  </a:cubicBezTo>
                  <a:cubicBezTo>
                    <a:pt x="16615" y="19938"/>
                    <a:pt x="20769" y="15785"/>
                    <a:pt x="20769" y="10800"/>
                  </a:cubicBezTo>
                  <a:cubicBezTo>
                    <a:pt x="20769" y="4985"/>
                    <a:pt x="16615" y="1662"/>
                    <a:pt x="10800" y="1662"/>
                  </a:cubicBezTo>
                  <a:moveTo>
                    <a:pt x="10800" y="21600"/>
                  </a:moveTo>
                  <a:cubicBezTo>
                    <a:pt x="4985" y="21600"/>
                    <a:pt x="0" y="16615"/>
                    <a:pt x="0" y="10800"/>
                  </a:cubicBezTo>
                  <a:cubicBezTo>
                    <a:pt x="0" y="4154"/>
                    <a:pt x="4985" y="0"/>
                    <a:pt x="10800" y="0"/>
                  </a:cubicBezTo>
                  <a:cubicBezTo>
                    <a:pt x="16615" y="0"/>
                    <a:pt x="21600" y="4154"/>
                    <a:pt x="21600" y="10800"/>
                  </a:cubicBezTo>
                  <a:cubicBezTo>
                    <a:pt x="21600" y="16615"/>
                    <a:pt x="16615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333F4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" name="Shape"/>
            <p:cNvSpPr/>
            <p:nvPr/>
          </p:nvSpPr>
          <p:spPr>
            <a:xfrm rot="5400000">
              <a:off x="466601" y="-14987"/>
              <a:ext cx="330383" cy="36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6632"/>
                  </a:moveTo>
                  <a:cubicBezTo>
                    <a:pt x="15861" y="6632"/>
                    <a:pt x="15861" y="6632"/>
                    <a:pt x="15861" y="6632"/>
                  </a:cubicBezTo>
                  <a:cubicBezTo>
                    <a:pt x="15861" y="2653"/>
                    <a:pt x="15861" y="2653"/>
                    <a:pt x="15861" y="2653"/>
                  </a:cubicBezTo>
                  <a:cubicBezTo>
                    <a:pt x="14400" y="2653"/>
                    <a:pt x="14400" y="2653"/>
                    <a:pt x="14400" y="2653"/>
                  </a:cubicBezTo>
                  <a:lnTo>
                    <a:pt x="14400" y="6632"/>
                  </a:lnTo>
                  <a:close/>
                  <a:moveTo>
                    <a:pt x="11478" y="6632"/>
                  </a:moveTo>
                  <a:cubicBezTo>
                    <a:pt x="13043" y="6632"/>
                    <a:pt x="13043" y="6632"/>
                    <a:pt x="13043" y="6632"/>
                  </a:cubicBezTo>
                  <a:cubicBezTo>
                    <a:pt x="13043" y="2653"/>
                    <a:pt x="13043" y="2653"/>
                    <a:pt x="13043" y="2653"/>
                  </a:cubicBezTo>
                  <a:cubicBezTo>
                    <a:pt x="11478" y="2653"/>
                    <a:pt x="11478" y="2653"/>
                    <a:pt x="11478" y="2653"/>
                  </a:cubicBezTo>
                  <a:lnTo>
                    <a:pt x="11478" y="6632"/>
                  </a:lnTo>
                  <a:close/>
                  <a:moveTo>
                    <a:pt x="20035" y="10137"/>
                  </a:moveTo>
                  <a:cubicBezTo>
                    <a:pt x="20035" y="11368"/>
                    <a:pt x="20035" y="11368"/>
                    <a:pt x="20035" y="11368"/>
                  </a:cubicBezTo>
                  <a:cubicBezTo>
                    <a:pt x="21600" y="10895"/>
                    <a:pt x="21600" y="10895"/>
                    <a:pt x="21600" y="10895"/>
                  </a:cubicBezTo>
                  <a:cubicBezTo>
                    <a:pt x="21600" y="10705"/>
                    <a:pt x="21600" y="10705"/>
                    <a:pt x="21600" y="10705"/>
                  </a:cubicBezTo>
                  <a:lnTo>
                    <a:pt x="20035" y="10137"/>
                  </a:lnTo>
                  <a:close/>
                  <a:moveTo>
                    <a:pt x="17217" y="9284"/>
                  </a:moveTo>
                  <a:cubicBezTo>
                    <a:pt x="17217" y="12316"/>
                    <a:pt x="17217" y="12316"/>
                    <a:pt x="17217" y="12316"/>
                  </a:cubicBezTo>
                  <a:cubicBezTo>
                    <a:pt x="18678" y="11747"/>
                    <a:pt x="18678" y="11747"/>
                    <a:pt x="18678" y="11747"/>
                  </a:cubicBezTo>
                  <a:cubicBezTo>
                    <a:pt x="18678" y="9758"/>
                    <a:pt x="18678" y="9758"/>
                    <a:pt x="18678" y="9758"/>
                  </a:cubicBezTo>
                  <a:lnTo>
                    <a:pt x="17217" y="9284"/>
                  </a:lnTo>
                  <a:close/>
                  <a:moveTo>
                    <a:pt x="14400" y="8337"/>
                  </a:moveTo>
                  <a:cubicBezTo>
                    <a:pt x="14400" y="13168"/>
                    <a:pt x="14400" y="13168"/>
                    <a:pt x="14400" y="13168"/>
                  </a:cubicBezTo>
                  <a:cubicBezTo>
                    <a:pt x="14400" y="13168"/>
                    <a:pt x="15861" y="12695"/>
                    <a:pt x="15861" y="12695"/>
                  </a:cubicBezTo>
                  <a:cubicBezTo>
                    <a:pt x="15861" y="12695"/>
                    <a:pt x="15861" y="8811"/>
                    <a:pt x="15861" y="8811"/>
                  </a:cubicBezTo>
                  <a:cubicBezTo>
                    <a:pt x="15861" y="8811"/>
                    <a:pt x="14400" y="8337"/>
                    <a:pt x="14400" y="8337"/>
                  </a:cubicBezTo>
                  <a:moveTo>
                    <a:pt x="11478" y="7389"/>
                  </a:moveTo>
                  <a:cubicBezTo>
                    <a:pt x="11478" y="14116"/>
                    <a:pt x="11478" y="14116"/>
                    <a:pt x="11478" y="14116"/>
                  </a:cubicBezTo>
                  <a:cubicBezTo>
                    <a:pt x="11478" y="14116"/>
                    <a:pt x="13043" y="13642"/>
                    <a:pt x="13043" y="13642"/>
                  </a:cubicBezTo>
                  <a:cubicBezTo>
                    <a:pt x="13043" y="7958"/>
                    <a:pt x="13043" y="7958"/>
                    <a:pt x="13043" y="7958"/>
                  </a:cubicBezTo>
                  <a:cubicBezTo>
                    <a:pt x="13043" y="7863"/>
                    <a:pt x="11478" y="7484"/>
                    <a:pt x="11478" y="7389"/>
                  </a:cubicBezTo>
                  <a:moveTo>
                    <a:pt x="13043" y="14874"/>
                  </a:moveTo>
                  <a:cubicBezTo>
                    <a:pt x="13043" y="14874"/>
                    <a:pt x="11478" y="14874"/>
                    <a:pt x="11478" y="14874"/>
                  </a:cubicBezTo>
                  <a:cubicBezTo>
                    <a:pt x="11478" y="18947"/>
                    <a:pt x="11478" y="18947"/>
                    <a:pt x="11478" y="18947"/>
                  </a:cubicBezTo>
                  <a:cubicBezTo>
                    <a:pt x="13043" y="18947"/>
                    <a:pt x="13043" y="18947"/>
                    <a:pt x="13043" y="18947"/>
                  </a:cubicBezTo>
                  <a:cubicBezTo>
                    <a:pt x="13043" y="18947"/>
                    <a:pt x="13043" y="14874"/>
                    <a:pt x="13043" y="14874"/>
                  </a:cubicBezTo>
                  <a:moveTo>
                    <a:pt x="15861" y="14874"/>
                  </a:moveTo>
                  <a:cubicBezTo>
                    <a:pt x="14400" y="14874"/>
                    <a:pt x="14400" y="14874"/>
                    <a:pt x="14400" y="14874"/>
                  </a:cubicBezTo>
                  <a:cubicBezTo>
                    <a:pt x="14400" y="18947"/>
                    <a:pt x="14400" y="18947"/>
                    <a:pt x="14400" y="18947"/>
                  </a:cubicBezTo>
                  <a:cubicBezTo>
                    <a:pt x="15861" y="18947"/>
                    <a:pt x="15861" y="18947"/>
                    <a:pt x="15861" y="18947"/>
                  </a:cubicBezTo>
                  <a:lnTo>
                    <a:pt x="15861" y="14874"/>
                  </a:lnTo>
                  <a:close/>
                  <a:moveTo>
                    <a:pt x="2003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4874"/>
                    <a:pt x="21600" y="14874"/>
                    <a:pt x="21600" y="14874"/>
                  </a:cubicBezTo>
                  <a:cubicBezTo>
                    <a:pt x="20035" y="14874"/>
                    <a:pt x="20035" y="14874"/>
                    <a:pt x="20035" y="14874"/>
                  </a:cubicBezTo>
                  <a:lnTo>
                    <a:pt x="20035" y="21600"/>
                  </a:lnTo>
                  <a:close/>
                  <a:moveTo>
                    <a:pt x="17217" y="21600"/>
                  </a:moveTo>
                  <a:cubicBezTo>
                    <a:pt x="18678" y="21600"/>
                    <a:pt x="18678" y="21600"/>
                    <a:pt x="18678" y="21600"/>
                  </a:cubicBezTo>
                  <a:cubicBezTo>
                    <a:pt x="18678" y="14874"/>
                    <a:pt x="18678" y="14874"/>
                    <a:pt x="18678" y="14874"/>
                  </a:cubicBezTo>
                  <a:cubicBezTo>
                    <a:pt x="17217" y="14874"/>
                    <a:pt x="17217" y="14874"/>
                    <a:pt x="17217" y="14874"/>
                  </a:cubicBezTo>
                  <a:lnTo>
                    <a:pt x="17217" y="21600"/>
                  </a:lnTo>
                  <a:close/>
                  <a:moveTo>
                    <a:pt x="1461" y="13737"/>
                  </a:moveTo>
                  <a:cubicBezTo>
                    <a:pt x="0" y="14211"/>
                    <a:pt x="0" y="14211"/>
                    <a:pt x="0" y="1421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461" y="21600"/>
                    <a:pt x="1461" y="21600"/>
                  </a:cubicBezTo>
                  <a:cubicBezTo>
                    <a:pt x="1461" y="21600"/>
                    <a:pt x="1461" y="13737"/>
                    <a:pt x="1461" y="13737"/>
                  </a:cubicBezTo>
                  <a:moveTo>
                    <a:pt x="4383" y="21600"/>
                  </a:moveTo>
                  <a:cubicBezTo>
                    <a:pt x="4383" y="12789"/>
                    <a:pt x="4383" y="12789"/>
                    <a:pt x="4383" y="12789"/>
                  </a:cubicBezTo>
                  <a:cubicBezTo>
                    <a:pt x="2817" y="13358"/>
                    <a:pt x="2817" y="13358"/>
                    <a:pt x="2817" y="13358"/>
                  </a:cubicBezTo>
                  <a:cubicBezTo>
                    <a:pt x="2817" y="21600"/>
                    <a:pt x="2817" y="21600"/>
                    <a:pt x="2817" y="21600"/>
                  </a:cubicBezTo>
                  <a:lnTo>
                    <a:pt x="4383" y="21600"/>
                  </a:lnTo>
                  <a:close/>
                  <a:moveTo>
                    <a:pt x="7304" y="18947"/>
                  </a:moveTo>
                  <a:cubicBezTo>
                    <a:pt x="7304" y="11937"/>
                    <a:pt x="7304" y="11937"/>
                    <a:pt x="7304" y="11937"/>
                  </a:cubicBezTo>
                  <a:cubicBezTo>
                    <a:pt x="5739" y="12411"/>
                    <a:pt x="5739" y="12411"/>
                    <a:pt x="5739" y="12411"/>
                  </a:cubicBezTo>
                  <a:cubicBezTo>
                    <a:pt x="5739" y="18947"/>
                    <a:pt x="5739" y="18947"/>
                    <a:pt x="5739" y="18947"/>
                  </a:cubicBezTo>
                  <a:lnTo>
                    <a:pt x="7304" y="18947"/>
                  </a:lnTo>
                  <a:close/>
                  <a:moveTo>
                    <a:pt x="10122" y="10989"/>
                  </a:moveTo>
                  <a:cubicBezTo>
                    <a:pt x="8557" y="11463"/>
                    <a:pt x="8557" y="11463"/>
                    <a:pt x="8557" y="11463"/>
                  </a:cubicBezTo>
                  <a:cubicBezTo>
                    <a:pt x="8557" y="18947"/>
                    <a:pt x="8557" y="18947"/>
                    <a:pt x="8557" y="18947"/>
                  </a:cubicBezTo>
                  <a:cubicBezTo>
                    <a:pt x="10122" y="18947"/>
                    <a:pt x="10122" y="18947"/>
                    <a:pt x="10122" y="18947"/>
                  </a:cubicBezTo>
                  <a:cubicBezTo>
                    <a:pt x="10122" y="14874"/>
                    <a:pt x="10122" y="14874"/>
                    <a:pt x="10122" y="14874"/>
                  </a:cubicBezTo>
                  <a:cubicBezTo>
                    <a:pt x="10122" y="14874"/>
                    <a:pt x="8974" y="14874"/>
                    <a:pt x="8974" y="14874"/>
                  </a:cubicBezTo>
                  <a:cubicBezTo>
                    <a:pt x="10122" y="14495"/>
                    <a:pt x="10122" y="14495"/>
                    <a:pt x="10122" y="14495"/>
                  </a:cubicBezTo>
                  <a:cubicBezTo>
                    <a:pt x="10122" y="14495"/>
                    <a:pt x="10122" y="10989"/>
                    <a:pt x="10122" y="10989"/>
                  </a:cubicBezTo>
                  <a:moveTo>
                    <a:pt x="8557" y="2653"/>
                  </a:moveTo>
                  <a:cubicBezTo>
                    <a:pt x="8557" y="10137"/>
                    <a:pt x="8557" y="10137"/>
                    <a:pt x="8557" y="10137"/>
                  </a:cubicBezTo>
                  <a:cubicBezTo>
                    <a:pt x="10122" y="10611"/>
                    <a:pt x="10122" y="10611"/>
                    <a:pt x="10122" y="10611"/>
                  </a:cubicBezTo>
                  <a:cubicBezTo>
                    <a:pt x="10122" y="7011"/>
                    <a:pt x="10122" y="7011"/>
                    <a:pt x="10122" y="7011"/>
                  </a:cubicBezTo>
                  <a:cubicBezTo>
                    <a:pt x="10122" y="7011"/>
                    <a:pt x="8974" y="6632"/>
                    <a:pt x="8974" y="6632"/>
                  </a:cubicBezTo>
                  <a:cubicBezTo>
                    <a:pt x="8974" y="6632"/>
                    <a:pt x="10122" y="6632"/>
                    <a:pt x="10122" y="6632"/>
                  </a:cubicBezTo>
                  <a:cubicBezTo>
                    <a:pt x="10122" y="2653"/>
                    <a:pt x="10122" y="2653"/>
                    <a:pt x="10122" y="2653"/>
                  </a:cubicBezTo>
                  <a:lnTo>
                    <a:pt x="8557" y="2653"/>
                  </a:lnTo>
                  <a:close/>
                  <a:moveTo>
                    <a:pt x="5739" y="2653"/>
                  </a:moveTo>
                  <a:cubicBezTo>
                    <a:pt x="5739" y="9189"/>
                    <a:pt x="5739" y="9189"/>
                    <a:pt x="5739" y="9189"/>
                  </a:cubicBezTo>
                  <a:cubicBezTo>
                    <a:pt x="7304" y="9663"/>
                    <a:pt x="7304" y="9663"/>
                    <a:pt x="7304" y="9663"/>
                  </a:cubicBezTo>
                  <a:cubicBezTo>
                    <a:pt x="7304" y="2653"/>
                    <a:pt x="7304" y="2653"/>
                    <a:pt x="7304" y="2653"/>
                  </a:cubicBezTo>
                  <a:cubicBezTo>
                    <a:pt x="7304" y="2653"/>
                    <a:pt x="5739" y="2653"/>
                    <a:pt x="5739" y="2653"/>
                  </a:cubicBezTo>
                  <a:moveTo>
                    <a:pt x="1461" y="7863"/>
                  </a:moveTo>
                  <a:cubicBezTo>
                    <a:pt x="1461" y="0"/>
                    <a:pt x="1461" y="0"/>
                    <a:pt x="14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9"/>
                    <a:pt x="0" y="7389"/>
                    <a:pt x="0" y="7389"/>
                  </a:cubicBezTo>
                  <a:lnTo>
                    <a:pt x="1461" y="7863"/>
                  </a:lnTo>
                  <a:close/>
                  <a:moveTo>
                    <a:pt x="4383" y="8811"/>
                  </a:moveTo>
                  <a:cubicBezTo>
                    <a:pt x="4383" y="0"/>
                    <a:pt x="4383" y="0"/>
                    <a:pt x="4383" y="0"/>
                  </a:cubicBezTo>
                  <a:cubicBezTo>
                    <a:pt x="2817" y="0"/>
                    <a:pt x="2817" y="0"/>
                    <a:pt x="2817" y="0"/>
                  </a:cubicBezTo>
                  <a:cubicBezTo>
                    <a:pt x="2817" y="8242"/>
                    <a:pt x="2817" y="8242"/>
                    <a:pt x="2817" y="8242"/>
                  </a:cubicBezTo>
                  <a:cubicBezTo>
                    <a:pt x="2817" y="8242"/>
                    <a:pt x="4383" y="8811"/>
                    <a:pt x="4383" y="8811"/>
                  </a:cubicBezTo>
                  <a:moveTo>
                    <a:pt x="18678" y="0"/>
                  </a:moveTo>
                  <a:cubicBezTo>
                    <a:pt x="17217" y="0"/>
                    <a:pt x="17217" y="0"/>
                    <a:pt x="17217" y="0"/>
                  </a:cubicBezTo>
                  <a:cubicBezTo>
                    <a:pt x="17217" y="6632"/>
                    <a:pt x="17217" y="6632"/>
                    <a:pt x="17217" y="6632"/>
                  </a:cubicBezTo>
                  <a:cubicBezTo>
                    <a:pt x="18678" y="6632"/>
                    <a:pt x="18678" y="6632"/>
                    <a:pt x="18678" y="6632"/>
                  </a:cubicBezTo>
                  <a:lnTo>
                    <a:pt x="18678" y="0"/>
                  </a:lnTo>
                  <a:close/>
                  <a:moveTo>
                    <a:pt x="21600" y="0"/>
                  </a:moveTo>
                  <a:cubicBezTo>
                    <a:pt x="20035" y="0"/>
                    <a:pt x="20035" y="0"/>
                    <a:pt x="20035" y="0"/>
                  </a:cubicBezTo>
                  <a:cubicBezTo>
                    <a:pt x="20035" y="6632"/>
                    <a:pt x="20035" y="6632"/>
                    <a:pt x="20035" y="6632"/>
                  </a:cubicBezTo>
                  <a:cubicBezTo>
                    <a:pt x="21600" y="6632"/>
                    <a:pt x="21600" y="6632"/>
                    <a:pt x="21600" y="663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333F4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" name="Shape"/>
            <p:cNvSpPr/>
            <p:nvPr/>
          </p:nvSpPr>
          <p:spPr>
            <a:xfrm rot="5400000">
              <a:off x="-86260" y="86259"/>
              <a:ext cx="330384" cy="15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17" y="0"/>
                  </a:moveTo>
                  <a:cubicBezTo>
                    <a:pt x="17217" y="0"/>
                    <a:pt x="17217" y="21600"/>
                    <a:pt x="17217" y="21600"/>
                  </a:cubicBezTo>
                  <a:cubicBezTo>
                    <a:pt x="18678" y="21600"/>
                    <a:pt x="18678" y="21600"/>
                    <a:pt x="18678" y="21600"/>
                  </a:cubicBezTo>
                  <a:cubicBezTo>
                    <a:pt x="18678" y="0"/>
                    <a:pt x="18678" y="0"/>
                    <a:pt x="18678" y="0"/>
                  </a:cubicBezTo>
                  <a:cubicBezTo>
                    <a:pt x="18678" y="0"/>
                    <a:pt x="17217" y="0"/>
                    <a:pt x="17217" y="0"/>
                  </a:cubicBezTo>
                  <a:moveTo>
                    <a:pt x="8557" y="15552"/>
                  </a:moveTo>
                  <a:cubicBezTo>
                    <a:pt x="10122" y="15552"/>
                    <a:pt x="10122" y="15552"/>
                    <a:pt x="10122" y="15552"/>
                  </a:cubicBezTo>
                  <a:cubicBezTo>
                    <a:pt x="10122" y="6264"/>
                    <a:pt x="10122" y="6264"/>
                    <a:pt x="10122" y="6264"/>
                  </a:cubicBezTo>
                  <a:cubicBezTo>
                    <a:pt x="8557" y="6264"/>
                    <a:pt x="8557" y="6264"/>
                    <a:pt x="8557" y="6264"/>
                  </a:cubicBezTo>
                  <a:lnTo>
                    <a:pt x="8557" y="15552"/>
                  </a:lnTo>
                  <a:close/>
                  <a:moveTo>
                    <a:pt x="7304" y="6264"/>
                  </a:moveTo>
                  <a:cubicBezTo>
                    <a:pt x="5739" y="6264"/>
                    <a:pt x="5739" y="6264"/>
                    <a:pt x="5739" y="6264"/>
                  </a:cubicBezTo>
                  <a:cubicBezTo>
                    <a:pt x="5739" y="15552"/>
                    <a:pt x="5739" y="15552"/>
                    <a:pt x="5739" y="15552"/>
                  </a:cubicBezTo>
                  <a:cubicBezTo>
                    <a:pt x="7304" y="15552"/>
                    <a:pt x="7304" y="15552"/>
                    <a:pt x="7304" y="15552"/>
                  </a:cubicBezTo>
                  <a:lnTo>
                    <a:pt x="7304" y="6264"/>
                  </a:lnTo>
                  <a:close/>
                  <a:moveTo>
                    <a:pt x="11478" y="6264"/>
                  </a:moveTo>
                  <a:cubicBezTo>
                    <a:pt x="11478" y="15552"/>
                    <a:pt x="11478" y="15552"/>
                    <a:pt x="11478" y="15552"/>
                  </a:cubicBezTo>
                  <a:cubicBezTo>
                    <a:pt x="11478" y="15552"/>
                    <a:pt x="13043" y="15552"/>
                    <a:pt x="13043" y="15552"/>
                  </a:cubicBezTo>
                  <a:cubicBezTo>
                    <a:pt x="13043" y="6264"/>
                    <a:pt x="13043" y="6264"/>
                    <a:pt x="13043" y="6264"/>
                  </a:cubicBezTo>
                  <a:lnTo>
                    <a:pt x="11478" y="6264"/>
                  </a:lnTo>
                  <a:close/>
                  <a:moveTo>
                    <a:pt x="14400" y="15552"/>
                  </a:moveTo>
                  <a:cubicBezTo>
                    <a:pt x="15861" y="15552"/>
                    <a:pt x="15861" y="15552"/>
                    <a:pt x="15861" y="15552"/>
                  </a:cubicBezTo>
                  <a:cubicBezTo>
                    <a:pt x="15861" y="6264"/>
                    <a:pt x="15861" y="6264"/>
                    <a:pt x="15861" y="6264"/>
                  </a:cubicBezTo>
                  <a:cubicBezTo>
                    <a:pt x="14400" y="6264"/>
                    <a:pt x="14400" y="6264"/>
                    <a:pt x="14400" y="6264"/>
                  </a:cubicBezTo>
                  <a:lnTo>
                    <a:pt x="14400" y="15552"/>
                  </a:lnTo>
                  <a:close/>
                  <a:moveTo>
                    <a:pt x="21600" y="21600"/>
                  </a:moveTo>
                  <a:cubicBezTo>
                    <a:pt x="21600" y="21600"/>
                    <a:pt x="21600" y="0"/>
                    <a:pt x="21600" y="0"/>
                  </a:cubicBezTo>
                  <a:cubicBezTo>
                    <a:pt x="21600" y="0"/>
                    <a:pt x="20035" y="0"/>
                    <a:pt x="20035" y="0"/>
                  </a:cubicBezTo>
                  <a:cubicBezTo>
                    <a:pt x="20035" y="0"/>
                    <a:pt x="20035" y="21600"/>
                    <a:pt x="20035" y="21600"/>
                  </a:cubicBezTo>
                  <a:cubicBezTo>
                    <a:pt x="20035" y="21600"/>
                    <a:pt x="21600" y="21600"/>
                    <a:pt x="21600" y="21600"/>
                  </a:cubicBezTo>
                  <a:moveTo>
                    <a:pt x="14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461" y="21600"/>
                    <a:pt x="1461" y="21600"/>
                    <a:pt x="1461" y="21600"/>
                  </a:cubicBezTo>
                  <a:lnTo>
                    <a:pt x="1461" y="0"/>
                  </a:lnTo>
                  <a:close/>
                  <a:moveTo>
                    <a:pt x="4383" y="0"/>
                  </a:moveTo>
                  <a:cubicBezTo>
                    <a:pt x="2817" y="0"/>
                    <a:pt x="2817" y="0"/>
                    <a:pt x="2817" y="0"/>
                  </a:cubicBezTo>
                  <a:cubicBezTo>
                    <a:pt x="2817" y="21600"/>
                    <a:pt x="2817" y="21600"/>
                    <a:pt x="2817" y="21600"/>
                  </a:cubicBezTo>
                  <a:cubicBezTo>
                    <a:pt x="4383" y="21600"/>
                    <a:pt x="4383" y="21600"/>
                    <a:pt x="4383" y="21600"/>
                  </a:cubicBezTo>
                  <a:lnTo>
                    <a:pt x="438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333F4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23" name="Title Text"/>
          <p:cNvSpPr txBox="1"/>
          <p:nvPr>
            <p:ph type="title"/>
          </p:nvPr>
        </p:nvSpPr>
        <p:spPr>
          <a:xfrm>
            <a:off x="171450" y="0"/>
            <a:ext cx="10515600" cy="7048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3600">
                <a:solidFill>
                  <a:srgbClr val="333F4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BM Confidential"/>
          <p:cNvSpPr txBox="1"/>
          <p:nvPr/>
        </p:nvSpPr>
        <p:spPr>
          <a:xfrm>
            <a:off x="5415491" y="6553200"/>
            <a:ext cx="136101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232" name="© 2016 IBM Corporation"/>
          <p:cNvSpPr txBox="1"/>
          <p:nvPr/>
        </p:nvSpPr>
        <p:spPr>
          <a:xfrm>
            <a:off x="9999133" y="6553200"/>
            <a:ext cx="1507069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233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5" cy="575203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© 2016 IBM Corporation"/>
          <p:cNvSpPr txBox="1"/>
          <p:nvPr/>
        </p:nvSpPr>
        <p:spPr>
          <a:xfrm>
            <a:off x="9999133" y="6553200"/>
            <a:ext cx="1507069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235" name="Title Text"/>
          <p:cNvSpPr txBox="1"/>
          <p:nvPr>
            <p:ph type="title"/>
          </p:nvPr>
        </p:nvSpPr>
        <p:spPr>
          <a:xfrm>
            <a:off x="365758" y="274638"/>
            <a:ext cx="11445243" cy="1143001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idx="1"/>
          </p:nvPr>
        </p:nvSpPr>
        <p:spPr>
          <a:xfrm>
            <a:off x="365758" y="1600200"/>
            <a:ext cx="11445243" cy="4525963"/>
          </a:xfrm>
          <a:prstGeom prst="rect">
            <a:avLst/>
          </a:prstGeom>
        </p:spPr>
        <p:txBody>
          <a:bodyPr lIns="45718" tIns="45718" rIns="45718" bIns="45718"/>
          <a:lstStyle>
            <a:lvl3pPr marL="1134666" indent="-220266"/>
            <a:lvl4pPr marL="1591866" indent="-220266"/>
            <a:lvl5pPr marL="2049066" indent="-220266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cover-wallerpaper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blue-tri-color-logo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4"/>
            <a:ext cx="840318" cy="25558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Body Level One…"/>
          <p:cNvSpPr txBox="1"/>
          <p:nvPr>
            <p:ph type="body" sz="quarter" idx="1"/>
          </p:nvPr>
        </p:nvSpPr>
        <p:spPr>
          <a:xfrm>
            <a:off x="451104" y="3703320"/>
            <a:ext cx="11338560" cy="338330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1" indent="-242291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1" indent="-242291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Rectangle"/>
          <p:cNvSpPr/>
          <p:nvPr>
            <p:ph type="body" sz="quarter" idx="13"/>
          </p:nvPr>
        </p:nvSpPr>
        <p:spPr>
          <a:xfrm>
            <a:off x="487680" y="5120640"/>
            <a:ext cx="11338560" cy="365762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10311" indent="-210311" defTabSz="841247">
              <a:spcBef>
                <a:spcPts val="300"/>
              </a:spcBef>
              <a:defRPr sz="1840"/>
            </a:pPr>
          </a:p>
        </p:txBody>
      </p:sp>
      <p:sp>
        <p:nvSpPr>
          <p:cNvPr id="248" name="Title Text"/>
          <p:cNvSpPr txBox="1"/>
          <p:nvPr>
            <p:ph type="title"/>
          </p:nvPr>
        </p:nvSpPr>
        <p:spPr>
          <a:xfrm>
            <a:off x="451104" y="3007922"/>
            <a:ext cx="11338560" cy="677110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49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IBM Confidential"/>
          <p:cNvSpPr txBox="1"/>
          <p:nvPr/>
        </p:nvSpPr>
        <p:spPr>
          <a:xfrm>
            <a:off x="5415491" y="6553200"/>
            <a:ext cx="136101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258" name="© 2016 IBM Corporation"/>
          <p:cNvSpPr txBox="1"/>
          <p:nvPr/>
        </p:nvSpPr>
        <p:spPr>
          <a:xfrm>
            <a:off x="9999133" y="6553200"/>
            <a:ext cx="1507069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259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5" cy="57520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© 2016 IBM Corporation"/>
          <p:cNvSpPr txBox="1"/>
          <p:nvPr/>
        </p:nvSpPr>
        <p:spPr>
          <a:xfrm>
            <a:off x="9999133" y="6553200"/>
            <a:ext cx="1507069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261" name="Title Text"/>
          <p:cNvSpPr txBox="1"/>
          <p:nvPr>
            <p:ph type="title"/>
          </p:nvPr>
        </p:nvSpPr>
        <p:spPr>
          <a:xfrm>
            <a:off x="365758" y="274638"/>
            <a:ext cx="11445243" cy="665910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262" name="Body Level One…"/>
          <p:cNvSpPr txBox="1"/>
          <p:nvPr>
            <p:ph type="body" idx="1"/>
          </p:nvPr>
        </p:nvSpPr>
        <p:spPr>
          <a:xfrm>
            <a:off x="365758" y="954421"/>
            <a:ext cx="11445243" cy="5171743"/>
          </a:xfrm>
          <a:prstGeom prst="rect">
            <a:avLst/>
          </a:prstGeom>
        </p:spPr>
        <p:txBody>
          <a:bodyPr lIns="45718" tIns="45718" rIns="45718" bIns="45718"/>
          <a:lstStyle>
            <a:lvl3pPr marL="1134666" indent="-220266"/>
            <a:lvl4pPr marL="1591866" indent="-220266"/>
            <a:lvl5pPr marL="2049066" indent="-220266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365759" y="274638"/>
            <a:ext cx="11445242" cy="57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itle Text"/>
          <p:cNvSpPr txBox="1"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itle Text"/>
          <p:cNvSpPr txBox="1"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65759" y="274638"/>
            <a:ext cx="11445242" cy="66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65759" y="954421"/>
            <a:ext cx="11445242" cy="517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hyperlink" Target="https://youtu.be/F0P7NM7d-ps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Learning Bluemix &amp; Blockchain"/>
          <p:cNvSpPr txBox="1"/>
          <p:nvPr>
            <p:ph type="body" sz="quarter" idx="1"/>
          </p:nvPr>
        </p:nvSpPr>
        <p:spPr>
          <a:xfrm>
            <a:off x="451104" y="3703320"/>
            <a:ext cx="11338560" cy="338330"/>
          </a:xfrm>
          <a:prstGeom prst="rect">
            <a:avLst/>
          </a:prstGeom>
        </p:spPr>
        <p:txBody>
          <a:bodyPr/>
          <a:lstStyle>
            <a:lvl1pPr defTabSz="704087">
              <a:lnSpc>
                <a:spcPct val="90000"/>
              </a:lnSpc>
              <a:spcBef>
                <a:spcPts val="1000"/>
              </a:spcBef>
              <a:defRPr sz="1600"/>
            </a:lvl1pPr>
          </a:lstStyle>
          <a:p>
            <a:pPr/>
            <a:r>
              <a:t>Learning Bluemix &amp; Blockchain</a:t>
            </a:r>
          </a:p>
        </p:txBody>
      </p:sp>
      <p:sp>
        <p:nvSpPr>
          <p:cNvPr id="273" name="Bob Dill, IBM Distinguished Engineer, CTO Global Technical Sales…"/>
          <p:cNvSpPr/>
          <p:nvPr>
            <p:ph type="body" idx="13"/>
          </p:nvPr>
        </p:nvSpPr>
        <p:spPr>
          <a:xfrm>
            <a:off x="451104" y="5198245"/>
            <a:ext cx="11338560" cy="3657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722376">
              <a:lnSpc>
                <a:spcPct val="90000"/>
              </a:lnSpc>
              <a:spcBef>
                <a:spcPts val="0"/>
              </a:spcBef>
              <a:buSzTx/>
              <a:buNone/>
              <a:defRPr sz="900"/>
            </a:pPr>
            <a:r>
              <a:t>Bob Dill, IBM Distinguished Engineer, CTO Global Technical Sales</a:t>
            </a:r>
          </a:p>
          <a:p>
            <a:pPr marL="0" indent="0" defTabSz="722376">
              <a:lnSpc>
                <a:spcPct val="90000"/>
              </a:lnSpc>
              <a:spcBef>
                <a:spcPts val="0"/>
              </a:spcBef>
              <a:buSzTx/>
              <a:buNone/>
              <a:defRPr sz="900"/>
            </a:pPr>
            <a:r>
              <a:t>David Smits, Senior Certified Architect, IBM Blockchain</a:t>
            </a:r>
          </a:p>
        </p:txBody>
      </p:sp>
      <p:sp>
        <p:nvSpPr>
          <p:cNvPr id="274" name="Chapter 1: What’s the story we’re going to build?"/>
          <p:cNvSpPr txBox="1"/>
          <p:nvPr>
            <p:ph type="title"/>
          </p:nvPr>
        </p:nvSpPr>
        <p:spPr>
          <a:xfrm>
            <a:off x="451104" y="3007922"/>
            <a:ext cx="11338560" cy="677110"/>
          </a:xfrm>
          <a:prstGeom prst="rect">
            <a:avLst/>
          </a:prstGeom>
        </p:spPr>
        <p:txBody>
          <a:bodyPr/>
          <a:lstStyle/>
          <a:p>
            <a:pPr defTabSz="731519">
              <a:defRPr sz="3800"/>
            </a:pPr>
            <a:r>
              <a:t>Chapter </a:t>
            </a:r>
            <a:r>
              <a:t>2</a:t>
            </a:r>
            <a:r>
              <a:t>: What’s the story we’re going to build?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Blockchain for IBM Global Finan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Blockchain for IBM Global Financing</a:t>
            </a:r>
          </a:p>
        </p:txBody>
      </p:sp>
      <p:pic>
        <p:nvPicPr>
          <p:cNvPr id="430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7015" y="1006930"/>
            <a:ext cx="3979913" cy="28579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5" name="Group"/>
          <p:cNvGrpSpPr/>
          <p:nvPr/>
        </p:nvGrpSpPr>
        <p:grpSpPr>
          <a:xfrm>
            <a:off x="8047015" y="4249868"/>
            <a:ext cx="3979913" cy="2101553"/>
            <a:chOff x="0" y="0"/>
            <a:chExt cx="3979912" cy="2101552"/>
          </a:xfrm>
        </p:grpSpPr>
        <p:sp>
          <p:nvSpPr>
            <p:cNvPr id="431" name="Immutability / Non-repudiability of blockchain ledger         Comprehensive view of all operational data…"/>
            <p:cNvSpPr txBox="1"/>
            <p:nvPr/>
          </p:nvSpPr>
          <p:spPr>
            <a:xfrm>
              <a:off x="0" y="0"/>
              <a:ext cx="3979913" cy="210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/>
            <a:p>
              <a:pPr marL="228600" marR="28575" indent="-228600" defTabSz="641350">
                <a:buSzPct val="100000"/>
                <a:buChar char="❖"/>
                <a:defRPr sz="1600">
                  <a:solidFill>
                    <a:srgbClr val="000000"/>
                  </a:solidFill>
                </a:defRPr>
              </a:pPr>
              <a:r>
                <a:t>Immutability / Non-repudiability of blockchain ledger         Comprehensive view of all operational data</a:t>
              </a:r>
            </a:p>
            <a:p>
              <a:pPr marL="228600" marR="28575" indent="-228600" defTabSz="641350">
                <a:buSzPct val="100000"/>
                <a:buChar char="❖"/>
                <a:defRPr sz="1600">
                  <a:solidFill>
                    <a:srgbClr val="000000"/>
                  </a:solidFill>
                </a:defRPr>
              </a:pPr>
            </a:p>
            <a:p>
              <a:pPr marL="228600" marR="28575" indent="-228600" defTabSz="641350">
                <a:buSzPct val="100000"/>
                <a:buChar char="❖"/>
                <a:defRPr sz="1600">
                  <a:solidFill>
                    <a:srgbClr val="000000"/>
                  </a:solidFill>
                </a:defRPr>
              </a:pPr>
              <a:r>
                <a:t>Less disputes, faster settlement         Free flow of capital between parties</a:t>
              </a:r>
            </a:p>
            <a:p>
              <a:pPr marL="228600" marR="28575" indent="-228600" defTabSz="641350">
                <a:buSzPct val="100000"/>
                <a:buChar char="❖"/>
                <a:defRPr sz="1600">
                  <a:solidFill>
                    <a:srgbClr val="000000"/>
                  </a:solidFill>
                </a:defRPr>
              </a:pPr>
            </a:p>
            <a:p>
              <a:pPr marL="228600" marR="28575" indent="-228600" defTabSz="641350">
                <a:buSzPct val="100000"/>
                <a:buChar char="❖"/>
                <a:defRPr sz="1600">
                  <a:solidFill>
                    <a:srgbClr val="000000"/>
                  </a:solidFill>
                </a:defRPr>
              </a:pPr>
              <a:r>
                <a:t>Distributed &amp; Replicated         Less Outages, Highly extensible</a:t>
              </a:r>
            </a:p>
          </p:txBody>
        </p:sp>
        <p:sp>
          <p:nvSpPr>
            <p:cNvPr id="432" name="Arrow"/>
            <p:cNvSpPr/>
            <p:nvPr/>
          </p:nvSpPr>
          <p:spPr>
            <a:xfrm>
              <a:off x="1957893" y="237500"/>
              <a:ext cx="306520" cy="19099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33" name="Arrow"/>
            <p:cNvSpPr/>
            <p:nvPr/>
          </p:nvSpPr>
          <p:spPr>
            <a:xfrm>
              <a:off x="3238003" y="955277"/>
              <a:ext cx="306520" cy="19099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34" name="Arrow"/>
            <p:cNvSpPr/>
            <p:nvPr/>
          </p:nvSpPr>
          <p:spPr>
            <a:xfrm>
              <a:off x="2544339" y="1695256"/>
              <a:ext cx="306520" cy="19099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pic>
        <p:nvPicPr>
          <p:cNvPr id="436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rcRect l="0" t="38272" r="0" b="0"/>
          <a:stretch>
            <a:fillRect/>
          </a:stretch>
        </p:blipFill>
        <p:spPr>
          <a:xfrm>
            <a:off x="0" y="704850"/>
            <a:ext cx="7809456" cy="3160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10.png" descr="image10.png"/>
          <p:cNvPicPr>
            <a:picLocks noChangeAspect="1"/>
          </p:cNvPicPr>
          <p:nvPr/>
        </p:nvPicPr>
        <p:blipFill>
          <a:blip r:embed="rId4">
            <a:extLst/>
          </a:blip>
          <a:srcRect l="0" t="11163" r="0" b="18321"/>
          <a:stretch>
            <a:fillRect/>
          </a:stretch>
        </p:blipFill>
        <p:spPr>
          <a:xfrm>
            <a:off x="0" y="3722270"/>
            <a:ext cx="7809456" cy="3135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11.png" descr="image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8264" y="1380838"/>
            <a:ext cx="736271" cy="366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Rectangle"/>
          <p:cNvSpPr/>
          <p:nvPr/>
        </p:nvSpPr>
        <p:spPr>
          <a:xfrm>
            <a:off x="0" y="704849"/>
            <a:ext cx="12192000" cy="61531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pic>
        <p:nvPicPr>
          <p:cNvPr id="441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038" y="1133761"/>
            <a:ext cx="7603178" cy="2634123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Blockchain for IBM Global Finan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Blockchain for IBM Global Financing</a:t>
            </a:r>
          </a:p>
        </p:txBody>
      </p:sp>
      <p:sp>
        <p:nvSpPr>
          <p:cNvPr id="443" name="Line"/>
          <p:cNvSpPr/>
          <p:nvPr/>
        </p:nvSpPr>
        <p:spPr>
          <a:xfrm flipH="1" rot="10800000">
            <a:off x="1307976" y="2720756"/>
            <a:ext cx="7248351" cy="391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88" fill="norm" stroke="1" extrusionOk="0">
                <a:moveTo>
                  <a:pt x="0" y="19499"/>
                </a:moveTo>
                <a:cubicBezTo>
                  <a:pt x="1114" y="6534"/>
                  <a:pt x="6851" y="-2012"/>
                  <a:pt x="12813" y="410"/>
                </a:cubicBezTo>
                <a:cubicBezTo>
                  <a:pt x="17287" y="2228"/>
                  <a:pt x="20781" y="9855"/>
                  <a:pt x="21600" y="19588"/>
                </a:cubicBezTo>
              </a:path>
            </a:pathLst>
          </a:custGeom>
          <a:ln w="57150">
            <a:solidFill>
              <a:srgbClr val="FF6600"/>
            </a:solidFill>
            <a:miter lim="400000"/>
            <a:tailEnd type="stealth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44" name="…enabling a comprehensive view across the entire transaction lifecycle…."/>
          <p:cNvSpPr txBox="1"/>
          <p:nvPr/>
        </p:nvSpPr>
        <p:spPr>
          <a:xfrm>
            <a:off x="8616495" y="2076938"/>
            <a:ext cx="3359913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800">
                <a:solidFill>
                  <a:srgbClr val="FF66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…e</a:t>
            </a:r>
            <a:r>
              <a:t>nabling a comprehensive view across the entire transaction lifecycle</a:t>
            </a:r>
            <a:r>
              <a:t>….</a:t>
            </a:r>
          </a:p>
        </p:txBody>
      </p:sp>
      <p:pic>
        <p:nvPicPr>
          <p:cNvPr id="445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3615" y="4223872"/>
            <a:ext cx="321056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image14.png" descr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8346" y="4633447"/>
            <a:ext cx="1666241" cy="1503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image15.png" descr="image1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8744" y="4324231"/>
            <a:ext cx="2946401" cy="2230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image16.png" descr="image1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5357" y="4701142"/>
            <a:ext cx="1671321" cy="14986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…with enhanced visibility to prevent or speed the resolution of disputes..."/>
          <p:cNvSpPr txBox="1"/>
          <p:nvPr/>
        </p:nvSpPr>
        <p:spPr>
          <a:xfrm>
            <a:off x="2247311" y="3823379"/>
            <a:ext cx="80854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800">
                <a:solidFill>
                  <a:srgbClr val="FF66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…with enhanced visibility to prevent or speed the resolution of disputes...</a:t>
            </a:r>
          </a:p>
        </p:txBody>
      </p:sp>
      <p:sp>
        <p:nvSpPr>
          <p:cNvPr id="450" name="Oval"/>
          <p:cNvSpPr/>
          <p:nvPr/>
        </p:nvSpPr>
        <p:spPr>
          <a:xfrm>
            <a:off x="6456560" y="5497552"/>
            <a:ext cx="1984919" cy="423749"/>
          </a:xfrm>
          <a:prstGeom prst="ellipse">
            <a:avLst/>
          </a:prstGeom>
          <a:ln w="57150">
            <a:solidFill>
              <a:srgbClr val="FF6600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51" name="Oval"/>
          <p:cNvSpPr/>
          <p:nvPr/>
        </p:nvSpPr>
        <p:spPr>
          <a:xfrm>
            <a:off x="847516" y="5575608"/>
            <a:ext cx="1037040" cy="311483"/>
          </a:xfrm>
          <a:prstGeom prst="ellipse">
            <a:avLst/>
          </a:prstGeom>
          <a:ln w="57150">
            <a:solidFill>
              <a:srgbClr val="FF6600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52" name="Line"/>
          <p:cNvSpPr/>
          <p:nvPr/>
        </p:nvSpPr>
        <p:spPr>
          <a:xfrm rot="10800000">
            <a:off x="8241590" y="5884487"/>
            <a:ext cx="1716503" cy="192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87" fill="norm" stroke="1" extrusionOk="0">
                <a:moveTo>
                  <a:pt x="0" y="20441"/>
                </a:moveTo>
                <a:lnTo>
                  <a:pt x="0" y="20441"/>
                </a:lnTo>
                <a:cubicBezTo>
                  <a:pt x="586" y="7989"/>
                  <a:pt x="5896" y="-1113"/>
                  <a:pt x="11860" y="111"/>
                </a:cubicBezTo>
                <a:cubicBezTo>
                  <a:pt x="17022" y="1169"/>
                  <a:pt x="21103" y="9708"/>
                  <a:pt x="21600" y="20487"/>
                </a:cubicBezTo>
              </a:path>
            </a:pathLst>
          </a:custGeom>
          <a:ln w="57150">
            <a:solidFill>
              <a:srgbClr val="FF6600"/>
            </a:solidFill>
            <a:miter lim="400000"/>
            <a:tailEnd type="stealth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53" name="Line"/>
          <p:cNvSpPr/>
          <p:nvPr/>
        </p:nvSpPr>
        <p:spPr>
          <a:xfrm rot="10800000">
            <a:off x="1508022" y="5949508"/>
            <a:ext cx="2303940" cy="25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81" fill="norm" stroke="1" extrusionOk="0">
                <a:moveTo>
                  <a:pt x="0" y="12836"/>
                </a:moveTo>
                <a:cubicBezTo>
                  <a:pt x="2031" y="2842"/>
                  <a:pt x="8372" y="-2419"/>
                  <a:pt x="14164" y="1085"/>
                </a:cubicBezTo>
                <a:cubicBezTo>
                  <a:pt x="18618" y="3780"/>
                  <a:pt x="21600" y="11036"/>
                  <a:pt x="21600" y="19181"/>
                </a:cubicBezTo>
              </a:path>
            </a:pathLst>
          </a:custGeom>
          <a:ln w="57150">
            <a:solidFill>
              <a:srgbClr val="FF6600"/>
            </a:solidFill>
            <a:miter lim="400000"/>
            <a:tailEnd type="stealth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54" name="https://youtu.be/F0P7NM7d-ps"/>
          <p:cNvSpPr txBox="1"/>
          <p:nvPr/>
        </p:nvSpPr>
        <p:spPr>
          <a:xfrm>
            <a:off x="9889890" y="6481936"/>
            <a:ext cx="217106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C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https://youtu.be/F0P7NM7d-ps</a:t>
            </a:r>
          </a:p>
        </p:txBody>
      </p:sp>
      <p:sp>
        <p:nvSpPr>
          <p:cNvPr id="455" name="Demo Video:"/>
          <p:cNvSpPr txBox="1"/>
          <p:nvPr/>
        </p:nvSpPr>
        <p:spPr>
          <a:xfrm>
            <a:off x="8905008" y="6479373"/>
            <a:ext cx="98237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pPr/>
            <a:r>
              <a:t>Demo Video:</a:t>
            </a:r>
          </a:p>
        </p:txBody>
      </p:sp>
      <p:sp>
        <p:nvSpPr>
          <p:cNvPr id="456" name="An immutable, non-repudiable record of events, shared between Partners, Suppliers and IGF…"/>
          <p:cNvSpPr txBox="1"/>
          <p:nvPr/>
        </p:nvSpPr>
        <p:spPr>
          <a:xfrm>
            <a:off x="204902" y="755671"/>
            <a:ext cx="115150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800">
                <a:solidFill>
                  <a:srgbClr val="FF66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 immutable, non-repudiable record of events, shared between Partners, Suppliers and IGF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Blockchain for IBM Global Finan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Blockchain for IBM Global Financing</a:t>
            </a:r>
          </a:p>
        </p:txBody>
      </p:sp>
      <p:sp>
        <p:nvSpPr>
          <p:cNvPr id="459" name="Triangle"/>
          <p:cNvSpPr/>
          <p:nvPr/>
        </p:nvSpPr>
        <p:spPr>
          <a:xfrm rot="5400000">
            <a:off x="6822323" y="4151905"/>
            <a:ext cx="457460" cy="770776"/>
          </a:xfrm>
          <a:prstGeom prst="triangle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462" name="Group"/>
          <p:cNvGrpSpPr/>
          <p:nvPr/>
        </p:nvGrpSpPr>
        <p:grpSpPr>
          <a:xfrm>
            <a:off x="10121161" y="1814852"/>
            <a:ext cx="1246966" cy="404900"/>
            <a:chOff x="0" y="0"/>
            <a:chExt cx="1246964" cy="404899"/>
          </a:xfrm>
        </p:grpSpPr>
        <p:sp>
          <p:nvSpPr>
            <p:cNvPr id="460" name="Rounded Rectangle"/>
            <p:cNvSpPr/>
            <p:nvPr/>
          </p:nvSpPr>
          <p:spPr>
            <a:xfrm>
              <a:off x="0" y="0"/>
              <a:ext cx="1246965" cy="404900"/>
            </a:xfrm>
            <a:prstGeom prst="roundRect">
              <a:avLst>
                <a:gd name="adj" fmla="val 15683"/>
              </a:avLst>
            </a:prstGeom>
            <a:solidFill>
              <a:srgbClr val="00B05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Application"/>
            <p:cNvSpPr txBox="1"/>
            <p:nvPr/>
          </p:nvSpPr>
          <p:spPr>
            <a:xfrm>
              <a:off x="19766" y="91473"/>
              <a:ext cx="1207433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sp>
        <p:nvSpPr>
          <p:cNvPr id="463" name="Line"/>
          <p:cNvSpPr/>
          <p:nvPr/>
        </p:nvSpPr>
        <p:spPr>
          <a:xfrm flipV="1">
            <a:off x="9403008" y="2487453"/>
            <a:ext cx="2607" cy="353748"/>
          </a:xfrm>
          <a:prstGeom prst="line">
            <a:avLst/>
          </a:prstGeom>
          <a:ln w="19050">
            <a:solidFill>
              <a:srgbClr val="5B9BD5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4" name="Line"/>
          <p:cNvSpPr/>
          <p:nvPr/>
        </p:nvSpPr>
        <p:spPr>
          <a:xfrm flipH="1">
            <a:off x="8600454" y="3294319"/>
            <a:ext cx="184282" cy="1"/>
          </a:xfrm>
          <a:prstGeom prst="line">
            <a:avLst/>
          </a:prstGeom>
          <a:ln w="19050">
            <a:solidFill>
              <a:srgbClr val="5B9BD5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5" name="Line"/>
          <p:cNvSpPr/>
          <p:nvPr/>
        </p:nvSpPr>
        <p:spPr>
          <a:xfrm>
            <a:off x="9403008" y="3733220"/>
            <a:ext cx="2607" cy="367965"/>
          </a:xfrm>
          <a:prstGeom prst="line">
            <a:avLst/>
          </a:prstGeom>
          <a:ln w="19050">
            <a:solidFill>
              <a:srgbClr val="5B9BD5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6" name="Line"/>
          <p:cNvSpPr/>
          <p:nvPr/>
        </p:nvSpPr>
        <p:spPr>
          <a:xfrm flipH="1">
            <a:off x="10026491" y="3294317"/>
            <a:ext cx="184281" cy="2"/>
          </a:xfrm>
          <a:prstGeom prst="line">
            <a:avLst/>
          </a:prstGeom>
          <a:ln w="19050">
            <a:solidFill>
              <a:srgbClr val="5B9BD5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7" name="Transaction Approvals"/>
          <p:cNvSpPr txBox="1"/>
          <p:nvPr/>
        </p:nvSpPr>
        <p:spPr>
          <a:xfrm>
            <a:off x="3316058" y="956217"/>
            <a:ext cx="147023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4025">
              <a:defRPr sz="1600">
                <a:solidFill>
                  <a:srgbClr val="FF6600"/>
                </a:solidFill>
              </a:defRPr>
            </a:lvl1pPr>
          </a:lstStyle>
          <a:p>
            <a:pPr/>
            <a:r>
              <a:t>Transaction Approvals</a:t>
            </a:r>
          </a:p>
        </p:txBody>
      </p:sp>
      <p:sp>
        <p:nvSpPr>
          <p:cNvPr id="468" name="Remittances"/>
          <p:cNvSpPr txBox="1"/>
          <p:nvPr/>
        </p:nvSpPr>
        <p:spPr>
          <a:xfrm>
            <a:off x="3387547" y="2199332"/>
            <a:ext cx="147023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4025">
              <a:defRPr sz="1600">
                <a:solidFill>
                  <a:srgbClr val="008000"/>
                </a:solidFill>
              </a:defRPr>
            </a:lvl1pPr>
          </a:lstStyle>
          <a:p>
            <a:pPr/>
            <a:r>
              <a:t>Remittances</a:t>
            </a:r>
          </a:p>
        </p:txBody>
      </p:sp>
      <p:grpSp>
        <p:nvGrpSpPr>
          <p:cNvPr id="471" name="Group"/>
          <p:cNvGrpSpPr/>
          <p:nvPr/>
        </p:nvGrpSpPr>
        <p:grpSpPr>
          <a:xfrm>
            <a:off x="10210771" y="2864331"/>
            <a:ext cx="1246966" cy="859972"/>
            <a:chOff x="0" y="0"/>
            <a:chExt cx="1246964" cy="859970"/>
          </a:xfrm>
        </p:grpSpPr>
        <p:sp>
          <p:nvSpPr>
            <p:cNvPr id="469" name="Rounded Rectangle"/>
            <p:cNvSpPr/>
            <p:nvPr/>
          </p:nvSpPr>
          <p:spPr>
            <a:xfrm>
              <a:off x="0" y="0"/>
              <a:ext cx="1246965" cy="859971"/>
            </a:xfrm>
            <a:prstGeom prst="roundRect">
              <a:avLst>
                <a:gd name="adj" fmla="val 16245"/>
              </a:avLst>
            </a:prstGeom>
            <a:solidFill>
              <a:srgbClr val="5B9BD5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70" name="Validating Peer"/>
            <p:cNvSpPr txBox="1"/>
            <p:nvPr/>
          </p:nvSpPr>
          <p:spPr>
            <a:xfrm>
              <a:off x="41980" y="166757"/>
              <a:ext cx="1163005" cy="52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Validating Peer</a:t>
              </a: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7353489" y="2864332"/>
            <a:ext cx="1246966" cy="859972"/>
            <a:chOff x="0" y="0"/>
            <a:chExt cx="1246964" cy="859970"/>
          </a:xfrm>
        </p:grpSpPr>
        <p:sp>
          <p:nvSpPr>
            <p:cNvPr id="472" name="Rounded Rectangle"/>
            <p:cNvSpPr/>
            <p:nvPr/>
          </p:nvSpPr>
          <p:spPr>
            <a:xfrm>
              <a:off x="0" y="0"/>
              <a:ext cx="1246965" cy="859971"/>
            </a:xfrm>
            <a:prstGeom prst="roundRect">
              <a:avLst>
                <a:gd name="adj" fmla="val 16245"/>
              </a:avLst>
            </a:prstGeom>
            <a:solidFill>
              <a:srgbClr val="5B9BD5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73" name="Validating Peer"/>
            <p:cNvSpPr txBox="1"/>
            <p:nvPr/>
          </p:nvSpPr>
          <p:spPr>
            <a:xfrm>
              <a:off x="41980" y="166757"/>
              <a:ext cx="1163005" cy="52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Validating Peer</a:t>
              </a:r>
            </a:p>
          </p:txBody>
        </p:sp>
      </p:grpSp>
      <p:grpSp>
        <p:nvGrpSpPr>
          <p:cNvPr id="477" name="Group"/>
          <p:cNvGrpSpPr/>
          <p:nvPr/>
        </p:nvGrpSpPr>
        <p:grpSpPr>
          <a:xfrm>
            <a:off x="8782130" y="4101184"/>
            <a:ext cx="1246966" cy="859972"/>
            <a:chOff x="0" y="0"/>
            <a:chExt cx="1246964" cy="859970"/>
          </a:xfrm>
        </p:grpSpPr>
        <p:sp>
          <p:nvSpPr>
            <p:cNvPr id="475" name="Rounded Rectangle"/>
            <p:cNvSpPr/>
            <p:nvPr/>
          </p:nvSpPr>
          <p:spPr>
            <a:xfrm>
              <a:off x="0" y="0"/>
              <a:ext cx="1246965" cy="859971"/>
            </a:xfrm>
            <a:prstGeom prst="roundRect">
              <a:avLst>
                <a:gd name="adj" fmla="val 16245"/>
              </a:avLst>
            </a:prstGeom>
            <a:solidFill>
              <a:srgbClr val="5B9BD5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76" name="Validating Peer"/>
            <p:cNvSpPr txBox="1"/>
            <p:nvPr/>
          </p:nvSpPr>
          <p:spPr>
            <a:xfrm>
              <a:off x="41980" y="166757"/>
              <a:ext cx="1163005" cy="52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Validating Peer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8782130" y="1627482"/>
            <a:ext cx="1246966" cy="859972"/>
            <a:chOff x="0" y="0"/>
            <a:chExt cx="1246964" cy="859970"/>
          </a:xfrm>
        </p:grpSpPr>
        <p:sp>
          <p:nvSpPr>
            <p:cNvPr id="478" name="Rounded Rectangle"/>
            <p:cNvSpPr/>
            <p:nvPr/>
          </p:nvSpPr>
          <p:spPr>
            <a:xfrm>
              <a:off x="0" y="0"/>
              <a:ext cx="1246965" cy="859971"/>
            </a:xfrm>
            <a:prstGeom prst="roundRect">
              <a:avLst>
                <a:gd name="adj" fmla="val 16245"/>
              </a:avLst>
            </a:prstGeom>
            <a:solidFill>
              <a:srgbClr val="5B9BD5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79" name="Validating Peer"/>
            <p:cNvSpPr txBox="1"/>
            <p:nvPr/>
          </p:nvSpPr>
          <p:spPr>
            <a:xfrm>
              <a:off x="41980" y="166757"/>
              <a:ext cx="1163005" cy="52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Validating Peer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436442" y="4328719"/>
            <a:ext cx="1246966" cy="404900"/>
            <a:chOff x="0" y="0"/>
            <a:chExt cx="1246964" cy="404899"/>
          </a:xfrm>
        </p:grpSpPr>
        <p:sp>
          <p:nvSpPr>
            <p:cNvPr id="481" name="Rounded Rectangle"/>
            <p:cNvSpPr/>
            <p:nvPr/>
          </p:nvSpPr>
          <p:spPr>
            <a:xfrm>
              <a:off x="0" y="0"/>
              <a:ext cx="1246965" cy="404900"/>
            </a:xfrm>
            <a:prstGeom prst="roundRect">
              <a:avLst>
                <a:gd name="adj" fmla="val 15683"/>
              </a:avLst>
            </a:prstGeom>
            <a:solidFill>
              <a:srgbClr val="00B05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Application"/>
            <p:cNvSpPr txBox="1"/>
            <p:nvPr/>
          </p:nvSpPr>
          <p:spPr>
            <a:xfrm>
              <a:off x="19766" y="91473"/>
              <a:ext cx="1207433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7087441" y="2373914"/>
            <a:ext cx="1246966" cy="404900"/>
            <a:chOff x="0" y="0"/>
            <a:chExt cx="1246964" cy="404899"/>
          </a:xfrm>
        </p:grpSpPr>
        <p:sp>
          <p:nvSpPr>
            <p:cNvPr id="484" name="Rounded Rectangle"/>
            <p:cNvSpPr/>
            <p:nvPr/>
          </p:nvSpPr>
          <p:spPr>
            <a:xfrm>
              <a:off x="0" y="0"/>
              <a:ext cx="1246965" cy="404900"/>
            </a:xfrm>
            <a:prstGeom prst="roundRect">
              <a:avLst>
                <a:gd name="adj" fmla="val 15683"/>
              </a:avLst>
            </a:prstGeom>
            <a:solidFill>
              <a:srgbClr val="00B05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19766" y="91473"/>
              <a:ext cx="1207433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10488694" y="3817615"/>
            <a:ext cx="1246966" cy="404900"/>
            <a:chOff x="0" y="0"/>
            <a:chExt cx="1246964" cy="404899"/>
          </a:xfrm>
        </p:grpSpPr>
        <p:sp>
          <p:nvSpPr>
            <p:cNvPr id="487" name="Rounded Rectangle"/>
            <p:cNvSpPr/>
            <p:nvPr/>
          </p:nvSpPr>
          <p:spPr>
            <a:xfrm>
              <a:off x="0" y="0"/>
              <a:ext cx="1246965" cy="404900"/>
            </a:xfrm>
            <a:prstGeom prst="roundRect">
              <a:avLst>
                <a:gd name="adj" fmla="val 15683"/>
              </a:avLst>
            </a:prstGeom>
            <a:solidFill>
              <a:srgbClr val="00B05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Application"/>
            <p:cNvSpPr txBox="1"/>
            <p:nvPr/>
          </p:nvSpPr>
          <p:spPr>
            <a:xfrm>
              <a:off x="19766" y="91473"/>
              <a:ext cx="1207433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1425014" y="3190906"/>
            <a:ext cx="5583401" cy="2261518"/>
            <a:chOff x="0" y="0"/>
            <a:chExt cx="5583399" cy="2261516"/>
          </a:xfrm>
        </p:grpSpPr>
        <p:sp>
          <p:nvSpPr>
            <p:cNvPr id="490" name="Rounded Rectangle"/>
            <p:cNvSpPr/>
            <p:nvPr/>
          </p:nvSpPr>
          <p:spPr>
            <a:xfrm>
              <a:off x="0" y="0"/>
              <a:ext cx="5583400" cy="2261517"/>
            </a:xfrm>
            <a:prstGeom prst="roundRect">
              <a:avLst>
                <a:gd name="adj" fmla="val 5616"/>
              </a:avLst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grpSp>
          <p:nvGrpSpPr>
            <p:cNvPr id="509" name="Group"/>
            <p:cNvGrpSpPr/>
            <p:nvPr/>
          </p:nvGrpSpPr>
          <p:grpSpPr>
            <a:xfrm>
              <a:off x="187343" y="146533"/>
              <a:ext cx="5220375" cy="1943697"/>
              <a:chOff x="0" y="0"/>
              <a:chExt cx="5220374" cy="1943695"/>
            </a:xfrm>
          </p:grpSpPr>
          <p:grpSp>
            <p:nvGrpSpPr>
              <p:cNvPr id="493" name="Group"/>
              <p:cNvGrpSpPr/>
              <p:nvPr/>
            </p:nvGrpSpPr>
            <p:grpSpPr>
              <a:xfrm>
                <a:off x="-1" y="-1"/>
                <a:ext cx="5220375" cy="389540"/>
                <a:chOff x="0" y="0"/>
                <a:chExt cx="5220373" cy="389539"/>
              </a:xfrm>
            </p:grpSpPr>
            <p:sp>
              <p:nvSpPr>
                <p:cNvPr id="491" name="Rounded Rectangle"/>
                <p:cNvSpPr/>
                <p:nvPr/>
              </p:nvSpPr>
              <p:spPr>
                <a:xfrm>
                  <a:off x="0" y="0"/>
                  <a:ext cx="5220374" cy="389540"/>
                </a:xfrm>
                <a:prstGeom prst="roundRect">
                  <a:avLst>
                    <a:gd name="adj" fmla="val 22822"/>
                  </a:avLst>
                </a:prstGeom>
                <a:solidFill>
                  <a:srgbClr val="00B050"/>
                </a:solidFill>
                <a:ln w="38100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19999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lnSpc>
                      <a:spcPct val="93000"/>
                    </a:lnSpc>
                    <a:defRPr sz="1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defRPr>
                  </a:pPr>
                </a:p>
              </p:txBody>
            </p:sp>
            <p:sp>
              <p:nvSpPr>
                <p:cNvPr id="492" name="Application REST APIs"/>
                <p:cNvSpPr txBox="1"/>
                <p:nvPr/>
              </p:nvSpPr>
              <p:spPr>
                <a:xfrm>
                  <a:off x="26862" y="38073"/>
                  <a:ext cx="5166649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457200">
                    <a:lnSpc>
                      <a:spcPct val="93000"/>
                    </a:lnSpc>
                    <a:defRPr sz="16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Application REST APIs</a:t>
                  </a:r>
                </a:p>
              </p:txBody>
            </p:sp>
          </p:grpSp>
          <p:grpSp>
            <p:nvGrpSpPr>
              <p:cNvPr id="496" name="Group"/>
              <p:cNvGrpSpPr/>
              <p:nvPr/>
            </p:nvGrpSpPr>
            <p:grpSpPr>
              <a:xfrm>
                <a:off x="-1" y="1469606"/>
                <a:ext cx="5220375" cy="474090"/>
                <a:chOff x="0" y="0"/>
                <a:chExt cx="5220373" cy="474089"/>
              </a:xfrm>
            </p:grpSpPr>
            <p:sp>
              <p:nvSpPr>
                <p:cNvPr id="494" name="Rounded Rectangle"/>
                <p:cNvSpPr/>
                <p:nvPr/>
              </p:nvSpPr>
              <p:spPr>
                <a:xfrm>
                  <a:off x="0" y="0"/>
                  <a:ext cx="5220374" cy="474090"/>
                </a:xfrm>
                <a:prstGeom prst="roundRect">
                  <a:avLst>
                    <a:gd name="adj" fmla="val 16073"/>
                  </a:avLst>
                </a:prstGeom>
                <a:solidFill>
                  <a:srgbClr val="00B050"/>
                </a:solidFill>
                <a:ln w="38100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19999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lnSpc>
                      <a:spcPct val="93000"/>
                    </a:lnSpc>
                    <a:defRPr sz="1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defRPr>
                  </a:pPr>
                </a:p>
              </p:txBody>
            </p:sp>
            <p:sp>
              <p:nvSpPr>
                <p:cNvPr id="495" name="Indexing"/>
                <p:cNvSpPr txBox="1"/>
                <p:nvPr/>
              </p:nvSpPr>
              <p:spPr>
                <a:xfrm>
                  <a:off x="23143" y="80348"/>
                  <a:ext cx="5174087" cy="313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457200">
                    <a:lnSpc>
                      <a:spcPct val="93000"/>
                    </a:lnSpc>
                    <a:defRPr sz="16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Indexing</a:t>
                  </a:r>
                </a:p>
              </p:txBody>
            </p:sp>
          </p:grpSp>
          <p:grpSp>
            <p:nvGrpSpPr>
              <p:cNvPr id="499" name="Group"/>
              <p:cNvGrpSpPr/>
              <p:nvPr/>
            </p:nvGrpSpPr>
            <p:grpSpPr>
              <a:xfrm>
                <a:off x="0" y="505692"/>
                <a:ext cx="1246966" cy="859972"/>
                <a:chOff x="0" y="0"/>
                <a:chExt cx="1246964" cy="859971"/>
              </a:xfrm>
            </p:grpSpPr>
            <p:sp>
              <p:nvSpPr>
                <p:cNvPr id="497" name="Rounded Rectangle"/>
                <p:cNvSpPr/>
                <p:nvPr/>
              </p:nvSpPr>
              <p:spPr>
                <a:xfrm>
                  <a:off x="0" y="0"/>
                  <a:ext cx="1246965" cy="859972"/>
                </a:xfrm>
                <a:prstGeom prst="roundRect">
                  <a:avLst>
                    <a:gd name="adj" fmla="val 16245"/>
                  </a:avLst>
                </a:prstGeom>
                <a:solidFill>
                  <a:srgbClr val="00B050"/>
                </a:solidFill>
                <a:ln w="38100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19999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lnSpc>
                      <a:spcPct val="93000"/>
                    </a:lnSpc>
                    <a:defRPr sz="1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defRPr>
                  </a:pPr>
                </a:p>
              </p:txBody>
            </p:sp>
            <p:sp>
              <p:nvSpPr>
                <p:cNvPr id="498" name="TA Data Services"/>
                <p:cNvSpPr txBox="1"/>
                <p:nvPr/>
              </p:nvSpPr>
              <p:spPr>
                <a:xfrm>
                  <a:off x="41980" y="166757"/>
                  <a:ext cx="1163005" cy="5264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457200">
                    <a:lnSpc>
                      <a:spcPct val="93000"/>
                    </a:lnSpc>
                    <a:defRPr sz="16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TA Data Services</a:t>
                  </a:r>
                </a:p>
              </p:txBody>
            </p:sp>
          </p:grpSp>
          <p:grpSp>
            <p:nvGrpSpPr>
              <p:cNvPr id="502" name="Group"/>
              <p:cNvGrpSpPr/>
              <p:nvPr/>
            </p:nvGrpSpPr>
            <p:grpSpPr>
              <a:xfrm>
                <a:off x="1324470" y="505692"/>
                <a:ext cx="1246965" cy="859972"/>
                <a:chOff x="0" y="0"/>
                <a:chExt cx="1246964" cy="859971"/>
              </a:xfrm>
            </p:grpSpPr>
            <p:sp>
              <p:nvSpPr>
                <p:cNvPr id="500" name="Rounded Rectangle"/>
                <p:cNvSpPr/>
                <p:nvPr/>
              </p:nvSpPr>
              <p:spPr>
                <a:xfrm>
                  <a:off x="0" y="0"/>
                  <a:ext cx="1246965" cy="859972"/>
                </a:xfrm>
                <a:prstGeom prst="roundRect">
                  <a:avLst>
                    <a:gd name="adj" fmla="val 16245"/>
                  </a:avLst>
                </a:prstGeom>
                <a:solidFill>
                  <a:srgbClr val="00B050"/>
                </a:solidFill>
                <a:ln w="38100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19999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lnSpc>
                      <a:spcPct val="93000"/>
                    </a:lnSpc>
                    <a:defRPr sz="1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defRPr>
                  </a:pPr>
                </a:p>
              </p:txBody>
            </p:sp>
            <p:sp>
              <p:nvSpPr>
                <p:cNvPr id="501" name="Invoice Data Services"/>
                <p:cNvSpPr txBox="1"/>
                <p:nvPr/>
              </p:nvSpPr>
              <p:spPr>
                <a:xfrm>
                  <a:off x="41980" y="60225"/>
                  <a:ext cx="1163005" cy="7395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457200">
                    <a:lnSpc>
                      <a:spcPct val="93000"/>
                    </a:lnSpc>
                    <a:defRPr sz="16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Invoice Data Services</a:t>
                  </a:r>
                </a:p>
              </p:txBody>
            </p:sp>
          </p:grpSp>
          <p:grpSp>
            <p:nvGrpSpPr>
              <p:cNvPr id="505" name="Group"/>
              <p:cNvGrpSpPr/>
              <p:nvPr/>
            </p:nvGrpSpPr>
            <p:grpSpPr>
              <a:xfrm>
                <a:off x="2648939" y="505692"/>
                <a:ext cx="1246966" cy="859972"/>
                <a:chOff x="0" y="0"/>
                <a:chExt cx="1246964" cy="859971"/>
              </a:xfrm>
            </p:grpSpPr>
            <p:sp>
              <p:nvSpPr>
                <p:cNvPr id="503" name="Rounded Rectangle"/>
                <p:cNvSpPr/>
                <p:nvPr/>
              </p:nvSpPr>
              <p:spPr>
                <a:xfrm>
                  <a:off x="0" y="0"/>
                  <a:ext cx="1246965" cy="859972"/>
                </a:xfrm>
                <a:prstGeom prst="roundRect">
                  <a:avLst>
                    <a:gd name="adj" fmla="val 16245"/>
                  </a:avLst>
                </a:prstGeom>
                <a:solidFill>
                  <a:srgbClr val="00B050"/>
                </a:solidFill>
                <a:ln w="38100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19999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lnSpc>
                      <a:spcPct val="93000"/>
                    </a:lnSpc>
                    <a:defRPr sz="1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defRPr>
                  </a:pPr>
                </a:p>
              </p:txBody>
            </p:sp>
            <p:sp>
              <p:nvSpPr>
                <p:cNvPr id="504" name="Remittance Data Services"/>
                <p:cNvSpPr txBox="1"/>
                <p:nvPr/>
              </p:nvSpPr>
              <p:spPr>
                <a:xfrm>
                  <a:off x="41980" y="105945"/>
                  <a:ext cx="1163005" cy="6480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 defTabSz="457200">
                    <a:lnSpc>
                      <a:spcPct val="93000"/>
                    </a:lnSpc>
                    <a:defRPr sz="16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Remittance Data Services</a:t>
                  </a:r>
                </a:p>
              </p:txBody>
            </p:sp>
          </p:grpSp>
          <p:grpSp>
            <p:nvGrpSpPr>
              <p:cNvPr id="508" name="Group"/>
              <p:cNvGrpSpPr/>
              <p:nvPr/>
            </p:nvGrpSpPr>
            <p:grpSpPr>
              <a:xfrm>
                <a:off x="3973409" y="505692"/>
                <a:ext cx="1246965" cy="859972"/>
                <a:chOff x="0" y="0"/>
                <a:chExt cx="1246964" cy="859971"/>
              </a:xfrm>
            </p:grpSpPr>
            <p:sp>
              <p:nvSpPr>
                <p:cNvPr id="506" name="Rounded Rectangle"/>
                <p:cNvSpPr/>
                <p:nvPr/>
              </p:nvSpPr>
              <p:spPr>
                <a:xfrm>
                  <a:off x="0" y="0"/>
                  <a:ext cx="1246965" cy="859972"/>
                </a:xfrm>
                <a:prstGeom prst="roundRect">
                  <a:avLst>
                    <a:gd name="adj" fmla="val 16245"/>
                  </a:avLst>
                </a:prstGeom>
                <a:solidFill>
                  <a:srgbClr val="00B050"/>
                </a:solidFill>
                <a:ln w="38100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19999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lnSpc>
                      <a:spcPct val="93000"/>
                    </a:lnSpc>
                    <a:defRPr sz="1800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defRPr>
                  </a:pPr>
                </a:p>
              </p:txBody>
            </p:sp>
            <p:sp>
              <p:nvSpPr>
                <p:cNvPr id="507" name="External Data Services"/>
                <p:cNvSpPr txBox="1"/>
                <p:nvPr/>
              </p:nvSpPr>
              <p:spPr>
                <a:xfrm>
                  <a:off x="41980" y="60225"/>
                  <a:ext cx="1163005" cy="7395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 defTabSz="457200">
                    <a:lnSpc>
                      <a:spcPct val="93000"/>
                    </a:lnSpc>
                    <a:defRPr sz="16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External Data Services</a:t>
                  </a:r>
                </a:p>
              </p:txBody>
            </p:sp>
          </p:grpSp>
        </p:grpSp>
      </p:grpSp>
      <p:grpSp>
        <p:nvGrpSpPr>
          <p:cNvPr id="513" name="Group"/>
          <p:cNvGrpSpPr/>
          <p:nvPr/>
        </p:nvGrpSpPr>
        <p:grpSpPr>
          <a:xfrm>
            <a:off x="11152936" y="940373"/>
            <a:ext cx="609601" cy="486901"/>
            <a:chOff x="0" y="0"/>
            <a:chExt cx="609600" cy="486899"/>
          </a:xfrm>
        </p:grpSpPr>
        <p:sp>
          <p:nvSpPr>
            <p:cNvPr id="511" name="Rounded Rectangle"/>
            <p:cNvSpPr/>
            <p:nvPr/>
          </p:nvSpPr>
          <p:spPr>
            <a:xfrm>
              <a:off x="0" y="0"/>
              <a:ext cx="609600" cy="486900"/>
            </a:xfrm>
            <a:prstGeom prst="roundRect">
              <a:avLst>
                <a:gd name="adj" fmla="val 15650"/>
              </a:avLst>
            </a:prstGeom>
            <a:solidFill>
              <a:srgbClr val="00B05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UI"/>
            <p:cNvSpPr txBox="1"/>
            <p:nvPr/>
          </p:nvSpPr>
          <p:spPr>
            <a:xfrm>
              <a:off x="23768" y="86753"/>
              <a:ext cx="562064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lnSpc>
                  <a:spcPct val="93000"/>
                </a:lnSpc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sp>
        <p:nvSpPr>
          <p:cNvPr id="514" name="Invoices"/>
          <p:cNvSpPr txBox="1"/>
          <p:nvPr/>
        </p:nvSpPr>
        <p:spPr>
          <a:xfrm>
            <a:off x="3284825" y="1709753"/>
            <a:ext cx="147023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4025">
              <a:defRPr sz="1600">
                <a:solidFill>
                  <a:srgbClr val="008000"/>
                </a:solidFill>
              </a:defRPr>
            </a:lvl1pPr>
          </a:lstStyle>
          <a:p>
            <a:pPr/>
            <a:r>
              <a:t>Invoices</a:t>
            </a:r>
          </a:p>
        </p:txBody>
      </p:sp>
      <p:grpSp>
        <p:nvGrpSpPr>
          <p:cNvPr id="517" name="Group"/>
          <p:cNvGrpSpPr/>
          <p:nvPr/>
        </p:nvGrpSpPr>
        <p:grpSpPr>
          <a:xfrm>
            <a:off x="8778468" y="2790102"/>
            <a:ext cx="1248619" cy="949027"/>
            <a:chOff x="0" y="0"/>
            <a:chExt cx="1248617" cy="949025"/>
          </a:xfrm>
        </p:grpSpPr>
        <p:sp>
          <p:nvSpPr>
            <p:cNvPr id="515" name="Shape"/>
            <p:cNvSpPr/>
            <p:nvPr/>
          </p:nvSpPr>
          <p:spPr>
            <a:xfrm>
              <a:off x="-1" y="-1"/>
              <a:ext cx="1248619" cy="949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5B9BD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516" name="Shape"/>
            <p:cNvSpPr/>
            <p:nvPr/>
          </p:nvSpPr>
          <p:spPr>
            <a:xfrm>
              <a:off x="63402" y="48257"/>
              <a:ext cx="1144151" cy="805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5B9BD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518" name="External…"/>
          <p:cNvSpPr txBox="1"/>
          <p:nvPr/>
        </p:nvSpPr>
        <p:spPr>
          <a:xfrm>
            <a:off x="6643692" y="842500"/>
            <a:ext cx="104886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B9BD5"/>
                </a:solidFill>
              </a:defRPr>
            </a:pPr>
            <a:r>
              <a:t>External</a:t>
            </a:r>
          </a:p>
          <a:p>
            <a:pPr>
              <a:defRPr sz="1600">
                <a:solidFill>
                  <a:srgbClr val="5B9BD5"/>
                </a:solidFill>
              </a:defRPr>
            </a:pPr>
            <a:r>
              <a:t>Data</a:t>
            </a:r>
          </a:p>
        </p:txBody>
      </p:sp>
      <p:sp>
        <p:nvSpPr>
          <p:cNvPr id="519" name="Line"/>
          <p:cNvSpPr/>
          <p:nvPr/>
        </p:nvSpPr>
        <p:spPr>
          <a:xfrm flipH="1" rot="16200000">
            <a:off x="6966205" y="1629194"/>
            <a:ext cx="946640" cy="542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5B9BD5"/>
            </a:solidFill>
            <a:miter lim="400000"/>
            <a:tailEnd type="triangle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520" name="Line"/>
          <p:cNvSpPr/>
          <p:nvPr/>
        </p:nvSpPr>
        <p:spPr>
          <a:xfrm flipH="1" rot="10800000">
            <a:off x="6105790" y="967757"/>
            <a:ext cx="1965735" cy="701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73" fill="norm" stroke="1" extrusionOk="0">
                <a:moveTo>
                  <a:pt x="0" y="18181"/>
                </a:moveTo>
                <a:lnTo>
                  <a:pt x="0" y="18181"/>
                </a:lnTo>
                <a:cubicBezTo>
                  <a:pt x="1957" y="4319"/>
                  <a:pt x="8373" y="-3227"/>
                  <a:pt x="14330" y="1327"/>
                </a:cubicBezTo>
                <a:cubicBezTo>
                  <a:pt x="17787" y="3970"/>
                  <a:pt x="20491" y="10309"/>
                  <a:pt x="21600" y="18373"/>
                </a:cubicBezTo>
              </a:path>
            </a:pathLst>
          </a:custGeom>
          <a:ln w="19050">
            <a:solidFill>
              <a:srgbClr val="5B9BD5"/>
            </a:solidFill>
            <a:prstDash val="dash"/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521" name="Line"/>
          <p:cNvSpPr/>
          <p:nvPr/>
        </p:nvSpPr>
        <p:spPr>
          <a:xfrm>
            <a:off x="5179059" y="2038350"/>
            <a:ext cx="1888491" cy="537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93" y="0"/>
                </a:lnTo>
                <a:lnTo>
                  <a:pt x="10793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2" name="Rounded Rectangle"/>
          <p:cNvSpPr/>
          <p:nvPr/>
        </p:nvSpPr>
        <p:spPr>
          <a:xfrm>
            <a:off x="4712596" y="1352849"/>
            <a:ext cx="447726" cy="1371601"/>
          </a:xfrm>
          <a:prstGeom prst="roundRect">
            <a:avLst>
              <a:gd name="adj" fmla="val 14183"/>
            </a:avLst>
          </a:prstGeom>
          <a:solidFill>
            <a:srgbClr val="00B050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 defTabSz="457200">
              <a:lnSpc>
                <a:spcPct val="93000"/>
              </a:lnSpc>
              <a:defRPr sz="1600">
                <a:solidFill>
                  <a:srgbClr val="000000"/>
                </a:solidFill>
              </a:defRPr>
            </a:pPr>
          </a:p>
        </p:txBody>
      </p:sp>
      <p:sp>
        <p:nvSpPr>
          <p:cNvPr id="523" name="Line"/>
          <p:cNvSpPr/>
          <p:nvPr/>
        </p:nvSpPr>
        <p:spPr>
          <a:xfrm>
            <a:off x="3296553" y="2535140"/>
            <a:ext cx="1416045" cy="1"/>
          </a:xfrm>
          <a:prstGeom prst="line">
            <a:avLst/>
          </a:prstGeom>
          <a:ln w="19050">
            <a:solidFill>
              <a:srgbClr val="008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4" name="Line"/>
          <p:cNvSpPr/>
          <p:nvPr/>
        </p:nvSpPr>
        <p:spPr>
          <a:xfrm flipH="1" rot="10800000">
            <a:off x="3365413" y="2032299"/>
            <a:ext cx="134718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8000"/>
            </a:solidFill>
            <a:tailEnd type="triangle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525" name="Line"/>
          <p:cNvSpPr/>
          <p:nvPr/>
        </p:nvSpPr>
        <p:spPr>
          <a:xfrm>
            <a:off x="3328172" y="1536505"/>
            <a:ext cx="138442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FF6600"/>
            </a:solidFill>
            <a:tailEnd type="triangle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pic>
        <p:nvPicPr>
          <p:cNvPr id="526" name="image17.jpeg" descr="image17.jpe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769184" y="921131"/>
            <a:ext cx="2596231" cy="2029008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Existing…"/>
          <p:cNvSpPr txBox="1"/>
          <p:nvPr/>
        </p:nvSpPr>
        <p:spPr>
          <a:xfrm>
            <a:off x="533601" y="1135683"/>
            <a:ext cx="3130473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Existing</a:t>
            </a:r>
          </a:p>
          <a:p>
            <a:pPr algn="ctr">
              <a:defRPr>
                <a:solidFill>
                  <a:srgbClr val="000000"/>
                </a:solidFill>
              </a:defRPr>
            </a:pPr>
            <a:r>
              <a:t>IBM Global Financing</a:t>
            </a:r>
          </a:p>
          <a:p>
            <a:pPr algn="ctr">
              <a:defRPr>
                <a:solidFill>
                  <a:srgbClr val="000000"/>
                </a:solidFill>
              </a:defRPr>
            </a:pPr>
            <a:r>
              <a:t>Systems</a:t>
            </a:r>
          </a:p>
        </p:txBody>
      </p:sp>
      <p:sp>
        <p:nvSpPr>
          <p:cNvPr id="528" name="Line"/>
          <p:cNvSpPr/>
          <p:nvPr/>
        </p:nvSpPr>
        <p:spPr>
          <a:xfrm>
            <a:off x="10744200" y="1183639"/>
            <a:ext cx="388621" cy="612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 anchor="ctr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Blockchain Data for Dispute Re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Blockchain Data for Dispute Resolution</a:t>
            </a:r>
          </a:p>
        </p:txBody>
      </p:sp>
      <p:graphicFrame>
        <p:nvGraphicFramePr>
          <p:cNvPr id="531" name="Table"/>
          <p:cNvGraphicFramePr/>
          <p:nvPr/>
        </p:nvGraphicFramePr>
        <p:xfrm>
          <a:off x="512065" y="1956816"/>
          <a:ext cx="11173970" cy="44157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2104"/>
                <a:gridCol w="2007938"/>
                <a:gridCol w="2061246"/>
                <a:gridCol w="1910207"/>
                <a:gridCol w="1812474"/>
              </a:tblGrid>
              <a:tr h="379055">
                <a:tc rowSpan="2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rial"/>
                        </a:rPr>
                        <a:t>Dispute Reason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B w="38100">
                      <a:solidFill>
                        <a:srgbClr val="FFFFFF"/>
                      </a:solidFill>
                    </a:lnB>
                    <a:solidFill>
                      <a:srgbClr val="268A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rial"/>
                        </a:rPr>
                        <a:t>Data Recorded in Blockchain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B w="0">
                      <a:miter lim="400000"/>
                    </a:lnB>
                    <a:solidFill>
                      <a:srgbClr val="268A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905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rial"/>
                        </a:rPr>
                        <a:t>PO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T w="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268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rial"/>
                        </a:rPr>
                        <a:t>Shipment</a:t>
                      </a:r>
                    </a:p>
                  </a:txBody>
                  <a:tcPr marL="45720" marR="45720" marT="45720" marB="45720" anchor="ctr" anchorCtr="0" horzOverflow="overflow">
                    <a:lnT w="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268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rial"/>
                        </a:rPr>
                        <a:t>Proof of Delivery</a:t>
                      </a:r>
                    </a:p>
                  </a:txBody>
                  <a:tcPr marL="45720" marR="45720" marT="45720" marB="45720" anchor="ctr" anchorCtr="0" horzOverflow="overflow">
                    <a:lnT w="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268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Arial"/>
                        </a:rPr>
                        <a:t>Invoice</a:t>
                      </a:r>
                    </a:p>
                  </a:txBody>
                  <a:tcPr marL="45720" marR="45720" marT="45720" marB="45720" anchor="ctr" anchorCtr="0" horzOverflow="overflow">
                    <a:lnT w="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268AB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Arial"/>
                        </a:rPr>
                        <a:t>Shortshipped Order 
by Part Quantity or by Box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Arial"/>
                        </a:rPr>
                        <a:t>Line item and quantity info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Arial"/>
                        </a:rPr>
                        <a:t>Shipment line items and quantities</a:t>
                      </a:r>
                    </a:p>
                  </a:txBody>
                  <a:tcPr marL="45720" marR="45720" marT="45720" marB="45720" anchor="ctr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  <a:sym typeface="Arial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  <a:sym typeface="Arial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9EFF7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Arial"/>
                        </a:rPr>
                        <a:t>Proof of Delivery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  <a:sym typeface="Arial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  <a:sym typeface="Arial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Arial"/>
                        </a:rPr>
                        <a:t>Proof of Delivery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  <a:sym typeface="Arial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532" name="Data recorded in the Blockchain can improve resolution time for common disputes"/>
          <p:cNvSpPr txBox="1"/>
          <p:nvPr/>
        </p:nvSpPr>
        <p:spPr>
          <a:xfrm>
            <a:off x="512064" y="1049708"/>
            <a:ext cx="111739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68ABF"/>
                </a:solidFill>
              </a:defRPr>
            </a:lvl1pPr>
          </a:lstStyle>
          <a:p>
            <a:pPr/>
            <a:r>
              <a:t>Data recorded in the Blockchain can improve resolution time for common disputes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Benefits &amp; 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Benefits &amp; Next Steps</a:t>
            </a:r>
          </a:p>
        </p:txBody>
      </p:sp>
      <p:sp>
        <p:nvSpPr>
          <p:cNvPr id="535" name="Potential Benefits…"/>
          <p:cNvSpPr txBox="1"/>
          <p:nvPr/>
        </p:nvSpPr>
        <p:spPr>
          <a:xfrm>
            <a:off x="605118" y="1183341"/>
            <a:ext cx="11013142" cy="462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268ABF"/>
                </a:solidFill>
              </a:defRPr>
            </a:pPr>
            <a:r>
              <a:t>Potential Benefits</a:t>
            </a:r>
          </a:p>
          <a:p>
            <a:pPr>
              <a:defRPr>
                <a:solidFill>
                  <a:srgbClr val="268ABF"/>
                </a:solidFill>
              </a:defRPr>
            </a:p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t>Reduction in Disputes and Dispute Resolution Cycle Time (initial estimates of 10%), leading to: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</a:p>
          <a:p>
            <a:pPr lvl="1" marL="742950" indent="-285750">
              <a:buSzPct val="100000"/>
              <a:buChar char="▪"/>
              <a:defRPr sz="1800">
                <a:solidFill>
                  <a:srgbClr val="000000"/>
                </a:solidFill>
              </a:defRPr>
            </a:pPr>
            <a:r>
              <a:t>better customer satisfaction</a:t>
            </a:r>
          </a:p>
          <a:p>
            <a:pPr lvl="1" marL="742950" indent="-285750">
              <a:buSzPct val="100000"/>
              <a:buChar char="▪"/>
              <a:defRPr sz="1800">
                <a:solidFill>
                  <a:srgbClr val="000000"/>
                </a:solidFill>
              </a:defRPr>
            </a:pPr>
            <a:r>
              <a:t>differentiation from your competitors</a:t>
            </a:r>
          </a:p>
          <a:p>
            <a:pPr lvl="1" marL="742950" indent="-285750">
              <a:buSzPct val="100000"/>
              <a:buChar char="▪"/>
              <a:defRPr sz="1800">
                <a:solidFill>
                  <a:srgbClr val="000000"/>
                </a:solidFill>
              </a:defRPr>
            </a:pPr>
            <a:r>
              <a:t>reduced costs associated with dispute resolution</a:t>
            </a:r>
          </a:p>
          <a:p>
            <a:pPr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defRPr>
                <a:solidFill>
                  <a:srgbClr val="268ABF"/>
                </a:solidFill>
              </a:defRPr>
            </a:pPr>
            <a:r>
              <a:t>What Can I Do to Get Ready? </a:t>
            </a:r>
          </a:p>
          <a:p>
            <a:pPr>
              <a:def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t>Prepare for Availability of Data to be shared on the Blockchain: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</a:p>
          <a:p>
            <a:pPr lvl="1" marL="742950" indent="-285750">
              <a:buSzPct val="100000"/>
              <a:buChar char="▪"/>
              <a:defRPr sz="1800">
                <a:solidFill>
                  <a:srgbClr val="000000"/>
                </a:solidFill>
              </a:defRPr>
            </a:pPr>
            <a:r>
              <a:t>order information</a:t>
            </a:r>
          </a:p>
          <a:p>
            <a:pPr lvl="1" marL="742950" indent="-285750">
              <a:buSzPct val="100000"/>
              <a:buChar char="▪"/>
              <a:defRPr sz="1800">
                <a:solidFill>
                  <a:srgbClr val="000000"/>
                </a:solidFill>
              </a:defRPr>
            </a:pPr>
            <a:r>
              <a:t>shipping information</a:t>
            </a:r>
          </a:p>
          <a:p>
            <a:pPr lvl="1" marL="742950" indent="-285750">
              <a:buSzPct val="100000"/>
              <a:buChar char="▪"/>
              <a:defRPr sz="1800">
                <a:solidFill>
                  <a:srgbClr val="000000"/>
                </a:solidFill>
              </a:defRPr>
            </a:pPr>
            <a:r>
              <a:t>receipt of shipment</a:t>
            </a:r>
          </a:p>
          <a:p>
            <a:pPr lvl="1" marL="742950" indent="-285750">
              <a:buSzPct val="100000"/>
              <a:buChar char="▪"/>
              <a:defRPr sz="1800">
                <a:solidFill>
                  <a:srgbClr val="000000"/>
                </a:solidFill>
              </a:defRPr>
            </a:pPr>
            <a:r>
              <a:t>additional information that would benefit your partners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61" y="-5715"/>
            <a:ext cx="12212321" cy="6869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people.png" descr="peop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185" y="1961038"/>
            <a:ext cx="1230847" cy="1240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purple.png" descr="purp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7654" y="2158805"/>
            <a:ext cx="1230848" cy="1270553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Buyer"/>
          <p:cNvSpPr txBox="1"/>
          <p:nvPr/>
        </p:nvSpPr>
        <p:spPr>
          <a:xfrm>
            <a:off x="1094423" y="1466850"/>
            <a:ext cx="90037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Buyer</a:t>
            </a:r>
          </a:p>
        </p:txBody>
      </p:sp>
      <p:sp>
        <p:nvSpPr>
          <p:cNvPr id="542" name="Seller"/>
          <p:cNvSpPr txBox="1"/>
          <p:nvPr/>
        </p:nvSpPr>
        <p:spPr>
          <a:xfrm>
            <a:off x="2664143" y="862330"/>
            <a:ext cx="8834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Seller</a:t>
            </a:r>
          </a:p>
        </p:txBody>
      </p:sp>
      <p:sp>
        <p:nvSpPr>
          <p:cNvPr id="543" name="Provider"/>
          <p:cNvSpPr txBox="1"/>
          <p:nvPr/>
        </p:nvSpPr>
        <p:spPr>
          <a:xfrm>
            <a:off x="8196263" y="862330"/>
            <a:ext cx="123910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Provider</a:t>
            </a:r>
          </a:p>
        </p:txBody>
      </p:sp>
      <p:sp>
        <p:nvSpPr>
          <p:cNvPr id="544" name="Shipper"/>
          <p:cNvSpPr txBox="1"/>
          <p:nvPr/>
        </p:nvSpPr>
        <p:spPr>
          <a:xfrm>
            <a:off x="9525718" y="1710689"/>
            <a:ext cx="115471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Shipper</a:t>
            </a:r>
          </a:p>
        </p:txBody>
      </p:sp>
      <p:pic>
        <p:nvPicPr>
          <p:cNvPr id="545" name="Finance.png" descr="Financ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7017" y="1365993"/>
            <a:ext cx="1341280" cy="661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2221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Buyer"/>
          <p:cNvSpPr txBox="1"/>
          <p:nvPr/>
        </p:nvSpPr>
        <p:spPr>
          <a:xfrm>
            <a:off x="1094423" y="1466850"/>
            <a:ext cx="90037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Buyer</a:t>
            </a:r>
          </a:p>
        </p:txBody>
      </p:sp>
      <p:sp>
        <p:nvSpPr>
          <p:cNvPr id="550" name="Seller"/>
          <p:cNvSpPr txBox="1"/>
          <p:nvPr/>
        </p:nvSpPr>
        <p:spPr>
          <a:xfrm>
            <a:off x="2664143" y="862330"/>
            <a:ext cx="8834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Seller</a:t>
            </a:r>
          </a:p>
        </p:txBody>
      </p:sp>
      <p:sp>
        <p:nvSpPr>
          <p:cNvPr id="551" name="Provider"/>
          <p:cNvSpPr txBox="1"/>
          <p:nvPr/>
        </p:nvSpPr>
        <p:spPr>
          <a:xfrm>
            <a:off x="8196263" y="862330"/>
            <a:ext cx="123910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Provider</a:t>
            </a:r>
          </a:p>
        </p:txBody>
      </p:sp>
      <p:sp>
        <p:nvSpPr>
          <p:cNvPr id="552" name="Shipper"/>
          <p:cNvSpPr txBox="1"/>
          <p:nvPr/>
        </p:nvSpPr>
        <p:spPr>
          <a:xfrm>
            <a:off x="9525718" y="1710689"/>
            <a:ext cx="115471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Shipper</a:t>
            </a:r>
          </a:p>
        </p:txBody>
      </p:sp>
      <p:pic>
        <p:nvPicPr>
          <p:cNvPr id="553" name="Finance.png" descr="Fina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7017" y="1365993"/>
            <a:ext cx="1341280" cy="661454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Text"/>
          <p:cNvSpPr txBox="1"/>
          <p:nvPr/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555" name="Triangle"/>
          <p:cNvSpPr/>
          <p:nvPr/>
        </p:nvSpPr>
        <p:spPr>
          <a:xfrm>
            <a:off x="739378" y="2868929"/>
            <a:ext cx="10946805" cy="168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8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688" y="0"/>
                </a:lnTo>
                <a:close/>
              </a:path>
            </a:pathLst>
          </a:custGeom>
          <a:solidFill>
            <a:srgbClr val="C5D8D6">
              <a:alpha val="5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556" name="people.png" descr="peop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185" y="1961038"/>
            <a:ext cx="1230847" cy="1240855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riangle"/>
          <p:cNvSpPr/>
          <p:nvPr/>
        </p:nvSpPr>
        <p:spPr>
          <a:xfrm>
            <a:off x="739378" y="3110150"/>
            <a:ext cx="10946805" cy="144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24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424" y="0"/>
                </a:lnTo>
                <a:close/>
              </a:path>
            </a:pathLst>
          </a:custGeom>
          <a:solidFill>
            <a:srgbClr val="D6CFDC">
              <a:alpha val="5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558" name="purple.png" descr="purpl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87654" y="2158805"/>
            <a:ext cx="1230848" cy="1270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ectangle"/>
          <p:cNvSpPr/>
          <p:nvPr/>
        </p:nvSpPr>
        <p:spPr>
          <a:xfrm>
            <a:off x="350455" y="1155541"/>
            <a:ext cx="11475850" cy="502771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 algn="r"/>
          </a:p>
        </p:txBody>
      </p:sp>
      <p:sp>
        <p:nvSpPr>
          <p:cNvPr id="561" name="The Plan: 30 minute Chapters with an hour or two of practice"/>
          <p:cNvSpPr txBox="1"/>
          <p:nvPr>
            <p:ph type="title"/>
          </p:nvPr>
        </p:nvSpPr>
        <p:spPr>
          <a:xfrm>
            <a:off x="365758" y="274638"/>
            <a:ext cx="11445244" cy="691823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5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3" name="Chapter 1:  What's the story we'll implement…"/>
          <p:cNvSpPr txBox="1"/>
          <p:nvPr>
            <p:ph type="body" idx="1"/>
          </p:nvPr>
        </p:nvSpPr>
        <p:spPr>
          <a:xfrm>
            <a:off x="437975" y="1241210"/>
            <a:ext cx="11316050" cy="4856377"/>
          </a:xfrm>
          <a:prstGeom prst="rect">
            <a:avLst/>
          </a:prstGeom>
        </p:spPr>
        <p:txBody>
          <a:bodyPr/>
          <a:lstStyle/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1:		</a:t>
            </a:r>
            <a:r>
              <a:t>What is Blockchain? Concept and Architecture overview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2:		</a:t>
            </a:r>
            <a:r>
              <a:t>What's the story we’re going to build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2.1:		Architecture for the Story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3:		</a:t>
            </a:r>
            <a:r>
              <a:rPr b="1"/>
              <a:t>Set up local HyperLedger V1 development environment</a:t>
            </a:r>
            <a:endParaRPr b="1"/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4: 		Build and test the network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5:		Administration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6:		Buyer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7:		Seller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8:		Shipper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9:		Provider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10:		Finance Company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11:		Combining for Demonstration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12:		</a:t>
            </a:r>
            <a:r>
              <a:t>Events and Automating for 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Learning Bluemix &amp; Blockchai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Blockchain</a:t>
            </a:r>
          </a:p>
        </p:txBody>
      </p:sp>
      <p:sp>
        <p:nvSpPr>
          <p:cNvPr id="566" name="Bob Dill, IBM Distinguished Engineer, CTO Global Technical Sales…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722376">
              <a:spcBef>
                <a:spcPts val="0"/>
              </a:spcBef>
              <a:buSzTx/>
              <a:buFontTx/>
              <a:buNone/>
              <a:defRPr sz="948"/>
            </a:pPr>
            <a:r>
              <a:t>Bob Dill, IBM Distinguished Engineer, CTO Global Technical Sales</a:t>
            </a:r>
          </a:p>
          <a:p>
            <a:pPr marL="0" indent="0" defTabSz="722376">
              <a:spcBef>
                <a:spcPts val="0"/>
              </a:spcBef>
              <a:buSzTx/>
              <a:buFontTx/>
              <a:buNone/>
              <a:defRPr sz="948"/>
            </a:pPr>
            <a:r>
              <a:t>David Smits, Senior Certified Architect, IBM Blockchain</a:t>
            </a:r>
          </a:p>
        </p:txBody>
      </p:sp>
      <p:sp>
        <p:nvSpPr>
          <p:cNvPr id="567" name="Chapter 3: Set up local HyperLedger V1 development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defRPr sz="2976"/>
            </a:lvl1pPr>
          </a:lstStyle>
          <a:p>
            <a:pPr/>
            <a:r>
              <a:t>Chapter 3: Set up local HyperLedger V1 development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"/>
          <p:cNvSpPr/>
          <p:nvPr/>
        </p:nvSpPr>
        <p:spPr>
          <a:xfrm>
            <a:off x="350455" y="1155541"/>
            <a:ext cx="11475850" cy="502771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 algn="r"/>
          </a:p>
        </p:txBody>
      </p:sp>
      <p:sp>
        <p:nvSpPr>
          <p:cNvPr id="277" name="The Plan: 30 minute Chapters with an hour or two of practice"/>
          <p:cNvSpPr txBox="1"/>
          <p:nvPr>
            <p:ph type="title"/>
          </p:nvPr>
        </p:nvSpPr>
        <p:spPr>
          <a:xfrm>
            <a:off x="365758" y="274638"/>
            <a:ext cx="11445244" cy="691823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278" name="Slide Number"/>
          <p:cNvSpPr txBox="1"/>
          <p:nvPr>
            <p:ph type="sldNum" sz="quarter" idx="4294967295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Chapter 1:  What's the story we'll implement…"/>
          <p:cNvSpPr txBox="1"/>
          <p:nvPr>
            <p:ph type="body" idx="1"/>
          </p:nvPr>
        </p:nvSpPr>
        <p:spPr>
          <a:xfrm>
            <a:off x="437975" y="1241210"/>
            <a:ext cx="11316050" cy="4856377"/>
          </a:xfrm>
          <a:prstGeom prst="rect">
            <a:avLst/>
          </a:prstGeom>
        </p:spPr>
        <p:txBody>
          <a:bodyPr/>
          <a:lstStyle/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1:		</a:t>
            </a:r>
            <a:r>
              <a:t>What is Blockchain? Concept and Architecture overview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2:		</a:t>
            </a:r>
            <a:r>
              <a:rPr b="1"/>
              <a:t>What's the story we’re going to build</a:t>
            </a:r>
            <a:endParaRPr b="1"/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2.1:		Architecture for the Story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3:		Set up local HyperLedger V1 development environment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4: 		Build and test the network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5:		Administration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6:		Buyer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7:		Seller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8:		Shipper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9:		Provider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10:		Finance Company Support and User Experience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11:		Combining for Demonstration</a:t>
            </a:r>
          </a:p>
          <a:p>
            <a:pPr marL="0" indent="0" defTabSz="426237">
              <a:spcBef>
                <a:spcPts val="0"/>
              </a:spcBef>
              <a:buSzTx/>
              <a:buNone/>
              <a:tabLst>
                <a:tab pos="419100" algn="l"/>
              </a:tabLst>
              <a:defRPr sz="2300">
                <a:solidFill>
                  <a:srgbClr val="000000"/>
                </a:solidFill>
              </a:defRPr>
            </a:pPr>
            <a:r>
              <a:t>Chapter 12:		</a:t>
            </a:r>
            <a:r>
              <a:t>Events and Automating for 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365758" y="274637"/>
            <a:ext cx="11445244" cy="665912"/>
          </a:xfrm>
          <a:prstGeom prst="rect">
            <a:avLst/>
          </a:prstGeom>
        </p:spPr>
        <p:txBody>
          <a:bodyPr/>
          <a:lstStyle/>
          <a:p>
            <a:pPr/>
            <a:r>
              <a:t>Dispute Resolution for a Finance Organization</a:t>
            </a:r>
          </a:p>
        </p:txBody>
      </p:sp>
      <p:sp>
        <p:nvSpPr>
          <p:cNvPr id="282" name="Text Placeholder 2"/>
          <p:cNvSpPr txBox="1"/>
          <p:nvPr>
            <p:ph type="body" sz="half" idx="1"/>
          </p:nvPr>
        </p:nvSpPr>
        <p:spPr>
          <a:xfrm>
            <a:off x="365758" y="978947"/>
            <a:ext cx="6325997" cy="32391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Dispute resolution requires gathering and correlating facts from multiple parties. This is a slow and labor intensive effort, which ties up over $100M at any point in time. </a:t>
            </a:r>
          </a:p>
          <a:p>
            <a:pPr>
              <a:lnSpc>
                <a:spcPct val="90000"/>
              </a:lnSpc>
            </a:pPr>
            <a:r>
              <a:t>In this example, those parties are: </a:t>
            </a:r>
          </a:p>
          <a:p>
            <a:pPr lvl="1">
              <a:lnSpc>
                <a:spcPct val="90000"/>
              </a:lnSpc>
            </a:pPr>
            <a:r>
              <a:t>The Finance Organization</a:t>
            </a:r>
          </a:p>
          <a:p>
            <a:pPr lvl="1">
              <a:lnSpc>
                <a:spcPct val="90000"/>
              </a:lnSpc>
            </a:pPr>
            <a:r>
              <a:t>The Buyer</a:t>
            </a:r>
          </a:p>
          <a:p>
            <a:pPr lvl="1">
              <a:lnSpc>
                <a:spcPct val="90000"/>
              </a:lnSpc>
            </a:pPr>
            <a:r>
              <a:t>The Seller</a:t>
            </a:r>
          </a:p>
          <a:p>
            <a:pPr lvl="1">
              <a:lnSpc>
                <a:spcPct val="90000"/>
              </a:lnSpc>
            </a:pPr>
            <a:r>
              <a:t>The Provider</a:t>
            </a:r>
          </a:p>
          <a:p>
            <a:pPr lvl="1">
              <a:lnSpc>
                <a:spcPct val="90000"/>
              </a:lnSpc>
            </a:pPr>
            <a:r>
              <a:t>The Shipper</a:t>
            </a:r>
          </a:p>
        </p:txBody>
      </p:sp>
      <p:grpSp>
        <p:nvGrpSpPr>
          <p:cNvPr id="285" name="Oval 3"/>
          <p:cNvGrpSpPr/>
          <p:nvPr/>
        </p:nvGrpSpPr>
        <p:grpSpPr>
          <a:xfrm>
            <a:off x="1383029" y="4150252"/>
            <a:ext cx="2068832" cy="649187"/>
            <a:chOff x="0" y="0"/>
            <a:chExt cx="2068830" cy="649186"/>
          </a:xfrm>
        </p:grpSpPr>
        <p:sp>
          <p:nvSpPr>
            <p:cNvPr id="283" name="Oval"/>
            <p:cNvSpPr/>
            <p:nvPr/>
          </p:nvSpPr>
          <p:spPr>
            <a:xfrm>
              <a:off x="-1" y="-1"/>
              <a:ext cx="2068832" cy="64918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84" name="Buyer"/>
            <p:cNvSpPr txBox="1"/>
            <p:nvPr/>
          </p:nvSpPr>
          <p:spPr>
            <a:xfrm>
              <a:off x="302973" y="106059"/>
              <a:ext cx="1462883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Buyer</a:t>
              </a:r>
            </a:p>
          </p:txBody>
        </p:sp>
      </p:grpSp>
      <p:grpSp>
        <p:nvGrpSpPr>
          <p:cNvPr id="288" name="Oval 4"/>
          <p:cNvGrpSpPr/>
          <p:nvPr/>
        </p:nvGrpSpPr>
        <p:grpSpPr>
          <a:xfrm>
            <a:off x="6027890" y="4150252"/>
            <a:ext cx="2068832" cy="649187"/>
            <a:chOff x="0" y="0"/>
            <a:chExt cx="2068830" cy="649186"/>
          </a:xfrm>
        </p:grpSpPr>
        <p:sp>
          <p:nvSpPr>
            <p:cNvPr id="286" name="Oval"/>
            <p:cNvSpPr/>
            <p:nvPr/>
          </p:nvSpPr>
          <p:spPr>
            <a:xfrm>
              <a:off x="-1" y="-1"/>
              <a:ext cx="2068832" cy="64918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87" name="Seller"/>
            <p:cNvSpPr txBox="1"/>
            <p:nvPr/>
          </p:nvSpPr>
          <p:spPr>
            <a:xfrm>
              <a:off x="302973" y="106059"/>
              <a:ext cx="1462883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Seller</a:t>
              </a:r>
            </a:p>
          </p:txBody>
        </p:sp>
      </p:grpSp>
      <p:grpSp>
        <p:nvGrpSpPr>
          <p:cNvPr id="291" name="Oval 6"/>
          <p:cNvGrpSpPr/>
          <p:nvPr/>
        </p:nvGrpSpPr>
        <p:grpSpPr>
          <a:xfrm>
            <a:off x="5335904" y="3157927"/>
            <a:ext cx="2068831" cy="649187"/>
            <a:chOff x="0" y="0"/>
            <a:chExt cx="2068830" cy="649186"/>
          </a:xfrm>
        </p:grpSpPr>
        <p:sp>
          <p:nvSpPr>
            <p:cNvPr id="289" name="Oval"/>
            <p:cNvSpPr/>
            <p:nvPr/>
          </p:nvSpPr>
          <p:spPr>
            <a:xfrm>
              <a:off x="-1" y="-1"/>
              <a:ext cx="2068832" cy="64918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90" name="Financer"/>
            <p:cNvSpPr txBox="1"/>
            <p:nvPr/>
          </p:nvSpPr>
          <p:spPr>
            <a:xfrm>
              <a:off x="302973" y="106059"/>
              <a:ext cx="1462883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Financer</a:t>
              </a:r>
            </a:p>
          </p:txBody>
        </p:sp>
      </p:grpSp>
      <p:grpSp>
        <p:nvGrpSpPr>
          <p:cNvPr id="294" name="Oval 7"/>
          <p:cNvGrpSpPr/>
          <p:nvPr/>
        </p:nvGrpSpPr>
        <p:grpSpPr>
          <a:xfrm>
            <a:off x="7680959" y="5352307"/>
            <a:ext cx="2708911" cy="649187"/>
            <a:chOff x="0" y="0"/>
            <a:chExt cx="2708910" cy="649186"/>
          </a:xfrm>
        </p:grpSpPr>
        <p:sp>
          <p:nvSpPr>
            <p:cNvPr id="292" name="Oval"/>
            <p:cNvSpPr/>
            <p:nvPr/>
          </p:nvSpPr>
          <p:spPr>
            <a:xfrm>
              <a:off x="-1" y="-1"/>
              <a:ext cx="2708912" cy="64918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93" name="Provider"/>
            <p:cNvSpPr txBox="1"/>
            <p:nvPr/>
          </p:nvSpPr>
          <p:spPr>
            <a:xfrm>
              <a:off x="396710" y="106059"/>
              <a:ext cx="1915490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Provider</a:t>
              </a:r>
            </a:p>
          </p:txBody>
        </p:sp>
      </p:grpSp>
      <p:grpSp>
        <p:nvGrpSpPr>
          <p:cNvPr id="297" name="Oval 8"/>
          <p:cNvGrpSpPr/>
          <p:nvPr/>
        </p:nvGrpSpPr>
        <p:grpSpPr>
          <a:xfrm>
            <a:off x="3463290" y="5352307"/>
            <a:ext cx="2068831" cy="649187"/>
            <a:chOff x="0" y="0"/>
            <a:chExt cx="2068830" cy="649186"/>
          </a:xfrm>
        </p:grpSpPr>
        <p:sp>
          <p:nvSpPr>
            <p:cNvPr id="295" name="Oval"/>
            <p:cNvSpPr/>
            <p:nvPr/>
          </p:nvSpPr>
          <p:spPr>
            <a:xfrm>
              <a:off x="-1" y="-1"/>
              <a:ext cx="2068832" cy="64918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96" name="Shipper"/>
            <p:cNvSpPr txBox="1"/>
            <p:nvPr/>
          </p:nvSpPr>
          <p:spPr>
            <a:xfrm>
              <a:off x="302973" y="106059"/>
              <a:ext cx="1462883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Shipper</a:t>
              </a:r>
            </a:p>
          </p:txBody>
        </p:sp>
      </p:grpSp>
      <p:sp>
        <p:nvSpPr>
          <p:cNvPr id="323" name="Straight Arrow Connector 10"/>
          <p:cNvSpPr/>
          <p:nvPr/>
        </p:nvSpPr>
        <p:spPr>
          <a:xfrm>
            <a:off x="3464639" y="4474845"/>
            <a:ext cx="255055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99" name="Straight Arrow Connector 11"/>
          <p:cNvSpPr/>
          <p:nvPr/>
        </p:nvSpPr>
        <p:spPr>
          <a:xfrm>
            <a:off x="7793748" y="4704365"/>
            <a:ext cx="276853" cy="6961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4" name="Straight Arrow Connector 13"/>
          <p:cNvSpPr/>
          <p:nvPr/>
        </p:nvSpPr>
        <p:spPr>
          <a:xfrm>
            <a:off x="5544899" y="5676900"/>
            <a:ext cx="21233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25" name="Straight Arrow Connector 16"/>
          <p:cNvSpPr/>
          <p:nvPr/>
        </p:nvSpPr>
        <p:spPr>
          <a:xfrm>
            <a:off x="2928545" y="4770179"/>
            <a:ext cx="1058213" cy="611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26" name="Straight Arrow Connector 19"/>
          <p:cNvSpPr/>
          <p:nvPr/>
        </p:nvSpPr>
        <p:spPr>
          <a:xfrm>
            <a:off x="6600018" y="3811913"/>
            <a:ext cx="232654" cy="333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27" name="Straight Arrow Connector 22"/>
          <p:cNvSpPr/>
          <p:nvPr/>
        </p:nvSpPr>
        <p:spPr>
          <a:xfrm>
            <a:off x="3246266" y="3690612"/>
            <a:ext cx="2295129" cy="576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306" name="Oval 33"/>
          <p:cNvGrpSpPr/>
          <p:nvPr/>
        </p:nvGrpSpPr>
        <p:grpSpPr>
          <a:xfrm>
            <a:off x="4366259" y="4193530"/>
            <a:ext cx="373617" cy="562629"/>
            <a:chOff x="0" y="0"/>
            <a:chExt cx="373616" cy="562628"/>
          </a:xfrm>
        </p:grpSpPr>
        <p:sp>
          <p:nvSpPr>
            <p:cNvPr id="304" name="Oval"/>
            <p:cNvSpPr/>
            <p:nvPr/>
          </p:nvSpPr>
          <p:spPr>
            <a:xfrm>
              <a:off x="-1" y="-1"/>
              <a:ext cx="373618" cy="5626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305" name="1"/>
            <p:cNvSpPr txBox="1"/>
            <p:nvPr/>
          </p:nvSpPr>
          <p:spPr>
            <a:xfrm>
              <a:off x="54714" y="93699"/>
              <a:ext cx="264187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9" name="Oval 34"/>
          <p:cNvGrpSpPr/>
          <p:nvPr/>
        </p:nvGrpSpPr>
        <p:grpSpPr>
          <a:xfrm>
            <a:off x="5776588" y="3831090"/>
            <a:ext cx="373617" cy="562629"/>
            <a:chOff x="0" y="0"/>
            <a:chExt cx="373616" cy="562628"/>
          </a:xfrm>
        </p:grpSpPr>
        <p:sp>
          <p:nvSpPr>
            <p:cNvPr id="307" name="Oval"/>
            <p:cNvSpPr/>
            <p:nvPr/>
          </p:nvSpPr>
          <p:spPr>
            <a:xfrm>
              <a:off x="-1" y="-1"/>
              <a:ext cx="373618" cy="5626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308" name="2"/>
            <p:cNvSpPr txBox="1"/>
            <p:nvPr/>
          </p:nvSpPr>
          <p:spPr>
            <a:xfrm>
              <a:off x="54714" y="93699"/>
              <a:ext cx="264187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12" name="Oval 35"/>
          <p:cNvGrpSpPr/>
          <p:nvPr/>
        </p:nvGrpSpPr>
        <p:grpSpPr>
          <a:xfrm>
            <a:off x="4114682" y="3463590"/>
            <a:ext cx="373617" cy="562629"/>
            <a:chOff x="0" y="0"/>
            <a:chExt cx="373616" cy="562628"/>
          </a:xfrm>
        </p:grpSpPr>
        <p:sp>
          <p:nvSpPr>
            <p:cNvPr id="310" name="Oval"/>
            <p:cNvSpPr/>
            <p:nvPr/>
          </p:nvSpPr>
          <p:spPr>
            <a:xfrm>
              <a:off x="-1" y="-1"/>
              <a:ext cx="373618" cy="5626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311" name="3"/>
            <p:cNvSpPr txBox="1"/>
            <p:nvPr/>
          </p:nvSpPr>
          <p:spPr>
            <a:xfrm>
              <a:off x="54714" y="93699"/>
              <a:ext cx="264187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15" name="Oval 36"/>
          <p:cNvGrpSpPr/>
          <p:nvPr/>
        </p:nvGrpSpPr>
        <p:grpSpPr>
          <a:xfrm>
            <a:off x="7802523" y="4726618"/>
            <a:ext cx="373617" cy="562629"/>
            <a:chOff x="0" y="0"/>
            <a:chExt cx="373616" cy="562628"/>
          </a:xfrm>
        </p:grpSpPr>
        <p:sp>
          <p:nvSpPr>
            <p:cNvPr id="313" name="Oval"/>
            <p:cNvSpPr/>
            <p:nvPr/>
          </p:nvSpPr>
          <p:spPr>
            <a:xfrm>
              <a:off x="-1" y="-1"/>
              <a:ext cx="373618" cy="5626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314" name="4"/>
            <p:cNvSpPr txBox="1"/>
            <p:nvPr/>
          </p:nvSpPr>
          <p:spPr>
            <a:xfrm>
              <a:off x="54714" y="93699"/>
              <a:ext cx="264187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8" name="Oval 37"/>
          <p:cNvGrpSpPr/>
          <p:nvPr/>
        </p:nvGrpSpPr>
        <p:grpSpPr>
          <a:xfrm>
            <a:off x="6318139" y="5352307"/>
            <a:ext cx="373617" cy="562629"/>
            <a:chOff x="0" y="0"/>
            <a:chExt cx="373616" cy="562628"/>
          </a:xfrm>
        </p:grpSpPr>
        <p:sp>
          <p:nvSpPr>
            <p:cNvPr id="316" name="Oval"/>
            <p:cNvSpPr/>
            <p:nvPr/>
          </p:nvSpPr>
          <p:spPr>
            <a:xfrm>
              <a:off x="-1" y="-1"/>
              <a:ext cx="373618" cy="5626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317" name="5"/>
            <p:cNvSpPr txBox="1"/>
            <p:nvPr/>
          </p:nvSpPr>
          <p:spPr>
            <a:xfrm>
              <a:off x="54714" y="93699"/>
              <a:ext cx="264187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21" name="Oval 38"/>
          <p:cNvGrpSpPr/>
          <p:nvPr/>
        </p:nvGrpSpPr>
        <p:grpSpPr>
          <a:xfrm>
            <a:off x="3063554" y="4837838"/>
            <a:ext cx="373617" cy="562629"/>
            <a:chOff x="0" y="0"/>
            <a:chExt cx="373616" cy="562628"/>
          </a:xfrm>
        </p:grpSpPr>
        <p:sp>
          <p:nvSpPr>
            <p:cNvPr id="319" name="Oval"/>
            <p:cNvSpPr/>
            <p:nvPr/>
          </p:nvSpPr>
          <p:spPr>
            <a:xfrm>
              <a:off x="-1" y="-1"/>
              <a:ext cx="373618" cy="5626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320" name="6"/>
            <p:cNvSpPr txBox="1"/>
            <p:nvPr/>
          </p:nvSpPr>
          <p:spPr>
            <a:xfrm>
              <a:off x="54714" y="93699"/>
              <a:ext cx="264187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22" name="Text Placeholder 2"/>
          <p:cNvSpPr txBox="1"/>
          <p:nvPr/>
        </p:nvSpPr>
        <p:spPr>
          <a:xfrm>
            <a:off x="7237889" y="934763"/>
            <a:ext cx="4753774" cy="2338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Request Product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Request Payment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Debit Account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Request drop ship from Provider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Request Shipment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Deliver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365758" y="274637"/>
            <a:ext cx="11445244" cy="665912"/>
          </a:xfrm>
          <a:prstGeom prst="rect">
            <a:avLst/>
          </a:prstGeom>
        </p:spPr>
        <p:txBody>
          <a:bodyPr/>
          <a:lstStyle/>
          <a:p>
            <a:pPr/>
            <a:r>
              <a:t>Data Model</a:t>
            </a:r>
          </a:p>
        </p:txBody>
      </p:sp>
      <p:sp>
        <p:nvSpPr>
          <p:cNvPr id="330" name="Text Placeholder 2"/>
          <p:cNvSpPr txBox="1"/>
          <p:nvPr>
            <p:ph type="body" sz="half" idx="1"/>
          </p:nvPr>
        </p:nvSpPr>
        <p:spPr>
          <a:xfrm>
            <a:off x="365759" y="954419"/>
            <a:ext cx="4968241" cy="5547981"/>
          </a:xfrm>
          <a:prstGeom prst="rect">
            <a:avLst/>
          </a:prstGeom>
        </p:spPr>
        <p:txBody>
          <a:bodyPr/>
          <a:lstStyle/>
          <a:p>
            <a:pPr/>
            <a:r>
              <a:t>An order has a status of: </a:t>
            </a:r>
          </a:p>
          <a:p>
            <a:pPr lvl="1" marL="914400" indent="-457200">
              <a:buFontTx/>
              <a:buAutoNum type="arabicPeriod" startAt="1"/>
            </a:pPr>
            <a:r>
              <a:t>Ordered</a:t>
            </a:r>
          </a:p>
          <a:p>
            <a:pPr lvl="1" marL="914400" indent="-457200">
              <a:buFontTx/>
              <a:buAutoNum type="arabicPeriod" startAt="1"/>
            </a:pPr>
            <a:r>
              <a:t>toProvider</a:t>
            </a:r>
          </a:p>
          <a:p>
            <a:pPr lvl="1" marL="914400" indent="-457200">
              <a:buFontTx/>
              <a:buAutoNum type="arabicPeriod" startAt="1"/>
            </a:pPr>
            <a:r>
              <a:t>toShipper</a:t>
            </a:r>
          </a:p>
          <a:p>
            <a:pPr lvl="1" marL="914400" indent="-457200">
              <a:buFontTx/>
              <a:buAutoNum type="arabicPeriod" startAt="1"/>
            </a:pPr>
            <a:r>
              <a:t>Shipping</a:t>
            </a:r>
          </a:p>
          <a:p>
            <a:pPr lvl="1" marL="914400" indent="-457200">
              <a:buFontTx/>
              <a:buAutoNum type="arabicPeriod" startAt="1"/>
            </a:pPr>
            <a:r>
              <a:t>Delivered</a:t>
            </a:r>
          </a:p>
          <a:p>
            <a:pPr lvl="1" marL="914400" indent="-457200">
              <a:buFontTx/>
              <a:buAutoNum type="arabicPeriod" startAt="1"/>
            </a:pPr>
            <a:r>
              <a:t>Paid</a:t>
            </a:r>
          </a:p>
          <a:p>
            <a:pPr lvl="1" marL="914400" indent="-457200">
              <a:buFontTx/>
              <a:buAutoNum type="arabicPeriod" startAt="1"/>
            </a:pPr>
            <a:r>
              <a:t>inDispute</a:t>
            </a:r>
          </a:p>
          <a:p>
            <a:pPr>
              <a:defRPr>
                <a:solidFill>
                  <a:srgbClr val="858489"/>
                </a:solidFill>
              </a:defRPr>
            </a:pPr>
            <a:r>
              <a:t>An item has a status of: </a:t>
            </a:r>
          </a:p>
          <a:p>
            <a:pPr lvl="1" marL="914400" indent="-457200">
              <a:buFontTx/>
              <a:buAutoNum type="arabicPeriod" startAt="1"/>
              <a:defRPr>
                <a:solidFill>
                  <a:srgbClr val="858489"/>
                </a:solidFill>
              </a:defRPr>
            </a:pPr>
            <a:r>
              <a:t>Ordered</a:t>
            </a:r>
          </a:p>
          <a:p>
            <a:pPr lvl="1" marL="914400" indent="-457200">
              <a:buFontTx/>
              <a:buAutoNum type="arabicPeriod" startAt="1"/>
              <a:defRPr>
                <a:solidFill>
                  <a:srgbClr val="858489"/>
                </a:solidFill>
              </a:defRPr>
            </a:pPr>
            <a:r>
              <a:t>toProvider</a:t>
            </a:r>
          </a:p>
          <a:p>
            <a:pPr lvl="1" marL="914400" indent="-457200">
              <a:buFontTx/>
              <a:buAutoNum type="arabicPeriod" startAt="1"/>
              <a:defRPr>
                <a:solidFill>
                  <a:srgbClr val="858489"/>
                </a:solidFill>
              </a:defRPr>
            </a:pPr>
            <a:r>
              <a:t>toShipper</a:t>
            </a:r>
          </a:p>
          <a:p>
            <a:pPr lvl="1" marL="914400" indent="-457200">
              <a:buFontTx/>
              <a:buAutoNum type="arabicPeriod" startAt="1"/>
              <a:defRPr>
                <a:solidFill>
                  <a:srgbClr val="858489"/>
                </a:solidFill>
              </a:defRPr>
            </a:pPr>
            <a:r>
              <a:t>Shipping</a:t>
            </a:r>
          </a:p>
          <a:p>
            <a:pPr lvl="1" marL="914400" indent="-457200">
              <a:buFontTx/>
              <a:buAutoNum type="arabicPeriod" startAt="1"/>
              <a:defRPr>
                <a:solidFill>
                  <a:srgbClr val="858489"/>
                </a:solidFill>
              </a:defRPr>
            </a:pPr>
            <a:r>
              <a:t>Delivered</a:t>
            </a:r>
          </a:p>
          <a:p>
            <a:pPr lvl="1" marL="914400" indent="-457200">
              <a:buFontTx/>
              <a:buAutoNum type="arabicPeriod" startAt="1"/>
              <a:defRPr>
                <a:solidFill>
                  <a:srgbClr val="858489"/>
                </a:solidFill>
              </a:defRPr>
            </a:pPr>
            <a:r>
              <a:t>Backordered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6881415" y="0"/>
            <a:ext cx="4531361" cy="6502400"/>
            <a:chOff x="0" y="0"/>
            <a:chExt cx="4531359" cy="6502400"/>
          </a:xfrm>
        </p:grpSpPr>
        <p:pic>
          <p:nvPicPr>
            <p:cNvPr id="331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531360" cy="650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Rectangle"/>
            <p:cNvSpPr/>
            <p:nvPr/>
          </p:nvSpPr>
          <p:spPr>
            <a:xfrm>
              <a:off x="123904" y="2367279"/>
              <a:ext cx="1407994" cy="549803"/>
            </a:xfrm>
            <a:prstGeom prst="rect">
              <a:avLst/>
            </a:prstGeom>
            <a:solidFill>
              <a:srgbClr val="FFFFFF">
                <a:alpha val="73085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/>
          <p:nvPr>
            <p:ph type="title"/>
          </p:nvPr>
        </p:nvSpPr>
        <p:spPr>
          <a:xfrm>
            <a:off x="365758" y="274637"/>
            <a:ext cx="11445244" cy="665912"/>
          </a:xfrm>
          <a:prstGeom prst="rect">
            <a:avLst/>
          </a:prstGeom>
        </p:spPr>
        <p:txBody>
          <a:bodyPr/>
          <a:lstStyle/>
          <a:p>
            <a:pPr/>
            <a:r>
              <a:t>The basic stories</a:t>
            </a:r>
          </a:p>
        </p:txBody>
      </p:sp>
      <p:sp>
        <p:nvSpPr>
          <p:cNvPr id="336" name="Text Placeholder 2"/>
          <p:cNvSpPr txBox="1"/>
          <p:nvPr>
            <p:ph type="body" idx="1"/>
          </p:nvPr>
        </p:nvSpPr>
        <p:spPr>
          <a:xfrm>
            <a:off x="365758" y="954421"/>
            <a:ext cx="11445244" cy="517174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</a:pPr>
            <a:r>
              <a:t>As a Finance Organization, I want to see the finance related status of every order executed by my clients when they are using my credit services instantly and in real-time</a:t>
            </a:r>
          </a:p>
          <a:p>
            <a:pPr lvl="1">
              <a:spcBef>
                <a:spcPts val="800"/>
              </a:spcBef>
            </a:pPr>
            <a:r>
              <a:t>This will allow me to manage dispute resolution over the phone immediately rather than taking multiple weeks to resolve a dispute. </a:t>
            </a:r>
          </a:p>
          <a:p>
            <a:pPr>
              <a:spcBef>
                <a:spcPts val="2000"/>
              </a:spcBef>
            </a:pPr>
            <a:r>
              <a:t>As a seller, I want to see the order, shipping and finance status of every sale in the system.</a:t>
            </a:r>
          </a:p>
          <a:p>
            <a:pPr>
              <a:spcBef>
                <a:spcPts val="2000"/>
              </a:spcBef>
            </a:pPr>
            <a:r>
              <a:t>As a buyer, I want to see the real-time status of every order. </a:t>
            </a:r>
          </a:p>
          <a:p>
            <a:pPr>
              <a:spcBef>
                <a:spcPts val="2000"/>
              </a:spcBef>
            </a:pPr>
            <a:r>
              <a:t>As a buyer, I want to be able to initiate a dispute with the click of a single button and provide all required data automatically to my finance organization</a:t>
            </a:r>
          </a:p>
          <a:p>
            <a:pPr>
              <a:spcBef>
                <a:spcPts val="2000"/>
              </a:spcBef>
            </a:pPr>
            <a:r>
              <a:t>As a manufacturer, I want to be able to see all open orders and the shipment status on all orders.</a:t>
            </a:r>
          </a:p>
          <a:p>
            <a:pPr>
              <a:spcBef>
                <a:spcPts val="2000"/>
              </a:spcBef>
            </a:pPr>
            <a:r>
              <a:t>As a shipper, I want to be able to interact with this system with as little change as possible on my end.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Actors in a blockchain solution"/>
          <p:cNvSpPr txBox="1"/>
          <p:nvPr>
            <p:ph type="title"/>
          </p:nvPr>
        </p:nvSpPr>
        <p:spPr>
          <a:xfrm>
            <a:off x="390794" y="60119"/>
            <a:ext cx="11191616" cy="87920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Actors in a blockchain solution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11721698" y="6507666"/>
            <a:ext cx="195360" cy="2328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Blockhain Actors.jpg" descr="Blockhain Actors.jpg"/>
          <p:cNvPicPr>
            <a:picLocks noChangeAspect="1"/>
          </p:cNvPicPr>
          <p:nvPr/>
        </p:nvPicPr>
        <p:blipFill>
          <a:blip r:embed="rId3">
            <a:extLst/>
          </a:blip>
          <a:srcRect l="25" t="66" r="44" b="8"/>
          <a:stretch>
            <a:fillRect/>
          </a:stretch>
        </p:blipFill>
        <p:spPr>
          <a:xfrm>
            <a:off x="2196577" y="1165290"/>
            <a:ext cx="7580345" cy="5410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55" y="0"/>
                </a:moveTo>
                <a:cubicBezTo>
                  <a:pt x="6651" y="6"/>
                  <a:pt x="6304" y="15"/>
                  <a:pt x="6304" y="27"/>
                </a:cubicBezTo>
                <a:cubicBezTo>
                  <a:pt x="6303" y="50"/>
                  <a:pt x="6299" y="154"/>
                  <a:pt x="6295" y="258"/>
                </a:cubicBezTo>
                <a:cubicBezTo>
                  <a:pt x="6290" y="363"/>
                  <a:pt x="6296" y="456"/>
                  <a:pt x="6307" y="466"/>
                </a:cubicBezTo>
                <a:cubicBezTo>
                  <a:pt x="6335" y="489"/>
                  <a:pt x="6335" y="635"/>
                  <a:pt x="6307" y="659"/>
                </a:cubicBezTo>
                <a:cubicBezTo>
                  <a:pt x="6301" y="664"/>
                  <a:pt x="6296" y="691"/>
                  <a:pt x="6294" y="730"/>
                </a:cubicBezTo>
                <a:cubicBezTo>
                  <a:pt x="6291" y="770"/>
                  <a:pt x="6290" y="821"/>
                  <a:pt x="6291" y="876"/>
                </a:cubicBezTo>
                <a:cubicBezTo>
                  <a:pt x="6293" y="929"/>
                  <a:pt x="6293" y="973"/>
                  <a:pt x="6290" y="1008"/>
                </a:cubicBezTo>
                <a:cubicBezTo>
                  <a:pt x="6289" y="1018"/>
                  <a:pt x="6286" y="1023"/>
                  <a:pt x="6285" y="1031"/>
                </a:cubicBezTo>
                <a:cubicBezTo>
                  <a:pt x="6281" y="1053"/>
                  <a:pt x="6279" y="1074"/>
                  <a:pt x="6273" y="1087"/>
                </a:cubicBezTo>
                <a:cubicBezTo>
                  <a:pt x="6273" y="1087"/>
                  <a:pt x="6273" y="1088"/>
                  <a:pt x="6273" y="1088"/>
                </a:cubicBezTo>
                <a:cubicBezTo>
                  <a:pt x="6269" y="1097"/>
                  <a:pt x="6264" y="1104"/>
                  <a:pt x="6259" y="1109"/>
                </a:cubicBezTo>
                <a:cubicBezTo>
                  <a:pt x="6241" y="1126"/>
                  <a:pt x="6217" y="1128"/>
                  <a:pt x="6184" y="1115"/>
                </a:cubicBezTo>
                <a:cubicBezTo>
                  <a:pt x="6167" y="1109"/>
                  <a:pt x="6155" y="1108"/>
                  <a:pt x="6149" y="1118"/>
                </a:cubicBezTo>
                <a:cubicBezTo>
                  <a:pt x="6142" y="1129"/>
                  <a:pt x="6140" y="1150"/>
                  <a:pt x="6140" y="1183"/>
                </a:cubicBezTo>
                <a:cubicBezTo>
                  <a:pt x="6140" y="1310"/>
                  <a:pt x="6095" y="1323"/>
                  <a:pt x="6066" y="1206"/>
                </a:cubicBezTo>
                <a:cubicBezTo>
                  <a:pt x="6049" y="1138"/>
                  <a:pt x="6038" y="1109"/>
                  <a:pt x="6034" y="1117"/>
                </a:cubicBezTo>
                <a:cubicBezTo>
                  <a:pt x="6029" y="1125"/>
                  <a:pt x="6031" y="1169"/>
                  <a:pt x="6044" y="1245"/>
                </a:cubicBezTo>
                <a:cubicBezTo>
                  <a:pt x="6054" y="1312"/>
                  <a:pt x="6058" y="1376"/>
                  <a:pt x="6049" y="1388"/>
                </a:cubicBezTo>
                <a:cubicBezTo>
                  <a:pt x="6044" y="1396"/>
                  <a:pt x="6039" y="1440"/>
                  <a:pt x="6036" y="1505"/>
                </a:cubicBezTo>
                <a:cubicBezTo>
                  <a:pt x="6027" y="1699"/>
                  <a:pt x="6031" y="2066"/>
                  <a:pt x="6048" y="2080"/>
                </a:cubicBezTo>
                <a:cubicBezTo>
                  <a:pt x="6059" y="2089"/>
                  <a:pt x="6062" y="2117"/>
                  <a:pt x="6055" y="2142"/>
                </a:cubicBezTo>
                <a:cubicBezTo>
                  <a:pt x="6052" y="2154"/>
                  <a:pt x="6051" y="2168"/>
                  <a:pt x="6054" y="2180"/>
                </a:cubicBezTo>
                <a:cubicBezTo>
                  <a:pt x="6056" y="2192"/>
                  <a:pt x="6061" y="2202"/>
                  <a:pt x="6069" y="2208"/>
                </a:cubicBezTo>
                <a:cubicBezTo>
                  <a:pt x="6076" y="2215"/>
                  <a:pt x="6080" y="2224"/>
                  <a:pt x="6081" y="2235"/>
                </a:cubicBezTo>
                <a:cubicBezTo>
                  <a:pt x="6083" y="2247"/>
                  <a:pt x="6081" y="2259"/>
                  <a:pt x="6076" y="2270"/>
                </a:cubicBezTo>
                <a:cubicBezTo>
                  <a:pt x="6067" y="2292"/>
                  <a:pt x="6057" y="2323"/>
                  <a:pt x="6054" y="2342"/>
                </a:cubicBezTo>
                <a:cubicBezTo>
                  <a:pt x="6051" y="2360"/>
                  <a:pt x="6042" y="2407"/>
                  <a:pt x="6034" y="2446"/>
                </a:cubicBezTo>
                <a:cubicBezTo>
                  <a:pt x="6019" y="2512"/>
                  <a:pt x="6028" y="2517"/>
                  <a:pt x="6156" y="2529"/>
                </a:cubicBezTo>
                <a:cubicBezTo>
                  <a:pt x="6231" y="2535"/>
                  <a:pt x="6351" y="2531"/>
                  <a:pt x="6423" y="2521"/>
                </a:cubicBezTo>
                <a:cubicBezTo>
                  <a:pt x="6494" y="2510"/>
                  <a:pt x="6616" y="2510"/>
                  <a:pt x="6694" y="2521"/>
                </a:cubicBezTo>
                <a:lnTo>
                  <a:pt x="6835" y="2540"/>
                </a:lnTo>
                <a:lnTo>
                  <a:pt x="6827" y="3273"/>
                </a:lnTo>
                <a:lnTo>
                  <a:pt x="6819" y="4007"/>
                </a:lnTo>
                <a:lnTo>
                  <a:pt x="7055" y="4003"/>
                </a:lnTo>
                <a:cubicBezTo>
                  <a:pt x="7184" y="4001"/>
                  <a:pt x="7302" y="4009"/>
                  <a:pt x="7316" y="4021"/>
                </a:cubicBezTo>
                <a:cubicBezTo>
                  <a:pt x="7330" y="4033"/>
                  <a:pt x="7341" y="4116"/>
                  <a:pt x="7341" y="4206"/>
                </a:cubicBezTo>
                <a:cubicBezTo>
                  <a:pt x="7341" y="4334"/>
                  <a:pt x="7332" y="4375"/>
                  <a:pt x="7300" y="4388"/>
                </a:cubicBezTo>
                <a:cubicBezTo>
                  <a:pt x="7277" y="4398"/>
                  <a:pt x="7241" y="4420"/>
                  <a:pt x="7219" y="4436"/>
                </a:cubicBezTo>
                <a:cubicBezTo>
                  <a:pt x="7207" y="4445"/>
                  <a:pt x="7195" y="4448"/>
                  <a:pt x="7186" y="4449"/>
                </a:cubicBezTo>
                <a:cubicBezTo>
                  <a:pt x="7176" y="4449"/>
                  <a:pt x="7169" y="4445"/>
                  <a:pt x="7166" y="4436"/>
                </a:cubicBezTo>
                <a:cubicBezTo>
                  <a:pt x="7156" y="4415"/>
                  <a:pt x="7041" y="4404"/>
                  <a:pt x="6924" y="4404"/>
                </a:cubicBezTo>
                <a:cubicBezTo>
                  <a:pt x="6835" y="4404"/>
                  <a:pt x="6746" y="4410"/>
                  <a:pt x="6700" y="4422"/>
                </a:cubicBezTo>
                <a:cubicBezTo>
                  <a:pt x="6684" y="4426"/>
                  <a:pt x="6674" y="4431"/>
                  <a:pt x="6669" y="4436"/>
                </a:cubicBezTo>
                <a:cubicBezTo>
                  <a:pt x="6659" y="4448"/>
                  <a:pt x="6650" y="4453"/>
                  <a:pt x="6643" y="4453"/>
                </a:cubicBezTo>
                <a:cubicBezTo>
                  <a:pt x="6636" y="4453"/>
                  <a:pt x="6629" y="4448"/>
                  <a:pt x="6624" y="4436"/>
                </a:cubicBezTo>
                <a:cubicBezTo>
                  <a:pt x="6619" y="4424"/>
                  <a:pt x="6613" y="4416"/>
                  <a:pt x="6609" y="4411"/>
                </a:cubicBezTo>
                <a:cubicBezTo>
                  <a:pt x="6605" y="4405"/>
                  <a:pt x="6601" y="4402"/>
                  <a:pt x="6598" y="4404"/>
                </a:cubicBezTo>
                <a:cubicBezTo>
                  <a:pt x="6591" y="4408"/>
                  <a:pt x="6585" y="4427"/>
                  <a:pt x="6581" y="4464"/>
                </a:cubicBezTo>
                <a:cubicBezTo>
                  <a:pt x="6572" y="4539"/>
                  <a:pt x="6569" y="4686"/>
                  <a:pt x="6567" y="4929"/>
                </a:cubicBezTo>
                <a:lnTo>
                  <a:pt x="6564" y="5456"/>
                </a:lnTo>
                <a:lnTo>
                  <a:pt x="6653" y="5458"/>
                </a:lnTo>
                <a:cubicBezTo>
                  <a:pt x="6702" y="5459"/>
                  <a:pt x="6920" y="5463"/>
                  <a:pt x="7141" y="5466"/>
                </a:cubicBezTo>
                <a:cubicBezTo>
                  <a:pt x="7251" y="5467"/>
                  <a:pt x="7355" y="5473"/>
                  <a:pt x="7432" y="5478"/>
                </a:cubicBezTo>
                <a:cubicBezTo>
                  <a:pt x="7510" y="5484"/>
                  <a:pt x="7562" y="5492"/>
                  <a:pt x="7570" y="5499"/>
                </a:cubicBezTo>
                <a:cubicBezTo>
                  <a:pt x="7587" y="5514"/>
                  <a:pt x="7600" y="5584"/>
                  <a:pt x="7600" y="5656"/>
                </a:cubicBezTo>
                <a:cubicBezTo>
                  <a:pt x="7600" y="5684"/>
                  <a:pt x="7600" y="5707"/>
                  <a:pt x="7602" y="5726"/>
                </a:cubicBezTo>
                <a:cubicBezTo>
                  <a:pt x="7605" y="5762"/>
                  <a:pt x="7614" y="5782"/>
                  <a:pt x="7631" y="5798"/>
                </a:cubicBezTo>
                <a:cubicBezTo>
                  <a:pt x="7640" y="5806"/>
                  <a:pt x="7650" y="5813"/>
                  <a:pt x="7663" y="5821"/>
                </a:cubicBezTo>
                <a:cubicBezTo>
                  <a:pt x="7698" y="5839"/>
                  <a:pt x="7752" y="5845"/>
                  <a:pt x="7782" y="5835"/>
                </a:cubicBezTo>
                <a:cubicBezTo>
                  <a:pt x="7811" y="5825"/>
                  <a:pt x="7830" y="5829"/>
                  <a:pt x="7841" y="5849"/>
                </a:cubicBezTo>
                <a:cubicBezTo>
                  <a:pt x="7844" y="5856"/>
                  <a:pt x="7847" y="5864"/>
                  <a:pt x="7850" y="5874"/>
                </a:cubicBezTo>
                <a:cubicBezTo>
                  <a:pt x="7857" y="5907"/>
                  <a:pt x="7871" y="5955"/>
                  <a:pt x="7881" y="5982"/>
                </a:cubicBezTo>
                <a:cubicBezTo>
                  <a:pt x="7892" y="6009"/>
                  <a:pt x="7892" y="6055"/>
                  <a:pt x="7881" y="6082"/>
                </a:cubicBezTo>
                <a:cubicBezTo>
                  <a:pt x="7871" y="6109"/>
                  <a:pt x="7857" y="6158"/>
                  <a:pt x="7850" y="6190"/>
                </a:cubicBezTo>
                <a:cubicBezTo>
                  <a:pt x="7840" y="6235"/>
                  <a:pt x="7811" y="6246"/>
                  <a:pt x="7713" y="6247"/>
                </a:cubicBezTo>
                <a:cubicBezTo>
                  <a:pt x="7597" y="6247"/>
                  <a:pt x="7585" y="6255"/>
                  <a:pt x="7536" y="6359"/>
                </a:cubicBezTo>
                <a:cubicBezTo>
                  <a:pt x="7508" y="6421"/>
                  <a:pt x="7451" y="6498"/>
                  <a:pt x="7412" y="6530"/>
                </a:cubicBezTo>
                <a:cubicBezTo>
                  <a:pt x="7356" y="6577"/>
                  <a:pt x="7341" y="6613"/>
                  <a:pt x="7341" y="6697"/>
                </a:cubicBezTo>
                <a:cubicBezTo>
                  <a:pt x="7341" y="6759"/>
                  <a:pt x="7332" y="6801"/>
                  <a:pt x="7319" y="6817"/>
                </a:cubicBezTo>
                <a:cubicBezTo>
                  <a:pt x="7313" y="6825"/>
                  <a:pt x="7306" y="6826"/>
                  <a:pt x="7298" y="6820"/>
                </a:cubicBezTo>
                <a:cubicBezTo>
                  <a:pt x="7290" y="6815"/>
                  <a:pt x="7281" y="6803"/>
                  <a:pt x="7273" y="6782"/>
                </a:cubicBezTo>
                <a:cubicBezTo>
                  <a:pt x="7267" y="6769"/>
                  <a:pt x="7263" y="6759"/>
                  <a:pt x="7259" y="6752"/>
                </a:cubicBezTo>
                <a:cubicBezTo>
                  <a:pt x="7259" y="6752"/>
                  <a:pt x="7258" y="6751"/>
                  <a:pt x="7258" y="6751"/>
                </a:cubicBezTo>
                <a:cubicBezTo>
                  <a:pt x="7246" y="6730"/>
                  <a:pt x="7238" y="6741"/>
                  <a:pt x="7208" y="6782"/>
                </a:cubicBezTo>
                <a:cubicBezTo>
                  <a:pt x="7169" y="6837"/>
                  <a:pt x="7168" y="6841"/>
                  <a:pt x="7210" y="6884"/>
                </a:cubicBezTo>
                <a:cubicBezTo>
                  <a:pt x="7259" y="6934"/>
                  <a:pt x="7236" y="6968"/>
                  <a:pt x="7144" y="6979"/>
                </a:cubicBezTo>
                <a:cubicBezTo>
                  <a:pt x="7101" y="6984"/>
                  <a:pt x="7091" y="6996"/>
                  <a:pt x="7108" y="7025"/>
                </a:cubicBezTo>
                <a:cubicBezTo>
                  <a:pt x="7124" y="7051"/>
                  <a:pt x="7123" y="7072"/>
                  <a:pt x="7104" y="7088"/>
                </a:cubicBezTo>
                <a:cubicBezTo>
                  <a:pt x="7097" y="7094"/>
                  <a:pt x="7092" y="7111"/>
                  <a:pt x="7089" y="7132"/>
                </a:cubicBezTo>
                <a:cubicBezTo>
                  <a:pt x="7086" y="7154"/>
                  <a:pt x="7085" y="7181"/>
                  <a:pt x="7087" y="7207"/>
                </a:cubicBezTo>
                <a:cubicBezTo>
                  <a:pt x="7093" y="7260"/>
                  <a:pt x="7089" y="7311"/>
                  <a:pt x="7077" y="7321"/>
                </a:cubicBezTo>
                <a:cubicBezTo>
                  <a:pt x="7066" y="7331"/>
                  <a:pt x="6948" y="7343"/>
                  <a:pt x="6816" y="7346"/>
                </a:cubicBezTo>
                <a:cubicBezTo>
                  <a:pt x="6684" y="7350"/>
                  <a:pt x="6564" y="7360"/>
                  <a:pt x="6551" y="7370"/>
                </a:cubicBezTo>
                <a:cubicBezTo>
                  <a:pt x="6539" y="7380"/>
                  <a:pt x="6173" y="7387"/>
                  <a:pt x="5739" y="7386"/>
                </a:cubicBezTo>
                <a:lnTo>
                  <a:pt x="4951" y="7383"/>
                </a:lnTo>
                <a:lnTo>
                  <a:pt x="4949" y="6326"/>
                </a:lnTo>
                <a:cubicBezTo>
                  <a:pt x="4948" y="6035"/>
                  <a:pt x="4946" y="5768"/>
                  <a:pt x="4942" y="5569"/>
                </a:cubicBezTo>
                <a:cubicBezTo>
                  <a:pt x="4939" y="5370"/>
                  <a:pt x="4934" y="5240"/>
                  <a:pt x="4929" y="5228"/>
                </a:cubicBezTo>
                <a:cubicBezTo>
                  <a:pt x="4919" y="5205"/>
                  <a:pt x="4922" y="5171"/>
                  <a:pt x="4937" y="5150"/>
                </a:cubicBezTo>
                <a:cubicBezTo>
                  <a:pt x="4952" y="5128"/>
                  <a:pt x="4961" y="5081"/>
                  <a:pt x="4961" y="5032"/>
                </a:cubicBezTo>
                <a:cubicBezTo>
                  <a:pt x="4962" y="5007"/>
                  <a:pt x="4961" y="4981"/>
                  <a:pt x="4957" y="4957"/>
                </a:cubicBezTo>
                <a:cubicBezTo>
                  <a:pt x="4953" y="4934"/>
                  <a:pt x="4947" y="4914"/>
                  <a:pt x="4940" y="4897"/>
                </a:cubicBezTo>
                <a:cubicBezTo>
                  <a:pt x="4926" y="4867"/>
                  <a:pt x="4927" y="4834"/>
                  <a:pt x="4941" y="4810"/>
                </a:cubicBezTo>
                <a:cubicBezTo>
                  <a:pt x="4959" y="4780"/>
                  <a:pt x="4623" y="4769"/>
                  <a:pt x="3523" y="4765"/>
                </a:cubicBezTo>
                <a:cubicBezTo>
                  <a:pt x="2730" y="4763"/>
                  <a:pt x="2073" y="4754"/>
                  <a:pt x="2063" y="4745"/>
                </a:cubicBezTo>
                <a:cubicBezTo>
                  <a:pt x="2053" y="4736"/>
                  <a:pt x="2055" y="4691"/>
                  <a:pt x="2068" y="4647"/>
                </a:cubicBezTo>
                <a:cubicBezTo>
                  <a:pt x="2084" y="4585"/>
                  <a:pt x="2081" y="4566"/>
                  <a:pt x="2057" y="4566"/>
                </a:cubicBezTo>
                <a:cubicBezTo>
                  <a:pt x="2040" y="4566"/>
                  <a:pt x="2013" y="4544"/>
                  <a:pt x="1997" y="4518"/>
                </a:cubicBezTo>
                <a:cubicBezTo>
                  <a:pt x="1992" y="4509"/>
                  <a:pt x="1988" y="4502"/>
                  <a:pt x="1986" y="4495"/>
                </a:cubicBezTo>
                <a:cubicBezTo>
                  <a:pt x="1986" y="4494"/>
                  <a:pt x="1986" y="4493"/>
                  <a:pt x="1986" y="4493"/>
                </a:cubicBezTo>
                <a:cubicBezTo>
                  <a:pt x="1984" y="4486"/>
                  <a:pt x="1983" y="4480"/>
                  <a:pt x="1985" y="4474"/>
                </a:cubicBezTo>
                <a:cubicBezTo>
                  <a:pt x="1988" y="4461"/>
                  <a:pt x="1998" y="4451"/>
                  <a:pt x="2018" y="4436"/>
                </a:cubicBezTo>
                <a:cubicBezTo>
                  <a:pt x="2031" y="4426"/>
                  <a:pt x="2042" y="4413"/>
                  <a:pt x="2049" y="4398"/>
                </a:cubicBezTo>
                <a:cubicBezTo>
                  <a:pt x="2057" y="4383"/>
                  <a:pt x="2062" y="4366"/>
                  <a:pt x="2064" y="4349"/>
                </a:cubicBezTo>
                <a:cubicBezTo>
                  <a:pt x="2066" y="4332"/>
                  <a:pt x="2067" y="4314"/>
                  <a:pt x="2063" y="4297"/>
                </a:cubicBezTo>
                <a:cubicBezTo>
                  <a:pt x="2063" y="4296"/>
                  <a:pt x="2063" y="4295"/>
                  <a:pt x="2063" y="4295"/>
                </a:cubicBezTo>
                <a:cubicBezTo>
                  <a:pt x="2059" y="4278"/>
                  <a:pt x="2052" y="4261"/>
                  <a:pt x="2042" y="4247"/>
                </a:cubicBezTo>
                <a:cubicBezTo>
                  <a:pt x="2025" y="4224"/>
                  <a:pt x="2029" y="4201"/>
                  <a:pt x="2054" y="4171"/>
                </a:cubicBezTo>
                <a:cubicBezTo>
                  <a:pt x="2074" y="4148"/>
                  <a:pt x="2090" y="4113"/>
                  <a:pt x="2090" y="4092"/>
                </a:cubicBezTo>
                <a:cubicBezTo>
                  <a:pt x="2090" y="4081"/>
                  <a:pt x="2080" y="4071"/>
                  <a:pt x="2065" y="4064"/>
                </a:cubicBezTo>
                <a:cubicBezTo>
                  <a:pt x="2020" y="4041"/>
                  <a:pt x="1928" y="4038"/>
                  <a:pt x="1914" y="4072"/>
                </a:cubicBezTo>
                <a:cubicBezTo>
                  <a:pt x="1904" y="4093"/>
                  <a:pt x="1883" y="4093"/>
                  <a:pt x="1852" y="4070"/>
                </a:cubicBezTo>
                <a:cubicBezTo>
                  <a:pt x="1810" y="4039"/>
                  <a:pt x="1805" y="4003"/>
                  <a:pt x="1809" y="3780"/>
                </a:cubicBezTo>
                <a:cubicBezTo>
                  <a:pt x="1811" y="3641"/>
                  <a:pt x="1812" y="3398"/>
                  <a:pt x="1811" y="3240"/>
                </a:cubicBezTo>
                <a:lnTo>
                  <a:pt x="1809" y="2952"/>
                </a:lnTo>
                <a:lnTo>
                  <a:pt x="1718" y="2952"/>
                </a:lnTo>
                <a:cubicBezTo>
                  <a:pt x="1693" y="2952"/>
                  <a:pt x="1661" y="2956"/>
                  <a:pt x="1631" y="2966"/>
                </a:cubicBezTo>
                <a:cubicBezTo>
                  <a:pt x="1601" y="2975"/>
                  <a:pt x="1573" y="2988"/>
                  <a:pt x="1553" y="3002"/>
                </a:cubicBezTo>
                <a:cubicBezTo>
                  <a:pt x="1510" y="3032"/>
                  <a:pt x="1452" y="3046"/>
                  <a:pt x="1406" y="3043"/>
                </a:cubicBezTo>
                <a:cubicBezTo>
                  <a:pt x="1372" y="3042"/>
                  <a:pt x="1344" y="3030"/>
                  <a:pt x="1335" y="3012"/>
                </a:cubicBezTo>
                <a:cubicBezTo>
                  <a:pt x="1332" y="3005"/>
                  <a:pt x="1330" y="2999"/>
                  <a:pt x="1331" y="2991"/>
                </a:cubicBezTo>
                <a:cubicBezTo>
                  <a:pt x="1332" y="2983"/>
                  <a:pt x="1330" y="2977"/>
                  <a:pt x="1327" y="2972"/>
                </a:cubicBezTo>
                <a:cubicBezTo>
                  <a:pt x="1323" y="2967"/>
                  <a:pt x="1316" y="2962"/>
                  <a:pt x="1306" y="2959"/>
                </a:cubicBezTo>
                <a:cubicBezTo>
                  <a:pt x="1286" y="2954"/>
                  <a:pt x="1253" y="2954"/>
                  <a:pt x="1202" y="2958"/>
                </a:cubicBezTo>
                <a:cubicBezTo>
                  <a:pt x="1070" y="2968"/>
                  <a:pt x="1066" y="2970"/>
                  <a:pt x="1070" y="3061"/>
                </a:cubicBezTo>
                <a:cubicBezTo>
                  <a:pt x="1074" y="3129"/>
                  <a:pt x="1066" y="3192"/>
                  <a:pt x="1051" y="3238"/>
                </a:cubicBezTo>
                <a:cubicBezTo>
                  <a:pt x="1036" y="3284"/>
                  <a:pt x="1014" y="3314"/>
                  <a:pt x="988" y="3314"/>
                </a:cubicBezTo>
                <a:cubicBezTo>
                  <a:pt x="962" y="3314"/>
                  <a:pt x="936" y="3343"/>
                  <a:pt x="929" y="3384"/>
                </a:cubicBezTo>
                <a:cubicBezTo>
                  <a:pt x="926" y="3398"/>
                  <a:pt x="923" y="3409"/>
                  <a:pt x="920" y="3417"/>
                </a:cubicBezTo>
                <a:cubicBezTo>
                  <a:pt x="916" y="3426"/>
                  <a:pt x="912" y="3432"/>
                  <a:pt x="906" y="3436"/>
                </a:cubicBezTo>
                <a:cubicBezTo>
                  <a:pt x="904" y="3438"/>
                  <a:pt x="901" y="3437"/>
                  <a:pt x="898" y="3438"/>
                </a:cubicBezTo>
                <a:cubicBezTo>
                  <a:pt x="888" y="3442"/>
                  <a:pt x="875" y="3443"/>
                  <a:pt x="858" y="3438"/>
                </a:cubicBezTo>
                <a:cubicBezTo>
                  <a:pt x="820" y="3428"/>
                  <a:pt x="808" y="3428"/>
                  <a:pt x="813" y="3451"/>
                </a:cubicBezTo>
                <a:cubicBezTo>
                  <a:pt x="813" y="3451"/>
                  <a:pt x="813" y="3452"/>
                  <a:pt x="813" y="3452"/>
                </a:cubicBezTo>
                <a:cubicBezTo>
                  <a:pt x="816" y="3457"/>
                  <a:pt x="818" y="3461"/>
                  <a:pt x="822" y="3468"/>
                </a:cubicBezTo>
                <a:cubicBezTo>
                  <a:pt x="833" y="3486"/>
                  <a:pt x="838" y="3502"/>
                  <a:pt x="837" y="3522"/>
                </a:cubicBezTo>
                <a:cubicBezTo>
                  <a:pt x="841" y="3544"/>
                  <a:pt x="838" y="3564"/>
                  <a:pt x="824" y="3584"/>
                </a:cubicBezTo>
                <a:cubicBezTo>
                  <a:pt x="821" y="3587"/>
                  <a:pt x="820" y="3593"/>
                  <a:pt x="818" y="3598"/>
                </a:cubicBezTo>
                <a:cubicBezTo>
                  <a:pt x="790" y="3674"/>
                  <a:pt x="806" y="3764"/>
                  <a:pt x="846" y="3807"/>
                </a:cubicBezTo>
                <a:cubicBezTo>
                  <a:pt x="847" y="3808"/>
                  <a:pt x="848" y="3808"/>
                  <a:pt x="850" y="3809"/>
                </a:cubicBezTo>
                <a:cubicBezTo>
                  <a:pt x="867" y="3818"/>
                  <a:pt x="884" y="3829"/>
                  <a:pt x="902" y="3832"/>
                </a:cubicBezTo>
                <a:cubicBezTo>
                  <a:pt x="910" y="3834"/>
                  <a:pt x="919" y="3841"/>
                  <a:pt x="929" y="3847"/>
                </a:cubicBezTo>
                <a:cubicBezTo>
                  <a:pt x="934" y="3849"/>
                  <a:pt x="938" y="3850"/>
                  <a:pt x="942" y="3853"/>
                </a:cubicBezTo>
                <a:cubicBezTo>
                  <a:pt x="950" y="3858"/>
                  <a:pt x="956" y="3864"/>
                  <a:pt x="963" y="3870"/>
                </a:cubicBezTo>
                <a:cubicBezTo>
                  <a:pt x="969" y="3876"/>
                  <a:pt x="975" y="3882"/>
                  <a:pt x="980" y="3888"/>
                </a:cubicBezTo>
                <a:cubicBezTo>
                  <a:pt x="980" y="3889"/>
                  <a:pt x="981" y="3888"/>
                  <a:pt x="982" y="3889"/>
                </a:cubicBezTo>
                <a:cubicBezTo>
                  <a:pt x="982" y="3890"/>
                  <a:pt x="982" y="3891"/>
                  <a:pt x="982" y="3891"/>
                </a:cubicBezTo>
                <a:cubicBezTo>
                  <a:pt x="983" y="3893"/>
                  <a:pt x="984" y="3894"/>
                  <a:pt x="985" y="3896"/>
                </a:cubicBezTo>
                <a:cubicBezTo>
                  <a:pt x="991" y="3903"/>
                  <a:pt x="995" y="3911"/>
                  <a:pt x="998" y="3916"/>
                </a:cubicBezTo>
                <a:cubicBezTo>
                  <a:pt x="1001" y="3923"/>
                  <a:pt x="1002" y="3930"/>
                  <a:pt x="1000" y="3935"/>
                </a:cubicBezTo>
                <a:cubicBezTo>
                  <a:pt x="997" y="3946"/>
                  <a:pt x="983" y="3955"/>
                  <a:pt x="958" y="3969"/>
                </a:cubicBezTo>
                <a:cubicBezTo>
                  <a:pt x="927" y="3985"/>
                  <a:pt x="894" y="3993"/>
                  <a:pt x="886" y="3986"/>
                </a:cubicBezTo>
                <a:cubicBezTo>
                  <a:pt x="877" y="3979"/>
                  <a:pt x="864" y="3996"/>
                  <a:pt x="856" y="4024"/>
                </a:cubicBezTo>
                <a:cubicBezTo>
                  <a:pt x="852" y="4039"/>
                  <a:pt x="846" y="4049"/>
                  <a:pt x="838" y="4054"/>
                </a:cubicBezTo>
                <a:cubicBezTo>
                  <a:pt x="831" y="4059"/>
                  <a:pt x="821" y="4058"/>
                  <a:pt x="812" y="4051"/>
                </a:cubicBezTo>
                <a:cubicBezTo>
                  <a:pt x="808" y="4048"/>
                  <a:pt x="807" y="4047"/>
                  <a:pt x="805" y="4048"/>
                </a:cubicBezTo>
                <a:cubicBezTo>
                  <a:pt x="804" y="4048"/>
                  <a:pt x="803" y="4050"/>
                  <a:pt x="804" y="4054"/>
                </a:cubicBezTo>
                <a:cubicBezTo>
                  <a:pt x="807" y="4062"/>
                  <a:pt x="815" y="4076"/>
                  <a:pt x="827" y="4095"/>
                </a:cubicBezTo>
                <a:cubicBezTo>
                  <a:pt x="858" y="4145"/>
                  <a:pt x="865" y="4160"/>
                  <a:pt x="850" y="4178"/>
                </a:cubicBezTo>
                <a:cubicBezTo>
                  <a:pt x="844" y="4184"/>
                  <a:pt x="837" y="4190"/>
                  <a:pt x="827" y="4198"/>
                </a:cubicBezTo>
                <a:cubicBezTo>
                  <a:pt x="809" y="4213"/>
                  <a:pt x="799" y="4223"/>
                  <a:pt x="796" y="4238"/>
                </a:cubicBezTo>
                <a:cubicBezTo>
                  <a:pt x="794" y="4252"/>
                  <a:pt x="800" y="4270"/>
                  <a:pt x="812" y="4298"/>
                </a:cubicBezTo>
                <a:cubicBezTo>
                  <a:pt x="828" y="4335"/>
                  <a:pt x="832" y="4373"/>
                  <a:pt x="821" y="4382"/>
                </a:cubicBezTo>
                <a:cubicBezTo>
                  <a:pt x="810" y="4392"/>
                  <a:pt x="801" y="4637"/>
                  <a:pt x="801" y="4927"/>
                </a:cubicBezTo>
                <a:lnTo>
                  <a:pt x="801" y="5456"/>
                </a:lnTo>
                <a:lnTo>
                  <a:pt x="911" y="5456"/>
                </a:lnTo>
                <a:cubicBezTo>
                  <a:pt x="1026" y="5456"/>
                  <a:pt x="1131" y="5526"/>
                  <a:pt x="1081" y="5569"/>
                </a:cubicBezTo>
                <a:cubicBezTo>
                  <a:pt x="1071" y="5578"/>
                  <a:pt x="1064" y="5587"/>
                  <a:pt x="1060" y="5596"/>
                </a:cubicBezTo>
                <a:cubicBezTo>
                  <a:pt x="1056" y="5605"/>
                  <a:pt x="1055" y="5614"/>
                  <a:pt x="1057" y="5623"/>
                </a:cubicBezTo>
                <a:cubicBezTo>
                  <a:pt x="1059" y="5631"/>
                  <a:pt x="1063" y="5638"/>
                  <a:pt x="1071" y="5645"/>
                </a:cubicBezTo>
                <a:cubicBezTo>
                  <a:pt x="1079" y="5652"/>
                  <a:pt x="1091" y="5659"/>
                  <a:pt x="1104" y="5664"/>
                </a:cubicBezTo>
                <a:cubicBezTo>
                  <a:pt x="1129" y="5673"/>
                  <a:pt x="1142" y="5699"/>
                  <a:pt x="1142" y="5722"/>
                </a:cubicBezTo>
                <a:cubicBezTo>
                  <a:pt x="1143" y="5735"/>
                  <a:pt x="1139" y="5747"/>
                  <a:pt x="1133" y="5756"/>
                </a:cubicBezTo>
                <a:cubicBezTo>
                  <a:pt x="1128" y="5764"/>
                  <a:pt x="1119" y="5768"/>
                  <a:pt x="1107" y="5768"/>
                </a:cubicBezTo>
                <a:cubicBezTo>
                  <a:pt x="1093" y="5768"/>
                  <a:pt x="1075" y="5779"/>
                  <a:pt x="1066" y="5792"/>
                </a:cubicBezTo>
                <a:cubicBezTo>
                  <a:pt x="1063" y="5796"/>
                  <a:pt x="1062" y="5799"/>
                  <a:pt x="1063" y="5803"/>
                </a:cubicBezTo>
                <a:cubicBezTo>
                  <a:pt x="1065" y="5807"/>
                  <a:pt x="1067" y="5812"/>
                  <a:pt x="1071" y="5816"/>
                </a:cubicBezTo>
                <a:cubicBezTo>
                  <a:pt x="1097" y="5839"/>
                  <a:pt x="1175" y="5857"/>
                  <a:pt x="1209" y="5838"/>
                </a:cubicBezTo>
                <a:cubicBezTo>
                  <a:pt x="1230" y="5827"/>
                  <a:pt x="1268" y="5834"/>
                  <a:pt x="1294" y="5854"/>
                </a:cubicBezTo>
                <a:cubicBezTo>
                  <a:pt x="1300" y="5858"/>
                  <a:pt x="1304" y="5862"/>
                  <a:pt x="1309" y="5868"/>
                </a:cubicBezTo>
                <a:cubicBezTo>
                  <a:pt x="1309" y="5868"/>
                  <a:pt x="1310" y="5870"/>
                  <a:pt x="1310" y="5870"/>
                </a:cubicBezTo>
                <a:cubicBezTo>
                  <a:pt x="1341" y="5913"/>
                  <a:pt x="1341" y="6048"/>
                  <a:pt x="1334" y="6950"/>
                </a:cubicBezTo>
                <a:lnTo>
                  <a:pt x="1326" y="8010"/>
                </a:lnTo>
                <a:lnTo>
                  <a:pt x="1455" y="8026"/>
                </a:lnTo>
                <a:cubicBezTo>
                  <a:pt x="1547" y="8038"/>
                  <a:pt x="1585" y="8057"/>
                  <a:pt x="1587" y="8092"/>
                </a:cubicBezTo>
                <a:cubicBezTo>
                  <a:pt x="1588" y="8120"/>
                  <a:pt x="1591" y="8194"/>
                  <a:pt x="1593" y="8257"/>
                </a:cubicBezTo>
                <a:lnTo>
                  <a:pt x="1596" y="8371"/>
                </a:lnTo>
                <a:lnTo>
                  <a:pt x="3148" y="8371"/>
                </a:lnTo>
                <a:cubicBezTo>
                  <a:pt x="3872" y="8371"/>
                  <a:pt x="4260" y="8371"/>
                  <a:pt x="4464" y="8363"/>
                </a:cubicBezTo>
                <a:cubicBezTo>
                  <a:pt x="4668" y="8356"/>
                  <a:pt x="4688" y="8342"/>
                  <a:pt x="4678" y="8316"/>
                </a:cubicBezTo>
                <a:cubicBezTo>
                  <a:pt x="4665" y="8282"/>
                  <a:pt x="4665" y="8253"/>
                  <a:pt x="4679" y="8241"/>
                </a:cubicBezTo>
                <a:cubicBezTo>
                  <a:pt x="4691" y="8231"/>
                  <a:pt x="4697" y="8190"/>
                  <a:pt x="4691" y="8151"/>
                </a:cubicBezTo>
                <a:cubicBezTo>
                  <a:pt x="4679" y="8065"/>
                  <a:pt x="4698" y="8026"/>
                  <a:pt x="4765" y="8020"/>
                </a:cubicBezTo>
                <a:cubicBezTo>
                  <a:pt x="4765" y="8020"/>
                  <a:pt x="4766" y="8020"/>
                  <a:pt x="4766" y="8020"/>
                </a:cubicBezTo>
                <a:cubicBezTo>
                  <a:pt x="4788" y="8018"/>
                  <a:pt x="4815" y="8020"/>
                  <a:pt x="4849" y="8024"/>
                </a:cubicBezTo>
                <a:lnTo>
                  <a:pt x="4975" y="8042"/>
                </a:lnTo>
                <a:lnTo>
                  <a:pt x="4982" y="8216"/>
                </a:lnTo>
                <a:cubicBezTo>
                  <a:pt x="4984" y="8269"/>
                  <a:pt x="4988" y="8311"/>
                  <a:pt x="4994" y="8341"/>
                </a:cubicBezTo>
                <a:cubicBezTo>
                  <a:pt x="5000" y="8372"/>
                  <a:pt x="5008" y="8390"/>
                  <a:pt x="5017" y="8390"/>
                </a:cubicBezTo>
                <a:cubicBezTo>
                  <a:pt x="5032" y="8391"/>
                  <a:pt x="5324" y="8392"/>
                  <a:pt x="5665" y="8392"/>
                </a:cubicBezTo>
                <a:cubicBezTo>
                  <a:pt x="5935" y="8392"/>
                  <a:pt x="6089" y="8393"/>
                  <a:pt x="6178" y="8400"/>
                </a:cubicBezTo>
                <a:cubicBezTo>
                  <a:pt x="6245" y="8405"/>
                  <a:pt x="6276" y="8415"/>
                  <a:pt x="6289" y="8428"/>
                </a:cubicBezTo>
                <a:cubicBezTo>
                  <a:pt x="6294" y="8433"/>
                  <a:pt x="6297" y="8437"/>
                  <a:pt x="6298" y="8443"/>
                </a:cubicBezTo>
                <a:cubicBezTo>
                  <a:pt x="6311" y="8489"/>
                  <a:pt x="6314" y="8489"/>
                  <a:pt x="6333" y="8441"/>
                </a:cubicBezTo>
                <a:cubicBezTo>
                  <a:pt x="6360" y="8375"/>
                  <a:pt x="6491" y="8371"/>
                  <a:pt x="6508" y="8436"/>
                </a:cubicBezTo>
                <a:cubicBezTo>
                  <a:pt x="6516" y="8465"/>
                  <a:pt x="6507" y="8511"/>
                  <a:pt x="6493" y="8557"/>
                </a:cubicBezTo>
                <a:cubicBezTo>
                  <a:pt x="6490" y="8564"/>
                  <a:pt x="6491" y="8570"/>
                  <a:pt x="6488" y="8577"/>
                </a:cubicBezTo>
                <a:cubicBezTo>
                  <a:pt x="6469" y="8630"/>
                  <a:pt x="6440" y="8680"/>
                  <a:pt x="6411" y="8701"/>
                </a:cubicBezTo>
                <a:cubicBezTo>
                  <a:pt x="6345" y="8749"/>
                  <a:pt x="6312" y="8772"/>
                  <a:pt x="6298" y="8804"/>
                </a:cubicBezTo>
                <a:cubicBezTo>
                  <a:pt x="6291" y="8820"/>
                  <a:pt x="6289" y="8838"/>
                  <a:pt x="6290" y="8862"/>
                </a:cubicBezTo>
                <a:cubicBezTo>
                  <a:pt x="6291" y="8886"/>
                  <a:pt x="6296" y="8915"/>
                  <a:pt x="6302" y="8956"/>
                </a:cubicBezTo>
                <a:cubicBezTo>
                  <a:pt x="6314" y="9052"/>
                  <a:pt x="6314" y="9121"/>
                  <a:pt x="6299" y="9141"/>
                </a:cubicBezTo>
                <a:cubicBezTo>
                  <a:pt x="6286" y="9160"/>
                  <a:pt x="6284" y="9214"/>
                  <a:pt x="6295" y="9268"/>
                </a:cubicBezTo>
                <a:cubicBezTo>
                  <a:pt x="6305" y="9319"/>
                  <a:pt x="6310" y="9375"/>
                  <a:pt x="6306" y="9393"/>
                </a:cubicBezTo>
                <a:cubicBezTo>
                  <a:pt x="6291" y="9467"/>
                  <a:pt x="6303" y="9615"/>
                  <a:pt x="6328" y="9656"/>
                </a:cubicBezTo>
                <a:cubicBezTo>
                  <a:pt x="6346" y="9687"/>
                  <a:pt x="6347" y="9708"/>
                  <a:pt x="6330" y="9723"/>
                </a:cubicBezTo>
                <a:cubicBezTo>
                  <a:pt x="6326" y="9726"/>
                  <a:pt x="6322" y="9745"/>
                  <a:pt x="6318" y="9781"/>
                </a:cubicBezTo>
                <a:cubicBezTo>
                  <a:pt x="6309" y="9889"/>
                  <a:pt x="6306" y="10141"/>
                  <a:pt x="6307" y="10535"/>
                </a:cubicBezTo>
                <a:cubicBezTo>
                  <a:pt x="6308" y="10755"/>
                  <a:pt x="6306" y="10956"/>
                  <a:pt x="6303" y="11104"/>
                </a:cubicBezTo>
                <a:cubicBezTo>
                  <a:pt x="6299" y="11253"/>
                  <a:pt x="6294" y="11349"/>
                  <a:pt x="6288" y="11358"/>
                </a:cubicBezTo>
                <a:cubicBezTo>
                  <a:pt x="6275" y="11375"/>
                  <a:pt x="5829" y="11385"/>
                  <a:pt x="5220" y="11380"/>
                </a:cubicBezTo>
                <a:lnTo>
                  <a:pt x="4174" y="11370"/>
                </a:lnTo>
                <a:lnTo>
                  <a:pt x="4168" y="10819"/>
                </a:lnTo>
                <a:cubicBezTo>
                  <a:pt x="4166" y="10667"/>
                  <a:pt x="4162" y="10528"/>
                  <a:pt x="4159" y="10428"/>
                </a:cubicBezTo>
                <a:cubicBezTo>
                  <a:pt x="4155" y="10328"/>
                  <a:pt x="4151" y="10266"/>
                  <a:pt x="4147" y="10266"/>
                </a:cubicBezTo>
                <a:cubicBezTo>
                  <a:pt x="4139" y="10266"/>
                  <a:pt x="4119" y="10293"/>
                  <a:pt x="4102" y="10325"/>
                </a:cubicBezTo>
                <a:cubicBezTo>
                  <a:pt x="4088" y="10352"/>
                  <a:pt x="4080" y="10366"/>
                  <a:pt x="4074" y="10366"/>
                </a:cubicBezTo>
                <a:cubicBezTo>
                  <a:pt x="4068" y="10366"/>
                  <a:pt x="4063" y="10352"/>
                  <a:pt x="4056" y="10325"/>
                </a:cubicBezTo>
                <a:cubicBezTo>
                  <a:pt x="4051" y="10309"/>
                  <a:pt x="4041" y="10294"/>
                  <a:pt x="4028" y="10284"/>
                </a:cubicBezTo>
                <a:cubicBezTo>
                  <a:pt x="4016" y="10273"/>
                  <a:pt x="4000" y="10266"/>
                  <a:pt x="3984" y="10266"/>
                </a:cubicBezTo>
                <a:cubicBezTo>
                  <a:pt x="3914" y="10266"/>
                  <a:pt x="3893" y="10217"/>
                  <a:pt x="3900" y="10066"/>
                </a:cubicBezTo>
                <a:cubicBezTo>
                  <a:pt x="3904" y="9958"/>
                  <a:pt x="3898" y="9943"/>
                  <a:pt x="3840" y="9927"/>
                </a:cubicBezTo>
                <a:cubicBezTo>
                  <a:pt x="3804" y="9917"/>
                  <a:pt x="3763" y="9921"/>
                  <a:pt x="3750" y="9935"/>
                </a:cubicBezTo>
                <a:cubicBezTo>
                  <a:pt x="3741" y="9945"/>
                  <a:pt x="3714" y="9954"/>
                  <a:pt x="3678" y="9959"/>
                </a:cubicBezTo>
                <a:cubicBezTo>
                  <a:pt x="3642" y="9964"/>
                  <a:pt x="3598" y="9966"/>
                  <a:pt x="3555" y="9967"/>
                </a:cubicBezTo>
                <a:cubicBezTo>
                  <a:pt x="3492" y="9967"/>
                  <a:pt x="3433" y="9962"/>
                  <a:pt x="3400" y="9952"/>
                </a:cubicBezTo>
                <a:cubicBezTo>
                  <a:pt x="3398" y="9952"/>
                  <a:pt x="3396" y="9951"/>
                  <a:pt x="3394" y="9951"/>
                </a:cubicBezTo>
                <a:cubicBezTo>
                  <a:pt x="3384" y="9947"/>
                  <a:pt x="3376" y="9943"/>
                  <a:pt x="3374" y="9938"/>
                </a:cubicBezTo>
                <a:cubicBezTo>
                  <a:pt x="3368" y="9926"/>
                  <a:pt x="3237" y="9917"/>
                  <a:pt x="3041" y="9911"/>
                </a:cubicBezTo>
                <a:cubicBezTo>
                  <a:pt x="2454" y="9893"/>
                  <a:pt x="1293" y="9903"/>
                  <a:pt x="1277" y="9938"/>
                </a:cubicBezTo>
                <a:cubicBezTo>
                  <a:pt x="1273" y="9947"/>
                  <a:pt x="1268" y="9953"/>
                  <a:pt x="1261" y="9956"/>
                </a:cubicBezTo>
                <a:cubicBezTo>
                  <a:pt x="1255" y="9958"/>
                  <a:pt x="1248" y="9957"/>
                  <a:pt x="1242" y="9952"/>
                </a:cubicBezTo>
                <a:cubicBezTo>
                  <a:pt x="1230" y="9942"/>
                  <a:pt x="1199" y="9954"/>
                  <a:pt x="1172" y="9978"/>
                </a:cubicBezTo>
                <a:cubicBezTo>
                  <a:pt x="1129" y="10015"/>
                  <a:pt x="1117" y="10009"/>
                  <a:pt x="1077" y="9937"/>
                </a:cubicBezTo>
                <a:cubicBezTo>
                  <a:pt x="1027" y="9847"/>
                  <a:pt x="1017" y="9669"/>
                  <a:pt x="1029" y="9125"/>
                </a:cubicBezTo>
                <a:lnTo>
                  <a:pt x="1036" y="8824"/>
                </a:lnTo>
                <a:lnTo>
                  <a:pt x="583" y="8820"/>
                </a:lnTo>
                <a:cubicBezTo>
                  <a:pt x="181" y="8816"/>
                  <a:pt x="133" y="8822"/>
                  <a:pt x="159" y="8866"/>
                </a:cubicBezTo>
                <a:cubicBezTo>
                  <a:pt x="183" y="8906"/>
                  <a:pt x="181" y="8919"/>
                  <a:pt x="150" y="8935"/>
                </a:cubicBezTo>
                <a:cubicBezTo>
                  <a:pt x="129" y="8947"/>
                  <a:pt x="112" y="8984"/>
                  <a:pt x="112" y="9019"/>
                </a:cubicBezTo>
                <a:cubicBezTo>
                  <a:pt x="112" y="9101"/>
                  <a:pt x="43" y="9250"/>
                  <a:pt x="16" y="9227"/>
                </a:cubicBezTo>
                <a:cubicBezTo>
                  <a:pt x="10" y="9222"/>
                  <a:pt x="4" y="9861"/>
                  <a:pt x="0" y="10955"/>
                </a:cubicBezTo>
                <a:cubicBezTo>
                  <a:pt x="0" y="11044"/>
                  <a:pt x="1" y="11223"/>
                  <a:pt x="0" y="11318"/>
                </a:cubicBezTo>
                <a:lnTo>
                  <a:pt x="130" y="11328"/>
                </a:lnTo>
                <a:lnTo>
                  <a:pt x="266" y="11337"/>
                </a:lnTo>
                <a:lnTo>
                  <a:pt x="272" y="12250"/>
                </a:lnTo>
                <a:lnTo>
                  <a:pt x="278" y="13162"/>
                </a:lnTo>
                <a:lnTo>
                  <a:pt x="401" y="13173"/>
                </a:lnTo>
                <a:lnTo>
                  <a:pt x="524" y="13183"/>
                </a:lnTo>
                <a:lnTo>
                  <a:pt x="532" y="13355"/>
                </a:lnTo>
                <a:lnTo>
                  <a:pt x="539" y="13530"/>
                </a:lnTo>
                <a:lnTo>
                  <a:pt x="2294" y="13528"/>
                </a:lnTo>
                <a:cubicBezTo>
                  <a:pt x="3670" y="13527"/>
                  <a:pt x="3979" y="13523"/>
                  <a:pt x="4017" y="13492"/>
                </a:cubicBezTo>
                <a:cubicBezTo>
                  <a:pt x="4023" y="13487"/>
                  <a:pt x="4023" y="13483"/>
                  <a:pt x="4019" y="13477"/>
                </a:cubicBezTo>
                <a:cubicBezTo>
                  <a:pt x="4013" y="13467"/>
                  <a:pt x="4008" y="13458"/>
                  <a:pt x="4006" y="13450"/>
                </a:cubicBezTo>
                <a:cubicBezTo>
                  <a:pt x="4003" y="13443"/>
                  <a:pt x="4003" y="13438"/>
                  <a:pt x="4005" y="13433"/>
                </a:cubicBezTo>
                <a:cubicBezTo>
                  <a:pt x="4008" y="13423"/>
                  <a:pt x="4018" y="13415"/>
                  <a:pt x="4039" y="13408"/>
                </a:cubicBezTo>
                <a:cubicBezTo>
                  <a:pt x="4067" y="13397"/>
                  <a:pt x="4084" y="13373"/>
                  <a:pt x="4077" y="13348"/>
                </a:cubicBezTo>
                <a:cubicBezTo>
                  <a:pt x="4071" y="13324"/>
                  <a:pt x="4076" y="13272"/>
                  <a:pt x="4091" y="13235"/>
                </a:cubicBezTo>
                <a:cubicBezTo>
                  <a:pt x="4096" y="13222"/>
                  <a:pt x="4101" y="13212"/>
                  <a:pt x="4107" y="13203"/>
                </a:cubicBezTo>
                <a:cubicBezTo>
                  <a:pt x="4113" y="13195"/>
                  <a:pt x="4119" y="13189"/>
                  <a:pt x="4127" y="13184"/>
                </a:cubicBezTo>
                <a:cubicBezTo>
                  <a:pt x="4143" y="13176"/>
                  <a:pt x="4164" y="13174"/>
                  <a:pt x="4192" y="13178"/>
                </a:cubicBezTo>
                <a:cubicBezTo>
                  <a:pt x="4223" y="13183"/>
                  <a:pt x="4243" y="13191"/>
                  <a:pt x="4256" y="13207"/>
                </a:cubicBezTo>
                <a:cubicBezTo>
                  <a:pt x="4262" y="13214"/>
                  <a:pt x="4267" y="13223"/>
                  <a:pt x="4270" y="13235"/>
                </a:cubicBezTo>
                <a:cubicBezTo>
                  <a:pt x="4274" y="13247"/>
                  <a:pt x="4278" y="13263"/>
                  <a:pt x="4281" y="13281"/>
                </a:cubicBezTo>
                <a:cubicBezTo>
                  <a:pt x="4289" y="13342"/>
                  <a:pt x="4310" y="13389"/>
                  <a:pt x="4334" y="13411"/>
                </a:cubicBezTo>
                <a:cubicBezTo>
                  <a:pt x="4352" y="13427"/>
                  <a:pt x="4372" y="13429"/>
                  <a:pt x="4387" y="13412"/>
                </a:cubicBezTo>
                <a:cubicBezTo>
                  <a:pt x="4392" y="13407"/>
                  <a:pt x="4396" y="13399"/>
                  <a:pt x="4401" y="13389"/>
                </a:cubicBezTo>
                <a:cubicBezTo>
                  <a:pt x="4408" y="13371"/>
                  <a:pt x="4418" y="13357"/>
                  <a:pt x="4430" y="13348"/>
                </a:cubicBezTo>
                <a:cubicBezTo>
                  <a:pt x="4442" y="13338"/>
                  <a:pt x="4454" y="13334"/>
                  <a:pt x="4467" y="13333"/>
                </a:cubicBezTo>
                <a:cubicBezTo>
                  <a:pt x="4481" y="13333"/>
                  <a:pt x="4494" y="13337"/>
                  <a:pt x="4506" y="13346"/>
                </a:cubicBezTo>
                <a:cubicBezTo>
                  <a:pt x="4517" y="13354"/>
                  <a:pt x="4527" y="13367"/>
                  <a:pt x="4534" y="13384"/>
                </a:cubicBezTo>
                <a:cubicBezTo>
                  <a:pt x="4538" y="13394"/>
                  <a:pt x="4542" y="13402"/>
                  <a:pt x="4548" y="13408"/>
                </a:cubicBezTo>
                <a:cubicBezTo>
                  <a:pt x="4553" y="13414"/>
                  <a:pt x="4559" y="13418"/>
                  <a:pt x="4567" y="13420"/>
                </a:cubicBezTo>
                <a:cubicBezTo>
                  <a:pt x="4582" y="13425"/>
                  <a:pt x="4602" y="13423"/>
                  <a:pt x="4630" y="13414"/>
                </a:cubicBezTo>
                <a:cubicBezTo>
                  <a:pt x="4660" y="13405"/>
                  <a:pt x="4684" y="13391"/>
                  <a:pt x="4691" y="13378"/>
                </a:cubicBezTo>
                <a:cubicBezTo>
                  <a:pt x="4693" y="13373"/>
                  <a:pt x="4694" y="13367"/>
                  <a:pt x="4692" y="13363"/>
                </a:cubicBezTo>
                <a:cubicBezTo>
                  <a:pt x="4686" y="13348"/>
                  <a:pt x="4690" y="13298"/>
                  <a:pt x="4702" y="13251"/>
                </a:cubicBezTo>
                <a:lnTo>
                  <a:pt x="4726" y="13167"/>
                </a:lnTo>
                <a:lnTo>
                  <a:pt x="5622" y="13167"/>
                </a:lnTo>
                <a:lnTo>
                  <a:pt x="6516" y="13167"/>
                </a:lnTo>
                <a:lnTo>
                  <a:pt x="6520" y="13092"/>
                </a:lnTo>
                <a:cubicBezTo>
                  <a:pt x="6522" y="13052"/>
                  <a:pt x="6524" y="12974"/>
                  <a:pt x="6525" y="12920"/>
                </a:cubicBezTo>
                <a:cubicBezTo>
                  <a:pt x="6528" y="12827"/>
                  <a:pt x="6534" y="12820"/>
                  <a:pt x="6623" y="12820"/>
                </a:cubicBezTo>
                <a:cubicBezTo>
                  <a:pt x="6701" y="12820"/>
                  <a:pt x="6718" y="12832"/>
                  <a:pt x="6718" y="12886"/>
                </a:cubicBezTo>
                <a:cubicBezTo>
                  <a:pt x="6718" y="12930"/>
                  <a:pt x="6733" y="12951"/>
                  <a:pt x="6764" y="12951"/>
                </a:cubicBezTo>
                <a:cubicBezTo>
                  <a:pt x="6807" y="12951"/>
                  <a:pt x="6812" y="12977"/>
                  <a:pt x="6818" y="13238"/>
                </a:cubicBezTo>
                <a:lnTo>
                  <a:pt x="6824" y="13527"/>
                </a:lnTo>
                <a:lnTo>
                  <a:pt x="6959" y="13534"/>
                </a:lnTo>
                <a:lnTo>
                  <a:pt x="7093" y="13546"/>
                </a:lnTo>
                <a:lnTo>
                  <a:pt x="7086" y="13717"/>
                </a:lnTo>
                <a:lnTo>
                  <a:pt x="7078" y="13888"/>
                </a:lnTo>
                <a:lnTo>
                  <a:pt x="7204" y="13897"/>
                </a:lnTo>
                <a:lnTo>
                  <a:pt x="7329" y="13908"/>
                </a:lnTo>
                <a:lnTo>
                  <a:pt x="7336" y="14081"/>
                </a:lnTo>
                <a:lnTo>
                  <a:pt x="7343" y="14254"/>
                </a:lnTo>
                <a:lnTo>
                  <a:pt x="7430" y="14257"/>
                </a:lnTo>
                <a:cubicBezTo>
                  <a:pt x="7469" y="14259"/>
                  <a:pt x="7499" y="14260"/>
                  <a:pt x="7522" y="14263"/>
                </a:cubicBezTo>
                <a:cubicBezTo>
                  <a:pt x="7544" y="14266"/>
                  <a:pt x="7559" y="14271"/>
                  <a:pt x="7569" y="14281"/>
                </a:cubicBezTo>
                <a:cubicBezTo>
                  <a:pt x="7574" y="14284"/>
                  <a:pt x="7575" y="14293"/>
                  <a:pt x="7578" y="14298"/>
                </a:cubicBezTo>
                <a:cubicBezTo>
                  <a:pt x="7590" y="14319"/>
                  <a:pt x="7596" y="14348"/>
                  <a:pt x="7601" y="14403"/>
                </a:cubicBezTo>
                <a:cubicBezTo>
                  <a:pt x="7604" y="14439"/>
                  <a:pt x="7606" y="14481"/>
                  <a:pt x="7605" y="14520"/>
                </a:cubicBezTo>
                <a:cubicBezTo>
                  <a:pt x="7605" y="14520"/>
                  <a:pt x="7605" y="14521"/>
                  <a:pt x="7605" y="14521"/>
                </a:cubicBezTo>
                <a:cubicBezTo>
                  <a:pt x="7605" y="14560"/>
                  <a:pt x="7604" y="14594"/>
                  <a:pt x="7600" y="14617"/>
                </a:cubicBezTo>
                <a:lnTo>
                  <a:pt x="7586" y="14699"/>
                </a:lnTo>
                <a:lnTo>
                  <a:pt x="6551" y="14700"/>
                </a:lnTo>
                <a:lnTo>
                  <a:pt x="5516" y="14702"/>
                </a:lnTo>
                <a:lnTo>
                  <a:pt x="5510" y="15936"/>
                </a:lnTo>
                <a:cubicBezTo>
                  <a:pt x="5507" y="16615"/>
                  <a:pt x="5499" y="17189"/>
                  <a:pt x="5493" y="17212"/>
                </a:cubicBezTo>
                <a:cubicBezTo>
                  <a:pt x="5491" y="17220"/>
                  <a:pt x="5481" y="17227"/>
                  <a:pt x="5462" y="17232"/>
                </a:cubicBezTo>
                <a:cubicBezTo>
                  <a:pt x="5444" y="17237"/>
                  <a:pt x="5415" y="17241"/>
                  <a:pt x="5374" y="17243"/>
                </a:cubicBezTo>
                <a:cubicBezTo>
                  <a:pt x="5292" y="17248"/>
                  <a:pt x="5161" y="17248"/>
                  <a:pt x="4958" y="17245"/>
                </a:cubicBezTo>
                <a:lnTo>
                  <a:pt x="4433" y="17235"/>
                </a:lnTo>
                <a:lnTo>
                  <a:pt x="4431" y="17006"/>
                </a:lnTo>
                <a:cubicBezTo>
                  <a:pt x="4430" y="16879"/>
                  <a:pt x="4426" y="16759"/>
                  <a:pt x="4422" y="16741"/>
                </a:cubicBezTo>
                <a:cubicBezTo>
                  <a:pt x="4418" y="16723"/>
                  <a:pt x="4422" y="16682"/>
                  <a:pt x="4432" y="16651"/>
                </a:cubicBezTo>
                <a:cubicBezTo>
                  <a:pt x="4442" y="16619"/>
                  <a:pt x="4442" y="16552"/>
                  <a:pt x="4432" y="16502"/>
                </a:cubicBezTo>
                <a:cubicBezTo>
                  <a:pt x="4423" y="16452"/>
                  <a:pt x="4415" y="16349"/>
                  <a:pt x="4415" y="16271"/>
                </a:cubicBezTo>
                <a:cubicBezTo>
                  <a:pt x="4415" y="16211"/>
                  <a:pt x="4414" y="16177"/>
                  <a:pt x="4408" y="16160"/>
                </a:cubicBezTo>
                <a:cubicBezTo>
                  <a:pt x="4406" y="16151"/>
                  <a:pt x="4402" y="16145"/>
                  <a:pt x="4397" y="16144"/>
                </a:cubicBezTo>
                <a:cubicBezTo>
                  <a:pt x="4392" y="16142"/>
                  <a:pt x="4385" y="16144"/>
                  <a:pt x="4377" y="16149"/>
                </a:cubicBezTo>
                <a:cubicBezTo>
                  <a:pt x="4309" y="16186"/>
                  <a:pt x="4292" y="16183"/>
                  <a:pt x="4292" y="16133"/>
                </a:cubicBezTo>
                <a:cubicBezTo>
                  <a:pt x="4292" y="16076"/>
                  <a:pt x="4236" y="15988"/>
                  <a:pt x="4180" y="15958"/>
                </a:cubicBezTo>
                <a:cubicBezTo>
                  <a:pt x="4155" y="15945"/>
                  <a:pt x="4147" y="15915"/>
                  <a:pt x="4155" y="15870"/>
                </a:cubicBezTo>
                <a:cubicBezTo>
                  <a:pt x="4162" y="15832"/>
                  <a:pt x="4159" y="15802"/>
                  <a:pt x="4147" y="15805"/>
                </a:cubicBezTo>
                <a:cubicBezTo>
                  <a:pt x="4136" y="15808"/>
                  <a:pt x="4121" y="15807"/>
                  <a:pt x="4114" y="15803"/>
                </a:cubicBezTo>
                <a:cubicBezTo>
                  <a:pt x="4100" y="15795"/>
                  <a:pt x="4080" y="15789"/>
                  <a:pt x="4056" y="15786"/>
                </a:cubicBezTo>
                <a:cubicBezTo>
                  <a:pt x="3983" y="15776"/>
                  <a:pt x="3881" y="15788"/>
                  <a:pt x="3848" y="15819"/>
                </a:cubicBezTo>
                <a:cubicBezTo>
                  <a:pt x="3818" y="15846"/>
                  <a:pt x="3785" y="15858"/>
                  <a:pt x="3775" y="15844"/>
                </a:cubicBezTo>
                <a:cubicBezTo>
                  <a:pt x="3765" y="15831"/>
                  <a:pt x="3703" y="15819"/>
                  <a:pt x="3636" y="15819"/>
                </a:cubicBezTo>
                <a:cubicBezTo>
                  <a:pt x="3569" y="15819"/>
                  <a:pt x="3492" y="15806"/>
                  <a:pt x="3463" y="15792"/>
                </a:cubicBezTo>
                <a:cubicBezTo>
                  <a:pt x="3412" y="15767"/>
                  <a:pt x="3411" y="15771"/>
                  <a:pt x="3413" y="16057"/>
                </a:cubicBezTo>
                <a:cubicBezTo>
                  <a:pt x="3415" y="16216"/>
                  <a:pt x="3425" y="16364"/>
                  <a:pt x="3437" y="16385"/>
                </a:cubicBezTo>
                <a:cubicBezTo>
                  <a:pt x="3450" y="16408"/>
                  <a:pt x="3449" y="16431"/>
                  <a:pt x="3435" y="16443"/>
                </a:cubicBezTo>
                <a:cubicBezTo>
                  <a:pt x="3427" y="16450"/>
                  <a:pt x="3422" y="16478"/>
                  <a:pt x="3418" y="16518"/>
                </a:cubicBezTo>
                <a:cubicBezTo>
                  <a:pt x="3407" y="16637"/>
                  <a:pt x="3413" y="16856"/>
                  <a:pt x="3436" y="16876"/>
                </a:cubicBezTo>
                <a:cubicBezTo>
                  <a:pt x="3450" y="16888"/>
                  <a:pt x="3449" y="16912"/>
                  <a:pt x="3433" y="16939"/>
                </a:cubicBezTo>
                <a:cubicBezTo>
                  <a:pt x="3415" y="16968"/>
                  <a:pt x="3414" y="16990"/>
                  <a:pt x="3430" y="17004"/>
                </a:cubicBezTo>
                <a:cubicBezTo>
                  <a:pt x="3445" y="17017"/>
                  <a:pt x="3447" y="17053"/>
                  <a:pt x="3435" y="17097"/>
                </a:cubicBezTo>
                <a:cubicBezTo>
                  <a:pt x="3424" y="17138"/>
                  <a:pt x="3416" y="17186"/>
                  <a:pt x="3418" y="17204"/>
                </a:cubicBezTo>
                <a:cubicBezTo>
                  <a:pt x="3419" y="17222"/>
                  <a:pt x="3362" y="17245"/>
                  <a:pt x="3291" y="17256"/>
                </a:cubicBezTo>
                <a:cubicBezTo>
                  <a:pt x="3220" y="17267"/>
                  <a:pt x="3170" y="17277"/>
                  <a:pt x="3180" y="17280"/>
                </a:cubicBezTo>
                <a:cubicBezTo>
                  <a:pt x="3191" y="17283"/>
                  <a:pt x="3191" y="17305"/>
                  <a:pt x="3180" y="17327"/>
                </a:cubicBezTo>
                <a:cubicBezTo>
                  <a:pt x="3174" y="17342"/>
                  <a:pt x="3168" y="17369"/>
                  <a:pt x="3164" y="17403"/>
                </a:cubicBezTo>
                <a:cubicBezTo>
                  <a:pt x="3161" y="17438"/>
                  <a:pt x="3158" y="17477"/>
                  <a:pt x="3158" y="17517"/>
                </a:cubicBezTo>
                <a:cubicBezTo>
                  <a:pt x="3156" y="17598"/>
                  <a:pt x="3161" y="17677"/>
                  <a:pt x="3174" y="17698"/>
                </a:cubicBezTo>
                <a:cubicBezTo>
                  <a:pt x="3185" y="17717"/>
                  <a:pt x="3189" y="17762"/>
                  <a:pt x="3187" y="17810"/>
                </a:cubicBezTo>
                <a:cubicBezTo>
                  <a:pt x="3185" y="17859"/>
                  <a:pt x="3177" y="17908"/>
                  <a:pt x="3164" y="17937"/>
                </a:cubicBezTo>
                <a:cubicBezTo>
                  <a:pt x="3156" y="17957"/>
                  <a:pt x="3161" y="17982"/>
                  <a:pt x="3175" y="17994"/>
                </a:cubicBezTo>
                <a:cubicBezTo>
                  <a:pt x="3192" y="18009"/>
                  <a:pt x="3192" y="18029"/>
                  <a:pt x="3174" y="18059"/>
                </a:cubicBezTo>
                <a:cubicBezTo>
                  <a:pt x="3155" y="18091"/>
                  <a:pt x="3155" y="18109"/>
                  <a:pt x="3174" y="18126"/>
                </a:cubicBezTo>
                <a:cubicBezTo>
                  <a:pt x="3192" y="18141"/>
                  <a:pt x="3191" y="18163"/>
                  <a:pt x="3169" y="18200"/>
                </a:cubicBezTo>
                <a:cubicBezTo>
                  <a:pt x="3160" y="18215"/>
                  <a:pt x="3155" y="18226"/>
                  <a:pt x="3154" y="18232"/>
                </a:cubicBezTo>
                <a:cubicBezTo>
                  <a:pt x="3154" y="18237"/>
                  <a:pt x="3157" y="18237"/>
                  <a:pt x="3164" y="18230"/>
                </a:cubicBezTo>
                <a:cubicBezTo>
                  <a:pt x="3172" y="18224"/>
                  <a:pt x="3182" y="18224"/>
                  <a:pt x="3192" y="18229"/>
                </a:cubicBezTo>
                <a:cubicBezTo>
                  <a:pt x="3192" y="18229"/>
                  <a:pt x="3193" y="18229"/>
                  <a:pt x="3193" y="18229"/>
                </a:cubicBezTo>
                <a:cubicBezTo>
                  <a:pt x="3203" y="18234"/>
                  <a:pt x="3213" y="18245"/>
                  <a:pt x="3221" y="18259"/>
                </a:cubicBezTo>
                <a:cubicBezTo>
                  <a:pt x="3237" y="18286"/>
                  <a:pt x="3277" y="18307"/>
                  <a:pt x="3312" y="18308"/>
                </a:cubicBezTo>
                <a:cubicBezTo>
                  <a:pt x="3350" y="18308"/>
                  <a:pt x="3389" y="18331"/>
                  <a:pt x="3420" y="18360"/>
                </a:cubicBezTo>
                <a:cubicBezTo>
                  <a:pt x="3422" y="18362"/>
                  <a:pt x="3426" y="18364"/>
                  <a:pt x="3428" y="18366"/>
                </a:cubicBezTo>
                <a:cubicBezTo>
                  <a:pt x="3429" y="18367"/>
                  <a:pt x="3428" y="18367"/>
                  <a:pt x="3429" y="18368"/>
                </a:cubicBezTo>
                <a:cubicBezTo>
                  <a:pt x="3431" y="18371"/>
                  <a:pt x="3434" y="18373"/>
                  <a:pt x="3436" y="18376"/>
                </a:cubicBezTo>
                <a:cubicBezTo>
                  <a:pt x="3457" y="18400"/>
                  <a:pt x="3467" y="18417"/>
                  <a:pt x="3468" y="18438"/>
                </a:cubicBezTo>
                <a:cubicBezTo>
                  <a:pt x="3470" y="18452"/>
                  <a:pt x="3471" y="18464"/>
                  <a:pt x="3464" y="18476"/>
                </a:cubicBezTo>
                <a:cubicBezTo>
                  <a:pt x="3455" y="18492"/>
                  <a:pt x="3451" y="18512"/>
                  <a:pt x="3444" y="18531"/>
                </a:cubicBezTo>
                <a:cubicBezTo>
                  <a:pt x="3430" y="18570"/>
                  <a:pt x="3424" y="18604"/>
                  <a:pt x="3425" y="18625"/>
                </a:cubicBezTo>
                <a:cubicBezTo>
                  <a:pt x="3426" y="18625"/>
                  <a:pt x="3428" y="18624"/>
                  <a:pt x="3431" y="18622"/>
                </a:cubicBezTo>
                <a:cubicBezTo>
                  <a:pt x="3443" y="18611"/>
                  <a:pt x="3459" y="18617"/>
                  <a:pt x="3468" y="18636"/>
                </a:cubicBezTo>
                <a:cubicBezTo>
                  <a:pt x="3476" y="18654"/>
                  <a:pt x="3524" y="18669"/>
                  <a:pt x="3574" y="18669"/>
                </a:cubicBezTo>
                <a:cubicBezTo>
                  <a:pt x="3624" y="18669"/>
                  <a:pt x="3670" y="18681"/>
                  <a:pt x="3677" y="18696"/>
                </a:cubicBezTo>
                <a:cubicBezTo>
                  <a:pt x="3683" y="18711"/>
                  <a:pt x="3692" y="19124"/>
                  <a:pt x="3695" y="19612"/>
                </a:cubicBezTo>
                <a:cubicBezTo>
                  <a:pt x="3698" y="20100"/>
                  <a:pt x="3707" y="20449"/>
                  <a:pt x="3714" y="20390"/>
                </a:cubicBezTo>
                <a:cubicBezTo>
                  <a:pt x="3736" y="20205"/>
                  <a:pt x="3773" y="20255"/>
                  <a:pt x="3781" y="20480"/>
                </a:cubicBezTo>
                <a:cubicBezTo>
                  <a:pt x="3785" y="20597"/>
                  <a:pt x="3798" y="20711"/>
                  <a:pt x="3810" y="20732"/>
                </a:cubicBezTo>
                <a:cubicBezTo>
                  <a:pt x="3823" y="20753"/>
                  <a:pt x="3827" y="20794"/>
                  <a:pt x="3819" y="20824"/>
                </a:cubicBezTo>
                <a:cubicBezTo>
                  <a:pt x="3815" y="20839"/>
                  <a:pt x="3814" y="20852"/>
                  <a:pt x="3816" y="20862"/>
                </a:cubicBezTo>
                <a:cubicBezTo>
                  <a:pt x="3818" y="20871"/>
                  <a:pt x="3824" y="20878"/>
                  <a:pt x="3832" y="20878"/>
                </a:cubicBezTo>
                <a:cubicBezTo>
                  <a:pt x="3847" y="20878"/>
                  <a:pt x="3853" y="20863"/>
                  <a:pt x="3845" y="20846"/>
                </a:cubicBezTo>
                <a:cubicBezTo>
                  <a:pt x="3814" y="20776"/>
                  <a:pt x="3889" y="20774"/>
                  <a:pt x="3927" y="20844"/>
                </a:cubicBezTo>
                <a:cubicBezTo>
                  <a:pt x="3955" y="20896"/>
                  <a:pt x="3978" y="20910"/>
                  <a:pt x="4000" y="20890"/>
                </a:cubicBezTo>
                <a:cubicBezTo>
                  <a:pt x="4069" y="20830"/>
                  <a:pt x="4179" y="20864"/>
                  <a:pt x="4173" y="20928"/>
                </a:cubicBezTo>
                <a:cubicBezTo>
                  <a:pt x="4172" y="20937"/>
                  <a:pt x="4169" y="20947"/>
                  <a:pt x="4163" y="20957"/>
                </a:cubicBezTo>
                <a:cubicBezTo>
                  <a:pt x="4144" y="20988"/>
                  <a:pt x="4148" y="21012"/>
                  <a:pt x="4174" y="21042"/>
                </a:cubicBezTo>
                <a:cubicBezTo>
                  <a:pt x="4200" y="21072"/>
                  <a:pt x="4203" y="21096"/>
                  <a:pt x="4186" y="21125"/>
                </a:cubicBezTo>
                <a:cubicBezTo>
                  <a:pt x="4122" y="21232"/>
                  <a:pt x="4212" y="21238"/>
                  <a:pt x="5729" y="21228"/>
                </a:cubicBezTo>
                <a:cubicBezTo>
                  <a:pt x="6557" y="21222"/>
                  <a:pt x="7251" y="21213"/>
                  <a:pt x="7272" y="21207"/>
                </a:cubicBezTo>
                <a:cubicBezTo>
                  <a:pt x="7278" y="21205"/>
                  <a:pt x="7284" y="21201"/>
                  <a:pt x="7289" y="21194"/>
                </a:cubicBezTo>
                <a:cubicBezTo>
                  <a:pt x="7303" y="21176"/>
                  <a:pt x="7308" y="21136"/>
                  <a:pt x="7306" y="21068"/>
                </a:cubicBezTo>
                <a:cubicBezTo>
                  <a:pt x="7304" y="20991"/>
                  <a:pt x="7308" y="20945"/>
                  <a:pt x="7329" y="20917"/>
                </a:cubicBezTo>
                <a:cubicBezTo>
                  <a:pt x="7340" y="20903"/>
                  <a:pt x="7356" y="20894"/>
                  <a:pt x="7377" y="20887"/>
                </a:cubicBezTo>
                <a:cubicBezTo>
                  <a:pt x="7398" y="20880"/>
                  <a:pt x="7424" y="20875"/>
                  <a:pt x="7458" y="20871"/>
                </a:cubicBezTo>
                <a:lnTo>
                  <a:pt x="7565" y="20859"/>
                </a:lnTo>
                <a:lnTo>
                  <a:pt x="7567" y="20678"/>
                </a:lnTo>
                <a:cubicBezTo>
                  <a:pt x="7569" y="20579"/>
                  <a:pt x="7563" y="20484"/>
                  <a:pt x="7553" y="20466"/>
                </a:cubicBezTo>
                <a:cubicBezTo>
                  <a:pt x="7523" y="20407"/>
                  <a:pt x="7522" y="18350"/>
                  <a:pt x="7552" y="18324"/>
                </a:cubicBezTo>
                <a:cubicBezTo>
                  <a:pt x="7572" y="18307"/>
                  <a:pt x="7571" y="18288"/>
                  <a:pt x="7550" y="18252"/>
                </a:cubicBezTo>
                <a:cubicBezTo>
                  <a:pt x="7529" y="18216"/>
                  <a:pt x="7528" y="18196"/>
                  <a:pt x="7549" y="18167"/>
                </a:cubicBezTo>
                <a:cubicBezTo>
                  <a:pt x="7575" y="18131"/>
                  <a:pt x="7583" y="17919"/>
                  <a:pt x="7570" y="17802"/>
                </a:cubicBezTo>
                <a:cubicBezTo>
                  <a:pt x="7566" y="17764"/>
                  <a:pt x="7560" y="17735"/>
                  <a:pt x="7551" y="17728"/>
                </a:cubicBezTo>
                <a:cubicBezTo>
                  <a:pt x="7537" y="17716"/>
                  <a:pt x="7532" y="17685"/>
                  <a:pt x="7539" y="17660"/>
                </a:cubicBezTo>
                <a:cubicBezTo>
                  <a:pt x="7541" y="17651"/>
                  <a:pt x="7542" y="17645"/>
                  <a:pt x="7540" y="17639"/>
                </a:cubicBezTo>
                <a:cubicBezTo>
                  <a:pt x="7538" y="17633"/>
                  <a:pt x="7533" y="17629"/>
                  <a:pt x="7526" y="17625"/>
                </a:cubicBezTo>
                <a:cubicBezTo>
                  <a:pt x="7512" y="17618"/>
                  <a:pt x="7487" y="17616"/>
                  <a:pt x="7447" y="17616"/>
                </a:cubicBezTo>
                <a:cubicBezTo>
                  <a:pt x="7331" y="17616"/>
                  <a:pt x="7305" y="17582"/>
                  <a:pt x="7297" y="17429"/>
                </a:cubicBezTo>
                <a:cubicBezTo>
                  <a:pt x="7295" y="17389"/>
                  <a:pt x="7286" y="17386"/>
                  <a:pt x="7264" y="17411"/>
                </a:cubicBezTo>
                <a:cubicBezTo>
                  <a:pt x="7259" y="17417"/>
                  <a:pt x="7253" y="17422"/>
                  <a:pt x="7247" y="17424"/>
                </a:cubicBezTo>
                <a:cubicBezTo>
                  <a:pt x="7229" y="17430"/>
                  <a:pt x="7207" y="17418"/>
                  <a:pt x="7176" y="17384"/>
                </a:cubicBezTo>
                <a:cubicBezTo>
                  <a:pt x="7148" y="17355"/>
                  <a:pt x="7133" y="17339"/>
                  <a:pt x="7132" y="17327"/>
                </a:cubicBezTo>
                <a:cubicBezTo>
                  <a:pt x="7131" y="17321"/>
                  <a:pt x="7134" y="17316"/>
                  <a:pt x="7140" y="17311"/>
                </a:cubicBezTo>
                <a:cubicBezTo>
                  <a:pt x="7145" y="17307"/>
                  <a:pt x="7153" y="17302"/>
                  <a:pt x="7164" y="17296"/>
                </a:cubicBezTo>
                <a:cubicBezTo>
                  <a:pt x="7191" y="17281"/>
                  <a:pt x="6891" y="17262"/>
                  <a:pt x="6481" y="17253"/>
                </a:cubicBezTo>
                <a:lnTo>
                  <a:pt x="5752" y="17235"/>
                </a:lnTo>
                <a:lnTo>
                  <a:pt x="5745" y="16500"/>
                </a:lnTo>
                <a:cubicBezTo>
                  <a:pt x="5742" y="16148"/>
                  <a:pt x="5741" y="15963"/>
                  <a:pt x="5746" y="15865"/>
                </a:cubicBezTo>
                <a:cubicBezTo>
                  <a:pt x="5746" y="15865"/>
                  <a:pt x="5746" y="15864"/>
                  <a:pt x="5746" y="15863"/>
                </a:cubicBezTo>
                <a:cubicBezTo>
                  <a:pt x="5749" y="15815"/>
                  <a:pt x="5754" y="15789"/>
                  <a:pt x="5760" y="15773"/>
                </a:cubicBezTo>
                <a:cubicBezTo>
                  <a:pt x="5760" y="15773"/>
                  <a:pt x="5760" y="15772"/>
                  <a:pt x="5760" y="15771"/>
                </a:cubicBezTo>
                <a:cubicBezTo>
                  <a:pt x="5763" y="15764"/>
                  <a:pt x="5766" y="15759"/>
                  <a:pt x="5770" y="15756"/>
                </a:cubicBezTo>
                <a:cubicBezTo>
                  <a:pt x="5774" y="15752"/>
                  <a:pt x="5779" y="15748"/>
                  <a:pt x="5785" y="15746"/>
                </a:cubicBezTo>
                <a:cubicBezTo>
                  <a:pt x="5797" y="15741"/>
                  <a:pt x="5811" y="15732"/>
                  <a:pt x="5822" y="15719"/>
                </a:cubicBezTo>
                <a:cubicBezTo>
                  <a:pt x="5833" y="15706"/>
                  <a:pt x="5842" y="15691"/>
                  <a:pt x="5846" y="15676"/>
                </a:cubicBezTo>
                <a:cubicBezTo>
                  <a:pt x="5860" y="15627"/>
                  <a:pt x="5863" y="15626"/>
                  <a:pt x="5891" y="15680"/>
                </a:cubicBezTo>
                <a:cubicBezTo>
                  <a:pt x="5895" y="15686"/>
                  <a:pt x="5899" y="15692"/>
                  <a:pt x="5905" y="15697"/>
                </a:cubicBezTo>
                <a:cubicBezTo>
                  <a:pt x="5910" y="15702"/>
                  <a:pt x="5919" y="15707"/>
                  <a:pt x="5929" y="15711"/>
                </a:cubicBezTo>
                <a:cubicBezTo>
                  <a:pt x="5951" y="15719"/>
                  <a:pt x="5986" y="15724"/>
                  <a:pt x="6043" y="15727"/>
                </a:cubicBezTo>
                <a:cubicBezTo>
                  <a:pt x="6157" y="15734"/>
                  <a:pt x="6363" y="15733"/>
                  <a:pt x="6744" y="15729"/>
                </a:cubicBezTo>
                <a:lnTo>
                  <a:pt x="7565" y="15721"/>
                </a:lnTo>
                <a:lnTo>
                  <a:pt x="7567" y="15564"/>
                </a:lnTo>
                <a:cubicBezTo>
                  <a:pt x="7568" y="15520"/>
                  <a:pt x="7568" y="15486"/>
                  <a:pt x="7570" y="15459"/>
                </a:cubicBezTo>
                <a:cubicBezTo>
                  <a:pt x="7570" y="15459"/>
                  <a:pt x="7570" y="15458"/>
                  <a:pt x="7570" y="15458"/>
                </a:cubicBezTo>
                <a:cubicBezTo>
                  <a:pt x="7576" y="15379"/>
                  <a:pt x="7593" y="15371"/>
                  <a:pt x="7651" y="15361"/>
                </a:cubicBezTo>
                <a:cubicBezTo>
                  <a:pt x="7681" y="15356"/>
                  <a:pt x="7726" y="15341"/>
                  <a:pt x="7749" y="15326"/>
                </a:cubicBezTo>
                <a:cubicBezTo>
                  <a:pt x="7774" y="15311"/>
                  <a:pt x="7813" y="15314"/>
                  <a:pt x="7843" y="15336"/>
                </a:cubicBezTo>
                <a:cubicBezTo>
                  <a:pt x="7871" y="15356"/>
                  <a:pt x="7939" y="15371"/>
                  <a:pt x="7994" y="15367"/>
                </a:cubicBezTo>
                <a:lnTo>
                  <a:pt x="8094" y="15360"/>
                </a:lnTo>
                <a:lnTo>
                  <a:pt x="8094" y="15206"/>
                </a:lnTo>
                <a:cubicBezTo>
                  <a:pt x="8094" y="15113"/>
                  <a:pt x="8101" y="15058"/>
                  <a:pt x="8125" y="15027"/>
                </a:cubicBezTo>
                <a:cubicBezTo>
                  <a:pt x="8131" y="15019"/>
                  <a:pt x="8138" y="15013"/>
                  <a:pt x="8146" y="15008"/>
                </a:cubicBezTo>
                <a:cubicBezTo>
                  <a:pt x="8171" y="14993"/>
                  <a:pt x="8207" y="14990"/>
                  <a:pt x="8258" y="14994"/>
                </a:cubicBezTo>
                <a:cubicBezTo>
                  <a:pt x="8297" y="14996"/>
                  <a:pt x="8324" y="15002"/>
                  <a:pt x="8343" y="15013"/>
                </a:cubicBezTo>
                <a:cubicBezTo>
                  <a:pt x="8352" y="15018"/>
                  <a:pt x="8360" y="15025"/>
                  <a:pt x="8365" y="15033"/>
                </a:cubicBezTo>
                <a:cubicBezTo>
                  <a:pt x="8371" y="15042"/>
                  <a:pt x="8376" y="15051"/>
                  <a:pt x="8379" y="15063"/>
                </a:cubicBezTo>
                <a:cubicBezTo>
                  <a:pt x="8388" y="15098"/>
                  <a:pt x="8390" y="15138"/>
                  <a:pt x="8385" y="15152"/>
                </a:cubicBezTo>
                <a:cubicBezTo>
                  <a:pt x="8379" y="15166"/>
                  <a:pt x="8380" y="15220"/>
                  <a:pt x="8388" y="15272"/>
                </a:cubicBezTo>
                <a:cubicBezTo>
                  <a:pt x="8396" y="15322"/>
                  <a:pt x="8407" y="15349"/>
                  <a:pt x="8424" y="15356"/>
                </a:cubicBezTo>
                <a:cubicBezTo>
                  <a:pt x="8430" y="15359"/>
                  <a:pt x="8437" y="15358"/>
                  <a:pt x="8443" y="15356"/>
                </a:cubicBezTo>
                <a:cubicBezTo>
                  <a:pt x="8465" y="15350"/>
                  <a:pt x="8483" y="15343"/>
                  <a:pt x="8483" y="15341"/>
                </a:cubicBezTo>
                <a:cubicBezTo>
                  <a:pt x="8483" y="15331"/>
                  <a:pt x="8513" y="15327"/>
                  <a:pt x="8546" y="15326"/>
                </a:cubicBezTo>
                <a:cubicBezTo>
                  <a:pt x="8579" y="15326"/>
                  <a:pt x="8615" y="15330"/>
                  <a:pt x="8624" y="15339"/>
                </a:cubicBezTo>
                <a:cubicBezTo>
                  <a:pt x="8643" y="15357"/>
                  <a:pt x="8680" y="15367"/>
                  <a:pt x="8715" y="15367"/>
                </a:cubicBezTo>
                <a:cubicBezTo>
                  <a:pt x="8749" y="15368"/>
                  <a:pt x="8782" y="15358"/>
                  <a:pt x="8789" y="15341"/>
                </a:cubicBezTo>
                <a:cubicBezTo>
                  <a:pt x="8799" y="15319"/>
                  <a:pt x="8820" y="15320"/>
                  <a:pt x="8849" y="15342"/>
                </a:cubicBezTo>
                <a:cubicBezTo>
                  <a:pt x="8865" y="15354"/>
                  <a:pt x="8879" y="15360"/>
                  <a:pt x="8893" y="15360"/>
                </a:cubicBezTo>
                <a:cubicBezTo>
                  <a:pt x="8908" y="15359"/>
                  <a:pt x="8921" y="15352"/>
                  <a:pt x="8935" y="15341"/>
                </a:cubicBezTo>
                <a:cubicBezTo>
                  <a:pt x="8966" y="15315"/>
                  <a:pt x="9006" y="15317"/>
                  <a:pt x="9082" y="15348"/>
                </a:cubicBezTo>
                <a:lnTo>
                  <a:pt x="9188" y="15393"/>
                </a:lnTo>
                <a:lnTo>
                  <a:pt x="9181" y="15548"/>
                </a:lnTo>
                <a:cubicBezTo>
                  <a:pt x="9178" y="15611"/>
                  <a:pt x="9178" y="15648"/>
                  <a:pt x="9182" y="15668"/>
                </a:cubicBezTo>
                <a:cubicBezTo>
                  <a:pt x="9184" y="15679"/>
                  <a:pt x="9188" y="15685"/>
                  <a:pt x="9192" y="15687"/>
                </a:cubicBezTo>
                <a:cubicBezTo>
                  <a:pt x="9196" y="15690"/>
                  <a:pt x="9202" y="15688"/>
                  <a:pt x="9209" y="15684"/>
                </a:cubicBezTo>
                <a:cubicBezTo>
                  <a:pt x="9228" y="15674"/>
                  <a:pt x="9250" y="15682"/>
                  <a:pt x="9259" y="15702"/>
                </a:cubicBezTo>
                <a:cubicBezTo>
                  <a:pt x="9265" y="15717"/>
                  <a:pt x="9276" y="15727"/>
                  <a:pt x="9287" y="15732"/>
                </a:cubicBezTo>
                <a:cubicBezTo>
                  <a:pt x="9310" y="15742"/>
                  <a:pt x="9340" y="15733"/>
                  <a:pt x="9367" y="15708"/>
                </a:cubicBezTo>
                <a:cubicBezTo>
                  <a:pt x="9381" y="15695"/>
                  <a:pt x="9395" y="15679"/>
                  <a:pt x="9406" y="15659"/>
                </a:cubicBezTo>
                <a:cubicBezTo>
                  <a:pt x="9433" y="15609"/>
                  <a:pt x="9471" y="15574"/>
                  <a:pt x="9509" y="15561"/>
                </a:cubicBezTo>
                <a:cubicBezTo>
                  <a:pt x="9537" y="15551"/>
                  <a:pt x="9564" y="15553"/>
                  <a:pt x="9584" y="15569"/>
                </a:cubicBezTo>
                <a:cubicBezTo>
                  <a:pt x="9591" y="15574"/>
                  <a:pt x="9596" y="15579"/>
                  <a:pt x="9601" y="15588"/>
                </a:cubicBezTo>
                <a:cubicBezTo>
                  <a:pt x="9617" y="15615"/>
                  <a:pt x="9624" y="15638"/>
                  <a:pt x="9616" y="15638"/>
                </a:cubicBezTo>
                <a:cubicBezTo>
                  <a:pt x="9608" y="15638"/>
                  <a:pt x="9623" y="15667"/>
                  <a:pt x="9649" y="15703"/>
                </a:cubicBezTo>
                <a:cubicBezTo>
                  <a:pt x="9666" y="15728"/>
                  <a:pt x="9678" y="15755"/>
                  <a:pt x="9685" y="15792"/>
                </a:cubicBezTo>
                <a:cubicBezTo>
                  <a:pt x="9692" y="15829"/>
                  <a:pt x="9695" y="15875"/>
                  <a:pt x="9695" y="15936"/>
                </a:cubicBezTo>
                <a:lnTo>
                  <a:pt x="9695" y="16104"/>
                </a:lnTo>
                <a:lnTo>
                  <a:pt x="9821" y="16096"/>
                </a:lnTo>
                <a:cubicBezTo>
                  <a:pt x="9890" y="16092"/>
                  <a:pt x="9958" y="16099"/>
                  <a:pt x="9973" y="16112"/>
                </a:cubicBezTo>
                <a:cubicBezTo>
                  <a:pt x="10000" y="16135"/>
                  <a:pt x="10008" y="16332"/>
                  <a:pt x="9995" y="16442"/>
                </a:cubicBezTo>
                <a:cubicBezTo>
                  <a:pt x="9991" y="16478"/>
                  <a:pt x="9984" y="16505"/>
                  <a:pt x="9976" y="16513"/>
                </a:cubicBezTo>
                <a:cubicBezTo>
                  <a:pt x="9967" y="16521"/>
                  <a:pt x="9962" y="16529"/>
                  <a:pt x="9962" y="16538"/>
                </a:cubicBezTo>
                <a:cubicBezTo>
                  <a:pt x="9962" y="16547"/>
                  <a:pt x="9967" y="16558"/>
                  <a:pt x="9976" y="16570"/>
                </a:cubicBezTo>
                <a:cubicBezTo>
                  <a:pt x="9991" y="16591"/>
                  <a:pt x="9992" y="16620"/>
                  <a:pt x="9979" y="16641"/>
                </a:cubicBezTo>
                <a:cubicBezTo>
                  <a:pt x="9968" y="16661"/>
                  <a:pt x="9955" y="16727"/>
                  <a:pt x="9951" y="16789"/>
                </a:cubicBezTo>
                <a:lnTo>
                  <a:pt x="9943" y="16901"/>
                </a:lnTo>
                <a:lnTo>
                  <a:pt x="9813" y="16896"/>
                </a:lnTo>
                <a:cubicBezTo>
                  <a:pt x="9742" y="16893"/>
                  <a:pt x="9612" y="16889"/>
                  <a:pt x="9525" y="16888"/>
                </a:cubicBezTo>
                <a:cubicBezTo>
                  <a:pt x="9264" y="16887"/>
                  <a:pt x="8915" y="16882"/>
                  <a:pt x="8783" y="16877"/>
                </a:cubicBezTo>
                <a:lnTo>
                  <a:pt x="8659" y="16874"/>
                </a:lnTo>
                <a:lnTo>
                  <a:pt x="8658" y="17039"/>
                </a:lnTo>
                <a:cubicBezTo>
                  <a:pt x="8657" y="17129"/>
                  <a:pt x="8655" y="17284"/>
                  <a:pt x="8653" y="17383"/>
                </a:cubicBezTo>
                <a:lnTo>
                  <a:pt x="8649" y="17563"/>
                </a:lnTo>
                <a:lnTo>
                  <a:pt x="9779" y="17566"/>
                </a:lnTo>
                <a:cubicBezTo>
                  <a:pt x="10668" y="17569"/>
                  <a:pt x="10920" y="17578"/>
                  <a:pt x="10965" y="17612"/>
                </a:cubicBezTo>
                <a:cubicBezTo>
                  <a:pt x="10978" y="17622"/>
                  <a:pt x="10988" y="17629"/>
                  <a:pt x="10998" y="17633"/>
                </a:cubicBezTo>
                <a:cubicBezTo>
                  <a:pt x="11008" y="17637"/>
                  <a:pt x="11017" y="17639"/>
                  <a:pt x="11026" y="17638"/>
                </a:cubicBezTo>
                <a:cubicBezTo>
                  <a:pt x="11046" y="17636"/>
                  <a:pt x="11067" y="17623"/>
                  <a:pt x="11100" y="17598"/>
                </a:cubicBezTo>
                <a:cubicBezTo>
                  <a:pt x="11152" y="17559"/>
                  <a:pt x="11173" y="17549"/>
                  <a:pt x="11200" y="17565"/>
                </a:cubicBezTo>
                <a:cubicBezTo>
                  <a:pt x="11210" y="17570"/>
                  <a:pt x="11220" y="17579"/>
                  <a:pt x="11232" y="17590"/>
                </a:cubicBezTo>
                <a:cubicBezTo>
                  <a:pt x="11244" y="17601"/>
                  <a:pt x="11252" y="17610"/>
                  <a:pt x="11259" y="17620"/>
                </a:cubicBezTo>
                <a:cubicBezTo>
                  <a:pt x="11259" y="17621"/>
                  <a:pt x="11259" y="17622"/>
                  <a:pt x="11259" y="17622"/>
                </a:cubicBezTo>
                <a:cubicBezTo>
                  <a:pt x="11280" y="17654"/>
                  <a:pt x="11283" y="17692"/>
                  <a:pt x="11277" y="17783"/>
                </a:cubicBezTo>
                <a:cubicBezTo>
                  <a:pt x="11272" y="17863"/>
                  <a:pt x="11261" y="17938"/>
                  <a:pt x="11253" y="17951"/>
                </a:cubicBezTo>
                <a:cubicBezTo>
                  <a:pt x="11244" y="17965"/>
                  <a:pt x="10948" y="17977"/>
                  <a:pt x="10597" y="17978"/>
                </a:cubicBezTo>
                <a:lnTo>
                  <a:pt x="9959" y="17982"/>
                </a:lnTo>
                <a:lnTo>
                  <a:pt x="9961" y="18153"/>
                </a:lnTo>
                <a:lnTo>
                  <a:pt x="9963" y="18324"/>
                </a:lnTo>
                <a:lnTo>
                  <a:pt x="9878" y="18333"/>
                </a:lnTo>
                <a:cubicBezTo>
                  <a:pt x="9833" y="18339"/>
                  <a:pt x="9807" y="18352"/>
                  <a:pt x="9793" y="18378"/>
                </a:cubicBezTo>
                <a:cubicBezTo>
                  <a:pt x="9788" y="18386"/>
                  <a:pt x="9785" y="18396"/>
                  <a:pt x="9782" y="18408"/>
                </a:cubicBezTo>
                <a:cubicBezTo>
                  <a:pt x="9782" y="18408"/>
                  <a:pt x="9782" y="18409"/>
                  <a:pt x="9782" y="18409"/>
                </a:cubicBezTo>
                <a:cubicBezTo>
                  <a:pt x="9776" y="18445"/>
                  <a:pt x="9756" y="18470"/>
                  <a:pt x="9738" y="18465"/>
                </a:cubicBezTo>
                <a:cubicBezTo>
                  <a:pt x="9713" y="18457"/>
                  <a:pt x="9706" y="18691"/>
                  <a:pt x="9701" y="19753"/>
                </a:cubicBezTo>
                <a:cubicBezTo>
                  <a:pt x="9698" y="20366"/>
                  <a:pt x="9701" y="20750"/>
                  <a:pt x="9708" y="20943"/>
                </a:cubicBezTo>
                <a:cubicBezTo>
                  <a:pt x="9708" y="20958"/>
                  <a:pt x="9709" y="20987"/>
                  <a:pt x="9710" y="21000"/>
                </a:cubicBezTo>
                <a:cubicBezTo>
                  <a:pt x="9711" y="21014"/>
                  <a:pt x="9711" y="21012"/>
                  <a:pt x="9712" y="21023"/>
                </a:cubicBezTo>
                <a:cubicBezTo>
                  <a:pt x="9715" y="21057"/>
                  <a:pt x="9717" y="21089"/>
                  <a:pt x="9720" y="21091"/>
                </a:cubicBezTo>
                <a:cubicBezTo>
                  <a:pt x="9730" y="21100"/>
                  <a:pt x="9733" y="21112"/>
                  <a:pt x="9731" y="21125"/>
                </a:cubicBezTo>
                <a:cubicBezTo>
                  <a:pt x="9733" y="21137"/>
                  <a:pt x="9730" y="21148"/>
                  <a:pt x="9720" y="21156"/>
                </a:cubicBezTo>
                <a:cubicBezTo>
                  <a:pt x="9720" y="21157"/>
                  <a:pt x="9719" y="21156"/>
                  <a:pt x="9719" y="21156"/>
                </a:cubicBezTo>
                <a:cubicBezTo>
                  <a:pt x="9705" y="21179"/>
                  <a:pt x="9704" y="21195"/>
                  <a:pt x="9711" y="21206"/>
                </a:cubicBezTo>
                <a:cubicBezTo>
                  <a:pt x="9726" y="21218"/>
                  <a:pt x="9755" y="21225"/>
                  <a:pt x="9795" y="21221"/>
                </a:cubicBezTo>
                <a:cubicBezTo>
                  <a:pt x="9800" y="21221"/>
                  <a:pt x="9804" y="21223"/>
                  <a:pt x="9810" y="21223"/>
                </a:cubicBezTo>
                <a:cubicBezTo>
                  <a:pt x="9831" y="21222"/>
                  <a:pt x="9852" y="21222"/>
                  <a:pt x="9868" y="21226"/>
                </a:cubicBezTo>
                <a:cubicBezTo>
                  <a:pt x="9887" y="21231"/>
                  <a:pt x="9903" y="21240"/>
                  <a:pt x="9916" y="21251"/>
                </a:cubicBezTo>
                <a:cubicBezTo>
                  <a:pt x="9928" y="21263"/>
                  <a:pt x="9938" y="21275"/>
                  <a:pt x="9944" y="21293"/>
                </a:cubicBezTo>
                <a:cubicBezTo>
                  <a:pt x="9944" y="21293"/>
                  <a:pt x="9945" y="21294"/>
                  <a:pt x="9945" y="21294"/>
                </a:cubicBezTo>
                <a:cubicBezTo>
                  <a:pt x="9952" y="21312"/>
                  <a:pt x="9954" y="21333"/>
                  <a:pt x="9954" y="21358"/>
                </a:cubicBezTo>
                <a:cubicBezTo>
                  <a:pt x="9954" y="21403"/>
                  <a:pt x="9973" y="21477"/>
                  <a:pt x="9996" y="21521"/>
                </a:cubicBezTo>
                <a:lnTo>
                  <a:pt x="10037" y="21600"/>
                </a:lnTo>
                <a:lnTo>
                  <a:pt x="13270" y="21600"/>
                </a:lnTo>
                <a:lnTo>
                  <a:pt x="13308" y="21486"/>
                </a:lnTo>
                <a:cubicBezTo>
                  <a:pt x="13330" y="21422"/>
                  <a:pt x="13341" y="21358"/>
                  <a:pt x="13334" y="21342"/>
                </a:cubicBezTo>
                <a:cubicBezTo>
                  <a:pt x="13312" y="21291"/>
                  <a:pt x="13379" y="21243"/>
                  <a:pt x="13487" y="21232"/>
                </a:cubicBezTo>
                <a:lnTo>
                  <a:pt x="13592" y="21223"/>
                </a:lnTo>
                <a:lnTo>
                  <a:pt x="13592" y="21068"/>
                </a:lnTo>
                <a:cubicBezTo>
                  <a:pt x="13592" y="20937"/>
                  <a:pt x="13585" y="20911"/>
                  <a:pt x="13546" y="20903"/>
                </a:cubicBezTo>
                <a:cubicBezTo>
                  <a:pt x="13507" y="20895"/>
                  <a:pt x="13496" y="20864"/>
                  <a:pt x="13491" y="20718"/>
                </a:cubicBezTo>
                <a:cubicBezTo>
                  <a:pt x="13487" y="20621"/>
                  <a:pt x="13495" y="20522"/>
                  <a:pt x="13510" y="20497"/>
                </a:cubicBezTo>
                <a:cubicBezTo>
                  <a:pt x="13526" y="20470"/>
                  <a:pt x="13534" y="20325"/>
                  <a:pt x="13531" y="20114"/>
                </a:cubicBezTo>
                <a:lnTo>
                  <a:pt x="13527" y="19773"/>
                </a:lnTo>
                <a:lnTo>
                  <a:pt x="13952" y="19764"/>
                </a:lnTo>
                <a:lnTo>
                  <a:pt x="14377" y="19756"/>
                </a:lnTo>
                <a:lnTo>
                  <a:pt x="14393" y="19621"/>
                </a:lnTo>
                <a:cubicBezTo>
                  <a:pt x="14414" y="19450"/>
                  <a:pt x="14387" y="19408"/>
                  <a:pt x="14283" y="19453"/>
                </a:cubicBezTo>
                <a:cubicBezTo>
                  <a:pt x="14200" y="19489"/>
                  <a:pt x="14110" y="19488"/>
                  <a:pt x="14083" y="19450"/>
                </a:cubicBezTo>
                <a:cubicBezTo>
                  <a:pt x="14055" y="19410"/>
                  <a:pt x="14034" y="19426"/>
                  <a:pt x="14021" y="19496"/>
                </a:cubicBezTo>
                <a:cubicBezTo>
                  <a:pt x="14004" y="19585"/>
                  <a:pt x="13895" y="19574"/>
                  <a:pt x="13906" y="19485"/>
                </a:cubicBezTo>
                <a:cubicBezTo>
                  <a:pt x="13910" y="19450"/>
                  <a:pt x="13898" y="19426"/>
                  <a:pt x="13875" y="19426"/>
                </a:cubicBezTo>
                <a:cubicBezTo>
                  <a:pt x="13853" y="19426"/>
                  <a:pt x="13840" y="19450"/>
                  <a:pt x="13844" y="19483"/>
                </a:cubicBezTo>
                <a:cubicBezTo>
                  <a:pt x="13855" y="19569"/>
                  <a:pt x="13769" y="19581"/>
                  <a:pt x="13753" y="19496"/>
                </a:cubicBezTo>
                <a:cubicBezTo>
                  <a:pt x="13739" y="19421"/>
                  <a:pt x="13734" y="19418"/>
                  <a:pt x="13664" y="19458"/>
                </a:cubicBezTo>
                <a:cubicBezTo>
                  <a:pt x="13633" y="19476"/>
                  <a:pt x="13603" y="19469"/>
                  <a:pt x="13578" y="19437"/>
                </a:cubicBezTo>
                <a:cubicBezTo>
                  <a:pt x="13551" y="19405"/>
                  <a:pt x="13533" y="19401"/>
                  <a:pt x="13522" y="19425"/>
                </a:cubicBezTo>
                <a:cubicBezTo>
                  <a:pt x="13511" y="19449"/>
                  <a:pt x="13493" y="19450"/>
                  <a:pt x="13461" y="19426"/>
                </a:cubicBezTo>
                <a:cubicBezTo>
                  <a:pt x="13425" y="19400"/>
                  <a:pt x="13416" y="19357"/>
                  <a:pt x="13416" y="19230"/>
                </a:cubicBezTo>
                <a:cubicBezTo>
                  <a:pt x="13416" y="18995"/>
                  <a:pt x="13432" y="18988"/>
                  <a:pt x="13938" y="19007"/>
                </a:cubicBezTo>
                <a:cubicBezTo>
                  <a:pt x="14227" y="19017"/>
                  <a:pt x="14365" y="19010"/>
                  <a:pt x="14375" y="18986"/>
                </a:cubicBezTo>
                <a:cubicBezTo>
                  <a:pt x="14383" y="18966"/>
                  <a:pt x="14380" y="18960"/>
                  <a:pt x="14369" y="18973"/>
                </a:cubicBezTo>
                <a:cubicBezTo>
                  <a:pt x="14345" y="19004"/>
                  <a:pt x="14283" y="18936"/>
                  <a:pt x="14300" y="18897"/>
                </a:cubicBezTo>
                <a:cubicBezTo>
                  <a:pt x="14311" y="18872"/>
                  <a:pt x="14334" y="18446"/>
                  <a:pt x="14334" y="18251"/>
                </a:cubicBezTo>
                <a:cubicBezTo>
                  <a:pt x="14334" y="18211"/>
                  <a:pt x="14345" y="18170"/>
                  <a:pt x="14358" y="18159"/>
                </a:cubicBezTo>
                <a:cubicBezTo>
                  <a:pt x="14387" y="18134"/>
                  <a:pt x="14389" y="17987"/>
                  <a:pt x="14360" y="17963"/>
                </a:cubicBezTo>
                <a:cubicBezTo>
                  <a:pt x="14348" y="17952"/>
                  <a:pt x="14331" y="17870"/>
                  <a:pt x="14322" y="17780"/>
                </a:cubicBezTo>
                <a:cubicBezTo>
                  <a:pt x="14310" y="17657"/>
                  <a:pt x="14315" y="17599"/>
                  <a:pt x="14343" y="17543"/>
                </a:cubicBezTo>
                <a:cubicBezTo>
                  <a:pt x="14390" y="17448"/>
                  <a:pt x="14391" y="17404"/>
                  <a:pt x="14344" y="17429"/>
                </a:cubicBezTo>
                <a:cubicBezTo>
                  <a:pt x="14322" y="17440"/>
                  <a:pt x="14303" y="17427"/>
                  <a:pt x="14293" y="17392"/>
                </a:cubicBezTo>
                <a:cubicBezTo>
                  <a:pt x="14258" y="17258"/>
                  <a:pt x="14233" y="17254"/>
                  <a:pt x="13390" y="17253"/>
                </a:cubicBezTo>
                <a:lnTo>
                  <a:pt x="12576" y="17253"/>
                </a:lnTo>
                <a:lnTo>
                  <a:pt x="12571" y="17413"/>
                </a:lnTo>
                <a:cubicBezTo>
                  <a:pt x="12568" y="17532"/>
                  <a:pt x="12577" y="17579"/>
                  <a:pt x="12604" y="17593"/>
                </a:cubicBezTo>
                <a:cubicBezTo>
                  <a:pt x="12632" y="17609"/>
                  <a:pt x="12640" y="17653"/>
                  <a:pt x="12634" y="17787"/>
                </a:cubicBezTo>
                <a:lnTo>
                  <a:pt x="12628" y="17961"/>
                </a:lnTo>
                <a:lnTo>
                  <a:pt x="12340" y="17970"/>
                </a:lnTo>
                <a:lnTo>
                  <a:pt x="12054" y="17980"/>
                </a:lnTo>
                <a:lnTo>
                  <a:pt x="12019" y="17882"/>
                </a:lnTo>
                <a:cubicBezTo>
                  <a:pt x="12000" y="17828"/>
                  <a:pt x="11990" y="17775"/>
                  <a:pt x="11998" y="17764"/>
                </a:cubicBezTo>
                <a:cubicBezTo>
                  <a:pt x="12005" y="17754"/>
                  <a:pt x="12014" y="17673"/>
                  <a:pt x="12018" y="17585"/>
                </a:cubicBezTo>
                <a:cubicBezTo>
                  <a:pt x="12023" y="17461"/>
                  <a:pt x="12016" y="17414"/>
                  <a:pt x="11980" y="17368"/>
                </a:cubicBezTo>
                <a:cubicBezTo>
                  <a:pt x="11954" y="17336"/>
                  <a:pt x="11938" y="17300"/>
                  <a:pt x="11943" y="17288"/>
                </a:cubicBezTo>
                <a:cubicBezTo>
                  <a:pt x="11949" y="17276"/>
                  <a:pt x="11919" y="17262"/>
                  <a:pt x="11878" y="17258"/>
                </a:cubicBezTo>
                <a:cubicBezTo>
                  <a:pt x="11837" y="17253"/>
                  <a:pt x="11795" y="17240"/>
                  <a:pt x="11785" y="17226"/>
                </a:cubicBezTo>
                <a:cubicBezTo>
                  <a:pt x="11775" y="17212"/>
                  <a:pt x="11766" y="17043"/>
                  <a:pt x="11765" y="16850"/>
                </a:cubicBezTo>
                <a:lnTo>
                  <a:pt x="11761" y="16500"/>
                </a:lnTo>
                <a:lnTo>
                  <a:pt x="11629" y="16510"/>
                </a:lnTo>
                <a:cubicBezTo>
                  <a:pt x="11556" y="16515"/>
                  <a:pt x="11497" y="16523"/>
                  <a:pt x="11497" y="16527"/>
                </a:cubicBezTo>
                <a:cubicBezTo>
                  <a:pt x="11497" y="16531"/>
                  <a:pt x="11207" y="16537"/>
                  <a:pt x="10853" y="16540"/>
                </a:cubicBezTo>
                <a:cubicBezTo>
                  <a:pt x="10272" y="16544"/>
                  <a:pt x="10206" y="16539"/>
                  <a:pt x="10187" y="16489"/>
                </a:cubicBezTo>
                <a:cubicBezTo>
                  <a:pt x="10157" y="16411"/>
                  <a:pt x="10161" y="16141"/>
                  <a:pt x="10193" y="16114"/>
                </a:cubicBezTo>
                <a:cubicBezTo>
                  <a:pt x="10207" y="16101"/>
                  <a:pt x="10272" y="16093"/>
                  <a:pt x="10335" y="16095"/>
                </a:cubicBezTo>
                <a:lnTo>
                  <a:pt x="10451" y="16098"/>
                </a:lnTo>
                <a:lnTo>
                  <a:pt x="10444" y="15925"/>
                </a:lnTo>
                <a:cubicBezTo>
                  <a:pt x="10437" y="15763"/>
                  <a:pt x="10441" y="15752"/>
                  <a:pt x="10496" y="15743"/>
                </a:cubicBezTo>
                <a:cubicBezTo>
                  <a:pt x="10528" y="15738"/>
                  <a:pt x="10579" y="15716"/>
                  <a:pt x="10609" y="15695"/>
                </a:cubicBezTo>
                <a:cubicBezTo>
                  <a:pt x="10649" y="15667"/>
                  <a:pt x="10675" y="15667"/>
                  <a:pt x="10706" y="15694"/>
                </a:cubicBezTo>
                <a:cubicBezTo>
                  <a:pt x="10730" y="15714"/>
                  <a:pt x="10853" y="15732"/>
                  <a:pt x="10987" y="15732"/>
                </a:cubicBezTo>
                <a:lnTo>
                  <a:pt x="11226" y="15732"/>
                </a:lnTo>
                <a:lnTo>
                  <a:pt x="11226" y="15575"/>
                </a:lnTo>
                <a:cubicBezTo>
                  <a:pt x="11226" y="15466"/>
                  <a:pt x="11239" y="15402"/>
                  <a:pt x="11267" y="15367"/>
                </a:cubicBezTo>
                <a:cubicBezTo>
                  <a:pt x="11336" y="15285"/>
                  <a:pt x="11394" y="15270"/>
                  <a:pt x="11437" y="15325"/>
                </a:cubicBezTo>
                <a:cubicBezTo>
                  <a:pt x="11478" y="15376"/>
                  <a:pt x="11659" y="15378"/>
                  <a:pt x="11717" y="15328"/>
                </a:cubicBezTo>
                <a:cubicBezTo>
                  <a:pt x="11733" y="15314"/>
                  <a:pt x="11761" y="15319"/>
                  <a:pt x="11778" y="15339"/>
                </a:cubicBezTo>
                <a:cubicBezTo>
                  <a:pt x="11802" y="15367"/>
                  <a:pt x="11812" y="15363"/>
                  <a:pt x="11822" y="15325"/>
                </a:cubicBezTo>
                <a:cubicBezTo>
                  <a:pt x="11830" y="15297"/>
                  <a:pt x="11858" y="15276"/>
                  <a:pt x="11884" y="15276"/>
                </a:cubicBezTo>
                <a:cubicBezTo>
                  <a:pt x="11909" y="15276"/>
                  <a:pt x="11936" y="15260"/>
                  <a:pt x="11945" y="15241"/>
                </a:cubicBezTo>
                <a:cubicBezTo>
                  <a:pt x="11955" y="15217"/>
                  <a:pt x="11971" y="15219"/>
                  <a:pt x="11995" y="15247"/>
                </a:cubicBezTo>
                <a:cubicBezTo>
                  <a:pt x="12026" y="15283"/>
                  <a:pt x="12030" y="15274"/>
                  <a:pt x="12023" y="15179"/>
                </a:cubicBezTo>
                <a:cubicBezTo>
                  <a:pt x="12017" y="15105"/>
                  <a:pt x="12027" y="15061"/>
                  <a:pt x="12051" y="15046"/>
                </a:cubicBezTo>
                <a:cubicBezTo>
                  <a:pt x="12070" y="15033"/>
                  <a:pt x="12108" y="15005"/>
                  <a:pt x="12137" y="14984"/>
                </a:cubicBezTo>
                <a:cubicBezTo>
                  <a:pt x="12172" y="14959"/>
                  <a:pt x="12195" y="14958"/>
                  <a:pt x="12205" y="14981"/>
                </a:cubicBezTo>
                <a:cubicBezTo>
                  <a:pt x="12226" y="15030"/>
                  <a:pt x="12285" y="14952"/>
                  <a:pt x="12285" y="14875"/>
                </a:cubicBezTo>
                <a:cubicBezTo>
                  <a:pt x="12285" y="14840"/>
                  <a:pt x="12307" y="14770"/>
                  <a:pt x="12334" y="14719"/>
                </a:cubicBezTo>
                <a:cubicBezTo>
                  <a:pt x="12374" y="14644"/>
                  <a:pt x="12399" y="14629"/>
                  <a:pt x="12481" y="14631"/>
                </a:cubicBezTo>
                <a:lnTo>
                  <a:pt x="12580" y="14632"/>
                </a:lnTo>
                <a:lnTo>
                  <a:pt x="12582" y="15033"/>
                </a:lnTo>
                <a:cubicBezTo>
                  <a:pt x="12584" y="15253"/>
                  <a:pt x="12592" y="15449"/>
                  <a:pt x="12602" y="15470"/>
                </a:cubicBezTo>
                <a:cubicBezTo>
                  <a:pt x="12611" y="15492"/>
                  <a:pt x="12607" y="15529"/>
                  <a:pt x="12593" y="15554"/>
                </a:cubicBezTo>
                <a:cubicBezTo>
                  <a:pt x="12572" y="15589"/>
                  <a:pt x="12573" y="15616"/>
                  <a:pt x="12595" y="15665"/>
                </a:cubicBezTo>
                <a:cubicBezTo>
                  <a:pt x="12624" y="15730"/>
                  <a:pt x="12650" y="15731"/>
                  <a:pt x="13883" y="15729"/>
                </a:cubicBezTo>
                <a:cubicBezTo>
                  <a:pt x="15290" y="15726"/>
                  <a:pt x="15196" y="15708"/>
                  <a:pt x="15194" y="15963"/>
                </a:cubicBezTo>
                <a:lnTo>
                  <a:pt x="15192" y="16099"/>
                </a:lnTo>
                <a:lnTo>
                  <a:pt x="15433" y="16099"/>
                </a:lnTo>
                <a:lnTo>
                  <a:pt x="15673" y="16099"/>
                </a:lnTo>
                <a:lnTo>
                  <a:pt x="15681" y="15966"/>
                </a:lnTo>
                <a:cubicBezTo>
                  <a:pt x="15685" y="15894"/>
                  <a:pt x="15699" y="15838"/>
                  <a:pt x="15712" y="15843"/>
                </a:cubicBezTo>
                <a:cubicBezTo>
                  <a:pt x="15726" y="15848"/>
                  <a:pt x="15734" y="16099"/>
                  <a:pt x="15733" y="16514"/>
                </a:cubicBezTo>
                <a:lnTo>
                  <a:pt x="15732" y="17177"/>
                </a:lnTo>
                <a:lnTo>
                  <a:pt x="15836" y="17181"/>
                </a:lnTo>
                <a:cubicBezTo>
                  <a:pt x="15894" y="17185"/>
                  <a:pt x="15950" y="17195"/>
                  <a:pt x="15961" y="17205"/>
                </a:cubicBezTo>
                <a:cubicBezTo>
                  <a:pt x="15973" y="17215"/>
                  <a:pt x="15983" y="17289"/>
                  <a:pt x="15983" y="17368"/>
                </a:cubicBezTo>
                <a:cubicBezTo>
                  <a:pt x="15983" y="17448"/>
                  <a:pt x="15995" y="17523"/>
                  <a:pt x="16010" y="17536"/>
                </a:cubicBezTo>
                <a:cubicBezTo>
                  <a:pt x="16025" y="17550"/>
                  <a:pt x="16311" y="17557"/>
                  <a:pt x="16645" y="17552"/>
                </a:cubicBezTo>
                <a:cubicBezTo>
                  <a:pt x="17327" y="17543"/>
                  <a:pt x="17304" y="17536"/>
                  <a:pt x="17283" y="17795"/>
                </a:cubicBezTo>
                <a:lnTo>
                  <a:pt x="17272" y="17931"/>
                </a:lnTo>
                <a:lnTo>
                  <a:pt x="17367" y="17939"/>
                </a:lnTo>
                <a:cubicBezTo>
                  <a:pt x="17419" y="17943"/>
                  <a:pt x="17468" y="17931"/>
                  <a:pt x="17477" y="17912"/>
                </a:cubicBezTo>
                <a:cubicBezTo>
                  <a:pt x="17513" y="17830"/>
                  <a:pt x="17537" y="17933"/>
                  <a:pt x="17537" y="18175"/>
                </a:cubicBezTo>
                <a:cubicBezTo>
                  <a:pt x="17537" y="18318"/>
                  <a:pt x="17547" y="18443"/>
                  <a:pt x="17559" y="18454"/>
                </a:cubicBezTo>
                <a:cubicBezTo>
                  <a:pt x="17573" y="18465"/>
                  <a:pt x="17573" y="18504"/>
                  <a:pt x="17562" y="18547"/>
                </a:cubicBezTo>
                <a:cubicBezTo>
                  <a:pt x="17533" y="18652"/>
                  <a:pt x="17535" y="18680"/>
                  <a:pt x="17576" y="18744"/>
                </a:cubicBezTo>
                <a:cubicBezTo>
                  <a:pt x="17610" y="18795"/>
                  <a:pt x="17609" y="18802"/>
                  <a:pt x="17573" y="18821"/>
                </a:cubicBezTo>
                <a:cubicBezTo>
                  <a:pt x="17539" y="18839"/>
                  <a:pt x="17534" y="18887"/>
                  <a:pt x="17538" y="19143"/>
                </a:cubicBezTo>
                <a:lnTo>
                  <a:pt x="17544" y="19444"/>
                </a:lnTo>
                <a:lnTo>
                  <a:pt x="17392" y="19450"/>
                </a:lnTo>
                <a:cubicBezTo>
                  <a:pt x="17309" y="19454"/>
                  <a:pt x="17231" y="19460"/>
                  <a:pt x="17218" y="19463"/>
                </a:cubicBezTo>
                <a:cubicBezTo>
                  <a:pt x="17205" y="19466"/>
                  <a:pt x="17184" y="19464"/>
                  <a:pt x="17171" y="19460"/>
                </a:cubicBezTo>
                <a:cubicBezTo>
                  <a:pt x="17108" y="19437"/>
                  <a:pt x="16948" y="19433"/>
                  <a:pt x="16948" y="19455"/>
                </a:cubicBezTo>
                <a:cubicBezTo>
                  <a:pt x="16948" y="19468"/>
                  <a:pt x="16960" y="19498"/>
                  <a:pt x="16976" y="19520"/>
                </a:cubicBezTo>
                <a:cubicBezTo>
                  <a:pt x="16996" y="19548"/>
                  <a:pt x="16997" y="19568"/>
                  <a:pt x="16978" y="19594"/>
                </a:cubicBezTo>
                <a:cubicBezTo>
                  <a:pt x="16960" y="19620"/>
                  <a:pt x="16922" y="19607"/>
                  <a:pt x="16841" y="19544"/>
                </a:cubicBezTo>
                <a:cubicBezTo>
                  <a:pt x="16780" y="19496"/>
                  <a:pt x="16707" y="19460"/>
                  <a:pt x="16680" y="19463"/>
                </a:cubicBezTo>
                <a:cubicBezTo>
                  <a:pt x="16652" y="19466"/>
                  <a:pt x="16625" y="19464"/>
                  <a:pt x="16618" y="19461"/>
                </a:cubicBezTo>
                <a:cubicBezTo>
                  <a:pt x="16564" y="19434"/>
                  <a:pt x="16478" y="19438"/>
                  <a:pt x="16483" y="19468"/>
                </a:cubicBezTo>
                <a:cubicBezTo>
                  <a:pt x="16486" y="19488"/>
                  <a:pt x="16459" y="19520"/>
                  <a:pt x="16422" y="19539"/>
                </a:cubicBezTo>
                <a:cubicBezTo>
                  <a:pt x="16365" y="19568"/>
                  <a:pt x="16348" y="19564"/>
                  <a:pt x="16315" y="19509"/>
                </a:cubicBezTo>
                <a:cubicBezTo>
                  <a:pt x="16281" y="19452"/>
                  <a:pt x="16248" y="19443"/>
                  <a:pt x="16042" y="19444"/>
                </a:cubicBezTo>
                <a:cubicBezTo>
                  <a:pt x="15912" y="19444"/>
                  <a:pt x="15792" y="19458"/>
                  <a:pt x="15775" y="19472"/>
                </a:cubicBezTo>
                <a:cubicBezTo>
                  <a:pt x="15758" y="19487"/>
                  <a:pt x="15730" y="19481"/>
                  <a:pt x="15710" y="19458"/>
                </a:cubicBezTo>
                <a:cubicBezTo>
                  <a:pt x="15684" y="19428"/>
                  <a:pt x="15668" y="19429"/>
                  <a:pt x="15643" y="19458"/>
                </a:cubicBezTo>
                <a:cubicBezTo>
                  <a:pt x="15620" y="19484"/>
                  <a:pt x="15604" y="19485"/>
                  <a:pt x="15594" y="19461"/>
                </a:cubicBezTo>
                <a:cubicBezTo>
                  <a:pt x="15568" y="19403"/>
                  <a:pt x="15492" y="19423"/>
                  <a:pt x="15440" y="19501"/>
                </a:cubicBezTo>
                <a:lnTo>
                  <a:pt x="15390" y="19575"/>
                </a:lnTo>
                <a:lnTo>
                  <a:pt x="15350" y="19499"/>
                </a:lnTo>
                <a:cubicBezTo>
                  <a:pt x="15312" y="19430"/>
                  <a:pt x="15305" y="19427"/>
                  <a:pt x="15277" y="19474"/>
                </a:cubicBezTo>
                <a:cubicBezTo>
                  <a:pt x="15257" y="19509"/>
                  <a:pt x="15237" y="19516"/>
                  <a:pt x="15218" y="19494"/>
                </a:cubicBezTo>
                <a:cubicBezTo>
                  <a:pt x="15203" y="19477"/>
                  <a:pt x="15084" y="19463"/>
                  <a:pt x="14953" y="19463"/>
                </a:cubicBezTo>
                <a:lnTo>
                  <a:pt x="14715" y="19463"/>
                </a:lnTo>
                <a:lnTo>
                  <a:pt x="14626" y="19577"/>
                </a:lnTo>
                <a:cubicBezTo>
                  <a:pt x="14577" y="19640"/>
                  <a:pt x="14523" y="19691"/>
                  <a:pt x="14506" y="19691"/>
                </a:cubicBezTo>
                <a:cubicBezTo>
                  <a:pt x="14489" y="19691"/>
                  <a:pt x="14475" y="19706"/>
                  <a:pt x="14475" y="19724"/>
                </a:cubicBezTo>
                <a:cubicBezTo>
                  <a:pt x="14475" y="19746"/>
                  <a:pt x="15041" y="19756"/>
                  <a:pt x="16125" y="19756"/>
                </a:cubicBezTo>
                <a:lnTo>
                  <a:pt x="17775" y="19756"/>
                </a:lnTo>
                <a:lnTo>
                  <a:pt x="17772" y="18810"/>
                </a:lnTo>
                <a:cubicBezTo>
                  <a:pt x="17770" y="18289"/>
                  <a:pt x="17771" y="17795"/>
                  <a:pt x="17775" y="17714"/>
                </a:cubicBezTo>
                <a:lnTo>
                  <a:pt x="17783" y="17565"/>
                </a:lnTo>
                <a:lnTo>
                  <a:pt x="18455" y="17544"/>
                </a:lnTo>
                <a:cubicBezTo>
                  <a:pt x="18824" y="17533"/>
                  <a:pt x="19141" y="17533"/>
                  <a:pt x="19161" y="17544"/>
                </a:cubicBezTo>
                <a:cubicBezTo>
                  <a:pt x="19180" y="17556"/>
                  <a:pt x="19228" y="17565"/>
                  <a:pt x="19267" y="17565"/>
                </a:cubicBezTo>
                <a:cubicBezTo>
                  <a:pt x="19335" y="17565"/>
                  <a:pt x="19338" y="17560"/>
                  <a:pt x="19350" y="17387"/>
                </a:cubicBezTo>
                <a:cubicBezTo>
                  <a:pt x="19359" y="17248"/>
                  <a:pt x="19371" y="17207"/>
                  <a:pt x="19404" y="17200"/>
                </a:cubicBezTo>
                <a:cubicBezTo>
                  <a:pt x="19465" y="17188"/>
                  <a:pt x="19515" y="17122"/>
                  <a:pt x="19515" y="17053"/>
                </a:cubicBezTo>
                <a:cubicBezTo>
                  <a:pt x="19515" y="16960"/>
                  <a:pt x="19559" y="16943"/>
                  <a:pt x="19584" y="17028"/>
                </a:cubicBezTo>
                <a:cubicBezTo>
                  <a:pt x="19598" y="17077"/>
                  <a:pt x="19605" y="16686"/>
                  <a:pt x="19606" y="15928"/>
                </a:cubicBezTo>
                <a:cubicBezTo>
                  <a:pt x="19608" y="14770"/>
                  <a:pt x="19607" y="14752"/>
                  <a:pt x="19560" y="14742"/>
                </a:cubicBezTo>
                <a:cubicBezTo>
                  <a:pt x="19533" y="14736"/>
                  <a:pt x="19512" y="14717"/>
                  <a:pt x="19512" y="14699"/>
                </a:cubicBezTo>
                <a:cubicBezTo>
                  <a:pt x="19513" y="14662"/>
                  <a:pt x="19865" y="14585"/>
                  <a:pt x="19880" y="14618"/>
                </a:cubicBezTo>
                <a:cubicBezTo>
                  <a:pt x="19885" y="14630"/>
                  <a:pt x="19919" y="14636"/>
                  <a:pt x="19955" y="14632"/>
                </a:cubicBezTo>
                <a:cubicBezTo>
                  <a:pt x="20143" y="14614"/>
                  <a:pt x="20123" y="14699"/>
                  <a:pt x="20121" y="13924"/>
                </a:cubicBezTo>
                <a:lnTo>
                  <a:pt x="20119" y="13233"/>
                </a:lnTo>
                <a:lnTo>
                  <a:pt x="20067" y="13252"/>
                </a:lnTo>
                <a:cubicBezTo>
                  <a:pt x="20038" y="13263"/>
                  <a:pt x="20007" y="13254"/>
                  <a:pt x="19999" y="13235"/>
                </a:cubicBezTo>
                <a:cubicBezTo>
                  <a:pt x="19989" y="13212"/>
                  <a:pt x="19963" y="13213"/>
                  <a:pt x="19924" y="13233"/>
                </a:cubicBezTo>
                <a:cubicBezTo>
                  <a:pt x="19861" y="13267"/>
                  <a:pt x="19754" y="13260"/>
                  <a:pt x="19707" y="13219"/>
                </a:cubicBezTo>
                <a:cubicBezTo>
                  <a:pt x="19691" y="13205"/>
                  <a:pt x="19664" y="13208"/>
                  <a:pt x="19648" y="13226"/>
                </a:cubicBezTo>
                <a:cubicBezTo>
                  <a:pt x="19608" y="13271"/>
                  <a:pt x="19137" y="13271"/>
                  <a:pt x="19097" y="13226"/>
                </a:cubicBezTo>
                <a:cubicBezTo>
                  <a:pt x="19074" y="13198"/>
                  <a:pt x="19050" y="13201"/>
                  <a:pt x="19007" y="13233"/>
                </a:cubicBezTo>
                <a:cubicBezTo>
                  <a:pt x="18962" y="13267"/>
                  <a:pt x="18941" y="13268"/>
                  <a:pt x="18920" y="13238"/>
                </a:cubicBezTo>
                <a:cubicBezTo>
                  <a:pt x="18888" y="13194"/>
                  <a:pt x="18793" y="13186"/>
                  <a:pt x="18775" y="13226"/>
                </a:cubicBezTo>
                <a:cubicBezTo>
                  <a:pt x="18761" y="13257"/>
                  <a:pt x="18663" y="13253"/>
                  <a:pt x="18625" y="13221"/>
                </a:cubicBezTo>
                <a:cubicBezTo>
                  <a:pt x="18605" y="13204"/>
                  <a:pt x="18600" y="13296"/>
                  <a:pt x="18603" y="13569"/>
                </a:cubicBezTo>
                <a:lnTo>
                  <a:pt x="18608" y="13940"/>
                </a:lnTo>
                <a:lnTo>
                  <a:pt x="17277" y="13948"/>
                </a:lnTo>
                <a:cubicBezTo>
                  <a:pt x="16545" y="13952"/>
                  <a:pt x="15897" y="13958"/>
                  <a:pt x="15836" y="13962"/>
                </a:cubicBezTo>
                <a:lnTo>
                  <a:pt x="15725" y="13970"/>
                </a:lnTo>
                <a:lnTo>
                  <a:pt x="15731" y="14664"/>
                </a:lnTo>
                <a:cubicBezTo>
                  <a:pt x="15734" y="15104"/>
                  <a:pt x="15726" y="15360"/>
                  <a:pt x="15712" y="15366"/>
                </a:cubicBezTo>
                <a:cubicBezTo>
                  <a:pt x="15699" y="15371"/>
                  <a:pt x="15685" y="15301"/>
                  <a:pt x="15681" y="15211"/>
                </a:cubicBezTo>
                <a:cubicBezTo>
                  <a:pt x="15675" y="15072"/>
                  <a:pt x="15666" y="15044"/>
                  <a:pt x="15628" y="15044"/>
                </a:cubicBezTo>
                <a:cubicBezTo>
                  <a:pt x="15603" y="15044"/>
                  <a:pt x="15585" y="15062"/>
                  <a:pt x="15588" y="15082"/>
                </a:cubicBezTo>
                <a:cubicBezTo>
                  <a:pt x="15599" y="15153"/>
                  <a:pt x="15540" y="15147"/>
                  <a:pt x="15479" y="15071"/>
                </a:cubicBezTo>
                <a:cubicBezTo>
                  <a:pt x="15421" y="15000"/>
                  <a:pt x="15418" y="14977"/>
                  <a:pt x="15415" y="14658"/>
                </a:cubicBezTo>
                <a:lnTo>
                  <a:pt x="15412" y="14320"/>
                </a:lnTo>
                <a:lnTo>
                  <a:pt x="14521" y="14320"/>
                </a:lnTo>
                <a:cubicBezTo>
                  <a:pt x="13905" y="14320"/>
                  <a:pt x="13626" y="14330"/>
                  <a:pt x="13615" y="14355"/>
                </a:cubicBezTo>
                <a:cubicBezTo>
                  <a:pt x="13604" y="14381"/>
                  <a:pt x="13591" y="14381"/>
                  <a:pt x="13573" y="14355"/>
                </a:cubicBezTo>
                <a:cubicBezTo>
                  <a:pt x="13559" y="14335"/>
                  <a:pt x="13508" y="14320"/>
                  <a:pt x="13459" y="14320"/>
                </a:cubicBezTo>
                <a:lnTo>
                  <a:pt x="13369" y="14320"/>
                </a:lnTo>
                <a:lnTo>
                  <a:pt x="13371" y="14667"/>
                </a:lnTo>
                <a:lnTo>
                  <a:pt x="13372" y="15014"/>
                </a:lnTo>
                <a:lnTo>
                  <a:pt x="13512" y="14998"/>
                </a:lnTo>
                <a:cubicBezTo>
                  <a:pt x="13589" y="14989"/>
                  <a:pt x="13662" y="14974"/>
                  <a:pt x="13674" y="14963"/>
                </a:cubicBezTo>
                <a:cubicBezTo>
                  <a:pt x="13685" y="14953"/>
                  <a:pt x="13702" y="14961"/>
                  <a:pt x="13711" y="14981"/>
                </a:cubicBezTo>
                <a:cubicBezTo>
                  <a:pt x="13720" y="15001"/>
                  <a:pt x="13752" y="15009"/>
                  <a:pt x="13781" y="14998"/>
                </a:cubicBezTo>
                <a:cubicBezTo>
                  <a:pt x="13858" y="14971"/>
                  <a:pt x="13890" y="15046"/>
                  <a:pt x="13882" y="15231"/>
                </a:cubicBezTo>
                <a:lnTo>
                  <a:pt x="13875" y="15391"/>
                </a:lnTo>
                <a:lnTo>
                  <a:pt x="13475" y="15391"/>
                </a:lnTo>
                <a:lnTo>
                  <a:pt x="13074" y="15391"/>
                </a:lnTo>
                <a:lnTo>
                  <a:pt x="13074" y="14650"/>
                </a:lnTo>
                <a:lnTo>
                  <a:pt x="13074" y="13908"/>
                </a:lnTo>
                <a:lnTo>
                  <a:pt x="13199" y="13897"/>
                </a:lnTo>
                <a:lnTo>
                  <a:pt x="13323" y="13888"/>
                </a:lnTo>
                <a:lnTo>
                  <a:pt x="13322" y="13699"/>
                </a:lnTo>
                <a:cubicBezTo>
                  <a:pt x="13321" y="13371"/>
                  <a:pt x="13329" y="13314"/>
                  <a:pt x="13375" y="13319"/>
                </a:cubicBezTo>
                <a:cubicBezTo>
                  <a:pt x="13407" y="13323"/>
                  <a:pt x="13412" y="13315"/>
                  <a:pt x="13392" y="13281"/>
                </a:cubicBezTo>
                <a:cubicBezTo>
                  <a:pt x="13359" y="13226"/>
                  <a:pt x="13429" y="13167"/>
                  <a:pt x="13527" y="13167"/>
                </a:cubicBezTo>
                <a:cubicBezTo>
                  <a:pt x="13582" y="13167"/>
                  <a:pt x="13593" y="13153"/>
                  <a:pt x="13591" y="13091"/>
                </a:cubicBezTo>
                <a:cubicBezTo>
                  <a:pt x="13590" y="13049"/>
                  <a:pt x="13583" y="13000"/>
                  <a:pt x="13575" y="12983"/>
                </a:cubicBezTo>
                <a:cubicBezTo>
                  <a:pt x="13568" y="12966"/>
                  <a:pt x="13572" y="12919"/>
                  <a:pt x="13583" y="12879"/>
                </a:cubicBezTo>
                <a:lnTo>
                  <a:pt x="13602" y="12804"/>
                </a:lnTo>
                <a:lnTo>
                  <a:pt x="14897" y="12804"/>
                </a:lnTo>
                <a:cubicBezTo>
                  <a:pt x="15771" y="12804"/>
                  <a:pt x="16197" y="12792"/>
                  <a:pt x="16207" y="12769"/>
                </a:cubicBezTo>
                <a:cubicBezTo>
                  <a:pt x="16215" y="12750"/>
                  <a:pt x="16210" y="12715"/>
                  <a:pt x="16196" y="12690"/>
                </a:cubicBezTo>
                <a:cubicBezTo>
                  <a:pt x="16177" y="12658"/>
                  <a:pt x="16175" y="12638"/>
                  <a:pt x="16193" y="12622"/>
                </a:cubicBezTo>
                <a:cubicBezTo>
                  <a:pt x="16232" y="12588"/>
                  <a:pt x="16220" y="12119"/>
                  <a:pt x="16180" y="12098"/>
                </a:cubicBezTo>
                <a:cubicBezTo>
                  <a:pt x="16153" y="12083"/>
                  <a:pt x="16147" y="11883"/>
                  <a:pt x="16147" y="10996"/>
                </a:cubicBezTo>
                <a:lnTo>
                  <a:pt x="16147" y="9911"/>
                </a:lnTo>
                <a:lnTo>
                  <a:pt x="16205" y="9859"/>
                </a:lnTo>
                <a:cubicBezTo>
                  <a:pt x="16267" y="9802"/>
                  <a:pt x="16465" y="9786"/>
                  <a:pt x="16487" y="9837"/>
                </a:cubicBezTo>
                <a:cubicBezTo>
                  <a:pt x="16495" y="9854"/>
                  <a:pt x="16611" y="9867"/>
                  <a:pt x="16746" y="9868"/>
                </a:cubicBezTo>
                <a:lnTo>
                  <a:pt x="16992" y="9870"/>
                </a:lnTo>
                <a:lnTo>
                  <a:pt x="16998" y="9764"/>
                </a:lnTo>
                <a:cubicBezTo>
                  <a:pt x="17003" y="9705"/>
                  <a:pt x="17017" y="9658"/>
                  <a:pt x="17030" y="9658"/>
                </a:cubicBezTo>
                <a:cubicBezTo>
                  <a:pt x="17065" y="9658"/>
                  <a:pt x="17075" y="10726"/>
                  <a:pt x="17040" y="10816"/>
                </a:cubicBezTo>
                <a:cubicBezTo>
                  <a:pt x="17015" y="10882"/>
                  <a:pt x="17024" y="11175"/>
                  <a:pt x="17053" y="11215"/>
                </a:cubicBezTo>
                <a:cubicBezTo>
                  <a:pt x="17060" y="11225"/>
                  <a:pt x="17054" y="11253"/>
                  <a:pt x="17039" y="11277"/>
                </a:cubicBezTo>
                <a:cubicBezTo>
                  <a:pt x="17017" y="11314"/>
                  <a:pt x="17312" y="11321"/>
                  <a:pt x="18827" y="11321"/>
                </a:cubicBezTo>
                <a:cubicBezTo>
                  <a:pt x="20011" y="11321"/>
                  <a:pt x="20646" y="11309"/>
                  <a:pt x="20656" y="11288"/>
                </a:cubicBezTo>
                <a:cubicBezTo>
                  <a:pt x="20664" y="11270"/>
                  <a:pt x="20663" y="11237"/>
                  <a:pt x="20653" y="11215"/>
                </a:cubicBezTo>
                <a:cubicBezTo>
                  <a:pt x="20638" y="11179"/>
                  <a:pt x="20632" y="11067"/>
                  <a:pt x="20643" y="11000"/>
                </a:cubicBezTo>
                <a:cubicBezTo>
                  <a:pt x="20646" y="10986"/>
                  <a:pt x="20650" y="10479"/>
                  <a:pt x="20652" y="9872"/>
                </a:cubicBezTo>
                <a:lnTo>
                  <a:pt x="20656" y="8767"/>
                </a:lnTo>
                <a:lnTo>
                  <a:pt x="21133" y="8767"/>
                </a:lnTo>
                <a:lnTo>
                  <a:pt x="21600" y="8767"/>
                </a:lnTo>
                <a:lnTo>
                  <a:pt x="21598" y="6988"/>
                </a:lnTo>
                <a:lnTo>
                  <a:pt x="21417" y="6985"/>
                </a:lnTo>
                <a:cubicBezTo>
                  <a:pt x="21329" y="6984"/>
                  <a:pt x="21273" y="6991"/>
                  <a:pt x="21251" y="7004"/>
                </a:cubicBezTo>
                <a:cubicBezTo>
                  <a:pt x="21243" y="7008"/>
                  <a:pt x="21240" y="7013"/>
                  <a:pt x="21240" y="7018"/>
                </a:cubicBezTo>
                <a:cubicBezTo>
                  <a:pt x="21244" y="7043"/>
                  <a:pt x="20992" y="7053"/>
                  <a:pt x="20409" y="7053"/>
                </a:cubicBezTo>
                <a:cubicBezTo>
                  <a:pt x="19918" y="7053"/>
                  <a:pt x="19694" y="7049"/>
                  <a:pt x="19614" y="7033"/>
                </a:cubicBezTo>
                <a:cubicBezTo>
                  <a:pt x="19588" y="7027"/>
                  <a:pt x="19578" y="7022"/>
                  <a:pt x="19579" y="7014"/>
                </a:cubicBezTo>
                <a:cubicBezTo>
                  <a:pt x="19582" y="6995"/>
                  <a:pt x="19560" y="6983"/>
                  <a:pt x="19534" y="6977"/>
                </a:cubicBezTo>
                <a:cubicBezTo>
                  <a:pt x="19524" y="6975"/>
                  <a:pt x="19515" y="6973"/>
                  <a:pt x="19502" y="6972"/>
                </a:cubicBezTo>
                <a:cubicBezTo>
                  <a:pt x="19464" y="6972"/>
                  <a:pt x="19420" y="6983"/>
                  <a:pt x="19396" y="7006"/>
                </a:cubicBezTo>
                <a:cubicBezTo>
                  <a:pt x="19383" y="7017"/>
                  <a:pt x="19380" y="7025"/>
                  <a:pt x="19378" y="7033"/>
                </a:cubicBezTo>
                <a:cubicBezTo>
                  <a:pt x="19378" y="7046"/>
                  <a:pt x="19387" y="7059"/>
                  <a:pt x="19402" y="7072"/>
                </a:cubicBezTo>
                <a:cubicBezTo>
                  <a:pt x="19402" y="7072"/>
                  <a:pt x="19402" y="7072"/>
                  <a:pt x="19403" y="7072"/>
                </a:cubicBezTo>
                <a:cubicBezTo>
                  <a:pt x="19404" y="7073"/>
                  <a:pt x="19403" y="7074"/>
                  <a:pt x="19405" y="7075"/>
                </a:cubicBezTo>
                <a:cubicBezTo>
                  <a:pt x="19412" y="7082"/>
                  <a:pt x="19419" y="7092"/>
                  <a:pt x="19424" y="7104"/>
                </a:cubicBezTo>
                <a:cubicBezTo>
                  <a:pt x="19429" y="7116"/>
                  <a:pt x="19433" y="7131"/>
                  <a:pt x="19436" y="7153"/>
                </a:cubicBezTo>
                <a:cubicBezTo>
                  <a:pt x="19442" y="7199"/>
                  <a:pt x="19443" y="7270"/>
                  <a:pt x="19443" y="7384"/>
                </a:cubicBezTo>
                <a:lnTo>
                  <a:pt x="19443" y="7663"/>
                </a:lnTo>
                <a:lnTo>
                  <a:pt x="19367" y="7706"/>
                </a:lnTo>
                <a:cubicBezTo>
                  <a:pt x="19336" y="7723"/>
                  <a:pt x="19269" y="7734"/>
                  <a:pt x="19120" y="7739"/>
                </a:cubicBezTo>
                <a:cubicBezTo>
                  <a:pt x="18971" y="7744"/>
                  <a:pt x="18740" y="7742"/>
                  <a:pt x="18384" y="7738"/>
                </a:cubicBezTo>
                <a:cubicBezTo>
                  <a:pt x="17885" y="7731"/>
                  <a:pt x="17446" y="7724"/>
                  <a:pt x="17407" y="7722"/>
                </a:cubicBezTo>
                <a:cubicBezTo>
                  <a:pt x="17368" y="7719"/>
                  <a:pt x="17289" y="7722"/>
                  <a:pt x="17230" y="7727"/>
                </a:cubicBezTo>
                <a:cubicBezTo>
                  <a:pt x="17172" y="7731"/>
                  <a:pt x="17104" y="7725"/>
                  <a:pt x="17078" y="7714"/>
                </a:cubicBezTo>
                <a:cubicBezTo>
                  <a:pt x="17033" y="7694"/>
                  <a:pt x="17029" y="7709"/>
                  <a:pt x="17026" y="8032"/>
                </a:cubicBezTo>
                <a:cubicBezTo>
                  <a:pt x="17023" y="8219"/>
                  <a:pt x="17033" y="8389"/>
                  <a:pt x="17045" y="8409"/>
                </a:cubicBezTo>
                <a:cubicBezTo>
                  <a:pt x="17051" y="8420"/>
                  <a:pt x="17056" y="8488"/>
                  <a:pt x="17058" y="8592"/>
                </a:cubicBezTo>
                <a:cubicBezTo>
                  <a:pt x="17061" y="8695"/>
                  <a:pt x="17061" y="8833"/>
                  <a:pt x="17060" y="8986"/>
                </a:cubicBezTo>
                <a:cubicBezTo>
                  <a:pt x="17054" y="9432"/>
                  <a:pt x="17048" y="9525"/>
                  <a:pt x="17020" y="9525"/>
                </a:cubicBezTo>
                <a:cubicBezTo>
                  <a:pt x="17013" y="9525"/>
                  <a:pt x="17007" y="9523"/>
                  <a:pt x="17003" y="9517"/>
                </a:cubicBezTo>
                <a:cubicBezTo>
                  <a:pt x="16999" y="9511"/>
                  <a:pt x="16996" y="9501"/>
                  <a:pt x="16994" y="9488"/>
                </a:cubicBezTo>
                <a:cubicBezTo>
                  <a:pt x="16990" y="9462"/>
                  <a:pt x="16989" y="9419"/>
                  <a:pt x="16992" y="9352"/>
                </a:cubicBezTo>
                <a:lnTo>
                  <a:pt x="16998" y="9179"/>
                </a:lnTo>
                <a:lnTo>
                  <a:pt x="16598" y="9179"/>
                </a:lnTo>
                <a:cubicBezTo>
                  <a:pt x="16344" y="9179"/>
                  <a:pt x="16192" y="9192"/>
                  <a:pt x="16182" y="9214"/>
                </a:cubicBezTo>
                <a:cubicBezTo>
                  <a:pt x="16172" y="9236"/>
                  <a:pt x="16156" y="9237"/>
                  <a:pt x="16139" y="9217"/>
                </a:cubicBezTo>
                <a:cubicBezTo>
                  <a:pt x="16122" y="9198"/>
                  <a:pt x="16082" y="9188"/>
                  <a:pt x="16047" y="9187"/>
                </a:cubicBezTo>
                <a:cubicBezTo>
                  <a:pt x="16030" y="9187"/>
                  <a:pt x="16014" y="9189"/>
                  <a:pt x="16002" y="9194"/>
                </a:cubicBezTo>
                <a:cubicBezTo>
                  <a:pt x="15990" y="9198"/>
                  <a:pt x="15983" y="9205"/>
                  <a:pt x="15983" y="9214"/>
                </a:cubicBezTo>
                <a:cubicBezTo>
                  <a:pt x="15983" y="9229"/>
                  <a:pt x="15993" y="9250"/>
                  <a:pt x="16007" y="9262"/>
                </a:cubicBezTo>
                <a:cubicBezTo>
                  <a:pt x="16024" y="9276"/>
                  <a:pt x="16023" y="9297"/>
                  <a:pt x="16007" y="9325"/>
                </a:cubicBezTo>
                <a:cubicBezTo>
                  <a:pt x="15993" y="9348"/>
                  <a:pt x="15983" y="9479"/>
                  <a:pt x="15984" y="9617"/>
                </a:cubicBezTo>
                <a:cubicBezTo>
                  <a:pt x="15985" y="9754"/>
                  <a:pt x="15981" y="9882"/>
                  <a:pt x="15973" y="9900"/>
                </a:cubicBezTo>
                <a:cubicBezTo>
                  <a:pt x="15969" y="9909"/>
                  <a:pt x="15951" y="9916"/>
                  <a:pt x="15926" y="9919"/>
                </a:cubicBezTo>
                <a:cubicBezTo>
                  <a:pt x="15902" y="9923"/>
                  <a:pt x="15870" y="9923"/>
                  <a:pt x="15837" y="9919"/>
                </a:cubicBezTo>
                <a:cubicBezTo>
                  <a:pt x="15771" y="9911"/>
                  <a:pt x="15704" y="9917"/>
                  <a:pt x="15690" y="9933"/>
                </a:cubicBezTo>
                <a:cubicBezTo>
                  <a:pt x="15683" y="9941"/>
                  <a:pt x="15669" y="9947"/>
                  <a:pt x="15650" y="9951"/>
                </a:cubicBezTo>
                <a:cubicBezTo>
                  <a:pt x="15632" y="9955"/>
                  <a:pt x="15610" y="9957"/>
                  <a:pt x="15587" y="9957"/>
                </a:cubicBezTo>
                <a:cubicBezTo>
                  <a:pt x="15542" y="9957"/>
                  <a:pt x="15496" y="9951"/>
                  <a:pt x="15476" y="9935"/>
                </a:cubicBezTo>
                <a:cubicBezTo>
                  <a:pt x="15466" y="9927"/>
                  <a:pt x="15431" y="9920"/>
                  <a:pt x="15384" y="9916"/>
                </a:cubicBezTo>
                <a:cubicBezTo>
                  <a:pt x="15336" y="9912"/>
                  <a:pt x="15277" y="9910"/>
                  <a:pt x="15218" y="9911"/>
                </a:cubicBezTo>
                <a:cubicBezTo>
                  <a:pt x="15101" y="9913"/>
                  <a:pt x="14987" y="9924"/>
                  <a:pt x="14980" y="9941"/>
                </a:cubicBezTo>
                <a:cubicBezTo>
                  <a:pt x="14975" y="9952"/>
                  <a:pt x="14969" y="9956"/>
                  <a:pt x="14961" y="9956"/>
                </a:cubicBezTo>
                <a:cubicBezTo>
                  <a:pt x="14953" y="9955"/>
                  <a:pt x="14943" y="9947"/>
                  <a:pt x="14932" y="9935"/>
                </a:cubicBezTo>
                <a:cubicBezTo>
                  <a:pt x="14907" y="9906"/>
                  <a:pt x="14891" y="9905"/>
                  <a:pt x="14866" y="9935"/>
                </a:cubicBezTo>
                <a:cubicBezTo>
                  <a:pt x="14842" y="9963"/>
                  <a:pt x="14828" y="9963"/>
                  <a:pt x="14817" y="9937"/>
                </a:cubicBezTo>
                <a:cubicBezTo>
                  <a:pt x="14805" y="9910"/>
                  <a:pt x="14792" y="9910"/>
                  <a:pt x="14770" y="9937"/>
                </a:cubicBezTo>
                <a:cubicBezTo>
                  <a:pt x="14759" y="9949"/>
                  <a:pt x="14750" y="9957"/>
                  <a:pt x="14742" y="9957"/>
                </a:cubicBezTo>
                <a:cubicBezTo>
                  <a:pt x="14735" y="9957"/>
                  <a:pt x="14728" y="9950"/>
                  <a:pt x="14723" y="9938"/>
                </a:cubicBezTo>
                <a:cubicBezTo>
                  <a:pt x="14703" y="9893"/>
                  <a:pt x="14600" y="9893"/>
                  <a:pt x="14581" y="9938"/>
                </a:cubicBezTo>
                <a:cubicBezTo>
                  <a:pt x="14576" y="9949"/>
                  <a:pt x="14569" y="9955"/>
                  <a:pt x="14561" y="9956"/>
                </a:cubicBezTo>
                <a:cubicBezTo>
                  <a:pt x="14554" y="9956"/>
                  <a:pt x="14546" y="9951"/>
                  <a:pt x="14538" y="9941"/>
                </a:cubicBezTo>
                <a:cubicBezTo>
                  <a:pt x="14520" y="9921"/>
                  <a:pt x="14479" y="9911"/>
                  <a:pt x="14439" y="9911"/>
                </a:cubicBezTo>
                <a:cubicBezTo>
                  <a:pt x="14399" y="9911"/>
                  <a:pt x="14360" y="9921"/>
                  <a:pt x="14342" y="9941"/>
                </a:cubicBezTo>
                <a:cubicBezTo>
                  <a:pt x="14325" y="9961"/>
                  <a:pt x="14310" y="9960"/>
                  <a:pt x="14300" y="9938"/>
                </a:cubicBezTo>
                <a:cubicBezTo>
                  <a:pt x="14295" y="9926"/>
                  <a:pt x="14283" y="9918"/>
                  <a:pt x="14269" y="9913"/>
                </a:cubicBezTo>
                <a:cubicBezTo>
                  <a:pt x="14254" y="9907"/>
                  <a:pt x="14237" y="9904"/>
                  <a:pt x="14219" y="9905"/>
                </a:cubicBezTo>
                <a:cubicBezTo>
                  <a:pt x="14183" y="9906"/>
                  <a:pt x="14144" y="9919"/>
                  <a:pt x="14127" y="9943"/>
                </a:cubicBezTo>
                <a:cubicBezTo>
                  <a:pt x="14107" y="9971"/>
                  <a:pt x="14091" y="9955"/>
                  <a:pt x="14083" y="9922"/>
                </a:cubicBezTo>
                <a:cubicBezTo>
                  <a:pt x="14076" y="9890"/>
                  <a:pt x="14077" y="9841"/>
                  <a:pt x="14094" y="9802"/>
                </a:cubicBezTo>
                <a:cubicBezTo>
                  <a:pt x="14103" y="9783"/>
                  <a:pt x="14109" y="9763"/>
                  <a:pt x="14114" y="9742"/>
                </a:cubicBezTo>
                <a:cubicBezTo>
                  <a:pt x="14118" y="9721"/>
                  <a:pt x="14121" y="9700"/>
                  <a:pt x="14122" y="9680"/>
                </a:cubicBezTo>
                <a:cubicBezTo>
                  <a:pt x="14122" y="9660"/>
                  <a:pt x="14120" y="9641"/>
                  <a:pt x="14117" y="9626"/>
                </a:cubicBezTo>
                <a:cubicBezTo>
                  <a:pt x="14114" y="9611"/>
                  <a:pt x="14109" y="9599"/>
                  <a:pt x="14101" y="9593"/>
                </a:cubicBezTo>
                <a:cubicBezTo>
                  <a:pt x="14089" y="9583"/>
                  <a:pt x="14085" y="9514"/>
                  <a:pt x="14092" y="9441"/>
                </a:cubicBezTo>
                <a:cubicBezTo>
                  <a:pt x="14097" y="9390"/>
                  <a:pt x="14098" y="9357"/>
                  <a:pt x="14096" y="9338"/>
                </a:cubicBezTo>
                <a:cubicBezTo>
                  <a:pt x="14094" y="9328"/>
                  <a:pt x="14091" y="9324"/>
                  <a:pt x="14088" y="9320"/>
                </a:cubicBezTo>
                <a:cubicBezTo>
                  <a:pt x="14084" y="9317"/>
                  <a:pt x="14079" y="9315"/>
                  <a:pt x="14073" y="9317"/>
                </a:cubicBezTo>
                <a:cubicBezTo>
                  <a:pt x="14055" y="9323"/>
                  <a:pt x="14038" y="9295"/>
                  <a:pt x="14033" y="9255"/>
                </a:cubicBezTo>
                <a:cubicBezTo>
                  <a:pt x="14030" y="9228"/>
                  <a:pt x="14023" y="9211"/>
                  <a:pt x="14012" y="9200"/>
                </a:cubicBezTo>
                <a:cubicBezTo>
                  <a:pt x="14006" y="9195"/>
                  <a:pt x="14000" y="9191"/>
                  <a:pt x="13991" y="9189"/>
                </a:cubicBezTo>
                <a:cubicBezTo>
                  <a:pt x="13991" y="9189"/>
                  <a:pt x="13990" y="9189"/>
                  <a:pt x="13990" y="9189"/>
                </a:cubicBezTo>
                <a:cubicBezTo>
                  <a:pt x="13982" y="9187"/>
                  <a:pt x="13971" y="9185"/>
                  <a:pt x="13959" y="9186"/>
                </a:cubicBezTo>
                <a:cubicBezTo>
                  <a:pt x="13921" y="9187"/>
                  <a:pt x="13896" y="9185"/>
                  <a:pt x="13880" y="9170"/>
                </a:cubicBezTo>
                <a:cubicBezTo>
                  <a:pt x="13852" y="9144"/>
                  <a:pt x="13850" y="9082"/>
                  <a:pt x="13855" y="8943"/>
                </a:cubicBezTo>
                <a:cubicBezTo>
                  <a:pt x="13858" y="8828"/>
                  <a:pt x="13850" y="8717"/>
                  <a:pt x="13835" y="8693"/>
                </a:cubicBezTo>
                <a:cubicBezTo>
                  <a:pt x="13826" y="8677"/>
                  <a:pt x="13820" y="8658"/>
                  <a:pt x="13821" y="8630"/>
                </a:cubicBezTo>
                <a:cubicBezTo>
                  <a:pt x="13821" y="8601"/>
                  <a:pt x="13827" y="8566"/>
                  <a:pt x="13838" y="8517"/>
                </a:cubicBezTo>
                <a:cubicBezTo>
                  <a:pt x="13860" y="8415"/>
                  <a:pt x="13860" y="8372"/>
                  <a:pt x="13839" y="8336"/>
                </a:cubicBezTo>
                <a:cubicBezTo>
                  <a:pt x="13824" y="8311"/>
                  <a:pt x="13817" y="8269"/>
                  <a:pt x="13824" y="8241"/>
                </a:cubicBezTo>
                <a:cubicBezTo>
                  <a:pt x="13835" y="8203"/>
                  <a:pt x="13833" y="8170"/>
                  <a:pt x="13823" y="8145"/>
                </a:cubicBezTo>
                <a:cubicBezTo>
                  <a:pt x="13821" y="8141"/>
                  <a:pt x="13821" y="8136"/>
                  <a:pt x="13818" y="8132"/>
                </a:cubicBezTo>
                <a:cubicBezTo>
                  <a:pt x="13811" y="8119"/>
                  <a:pt x="13800" y="8109"/>
                  <a:pt x="13786" y="8102"/>
                </a:cubicBezTo>
                <a:cubicBezTo>
                  <a:pt x="13772" y="8095"/>
                  <a:pt x="13755" y="8092"/>
                  <a:pt x="13735" y="8092"/>
                </a:cubicBezTo>
                <a:cubicBezTo>
                  <a:pt x="13691" y="8092"/>
                  <a:pt x="13652" y="8071"/>
                  <a:pt x="13625" y="8035"/>
                </a:cubicBezTo>
                <a:cubicBezTo>
                  <a:pt x="13611" y="8018"/>
                  <a:pt x="13600" y="7996"/>
                  <a:pt x="13592" y="7972"/>
                </a:cubicBezTo>
                <a:cubicBezTo>
                  <a:pt x="13585" y="7948"/>
                  <a:pt x="13580" y="7920"/>
                  <a:pt x="13580" y="7891"/>
                </a:cubicBezTo>
                <a:cubicBezTo>
                  <a:pt x="13580" y="7847"/>
                  <a:pt x="13580" y="7733"/>
                  <a:pt x="13580" y="7638"/>
                </a:cubicBezTo>
                <a:cubicBezTo>
                  <a:pt x="13580" y="7505"/>
                  <a:pt x="13569" y="7448"/>
                  <a:pt x="13530" y="7394"/>
                </a:cubicBezTo>
                <a:cubicBezTo>
                  <a:pt x="13501" y="7353"/>
                  <a:pt x="13482" y="7338"/>
                  <a:pt x="13461" y="7345"/>
                </a:cubicBezTo>
                <a:cubicBezTo>
                  <a:pt x="13454" y="7347"/>
                  <a:pt x="13446" y="7352"/>
                  <a:pt x="13438" y="7359"/>
                </a:cubicBezTo>
                <a:cubicBezTo>
                  <a:pt x="13408" y="7385"/>
                  <a:pt x="13387" y="7385"/>
                  <a:pt x="13357" y="7354"/>
                </a:cubicBezTo>
                <a:cubicBezTo>
                  <a:pt x="13326" y="7322"/>
                  <a:pt x="13319" y="7275"/>
                  <a:pt x="13325" y="7142"/>
                </a:cubicBezTo>
                <a:cubicBezTo>
                  <a:pt x="13328" y="7084"/>
                  <a:pt x="13328" y="7042"/>
                  <a:pt x="13324" y="7014"/>
                </a:cubicBezTo>
                <a:cubicBezTo>
                  <a:pt x="13323" y="7000"/>
                  <a:pt x="13320" y="6989"/>
                  <a:pt x="13316" y="6982"/>
                </a:cubicBezTo>
                <a:cubicBezTo>
                  <a:pt x="13313" y="6975"/>
                  <a:pt x="13310" y="6971"/>
                  <a:pt x="13305" y="6971"/>
                </a:cubicBezTo>
                <a:cubicBezTo>
                  <a:pt x="13290" y="6971"/>
                  <a:pt x="13270" y="6987"/>
                  <a:pt x="13262" y="7006"/>
                </a:cubicBezTo>
                <a:cubicBezTo>
                  <a:pt x="13252" y="7028"/>
                  <a:pt x="13237" y="7029"/>
                  <a:pt x="13219" y="7009"/>
                </a:cubicBezTo>
                <a:cubicBezTo>
                  <a:pt x="13204" y="6992"/>
                  <a:pt x="13166" y="6972"/>
                  <a:pt x="13133" y="6966"/>
                </a:cubicBezTo>
                <a:cubicBezTo>
                  <a:pt x="13120" y="6964"/>
                  <a:pt x="13110" y="6961"/>
                  <a:pt x="13101" y="6955"/>
                </a:cubicBezTo>
                <a:cubicBezTo>
                  <a:pt x="13093" y="6949"/>
                  <a:pt x="13087" y="6942"/>
                  <a:pt x="13082" y="6930"/>
                </a:cubicBezTo>
                <a:cubicBezTo>
                  <a:pt x="13072" y="6905"/>
                  <a:pt x="13068" y="6862"/>
                  <a:pt x="13063" y="6789"/>
                </a:cubicBezTo>
                <a:lnTo>
                  <a:pt x="13051" y="6622"/>
                </a:lnTo>
                <a:lnTo>
                  <a:pt x="12933" y="6613"/>
                </a:lnTo>
                <a:cubicBezTo>
                  <a:pt x="12868" y="6607"/>
                  <a:pt x="12811" y="6597"/>
                  <a:pt x="12805" y="6589"/>
                </a:cubicBezTo>
                <a:cubicBezTo>
                  <a:pt x="12799" y="6581"/>
                  <a:pt x="12797" y="6500"/>
                  <a:pt x="12801" y="6408"/>
                </a:cubicBezTo>
                <a:cubicBezTo>
                  <a:pt x="12804" y="6317"/>
                  <a:pt x="12795" y="6224"/>
                  <a:pt x="12780" y="6199"/>
                </a:cubicBezTo>
                <a:cubicBezTo>
                  <a:pt x="12762" y="6168"/>
                  <a:pt x="12762" y="6146"/>
                  <a:pt x="12779" y="6131"/>
                </a:cubicBezTo>
                <a:cubicBezTo>
                  <a:pt x="12793" y="6119"/>
                  <a:pt x="12804" y="5988"/>
                  <a:pt x="12804" y="5822"/>
                </a:cubicBezTo>
                <a:lnTo>
                  <a:pt x="12804" y="5532"/>
                </a:lnTo>
                <a:lnTo>
                  <a:pt x="12680" y="5526"/>
                </a:lnTo>
                <a:cubicBezTo>
                  <a:pt x="12646" y="5524"/>
                  <a:pt x="12613" y="5518"/>
                  <a:pt x="12587" y="5512"/>
                </a:cubicBezTo>
                <a:cubicBezTo>
                  <a:pt x="12561" y="5505"/>
                  <a:pt x="12542" y="5498"/>
                  <a:pt x="12537" y="5491"/>
                </a:cubicBezTo>
                <a:cubicBezTo>
                  <a:pt x="12527" y="5477"/>
                  <a:pt x="12522" y="5384"/>
                  <a:pt x="12526" y="5287"/>
                </a:cubicBezTo>
                <a:lnTo>
                  <a:pt x="12533" y="5109"/>
                </a:lnTo>
                <a:lnTo>
                  <a:pt x="12935" y="5093"/>
                </a:lnTo>
                <a:cubicBezTo>
                  <a:pt x="13226" y="5082"/>
                  <a:pt x="13348" y="5064"/>
                  <a:pt x="13376" y="5032"/>
                </a:cubicBezTo>
                <a:cubicBezTo>
                  <a:pt x="13393" y="5012"/>
                  <a:pt x="13404" y="5003"/>
                  <a:pt x="13411" y="5005"/>
                </a:cubicBezTo>
                <a:cubicBezTo>
                  <a:pt x="13415" y="5005"/>
                  <a:pt x="13417" y="5008"/>
                  <a:pt x="13420" y="5014"/>
                </a:cubicBezTo>
                <a:cubicBezTo>
                  <a:pt x="13423" y="5020"/>
                  <a:pt x="13426" y="5028"/>
                  <a:pt x="13429" y="5040"/>
                </a:cubicBezTo>
                <a:cubicBezTo>
                  <a:pt x="13442" y="5087"/>
                  <a:pt x="13534" y="5093"/>
                  <a:pt x="14300" y="5090"/>
                </a:cubicBezTo>
                <a:lnTo>
                  <a:pt x="15156" y="5086"/>
                </a:lnTo>
                <a:lnTo>
                  <a:pt x="15163" y="4718"/>
                </a:lnTo>
                <a:lnTo>
                  <a:pt x="15170" y="4352"/>
                </a:lnTo>
                <a:lnTo>
                  <a:pt x="15311" y="4352"/>
                </a:lnTo>
                <a:lnTo>
                  <a:pt x="15453" y="4352"/>
                </a:lnTo>
                <a:lnTo>
                  <a:pt x="15453" y="4533"/>
                </a:lnTo>
                <a:cubicBezTo>
                  <a:pt x="15453" y="4662"/>
                  <a:pt x="15454" y="4698"/>
                  <a:pt x="15480" y="4712"/>
                </a:cubicBezTo>
                <a:cubicBezTo>
                  <a:pt x="15480" y="4712"/>
                  <a:pt x="15481" y="4712"/>
                  <a:pt x="15481" y="4712"/>
                </a:cubicBezTo>
                <a:cubicBezTo>
                  <a:pt x="15489" y="4716"/>
                  <a:pt x="15500" y="4718"/>
                  <a:pt x="15515" y="4720"/>
                </a:cubicBezTo>
                <a:cubicBezTo>
                  <a:pt x="15553" y="4724"/>
                  <a:pt x="15584" y="4707"/>
                  <a:pt x="15593" y="4675"/>
                </a:cubicBezTo>
                <a:cubicBezTo>
                  <a:pt x="15605" y="4632"/>
                  <a:pt x="15615" y="4637"/>
                  <a:pt x="15662" y="4702"/>
                </a:cubicBezTo>
                <a:cubicBezTo>
                  <a:pt x="15674" y="4719"/>
                  <a:pt x="15683" y="4735"/>
                  <a:pt x="15691" y="4754"/>
                </a:cubicBezTo>
                <a:cubicBezTo>
                  <a:pt x="15715" y="4812"/>
                  <a:pt x="15723" y="4899"/>
                  <a:pt x="15734" y="5119"/>
                </a:cubicBezTo>
                <a:cubicBezTo>
                  <a:pt x="15744" y="5305"/>
                  <a:pt x="15761" y="5464"/>
                  <a:pt x="15773" y="5474"/>
                </a:cubicBezTo>
                <a:cubicBezTo>
                  <a:pt x="15778" y="5479"/>
                  <a:pt x="15784" y="5493"/>
                  <a:pt x="15787" y="5510"/>
                </a:cubicBezTo>
                <a:cubicBezTo>
                  <a:pt x="15791" y="5528"/>
                  <a:pt x="15794" y="5550"/>
                  <a:pt x="15794" y="5572"/>
                </a:cubicBezTo>
                <a:cubicBezTo>
                  <a:pt x="15794" y="5630"/>
                  <a:pt x="15816" y="5665"/>
                  <a:pt x="15876" y="5705"/>
                </a:cubicBezTo>
                <a:cubicBezTo>
                  <a:pt x="15959" y="5760"/>
                  <a:pt x="16044" y="5934"/>
                  <a:pt x="16004" y="5968"/>
                </a:cubicBezTo>
                <a:cubicBezTo>
                  <a:pt x="15973" y="5995"/>
                  <a:pt x="15977" y="6127"/>
                  <a:pt x="16010" y="6174"/>
                </a:cubicBezTo>
                <a:cubicBezTo>
                  <a:pt x="16026" y="6196"/>
                  <a:pt x="16064" y="6214"/>
                  <a:pt x="16095" y="6214"/>
                </a:cubicBezTo>
                <a:cubicBezTo>
                  <a:pt x="16128" y="6214"/>
                  <a:pt x="16141" y="6205"/>
                  <a:pt x="16144" y="6176"/>
                </a:cubicBezTo>
                <a:cubicBezTo>
                  <a:pt x="16144" y="6166"/>
                  <a:pt x="16144" y="6154"/>
                  <a:pt x="16142" y="6139"/>
                </a:cubicBezTo>
                <a:cubicBezTo>
                  <a:pt x="16137" y="6083"/>
                  <a:pt x="16147" y="6065"/>
                  <a:pt x="16182" y="6065"/>
                </a:cubicBezTo>
                <a:cubicBezTo>
                  <a:pt x="16211" y="6065"/>
                  <a:pt x="16227" y="6085"/>
                  <a:pt x="16224" y="6115"/>
                </a:cubicBezTo>
                <a:cubicBezTo>
                  <a:pt x="16223" y="6121"/>
                  <a:pt x="16225" y="6125"/>
                  <a:pt x="16232" y="6130"/>
                </a:cubicBezTo>
                <a:cubicBezTo>
                  <a:pt x="16238" y="6134"/>
                  <a:pt x="16249" y="6139"/>
                  <a:pt x="16267" y="6142"/>
                </a:cubicBezTo>
                <a:cubicBezTo>
                  <a:pt x="16371" y="6162"/>
                  <a:pt x="16702" y="6165"/>
                  <a:pt x="17656" y="6164"/>
                </a:cubicBezTo>
                <a:cubicBezTo>
                  <a:pt x="18446" y="6164"/>
                  <a:pt x="19100" y="6176"/>
                  <a:pt x="19106" y="6191"/>
                </a:cubicBezTo>
                <a:cubicBezTo>
                  <a:pt x="19113" y="6206"/>
                  <a:pt x="19140" y="6192"/>
                  <a:pt x="19165" y="6160"/>
                </a:cubicBezTo>
                <a:cubicBezTo>
                  <a:pt x="19209" y="6104"/>
                  <a:pt x="19216" y="6103"/>
                  <a:pt x="19281" y="6155"/>
                </a:cubicBezTo>
                <a:lnTo>
                  <a:pt x="19350" y="6210"/>
                </a:lnTo>
                <a:lnTo>
                  <a:pt x="19350" y="6049"/>
                </a:lnTo>
                <a:cubicBezTo>
                  <a:pt x="19350" y="5956"/>
                  <a:pt x="19355" y="5903"/>
                  <a:pt x="19377" y="5873"/>
                </a:cubicBezTo>
                <a:cubicBezTo>
                  <a:pt x="19398" y="5842"/>
                  <a:pt x="19436" y="5835"/>
                  <a:pt x="19502" y="5835"/>
                </a:cubicBezTo>
                <a:lnTo>
                  <a:pt x="19596" y="5835"/>
                </a:lnTo>
                <a:lnTo>
                  <a:pt x="19603" y="5604"/>
                </a:lnTo>
                <a:cubicBezTo>
                  <a:pt x="19607" y="5471"/>
                  <a:pt x="19605" y="5416"/>
                  <a:pt x="19596" y="5415"/>
                </a:cubicBezTo>
                <a:cubicBezTo>
                  <a:pt x="19593" y="5415"/>
                  <a:pt x="19589" y="5420"/>
                  <a:pt x="19584" y="5431"/>
                </a:cubicBezTo>
                <a:cubicBezTo>
                  <a:pt x="19570" y="5463"/>
                  <a:pt x="19548" y="5481"/>
                  <a:pt x="19536" y="5471"/>
                </a:cubicBezTo>
                <a:cubicBezTo>
                  <a:pt x="19514" y="5452"/>
                  <a:pt x="19506" y="3608"/>
                  <a:pt x="19521" y="3123"/>
                </a:cubicBezTo>
                <a:cubicBezTo>
                  <a:pt x="19521" y="3122"/>
                  <a:pt x="19521" y="3121"/>
                  <a:pt x="19521" y="3121"/>
                </a:cubicBezTo>
                <a:cubicBezTo>
                  <a:pt x="19524" y="3052"/>
                  <a:pt x="19526" y="3011"/>
                  <a:pt x="19529" y="3007"/>
                </a:cubicBezTo>
                <a:cubicBezTo>
                  <a:pt x="19538" y="2995"/>
                  <a:pt x="19559" y="3001"/>
                  <a:pt x="19577" y="3021"/>
                </a:cubicBezTo>
                <a:cubicBezTo>
                  <a:pt x="19603" y="3051"/>
                  <a:pt x="19609" y="3016"/>
                  <a:pt x="19609" y="2825"/>
                </a:cubicBezTo>
                <a:lnTo>
                  <a:pt x="19609" y="2590"/>
                </a:lnTo>
                <a:lnTo>
                  <a:pt x="18193" y="2590"/>
                </a:lnTo>
                <a:cubicBezTo>
                  <a:pt x="17414" y="2589"/>
                  <a:pt x="16768" y="2580"/>
                  <a:pt x="16756" y="2570"/>
                </a:cubicBezTo>
                <a:cubicBezTo>
                  <a:pt x="16751" y="2565"/>
                  <a:pt x="16746" y="2532"/>
                  <a:pt x="16742" y="2481"/>
                </a:cubicBezTo>
                <a:cubicBezTo>
                  <a:pt x="16738" y="2431"/>
                  <a:pt x="16736" y="2364"/>
                  <a:pt x="16736" y="2292"/>
                </a:cubicBezTo>
                <a:cubicBezTo>
                  <a:pt x="16736" y="2141"/>
                  <a:pt x="16725" y="2023"/>
                  <a:pt x="16710" y="2010"/>
                </a:cubicBezTo>
                <a:cubicBezTo>
                  <a:pt x="16701" y="2002"/>
                  <a:pt x="16696" y="1995"/>
                  <a:pt x="16697" y="1985"/>
                </a:cubicBezTo>
                <a:cubicBezTo>
                  <a:pt x="16697" y="1976"/>
                  <a:pt x="16701" y="1966"/>
                  <a:pt x="16710" y="1953"/>
                </a:cubicBezTo>
                <a:cubicBezTo>
                  <a:pt x="16741" y="1910"/>
                  <a:pt x="16744" y="1679"/>
                  <a:pt x="16726" y="1556"/>
                </a:cubicBezTo>
                <a:cubicBezTo>
                  <a:pt x="16725" y="1550"/>
                  <a:pt x="16722" y="1545"/>
                  <a:pt x="16721" y="1540"/>
                </a:cubicBezTo>
                <a:cubicBezTo>
                  <a:pt x="16719" y="1527"/>
                  <a:pt x="16718" y="1514"/>
                  <a:pt x="16715" y="1505"/>
                </a:cubicBezTo>
                <a:cubicBezTo>
                  <a:pt x="16710" y="1492"/>
                  <a:pt x="16705" y="1483"/>
                  <a:pt x="16700" y="1480"/>
                </a:cubicBezTo>
                <a:cubicBezTo>
                  <a:pt x="16680" y="1469"/>
                  <a:pt x="16649" y="1478"/>
                  <a:pt x="16631" y="1499"/>
                </a:cubicBezTo>
                <a:cubicBezTo>
                  <a:pt x="16608" y="1525"/>
                  <a:pt x="16594" y="1526"/>
                  <a:pt x="16583" y="1502"/>
                </a:cubicBezTo>
                <a:cubicBezTo>
                  <a:pt x="16575" y="1483"/>
                  <a:pt x="16558" y="1476"/>
                  <a:pt x="16546" y="1486"/>
                </a:cubicBezTo>
                <a:cubicBezTo>
                  <a:pt x="16537" y="1494"/>
                  <a:pt x="16525" y="1495"/>
                  <a:pt x="16512" y="1491"/>
                </a:cubicBezTo>
                <a:cubicBezTo>
                  <a:pt x="16499" y="1487"/>
                  <a:pt x="16486" y="1478"/>
                  <a:pt x="16475" y="1467"/>
                </a:cubicBezTo>
                <a:cubicBezTo>
                  <a:pt x="16463" y="1456"/>
                  <a:pt x="16453" y="1444"/>
                  <a:pt x="16448" y="1431"/>
                </a:cubicBezTo>
                <a:cubicBezTo>
                  <a:pt x="16448" y="1430"/>
                  <a:pt x="16448" y="1429"/>
                  <a:pt x="16448" y="1429"/>
                </a:cubicBezTo>
                <a:cubicBezTo>
                  <a:pt x="16447" y="1428"/>
                  <a:pt x="16447" y="1426"/>
                  <a:pt x="16447" y="1424"/>
                </a:cubicBezTo>
                <a:cubicBezTo>
                  <a:pt x="16443" y="1412"/>
                  <a:pt x="16443" y="1402"/>
                  <a:pt x="16448" y="1393"/>
                </a:cubicBezTo>
                <a:cubicBezTo>
                  <a:pt x="16457" y="1376"/>
                  <a:pt x="16462" y="1355"/>
                  <a:pt x="16466" y="1332"/>
                </a:cubicBezTo>
                <a:cubicBezTo>
                  <a:pt x="16473" y="1288"/>
                  <a:pt x="16471" y="1237"/>
                  <a:pt x="16459" y="1198"/>
                </a:cubicBezTo>
                <a:cubicBezTo>
                  <a:pt x="16453" y="1178"/>
                  <a:pt x="16445" y="1161"/>
                  <a:pt x="16434" y="1150"/>
                </a:cubicBezTo>
                <a:cubicBezTo>
                  <a:pt x="16390" y="1103"/>
                  <a:pt x="16218" y="1094"/>
                  <a:pt x="16150" y="1128"/>
                </a:cubicBezTo>
                <a:cubicBezTo>
                  <a:pt x="16141" y="1133"/>
                  <a:pt x="16132" y="1139"/>
                  <a:pt x="16128" y="1145"/>
                </a:cubicBezTo>
                <a:cubicBezTo>
                  <a:pt x="16106" y="1176"/>
                  <a:pt x="16094" y="1176"/>
                  <a:pt x="16072" y="1145"/>
                </a:cubicBezTo>
                <a:cubicBezTo>
                  <a:pt x="16050" y="1114"/>
                  <a:pt x="16031" y="1101"/>
                  <a:pt x="16017" y="1104"/>
                </a:cubicBezTo>
                <a:cubicBezTo>
                  <a:pt x="16012" y="1105"/>
                  <a:pt x="16008" y="1109"/>
                  <a:pt x="16004" y="1114"/>
                </a:cubicBezTo>
                <a:cubicBezTo>
                  <a:pt x="15990" y="1134"/>
                  <a:pt x="15983" y="1186"/>
                  <a:pt x="15983" y="1269"/>
                </a:cubicBezTo>
                <a:cubicBezTo>
                  <a:pt x="15983" y="1359"/>
                  <a:pt x="15970" y="1441"/>
                  <a:pt x="15955" y="1454"/>
                </a:cubicBezTo>
                <a:cubicBezTo>
                  <a:pt x="15940" y="1467"/>
                  <a:pt x="15882" y="1476"/>
                  <a:pt x="15826" y="1473"/>
                </a:cubicBezTo>
                <a:cubicBezTo>
                  <a:pt x="15769" y="1470"/>
                  <a:pt x="15737" y="1477"/>
                  <a:pt x="15729" y="1494"/>
                </a:cubicBezTo>
                <a:cubicBezTo>
                  <a:pt x="15724" y="1503"/>
                  <a:pt x="15726" y="1513"/>
                  <a:pt x="15734" y="1527"/>
                </a:cubicBezTo>
                <a:cubicBezTo>
                  <a:pt x="15742" y="1541"/>
                  <a:pt x="15756" y="1560"/>
                  <a:pt x="15776" y="1580"/>
                </a:cubicBezTo>
                <a:lnTo>
                  <a:pt x="15829" y="1630"/>
                </a:lnTo>
                <a:lnTo>
                  <a:pt x="15776" y="1652"/>
                </a:lnTo>
                <a:cubicBezTo>
                  <a:pt x="15739" y="1668"/>
                  <a:pt x="15728" y="1683"/>
                  <a:pt x="15725" y="1828"/>
                </a:cubicBezTo>
                <a:cubicBezTo>
                  <a:pt x="15725" y="1832"/>
                  <a:pt x="15724" y="1833"/>
                  <a:pt x="15724" y="1836"/>
                </a:cubicBezTo>
                <a:cubicBezTo>
                  <a:pt x="15723" y="1888"/>
                  <a:pt x="15723" y="1956"/>
                  <a:pt x="15723" y="2045"/>
                </a:cubicBezTo>
                <a:cubicBezTo>
                  <a:pt x="15723" y="2207"/>
                  <a:pt x="15725" y="2300"/>
                  <a:pt x="15731" y="2356"/>
                </a:cubicBezTo>
                <a:cubicBezTo>
                  <a:pt x="15731" y="2356"/>
                  <a:pt x="15731" y="2357"/>
                  <a:pt x="15731" y="2357"/>
                </a:cubicBezTo>
                <a:cubicBezTo>
                  <a:pt x="15734" y="2385"/>
                  <a:pt x="15738" y="2402"/>
                  <a:pt x="15743" y="2414"/>
                </a:cubicBezTo>
                <a:cubicBezTo>
                  <a:pt x="15749" y="2427"/>
                  <a:pt x="15756" y="2435"/>
                  <a:pt x="15765" y="2440"/>
                </a:cubicBezTo>
                <a:cubicBezTo>
                  <a:pt x="15784" y="2450"/>
                  <a:pt x="15793" y="2455"/>
                  <a:pt x="15793" y="2464"/>
                </a:cubicBezTo>
                <a:cubicBezTo>
                  <a:pt x="15793" y="2472"/>
                  <a:pt x="15784" y="2484"/>
                  <a:pt x="15764" y="2505"/>
                </a:cubicBezTo>
                <a:cubicBezTo>
                  <a:pt x="15748" y="2521"/>
                  <a:pt x="15738" y="2541"/>
                  <a:pt x="15732" y="2570"/>
                </a:cubicBezTo>
                <a:cubicBezTo>
                  <a:pt x="15726" y="2598"/>
                  <a:pt x="15725" y="2634"/>
                  <a:pt x="15727" y="2684"/>
                </a:cubicBezTo>
                <a:cubicBezTo>
                  <a:pt x="15731" y="2758"/>
                  <a:pt x="15720" y="2838"/>
                  <a:pt x="15705" y="2860"/>
                </a:cubicBezTo>
                <a:cubicBezTo>
                  <a:pt x="15689" y="2881"/>
                  <a:pt x="15676" y="2888"/>
                  <a:pt x="15676" y="2874"/>
                </a:cubicBezTo>
                <a:cubicBezTo>
                  <a:pt x="15676" y="2860"/>
                  <a:pt x="15653" y="2871"/>
                  <a:pt x="15624" y="2899"/>
                </a:cubicBezTo>
                <a:cubicBezTo>
                  <a:pt x="15596" y="2927"/>
                  <a:pt x="15547" y="2952"/>
                  <a:pt x="15518" y="2952"/>
                </a:cubicBezTo>
                <a:cubicBezTo>
                  <a:pt x="15466" y="2952"/>
                  <a:pt x="15465" y="2957"/>
                  <a:pt x="15467" y="3363"/>
                </a:cubicBezTo>
                <a:cubicBezTo>
                  <a:pt x="15468" y="3477"/>
                  <a:pt x="15471" y="3582"/>
                  <a:pt x="15475" y="3660"/>
                </a:cubicBezTo>
                <a:cubicBezTo>
                  <a:pt x="15479" y="3738"/>
                  <a:pt x="15484" y="3789"/>
                  <a:pt x="15490" y="3794"/>
                </a:cubicBezTo>
                <a:cubicBezTo>
                  <a:pt x="15501" y="3804"/>
                  <a:pt x="15501" y="3836"/>
                  <a:pt x="15489" y="3867"/>
                </a:cubicBezTo>
                <a:cubicBezTo>
                  <a:pt x="15477" y="3898"/>
                  <a:pt x="15462" y="3950"/>
                  <a:pt x="15455" y="3981"/>
                </a:cubicBezTo>
                <a:cubicBezTo>
                  <a:pt x="15449" y="4008"/>
                  <a:pt x="15436" y="4021"/>
                  <a:pt x="15368" y="4029"/>
                </a:cubicBezTo>
                <a:cubicBezTo>
                  <a:pt x="15300" y="4037"/>
                  <a:pt x="15178" y="4038"/>
                  <a:pt x="14957" y="4038"/>
                </a:cubicBezTo>
                <a:cubicBezTo>
                  <a:pt x="14824" y="4038"/>
                  <a:pt x="14685" y="4044"/>
                  <a:pt x="14567" y="4051"/>
                </a:cubicBezTo>
                <a:cubicBezTo>
                  <a:pt x="14449" y="4058"/>
                  <a:pt x="14353" y="4066"/>
                  <a:pt x="14308" y="4076"/>
                </a:cubicBezTo>
                <a:cubicBezTo>
                  <a:pt x="14246" y="4091"/>
                  <a:pt x="14203" y="4098"/>
                  <a:pt x="14174" y="4099"/>
                </a:cubicBezTo>
                <a:cubicBezTo>
                  <a:pt x="14158" y="4099"/>
                  <a:pt x="14147" y="4097"/>
                  <a:pt x="14137" y="4094"/>
                </a:cubicBezTo>
                <a:cubicBezTo>
                  <a:pt x="14128" y="4090"/>
                  <a:pt x="14121" y="4084"/>
                  <a:pt x="14116" y="4076"/>
                </a:cubicBezTo>
                <a:cubicBezTo>
                  <a:pt x="14099" y="4053"/>
                  <a:pt x="14002" y="4038"/>
                  <a:pt x="13861" y="4038"/>
                </a:cubicBezTo>
                <a:cubicBezTo>
                  <a:pt x="13800" y="4038"/>
                  <a:pt x="13751" y="4037"/>
                  <a:pt x="13712" y="4032"/>
                </a:cubicBezTo>
                <a:cubicBezTo>
                  <a:pt x="13674" y="4027"/>
                  <a:pt x="13647" y="4020"/>
                  <a:pt x="13627" y="4008"/>
                </a:cubicBezTo>
                <a:cubicBezTo>
                  <a:pt x="13607" y="3996"/>
                  <a:pt x="13594" y="3978"/>
                  <a:pt x="13588" y="3956"/>
                </a:cubicBezTo>
                <a:cubicBezTo>
                  <a:pt x="13581" y="3933"/>
                  <a:pt x="13581" y="3905"/>
                  <a:pt x="13583" y="3869"/>
                </a:cubicBezTo>
                <a:cubicBezTo>
                  <a:pt x="13586" y="3821"/>
                  <a:pt x="13590" y="3785"/>
                  <a:pt x="13585" y="3759"/>
                </a:cubicBezTo>
                <a:cubicBezTo>
                  <a:pt x="13583" y="3747"/>
                  <a:pt x="13579" y="3737"/>
                  <a:pt x="13572" y="3728"/>
                </a:cubicBezTo>
                <a:cubicBezTo>
                  <a:pt x="13570" y="3725"/>
                  <a:pt x="13565" y="3724"/>
                  <a:pt x="13562" y="3721"/>
                </a:cubicBezTo>
                <a:cubicBezTo>
                  <a:pt x="13539" y="3702"/>
                  <a:pt x="13491" y="3693"/>
                  <a:pt x="13408" y="3688"/>
                </a:cubicBezTo>
                <a:cubicBezTo>
                  <a:pt x="13402" y="3688"/>
                  <a:pt x="13402" y="3687"/>
                  <a:pt x="13396" y="3687"/>
                </a:cubicBezTo>
                <a:cubicBezTo>
                  <a:pt x="13395" y="3687"/>
                  <a:pt x="13394" y="3687"/>
                  <a:pt x="13394" y="3687"/>
                </a:cubicBezTo>
                <a:cubicBezTo>
                  <a:pt x="13323" y="3684"/>
                  <a:pt x="13227" y="3684"/>
                  <a:pt x="13096" y="3682"/>
                </a:cubicBezTo>
                <a:cubicBezTo>
                  <a:pt x="12829" y="3678"/>
                  <a:pt x="12616" y="3686"/>
                  <a:pt x="12623" y="3701"/>
                </a:cubicBezTo>
                <a:cubicBezTo>
                  <a:pt x="12630" y="3716"/>
                  <a:pt x="12626" y="3750"/>
                  <a:pt x="12615" y="3775"/>
                </a:cubicBezTo>
                <a:cubicBezTo>
                  <a:pt x="12610" y="3788"/>
                  <a:pt x="12606" y="3805"/>
                  <a:pt x="12606" y="3823"/>
                </a:cubicBezTo>
                <a:cubicBezTo>
                  <a:pt x="12606" y="3841"/>
                  <a:pt x="12609" y="3858"/>
                  <a:pt x="12614" y="3872"/>
                </a:cubicBezTo>
                <a:cubicBezTo>
                  <a:pt x="12623" y="3895"/>
                  <a:pt x="12626" y="3918"/>
                  <a:pt x="12625" y="3940"/>
                </a:cubicBezTo>
                <a:cubicBezTo>
                  <a:pt x="12624" y="4007"/>
                  <a:pt x="12585" y="4061"/>
                  <a:pt x="12532" y="4053"/>
                </a:cubicBezTo>
                <a:cubicBezTo>
                  <a:pt x="12496" y="4047"/>
                  <a:pt x="12444" y="4056"/>
                  <a:pt x="12415" y="4072"/>
                </a:cubicBezTo>
                <a:cubicBezTo>
                  <a:pt x="12381" y="4089"/>
                  <a:pt x="12353" y="4086"/>
                  <a:pt x="12336" y="4062"/>
                </a:cubicBezTo>
                <a:cubicBezTo>
                  <a:pt x="12316" y="4035"/>
                  <a:pt x="12309" y="4039"/>
                  <a:pt x="12309" y="4080"/>
                </a:cubicBezTo>
                <a:cubicBezTo>
                  <a:pt x="12309" y="4109"/>
                  <a:pt x="12320" y="4144"/>
                  <a:pt x="12334" y="4156"/>
                </a:cubicBezTo>
                <a:cubicBezTo>
                  <a:pt x="12350" y="4170"/>
                  <a:pt x="12349" y="4192"/>
                  <a:pt x="12329" y="4225"/>
                </a:cubicBezTo>
                <a:cubicBezTo>
                  <a:pt x="12306" y="4264"/>
                  <a:pt x="12306" y="4279"/>
                  <a:pt x="12330" y="4300"/>
                </a:cubicBezTo>
                <a:cubicBezTo>
                  <a:pt x="12335" y="4304"/>
                  <a:pt x="12339" y="4325"/>
                  <a:pt x="12343" y="4358"/>
                </a:cubicBezTo>
                <a:cubicBezTo>
                  <a:pt x="12353" y="4460"/>
                  <a:pt x="12358" y="4677"/>
                  <a:pt x="12358" y="4894"/>
                </a:cubicBezTo>
                <a:cubicBezTo>
                  <a:pt x="12359" y="5039"/>
                  <a:pt x="12357" y="5184"/>
                  <a:pt x="12353" y="5296"/>
                </a:cubicBezTo>
                <a:cubicBezTo>
                  <a:pt x="12349" y="5409"/>
                  <a:pt x="12342" y="5488"/>
                  <a:pt x="12334" y="5501"/>
                </a:cubicBezTo>
                <a:cubicBezTo>
                  <a:pt x="12322" y="5517"/>
                  <a:pt x="12247" y="5528"/>
                  <a:pt x="12166" y="5526"/>
                </a:cubicBezTo>
                <a:cubicBezTo>
                  <a:pt x="12086" y="5523"/>
                  <a:pt x="12006" y="5537"/>
                  <a:pt x="11990" y="5556"/>
                </a:cubicBezTo>
                <a:cubicBezTo>
                  <a:pt x="11969" y="5580"/>
                  <a:pt x="11955" y="5580"/>
                  <a:pt x="11945" y="5556"/>
                </a:cubicBezTo>
                <a:cubicBezTo>
                  <a:pt x="11942" y="5551"/>
                  <a:pt x="11936" y="5546"/>
                  <a:pt x="11924" y="5542"/>
                </a:cubicBezTo>
                <a:cubicBezTo>
                  <a:pt x="11913" y="5538"/>
                  <a:pt x="11897" y="5535"/>
                  <a:pt x="11878" y="5532"/>
                </a:cubicBezTo>
                <a:cubicBezTo>
                  <a:pt x="11840" y="5526"/>
                  <a:pt x="11790" y="5521"/>
                  <a:pt x="11734" y="5521"/>
                </a:cubicBezTo>
                <a:cubicBezTo>
                  <a:pt x="11606" y="5521"/>
                  <a:pt x="11530" y="5507"/>
                  <a:pt x="11514" y="5480"/>
                </a:cubicBezTo>
                <a:cubicBezTo>
                  <a:pt x="11500" y="5457"/>
                  <a:pt x="11491" y="5373"/>
                  <a:pt x="11493" y="5291"/>
                </a:cubicBezTo>
                <a:lnTo>
                  <a:pt x="11497" y="5143"/>
                </a:lnTo>
                <a:lnTo>
                  <a:pt x="11332" y="5155"/>
                </a:lnTo>
                <a:cubicBezTo>
                  <a:pt x="11160" y="5168"/>
                  <a:pt x="11082" y="5170"/>
                  <a:pt x="11003" y="5163"/>
                </a:cubicBezTo>
                <a:cubicBezTo>
                  <a:pt x="10977" y="5161"/>
                  <a:pt x="10918" y="5159"/>
                  <a:pt x="10873" y="5160"/>
                </a:cubicBezTo>
                <a:cubicBezTo>
                  <a:pt x="10738" y="5164"/>
                  <a:pt x="10421" y="5132"/>
                  <a:pt x="10408" y="5112"/>
                </a:cubicBezTo>
                <a:cubicBezTo>
                  <a:pt x="10401" y="5103"/>
                  <a:pt x="10406" y="5075"/>
                  <a:pt x="10420" y="5052"/>
                </a:cubicBezTo>
                <a:cubicBezTo>
                  <a:pt x="10438" y="5021"/>
                  <a:pt x="10448" y="4871"/>
                  <a:pt x="10447" y="4726"/>
                </a:cubicBezTo>
                <a:cubicBezTo>
                  <a:pt x="10447" y="4617"/>
                  <a:pt x="10442" y="4511"/>
                  <a:pt x="10431" y="4463"/>
                </a:cubicBezTo>
                <a:cubicBezTo>
                  <a:pt x="10428" y="4447"/>
                  <a:pt x="10424" y="4439"/>
                  <a:pt x="10419" y="4438"/>
                </a:cubicBezTo>
                <a:cubicBezTo>
                  <a:pt x="10403" y="4433"/>
                  <a:pt x="10062" y="4422"/>
                  <a:pt x="9660" y="4414"/>
                </a:cubicBezTo>
                <a:cubicBezTo>
                  <a:pt x="9259" y="4406"/>
                  <a:pt x="8916" y="4392"/>
                  <a:pt x="8899" y="4384"/>
                </a:cubicBezTo>
                <a:cubicBezTo>
                  <a:pt x="8878" y="4373"/>
                  <a:pt x="8872" y="4315"/>
                  <a:pt x="8877" y="4195"/>
                </a:cubicBezTo>
                <a:lnTo>
                  <a:pt x="8883" y="4022"/>
                </a:lnTo>
                <a:lnTo>
                  <a:pt x="9666" y="4013"/>
                </a:lnTo>
                <a:lnTo>
                  <a:pt x="10448" y="4005"/>
                </a:lnTo>
                <a:lnTo>
                  <a:pt x="10448" y="3913"/>
                </a:lnTo>
                <a:cubicBezTo>
                  <a:pt x="10448" y="3863"/>
                  <a:pt x="10436" y="3804"/>
                  <a:pt x="10421" y="3783"/>
                </a:cubicBezTo>
                <a:cubicBezTo>
                  <a:pt x="10401" y="3754"/>
                  <a:pt x="10402" y="3733"/>
                  <a:pt x="10422" y="3698"/>
                </a:cubicBezTo>
                <a:cubicBezTo>
                  <a:pt x="10443" y="3663"/>
                  <a:pt x="10449" y="3220"/>
                  <a:pt x="10448" y="2017"/>
                </a:cubicBezTo>
                <a:lnTo>
                  <a:pt x="10447" y="382"/>
                </a:lnTo>
                <a:lnTo>
                  <a:pt x="8901" y="382"/>
                </a:lnTo>
                <a:cubicBezTo>
                  <a:pt x="8264" y="381"/>
                  <a:pt x="7707" y="373"/>
                  <a:pt x="7464" y="363"/>
                </a:cubicBezTo>
                <a:cubicBezTo>
                  <a:pt x="7383" y="359"/>
                  <a:pt x="7337" y="356"/>
                  <a:pt x="7334" y="352"/>
                </a:cubicBezTo>
                <a:cubicBezTo>
                  <a:pt x="7323" y="336"/>
                  <a:pt x="7310" y="280"/>
                  <a:pt x="7307" y="228"/>
                </a:cubicBezTo>
                <a:cubicBezTo>
                  <a:pt x="7303" y="176"/>
                  <a:pt x="7293" y="101"/>
                  <a:pt x="7283" y="60"/>
                </a:cubicBezTo>
                <a:lnTo>
                  <a:pt x="7268" y="0"/>
                </a:lnTo>
                <a:lnTo>
                  <a:pt x="7255" y="0"/>
                </a:lnTo>
                <a:close/>
                <a:moveTo>
                  <a:pt x="15765" y="5786"/>
                </a:moveTo>
                <a:cubicBezTo>
                  <a:pt x="15722" y="5786"/>
                  <a:pt x="15718" y="5792"/>
                  <a:pt x="15747" y="5817"/>
                </a:cubicBezTo>
                <a:cubicBezTo>
                  <a:pt x="15769" y="5838"/>
                  <a:pt x="15788" y="5849"/>
                  <a:pt x="15800" y="5849"/>
                </a:cubicBezTo>
                <a:cubicBezTo>
                  <a:pt x="15811" y="5849"/>
                  <a:pt x="15818" y="5838"/>
                  <a:pt x="15818" y="5817"/>
                </a:cubicBezTo>
                <a:cubicBezTo>
                  <a:pt x="15818" y="5799"/>
                  <a:pt x="15794" y="5785"/>
                  <a:pt x="15765" y="5786"/>
                </a:cubicBezTo>
                <a:close/>
                <a:moveTo>
                  <a:pt x="7106" y="6610"/>
                </a:moveTo>
                <a:cubicBezTo>
                  <a:pt x="7093" y="6610"/>
                  <a:pt x="7082" y="6632"/>
                  <a:pt x="7082" y="6660"/>
                </a:cubicBezTo>
                <a:cubicBezTo>
                  <a:pt x="7082" y="6689"/>
                  <a:pt x="7093" y="6703"/>
                  <a:pt x="7106" y="6692"/>
                </a:cubicBezTo>
                <a:cubicBezTo>
                  <a:pt x="7119" y="6681"/>
                  <a:pt x="7129" y="6657"/>
                  <a:pt x="7129" y="6640"/>
                </a:cubicBezTo>
                <a:cubicBezTo>
                  <a:pt x="7129" y="6623"/>
                  <a:pt x="7119" y="6610"/>
                  <a:pt x="7106" y="6610"/>
                </a:cubicBezTo>
                <a:close/>
                <a:moveTo>
                  <a:pt x="7" y="8858"/>
                </a:moveTo>
                <a:cubicBezTo>
                  <a:pt x="3" y="8854"/>
                  <a:pt x="1" y="8887"/>
                  <a:pt x="1" y="8948"/>
                </a:cubicBezTo>
                <a:cubicBezTo>
                  <a:pt x="1" y="8989"/>
                  <a:pt x="2" y="9018"/>
                  <a:pt x="4" y="9032"/>
                </a:cubicBezTo>
                <a:cubicBezTo>
                  <a:pt x="5" y="9038"/>
                  <a:pt x="6" y="9039"/>
                  <a:pt x="7" y="9038"/>
                </a:cubicBezTo>
                <a:cubicBezTo>
                  <a:pt x="8" y="9036"/>
                  <a:pt x="9" y="9032"/>
                  <a:pt x="10" y="9022"/>
                </a:cubicBezTo>
                <a:cubicBezTo>
                  <a:pt x="16" y="8982"/>
                  <a:pt x="16" y="8916"/>
                  <a:pt x="10" y="8875"/>
                </a:cubicBezTo>
                <a:cubicBezTo>
                  <a:pt x="9" y="8865"/>
                  <a:pt x="8" y="8859"/>
                  <a:pt x="7" y="8858"/>
                </a:cubicBezTo>
                <a:close/>
                <a:moveTo>
                  <a:pt x="14106" y="9192"/>
                </a:moveTo>
                <a:cubicBezTo>
                  <a:pt x="14103" y="9195"/>
                  <a:pt x="14101" y="9206"/>
                  <a:pt x="14100" y="9225"/>
                </a:cubicBezTo>
                <a:cubicBezTo>
                  <a:pt x="14099" y="9260"/>
                  <a:pt x="14106" y="9281"/>
                  <a:pt x="14114" y="9270"/>
                </a:cubicBezTo>
                <a:cubicBezTo>
                  <a:pt x="14121" y="9259"/>
                  <a:pt x="14122" y="9230"/>
                  <a:pt x="14115" y="9206"/>
                </a:cubicBezTo>
                <a:cubicBezTo>
                  <a:pt x="14111" y="9193"/>
                  <a:pt x="14108" y="9188"/>
                  <a:pt x="14106" y="9192"/>
                </a:cubicBezTo>
                <a:close/>
                <a:moveTo>
                  <a:pt x="4180" y="13254"/>
                </a:moveTo>
                <a:cubicBezTo>
                  <a:pt x="4170" y="13262"/>
                  <a:pt x="4162" y="13315"/>
                  <a:pt x="4162" y="13371"/>
                </a:cubicBezTo>
                <a:cubicBezTo>
                  <a:pt x="4162" y="13414"/>
                  <a:pt x="4167" y="13444"/>
                  <a:pt x="4173" y="13450"/>
                </a:cubicBezTo>
                <a:cubicBezTo>
                  <a:pt x="4175" y="13453"/>
                  <a:pt x="4178" y="13452"/>
                  <a:pt x="4180" y="13449"/>
                </a:cubicBezTo>
                <a:cubicBezTo>
                  <a:pt x="4190" y="13435"/>
                  <a:pt x="4198" y="13383"/>
                  <a:pt x="4198" y="13332"/>
                </a:cubicBezTo>
                <a:cubicBezTo>
                  <a:pt x="4198" y="13293"/>
                  <a:pt x="4193" y="13264"/>
                  <a:pt x="4187" y="13256"/>
                </a:cubicBezTo>
                <a:cubicBezTo>
                  <a:pt x="4185" y="13253"/>
                  <a:pt x="4182" y="13252"/>
                  <a:pt x="4180" y="13254"/>
                </a:cubicBezTo>
                <a:close/>
                <a:moveTo>
                  <a:pt x="3675" y="20692"/>
                </a:moveTo>
                <a:cubicBezTo>
                  <a:pt x="3672" y="20696"/>
                  <a:pt x="3671" y="20706"/>
                  <a:pt x="3670" y="20725"/>
                </a:cubicBezTo>
                <a:cubicBezTo>
                  <a:pt x="3669" y="20760"/>
                  <a:pt x="3675" y="20781"/>
                  <a:pt x="3682" y="20770"/>
                </a:cubicBezTo>
                <a:cubicBezTo>
                  <a:pt x="3690" y="20759"/>
                  <a:pt x="3690" y="20730"/>
                  <a:pt x="3684" y="20706"/>
                </a:cubicBezTo>
                <a:cubicBezTo>
                  <a:pt x="3680" y="20693"/>
                  <a:pt x="3677" y="20689"/>
                  <a:pt x="3675" y="2069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ounded Rectangle"/>
          <p:cNvSpPr/>
          <p:nvPr/>
        </p:nvSpPr>
        <p:spPr>
          <a:xfrm>
            <a:off x="867158" y="972457"/>
            <a:ext cx="1160642" cy="677105"/>
          </a:xfrm>
          <a:prstGeom prst="roundRect">
            <a:avLst>
              <a:gd name="adj" fmla="val 15005"/>
            </a:avLst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345" name="Actors in a blockchain solution"/>
          <p:cNvSpPr txBox="1"/>
          <p:nvPr>
            <p:ph type="title"/>
          </p:nvPr>
        </p:nvSpPr>
        <p:spPr>
          <a:xfrm>
            <a:off x="390794" y="72819"/>
            <a:ext cx="11191616" cy="87920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Actors in a blockchain solution</a:t>
            </a:r>
          </a:p>
        </p:txBody>
      </p:sp>
      <p:sp>
        <p:nvSpPr>
          <p:cNvPr id="346" name="The business user, operating in a business network. This role interacts with the Blockchain using an application. They are not aware of the Blockchain."/>
          <p:cNvSpPr txBox="1"/>
          <p:nvPr/>
        </p:nvSpPr>
        <p:spPr>
          <a:xfrm>
            <a:off x="3537837" y="1667818"/>
            <a:ext cx="5715001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The business user, operating in a business network. This role interacts with the Blockchain using an application. They are not aware of the Blockchain.</a:t>
            </a:r>
          </a:p>
        </p:txBody>
      </p:sp>
      <p:sp>
        <p:nvSpPr>
          <p:cNvPr id="347" name="The overall authority in a business network. Specifically, regulators may require broad access to the ledger’s contents."/>
          <p:cNvSpPr txBox="1"/>
          <p:nvPr/>
        </p:nvSpPr>
        <p:spPr>
          <a:xfrm>
            <a:off x="3537837" y="2458288"/>
            <a:ext cx="5715001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The overall authority in a business network. Specifically, regulators may require broad access to the ledger’s contents.   </a:t>
            </a:r>
          </a:p>
        </p:txBody>
      </p:sp>
      <p:sp>
        <p:nvSpPr>
          <p:cNvPr id="348" name="The developer of applications and smart contracts that interact with the Blockchain and are used by Blockchain users."/>
          <p:cNvSpPr txBox="1"/>
          <p:nvPr/>
        </p:nvSpPr>
        <p:spPr>
          <a:xfrm>
            <a:off x="3537837" y="3192732"/>
            <a:ext cx="5715001" cy="472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The developer of applications and smart contracts that interact with the Blockchain and are used by Blockchain users. </a:t>
            </a:r>
          </a:p>
        </p:txBody>
      </p:sp>
      <p:sp>
        <p:nvSpPr>
          <p:cNvPr id="349" name="Manages and monitors the Blockchain network. Each business in the network has a Blockchain Network operator."/>
          <p:cNvSpPr txBox="1"/>
          <p:nvPr/>
        </p:nvSpPr>
        <p:spPr>
          <a:xfrm>
            <a:off x="3548823" y="3849684"/>
            <a:ext cx="5715001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Manages and monitors the Blockchain network. Each business in the network has a Blockchain Network operator.  </a:t>
            </a:r>
          </a:p>
        </p:txBody>
      </p:sp>
      <p:sp>
        <p:nvSpPr>
          <p:cNvPr id="350" name="Manages the different types of certificates required to run a permissioned Blockchain."/>
          <p:cNvSpPr txBox="1"/>
          <p:nvPr/>
        </p:nvSpPr>
        <p:spPr>
          <a:xfrm>
            <a:off x="3548823" y="4674567"/>
            <a:ext cx="5715001" cy="472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Manages the different types of certificates required to run a permissioned Blockchain.</a:t>
            </a:r>
          </a:p>
        </p:txBody>
      </p:sp>
      <p:sp>
        <p:nvSpPr>
          <p:cNvPr id="351" name="An existing computer system which may be used by the Blockchain to augment processing. This system may also need to initiate requests into the Blockchain."/>
          <p:cNvSpPr txBox="1"/>
          <p:nvPr/>
        </p:nvSpPr>
        <p:spPr>
          <a:xfrm>
            <a:off x="3548823" y="5369813"/>
            <a:ext cx="5715001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An existing computer system which may be used by the Blockchain to augment processing. This system may also need to initiate requests into the Blockchain. </a:t>
            </a:r>
          </a:p>
        </p:txBody>
      </p:sp>
      <p:sp>
        <p:nvSpPr>
          <p:cNvPr id="352" name="An existing data system which may provide data to influence the behavior of smart contracts."/>
          <p:cNvSpPr txBox="1"/>
          <p:nvPr/>
        </p:nvSpPr>
        <p:spPr>
          <a:xfrm>
            <a:off x="3548823" y="6212304"/>
            <a:ext cx="5715001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An existing data system which may provide data to influence the behavior of smart contracts.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2435537" y="6349777"/>
            <a:ext cx="482822" cy="332922"/>
            <a:chOff x="0" y="0"/>
            <a:chExt cx="482821" cy="332921"/>
          </a:xfrm>
        </p:grpSpPr>
        <p:sp>
          <p:nvSpPr>
            <p:cNvPr id="353" name="Shape"/>
            <p:cNvSpPr/>
            <p:nvPr/>
          </p:nvSpPr>
          <p:spPr>
            <a:xfrm>
              <a:off x="-1" y="-1"/>
              <a:ext cx="482823" cy="33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E76D1"/>
                </a:gs>
                <a:gs pos="100000">
                  <a:srgbClr val="A1BF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Oval"/>
            <p:cNvSpPr/>
            <p:nvPr/>
          </p:nvSpPr>
          <p:spPr>
            <a:xfrm>
              <a:off x="-1" y="-1"/>
              <a:ext cx="482823" cy="8323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-1" y="-1"/>
              <a:ext cx="482823" cy="33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C75BD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2398051" y="5434337"/>
            <a:ext cx="515731" cy="366480"/>
            <a:chOff x="0" y="0"/>
            <a:chExt cx="515729" cy="366478"/>
          </a:xfrm>
        </p:grpSpPr>
        <p:grpSp>
          <p:nvGrpSpPr>
            <p:cNvPr id="362" name="Group"/>
            <p:cNvGrpSpPr/>
            <p:nvPr/>
          </p:nvGrpSpPr>
          <p:grpSpPr>
            <a:xfrm>
              <a:off x="-1" y="0"/>
              <a:ext cx="515731" cy="105257"/>
              <a:chOff x="0" y="0"/>
              <a:chExt cx="515729" cy="105256"/>
            </a:xfrm>
          </p:grpSpPr>
          <p:sp>
            <p:nvSpPr>
              <p:cNvPr id="357" name="Rectangle"/>
              <p:cNvSpPr/>
              <p:nvPr/>
            </p:nvSpPr>
            <p:spPr>
              <a:xfrm>
                <a:off x="-1" y="-1"/>
                <a:ext cx="515731" cy="105258"/>
              </a:xfrm>
              <a:prstGeom prst="rect">
                <a:avLst/>
              </a:prstGeom>
              <a:gradFill flip="none" rotWithShape="1">
                <a:gsLst>
                  <a:gs pos="0">
                    <a:srgbClr val="2E76D1"/>
                  </a:gs>
                  <a:gs pos="100000">
                    <a:srgbClr val="A1BFFF"/>
                  </a:gs>
                </a:gsLst>
                <a:lin ang="16200000" scaled="0"/>
              </a:gradFill>
              <a:ln w="12700" cap="flat">
                <a:solidFill>
                  <a:srgbClr val="3C75BD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457067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405880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354693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Square"/>
              <p:cNvSpPr/>
              <p:nvPr/>
            </p:nvSpPr>
            <p:spPr>
              <a:xfrm>
                <a:off x="35627" y="21376"/>
                <a:ext cx="66845" cy="598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68" name="Group"/>
            <p:cNvGrpSpPr/>
            <p:nvPr/>
          </p:nvGrpSpPr>
          <p:grpSpPr>
            <a:xfrm>
              <a:off x="-1" y="130611"/>
              <a:ext cx="515731" cy="105257"/>
              <a:chOff x="0" y="0"/>
              <a:chExt cx="515729" cy="105256"/>
            </a:xfrm>
          </p:grpSpPr>
          <p:sp>
            <p:nvSpPr>
              <p:cNvPr id="363" name="Rectangle"/>
              <p:cNvSpPr/>
              <p:nvPr/>
            </p:nvSpPr>
            <p:spPr>
              <a:xfrm>
                <a:off x="-1" y="-1"/>
                <a:ext cx="515731" cy="105258"/>
              </a:xfrm>
              <a:prstGeom prst="rect">
                <a:avLst/>
              </a:prstGeom>
              <a:gradFill flip="none" rotWithShape="1">
                <a:gsLst>
                  <a:gs pos="0">
                    <a:srgbClr val="2E76D1"/>
                  </a:gs>
                  <a:gs pos="100000">
                    <a:srgbClr val="A1BFFF"/>
                  </a:gs>
                </a:gsLst>
                <a:lin ang="16200000" scaled="0"/>
              </a:gradFill>
              <a:ln w="12700" cap="flat">
                <a:solidFill>
                  <a:srgbClr val="3C75BD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457067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405880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6" name="Circle"/>
              <p:cNvSpPr/>
              <p:nvPr/>
            </p:nvSpPr>
            <p:spPr>
              <a:xfrm>
                <a:off x="354693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7" name="Square"/>
              <p:cNvSpPr/>
              <p:nvPr/>
            </p:nvSpPr>
            <p:spPr>
              <a:xfrm>
                <a:off x="35627" y="21376"/>
                <a:ext cx="66845" cy="598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74" name="Group"/>
            <p:cNvGrpSpPr/>
            <p:nvPr/>
          </p:nvGrpSpPr>
          <p:grpSpPr>
            <a:xfrm>
              <a:off x="-1" y="261222"/>
              <a:ext cx="515731" cy="105257"/>
              <a:chOff x="0" y="0"/>
              <a:chExt cx="515729" cy="105256"/>
            </a:xfrm>
          </p:grpSpPr>
          <p:sp>
            <p:nvSpPr>
              <p:cNvPr id="369" name="Rectangle"/>
              <p:cNvSpPr/>
              <p:nvPr/>
            </p:nvSpPr>
            <p:spPr>
              <a:xfrm>
                <a:off x="-1" y="-1"/>
                <a:ext cx="515731" cy="105258"/>
              </a:xfrm>
              <a:prstGeom prst="rect">
                <a:avLst/>
              </a:prstGeom>
              <a:gradFill flip="none" rotWithShape="1">
                <a:gsLst>
                  <a:gs pos="0">
                    <a:srgbClr val="2E76D1"/>
                  </a:gs>
                  <a:gs pos="100000">
                    <a:srgbClr val="A1BFFF"/>
                  </a:gs>
                </a:gsLst>
                <a:lin ang="16200000" scaled="0"/>
              </a:gradFill>
              <a:ln w="12700" cap="flat">
                <a:solidFill>
                  <a:srgbClr val="3C75BD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457067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405880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354693" y="13212"/>
                <a:ext cx="37732" cy="39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3" name="Square"/>
              <p:cNvSpPr/>
              <p:nvPr/>
            </p:nvSpPr>
            <p:spPr>
              <a:xfrm>
                <a:off x="35627" y="21376"/>
                <a:ext cx="66845" cy="598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609600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378" name="Group"/>
          <p:cNvGrpSpPr/>
          <p:nvPr/>
        </p:nvGrpSpPr>
        <p:grpSpPr>
          <a:xfrm>
            <a:off x="2490629" y="1682693"/>
            <a:ext cx="354367" cy="540730"/>
            <a:chOff x="0" y="0"/>
            <a:chExt cx="354366" cy="540729"/>
          </a:xfrm>
        </p:grpSpPr>
        <p:pic>
          <p:nvPicPr>
            <p:cNvPr id="376" name="image12.png" descr="image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4367" cy="540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U"/>
            <p:cNvSpPr txBox="1"/>
            <p:nvPr/>
          </p:nvSpPr>
          <p:spPr>
            <a:xfrm>
              <a:off x="70367" y="259670"/>
              <a:ext cx="226336" cy="257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algn="ctr" defTabSz="609600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</a:t>
              </a: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2485267" y="2408291"/>
            <a:ext cx="354368" cy="540731"/>
            <a:chOff x="0" y="0"/>
            <a:chExt cx="354366" cy="540729"/>
          </a:xfrm>
        </p:grpSpPr>
        <p:pic>
          <p:nvPicPr>
            <p:cNvPr id="379" name="image12.png" descr="image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4367" cy="540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R"/>
            <p:cNvSpPr txBox="1"/>
            <p:nvPr/>
          </p:nvSpPr>
          <p:spPr>
            <a:xfrm>
              <a:off x="74848" y="263354"/>
              <a:ext cx="226336" cy="257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algn="ctr" defTabSz="609600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2469938" y="3099706"/>
            <a:ext cx="354368" cy="540731"/>
            <a:chOff x="0" y="0"/>
            <a:chExt cx="354366" cy="540729"/>
          </a:xfrm>
        </p:grpSpPr>
        <p:pic>
          <p:nvPicPr>
            <p:cNvPr id="382" name="image12.png" descr="image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4367" cy="540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D"/>
            <p:cNvSpPr txBox="1"/>
            <p:nvPr/>
          </p:nvSpPr>
          <p:spPr>
            <a:xfrm>
              <a:off x="71708" y="260765"/>
              <a:ext cx="226336" cy="257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algn="ctr" defTabSz="609600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2479901" y="3842542"/>
            <a:ext cx="354367" cy="540730"/>
            <a:chOff x="0" y="0"/>
            <a:chExt cx="354366" cy="540729"/>
          </a:xfrm>
        </p:grpSpPr>
        <p:pic>
          <p:nvPicPr>
            <p:cNvPr id="385" name="image12.png" descr="image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4367" cy="540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O"/>
            <p:cNvSpPr txBox="1"/>
            <p:nvPr/>
          </p:nvSpPr>
          <p:spPr>
            <a:xfrm>
              <a:off x="70783" y="255685"/>
              <a:ext cx="233405" cy="257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algn="ctr" defTabSz="609600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2296778" y="4680887"/>
            <a:ext cx="760339" cy="480990"/>
            <a:chOff x="0" y="0"/>
            <a:chExt cx="760337" cy="480988"/>
          </a:xfrm>
        </p:grpSpPr>
        <p:sp>
          <p:nvSpPr>
            <p:cNvPr id="388" name="Rectangle"/>
            <p:cNvSpPr/>
            <p:nvPr/>
          </p:nvSpPr>
          <p:spPr>
            <a:xfrm>
              <a:off x="0" y="0"/>
              <a:ext cx="760338" cy="3792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178BE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609600">
                <a:defRPr sz="1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89" name="image13.tif" descr="image13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37510" y="71093"/>
              <a:ext cx="229542" cy="240947"/>
            </a:xfrm>
            <a:prstGeom prst="rect">
              <a:avLst/>
            </a:prstGeom>
            <a:ln w="12700" cap="flat">
              <a:solidFill>
                <a:srgbClr val="4178BE"/>
              </a:solidFill>
              <a:prstDash val="solid"/>
              <a:round/>
            </a:ln>
            <a:effectLst/>
          </p:spPr>
        </p:pic>
        <p:sp>
          <p:nvSpPr>
            <p:cNvPr id="390" name="Text"/>
            <p:cNvSpPr txBox="1"/>
            <p:nvPr/>
          </p:nvSpPr>
          <p:spPr>
            <a:xfrm>
              <a:off x="97920" y="71122"/>
              <a:ext cx="253631" cy="409867"/>
            </a:xfrm>
            <a:prstGeom prst="rect">
              <a:avLst/>
            </a:prstGeom>
            <a:noFill/>
            <a:ln w="12700" cap="flat">
              <a:solidFill>
                <a:srgbClr val="4178BE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marL="267891" indent="-267891" defTabSz="609600">
                <a:buSzPct val="100000"/>
                <a:buChar char="✓"/>
                <a:defRPr sz="1000">
                  <a:solidFill>
                    <a:srgbClr val="4178BE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392" name="Responsible for the architecture and design of the blockchain solution"/>
          <p:cNvSpPr txBox="1"/>
          <p:nvPr/>
        </p:nvSpPr>
        <p:spPr>
          <a:xfrm>
            <a:off x="3540165" y="1070397"/>
            <a:ext cx="5715001" cy="294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Responsible for the architecture and design of the blockchain solution</a:t>
            </a:r>
          </a:p>
        </p:txBody>
      </p:sp>
      <p:grpSp>
        <p:nvGrpSpPr>
          <p:cNvPr id="395" name="Group"/>
          <p:cNvGrpSpPr/>
          <p:nvPr/>
        </p:nvGrpSpPr>
        <p:grpSpPr>
          <a:xfrm>
            <a:off x="2491615" y="1003223"/>
            <a:ext cx="354368" cy="540731"/>
            <a:chOff x="0" y="0"/>
            <a:chExt cx="354366" cy="540729"/>
          </a:xfrm>
        </p:grpSpPr>
        <p:pic>
          <p:nvPicPr>
            <p:cNvPr id="393" name="image12.png" descr="image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4367" cy="540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4" name="A"/>
            <p:cNvSpPr txBox="1"/>
            <p:nvPr/>
          </p:nvSpPr>
          <p:spPr>
            <a:xfrm>
              <a:off x="63859" y="240601"/>
              <a:ext cx="219329" cy="257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algn="ctr" defTabSz="609600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96" name="Blockchain…"/>
          <p:cNvSpPr txBox="1"/>
          <p:nvPr/>
        </p:nvSpPr>
        <p:spPr>
          <a:xfrm>
            <a:off x="945348" y="3929267"/>
            <a:ext cx="1022559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Blockchain</a:t>
            </a:r>
            <a:endParaRPr>
              <a:solidFill>
                <a:srgbClr val="000000"/>
              </a:solidFill>
            </a:endParaRPr>
          </a:p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Operator</a:t>
            </a:r>
          </a:p>
        </p:txBody>
      </p:sp>
      <p:sp>
        <p:nvSpPr>
          <p:cNvPr id="397" name="Rounded Rectangle"/>
          <p:cNvSpPr/>
          <p:nvPr/>
        </p:nvSpPr>
        <p:spPr>
          <a:xfrm>
            <a:off x="876308" y="3844846"/>
            <a:ext cx="1160642" cy="677105"/>
          </a:xfrm>
          <a:prstGeom prst="roundRect">
            <a:avLst>
              <a:gd name="adj" fmla="val 15005"/>
            </a:avLst>
          </a:prstGeom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398" name="Blockchain…"/>
          <p:cNvSpPr txBox="1"/>
          <p:nvPr/>
        </p:nvSpPr>
        <p:spPr>
          <a:xfrm>
            <a:off x="926329" y="1064787"/>
            <a:ext cx="1022559" cy="472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Blockchain</a:t>
            </a:r>
            <a:endParaRPr>
              <a:solidFill>
                <a:srgbClr val="000000"/>
              </a:solidFill>
            </a:endParaRPr>
          </a:p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Architect</a:t>
            </a:r>
          </a:p>
        </p:txBody>
      </p:sp>
      <p:sp>
        <p:nvSpPr>
          <p:cNvPr id="399" name="Blockchain…"/>
          <p:cNvSpPr txBox="1"/>
          <p:nvPr/>
        </p:nvSpPr>
        <p:spPr>
          <a:xfrm>
            <a:off x="931784" y="1786982"/>
            <a:ext cx="1022559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Blockchain</a:t>
            </a:r>
            <a:endParaRPr>
              <a:solidFill>
                <a:srgbClr val="000000"/>
              </a:solidFill>
            </a:endParaRPr>
          </a:p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User</a:t>
            </a:r>
          </a:p>
        </p:txBody>
      </p:sp>
      <p:sp>
        <p:nvSpPr>
          <p:cNvPr id="400" name="Rounded Rectangle"/>
          <p:cNvSpPr/>
          <p:nvPr/>
        </p:nvSpPr>
        <p:spPr>
          <a:xfrm>
            <a:off x="862746" y="1702690"/>
            <a:ext cx="1160643" cy="677105"/>
          </a:xfrm>
          <a:prstGeom prst="roundRect">
            <a:avLst>
              <a:gd name="adj" fmla="val 15005"/>
            </a:avLst>
          </a:prstGeom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401" name="Blockchain…"/>
          <p:cNvSpPr txBox="1"/>
          <p:nvPr/>
        </p:nvSpPr>
        <p:spPr>
          <a:xfrm>
            <a:off x="931785" y="2489023"/>
            <a:ext cx="1022559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Blockchain</a:t>
            </a:r>
            <a:endParaRPr>
              <a:solidFill>
                <a:srgbClr val="000000"/>
              </a:solidFill>
            </a:endParaRPr>
          </a:p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Regulator</a:t>
            </a:r>
          </a:p>
        </p:txBody>
      </p:sp>
      <p:sp>
        <p:nvSpPr>
          <p:cNvPr id="402" name="Rounded Rectangle"/>
          <p:cNvSpPr/>
          <p:nvPr/>
        </p:nvSpPr>
        <p:spPr>
          <a:xfrm>
            <a:off x="862745" y="2415036"/>
            <a:ext cx="1160642" cy="677105"/>
          </a:xfrm>
          <a:prstGeom prst="roundRect">
            <a:avLst>
              <a:gd name="adj" fmla="val 15005"/>
            </a:avLst>
          </a:prstGeom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403" name="Blockchain…"/>
          <p:cNvSpPr txBox="1"/>
          <p:nvPr/>
        </p:nvSpPr>
        <p:spPr>
          <a:xfrm>
            <a:off x="945348" y="3217283"/>
            <a:ext cx="1022559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Blockchain</a:t>
            </a:r>
            <a:endParaRPr>
              <a:solidFill>
                <a:srgbClr val="000000"/>
              </a:solidFill>
            </a:endParaRPr>
          </a:p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Developer</a:t>
            </a:r>
          </a:p>
        </p:txBody>
      </p:sp>
      <p:sp>
        <p:nvSpPr>
          <p:cNvPr id="404" name="Rounded Rectangle"/>
          <p:cNvSpPr/>
          <p:nvPr/>
        </p:nvSpPr>
        <p:spPr>
          <a:xfrm>
            <a:off x="878586" y="3127383"/>
            <a:ext cx="1160643" cy="677105"/>
          </a:xfrm>
          <a:prstGeom prst="roundRect">
            <a:avLst>
              <a:gd name="adj" fmla="val 15005"/>
            </a:avLst>
          </a:prstGeom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405" name="Membership…"/>
          <p:cNvSpPr txBox="1"/>
          <p:nvPr/>
        </p:nvSpPr>
        <p:spPr>
          <a:xfrm>
            <a:off x="797981" y="4627140"/>
            <a:ext cx="1295364" cy="47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Membership</a:t>
            </a:r>
            <a:endParaRPr>
              <a:solidFill>
                <a:srgbClr val="000000"/>
              </a:solidFill>
            </a:endParaRPr>
          </a:p>
          <a:p>
            <a:pPr algn="ctr" defTabSz="609600">
              <a:defRPr sz="1200">
                <a:solidFill>
                  <a:srgbClr val="4178BE"/>
                </a:solidFill>
              </a:defRPr>
            </a:pPr>
            <a:r>
              <a:t>Services</a:t>
            </a:r>
          </a:p>
        </p:txBody>
      </p:sp>
      <p:sp>
        <p:nvSpPr>
          <p:cNvPr id="406" name="Rounded Rectangle"/>
          <p:cNvSpPr/>
          <p:nvPr/>
        </p:nvSpPr>
        <p:spPr>
          <a:xfrm>
            <a:off x="865339" y="4562481"/>
            <a:ext cx="1160642" cy="677105"/>
          </a:xfrm>
          <a:prstGeom prst="roundRect">
            <a:avLst>
              <a:gd name="adj" fmla="val 15005"/>
            </a:avLst>
          </a:prstGeom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407" name="Traditional Processing Platform"/>
          <p:cNvSpPr txBox="1"/>
          <p:nvPr/>
        </p:nvSpPr>
        <p:spPr>
          <a:xfrm>
            <a:off x="928827" y="5276775"/>
            <a:ext cx="1022560" cy="65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algn="ctr"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Traditional Processing Platform</a:t>
            </a:r>
          </a:p>
        </p:txBody>
      </p:sp>
      <p:sp>
        <p:nvSpPr>
          <p:cNvPr id="408" name="Rounded Rectangle"/>
          <p:cNvSpPr/>
          <p:nvPr/>
        </p:nvSpPr>
        <p:spPr>
          <a:xfrm>
            <a:off x="859781" y="5281773"/>
            <a:ext cx="1160642" cy="677105"/>
          </a:xfrm>
          <a:prstGeom prst="roundRect">
            <a:avLst>
              <a:gd name="adj" fmla="val 15005"/>
            </a:avLst>
          </a:prstGeom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409" name="Traditional Data Sources"/>
          <p:cNvSpPr txBox="1"/>
          <p:nvPr/>
        </p:nvSpPr>
        <p:spPr>
          <a:xfrm>
            <a:off x="926333" y="6004014"/>
            <a:ext cx="1022559" cy="65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algn="ctr" defTabSz="609600">
              <a:defRPr sz="1200">
                <a:solidFill>
                  <a:srgbClr val="4178BE"/>
                </a:solidFill>
              </a:defRPr>
            </a:lvl1pPr>
          </a:lstStyle>
          <a:p>
            <a:pPr/>
            <a:r>
              <a:t>Traditional Data Sources</a:t>
            </a:r>
          </a:p>
        </p:txBody>
      </p:sp>
      <p:sp>
        <p:nvSpPr>
          <p:cNvPr id="410" name="Rounded Rectangle"/>
          <p:cNvSpPr/>
          <p:nvPr/>
        </p:nvSpPr>
        <p:spPr>
          <a:xfrm>
            <a:off x="857286" y="6015206"/>
            <a:ext cx="1160642" cy="677105"/>
          </a:xfrm>
          <a:prstGeom prst="roundRect">
            <a:avLst>
              <a:gd name="adj" fmla="val 15005"/>
            </a:avLst>
          </a:prstGeom>
          <a:ln w="12700">
            <a:solidFill>
              <a:srgbClr val="3C75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4178BE"/>
                </a:solidFill>
              </a:defRPr>
            </a:pPr>
          </a:p>
        </p:txBody>
      </p:sp>
      <p:sp>
        <p:nvSpPr>
          <p:cNvPr id="411" name="Chapter 1 &amp; 2.1"/>
          <p:cNvSpPr/>
          <p:nvPr/>
        </p:nvSpPr>
        <p:spPr>
          <a:xfrm>
            <a:off x="9768231" y="994352"/>
            <a:ext cx="1965731" cy="624936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Chapter 1 &amp; 2.1</a:t>
            </a:r>
          </a:p>
        </p:txBody>
      </p:sp>
      <p:sp>
        <p:nvSpPr>
          <p:cNvPr id="412" name="Financing Co, Buyer, Seller, Shipper, Provider"/>
          <p:cNvSpPr/>
          <p:nvPr/>
        </p:nvSpPr>
        <p:spPr>
          <a:xfrm>
            <a:off x="9768231" y="1690462"/>
            <a:ext cx="1965731" cy="624935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Financing Co, Buyer, Seller, Shipper, Provider</a:t>
            </a:r>
          </a:p>
        </p:txBody>
      </p:sp>
      <p:sp>
        <p:nvSpPr>
          <p:cNvPr id="413" name="Finance Co."/>
          <p:cNvSpPr/>
          <p:nvPr/>
        </p:nvSpPr>
        <p:spPr>
          <a:xfrm>
            <a:off x="9768231" y="2392503"/>
            <a:ext cx="1965731" cy="624935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Finance Co.</a:t>
            </a:r>
          </a:p>
        </p:txBody>
      </p:sp>
      <p:sp>
        <p:nvSpPr>
          <p:cNvPr id="414" name="Chapters 3-12"/>
          <p:cNvSpPr/>
          <p:nvPr/>
        </p:nvSpPr>
        <p:spPr>
          <a:xfrm>
            <a:off x="9768231" y="3096212"/>
            <a:ext cx="1965731" cy="624935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Chapters 3-12</a:t>
            </a:r>
          </a:p>
        </p:txBody>
      </p:sp>
      <p:sp>
        <p:nvSpPr>
          <p:cNvPr id="415" name="Chapters 4 &amp; 5"/>
          <p:cNvSpPr/>
          <p:nvPr/>
        </p:nvSpPr>
        <p:spPr>
          <a:xfrm>
            <a:off x="9768231" y="3780120"/>
            <a:ext cx="1965731" cy="624935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Chapters 4 &amp; 5</a:t>
            </a:r>
          </a:p>
        </p:txBody>
      </p:sp>
      <p:sp>
        <p:nvSpPr>
          <p:cNvPr id="416" name="Chapters 4 &amp; 5"/>
          <p:cNvSpPr/>
          <p:nvPr/>
        </p:nvSpPr>
        <p:spPr>
          <a:xfrm>
            <a:off x="9768231" y="4464027"/>
            <a:ext cx="1965731" cy="624935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Chapters 4 &amp; 5</a:t>
            </a:r>
          </a:p>
        </p:txBody>
      </p:sp>
      <p:sp>
        <p:nvSpPr>
          <p:cNvPr id="417" name="Outside the Tutorial"/>
          <p:cNvSpPr/>
          <p:nvPr/>
        </p:nvSpPr>
        <p:spPr>
          <a:xfrm>
            <a:off x="9768231" y="5153006"/>
            <a:ext cx="1965731" cy="624935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Outside the Tutorial</a:t>
            </a:r>
          </a:p>
        </p:txBody>
      </p:sp>
      <p:sp>
        <p:nvSpPr>
          <p:cNvPr id="418" name="Supplied in Tutorial"/>
          <p:cNvSpPr/>
          <p:nvPr/>
        </p:nvSpPr>
        <p:spPr>
          <a:xfrm>
            <a:off x="9768231" y="5834727"/>
            <a:ext cx="1965731" cy="624935"/>
          </a:xfrm>
          <a:prstGeom prst="roundRect">
            <a:avLst>
              <a:gd name="adj" fmla="val 1625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1300"/>
            </a:lvl1pPr>
          </a:lstStyle>
          <a:p>
            <a:pPr/>
            <a:r>
              <a:t>Supplied in Tutorial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Blockchain in a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 in a Nutshell</a:t>
            </a:r>
          </a:p>
        </p:txBody>
      </p:sp>
      <p:pic>
        <p:nvPicPr>
          <p:cNvPr id="42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950" y="1835150"/>
            <a:ext cx="8928100" cy="3187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Broader participation, lower cost, increased efficiency"/>
          <p:cNvSpPr txBox="1"/>
          <p:nvPr/>
        </p:nvSpPr>
        <p:spPr>
          <a:xfrm>
            <a:off x="0" y="5645922"/>
            <a:ext cx="121920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268AB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Broader participation, lower cost, increased efficiency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Industrial Blockchain – IBM’s Persp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 sz="2600"/>
            </a:lvl1pPr>
          </a:lstStyle>
          <a:p>
            <a:pPr/>
            <a:r>
              <a:t>Industrial Blockchain – IBM’s Perspective</a:t>
            </a:r>
          </a:p>
        </p:txBody>
      </p:sp>
      <p:graphicFrame>
        <p:nvGraphicFramePr>
          <p:cNvPr id="427" name="Table"/>
          <p:cNvGraphicFramePr/>
          <p:nvPr/>
        </p:nvGraphicFramePr>
        <p:xfrm>
          <a:off x="171450" y="1084262"/>
          <a:ext cx="11714165" cy="42713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57082"/>
                <a:gridCol w="5857082"/>
              </a:tblGrid>
              <a:tr h="496564">
                <a:tc>
                  <a:txBody>
                    <a:bodyPr/>
                    <a:lstStyle/>
                    <a:p>
                      <a:pPr>
                        <a:defRPr b="0" sz="2400">
                          <a:solidFill>
                            <a:srgbClr val="268ABF"/>
                          </a:solidFill>
                          <a:sym typeface="Arial"/>
                        </a:defRPr>
                      </a:pPr>
                      <a:r>
                        <a:t>Private &amp; Permissioned </a:t>
                      </a:r>
                      <a:r>
                        <a:rPr sz="2000">
                          <a:solidFill>
                            <a:srgbClr val="333F4F"/>
                          </a:solidFill>
                        </a:rPr>
                        <a:t>(not public)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2400">
                          <a:solidFill>
                            <a:srgbClr val="2394BC"/>
                          </a:solidFill>
                          <a:sym typeface="Arial"/>
                        </a:defRPr>
                      </a:pPr>
                      <a:r>
                        <a:t>Appropriate </a:t>
                      </a:r>
                      <a:r>
                        <a:rPr>
                          <a:solidFill>
                            <a:srgbClr val="268ABF"/>
                          </a:solidFill>
                        </a:rPr>
                        <a:t>Consensus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</a:tr>
              <a:tr h="2336800">
                <a:tc>
                  <a:txBody>
                    <a:bodyPr/>
                    <a:lstStyle/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Private = known set of participants in a business network, known identity</a:t>
                      </a:r>
                    </a:p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Permissioned = members need to fulfill criteria to join</a:t>
                      </a:r>
                    </a:p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(Public = open set of participants, anonymitiy)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Mechanism by which participants agree on state of shared ledger. </a:t>
                      </a:r>
                    </a:p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Public needs heavyweight consensus for anonymous participants</a:t>
                      </a:r>
                    </a:p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Known participants opens up other forms (e.g. participant bonds)</a:t>
                      </a:r>
                    </a:p>
                    <a:p>
                      <a:pPr>
                        <a:defRPr sz="200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</a:tr>
              <a:tr h="5616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268ABF"/>
                          </a:solidFill>
                          <a:sym typeface="Arial"/>
                        </a:rPr>
                        <a:t>Privacy through Cryptography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268ABF"/>
                          </a:solidFill>
                          <a:sym typeface="Arial"/>
                        </a:rPr>
                        <a:t>Compliance &amp; Audit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Transaction privacy</a:t>
                      </a:r>
                    </a:p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Participant identity &amp; trading privacy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Current spend can be vastly reduced</a:t>
                      </a:r>
                    </a:p>
                    <a:p>
                      <a:pPr marL="285750" indent="-285750">
                        <a:buSzPct val="100000"/>
                        <a:buChar char="▪"/>
                        <a:defRPr sz="20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t>Automated processes possible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