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AF6660-992F-4EAE-B414-6531CFC87D4A}">
          <p14:sldIdLst>
            <p14:sldId id="256"/>
            <p14:sldId id="257"/>
            <p14:sldId id="259"/>
            <p14:sldId id="260"/>
            <p14:sldId id="261"/>
            <p14:sldId id="263"/>
            <p14:sldId id="264"/>
            <p14:sldId id="266"/>
            <p14:sldId id="265"/>
            <p14:sldId id="267"/>
            <p14:sldId id="268"/>
            <p14:sldId id="269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3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9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07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89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68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80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9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7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47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0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1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Hospital Readmissions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Analyzing Patient Outcomes &amp; Readmissions</a:t>
            </a:r>
          </a:p>
          <a:p>
            <a:r>
              <a:rPr dirty="0"/>
              <a:t>Diabetes 130-US &amp; MIMIC-III Dataset</a:t>
            </a:r>
          </a:p>
          <a:p>
            <a:r>
              <a:rPr dirty="0"/>
              <a:t>Date: [</a:t>
            </a:r>
            <a:r>
              <a:rPr lang="en-IN" dirty="0" smtClean="0"/>
              <a:t>16-02-2024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672" y="449678"/>
            <a:ext cx="6571343" cy="1049235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Model </a:t>
            </a:r>
            <a:r>
              <a:rPr lang="en-US" sz="2400" b="1" dirty="0"/>
              <a:t>Evaluation (</a:t>
            </a:r>
            <a:r>
              <a:rPr lang="en-US" sz="2400" b="1" dirty="0" smtClean="0"/>
              <a:t>Hospital Readmission </a:t>
            </a:r>
            <a:r>
              <a:rPr lang="en-US" sz="2400" b="1" dirty="0"/>
              <a:t>Prediction)</a:t>
            </a:r>
            <a:br>
              <a:rPr lang="en-US" sz="2400" b="1" dirty="0"/>
            </a:b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 recall for class 0 (99%)</a:t>
            </a:r>
            <a:r>
              <a:rPr lang="en-US" dirty="0"/>
              <a:t>: The model correctly identifies most </a:t>
            </a:r>
            <a:r>
              <a:rPr lang="en-US" b="1" dirty="0"/>
              <a:t>non-readmitted patients</a:t>
            </a:r>
            <a:r>
              <a:rPr lang="en-US" dirty="0"/>
              <a:t>.</a:t>
            </a:r>
          </a:p>
          <a:p>
            <a:r>
              <a:rPr lang="en-US" b="1" dirty="0"/>
              <a:t>Low recall for class 1 (2%)</a:t>
            </a:r>
            <a:r>
              <a:rPr lang="en-US" dirty="0"/>
              <a:t>: The model struggles to identify </a:t>
            </a:r>
            <a:r>
              <a:rPr lang="en-US" b="1" dirty="0"/>
              <a:t>readmitted patients</a:t>
            </a:r>
            <a:r>
              <a:rPr lang="en-US" dirty="0"/>
              <a:t>, often misclassifying them.</a:t>
            </a:r>
          </a:p>
          <a:p>
            <a:r>
              <a:rPr lang="en-US" b="1" dirty="0"/>
              <a:t>Imbalanced Classification</a:t>
            </a:r>
            <a:r>
              <a:rPr lang="en-US" dirty="0"/>
              <a:t>: The model is </a:t>
            </a:r>
            <a:r>
              <a:rPr lang="en-US" b="1" dirty="0"/>
              <a:t>biased towards predicting non-readmission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725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1. Improving Patient Outcomes</a:t>
            </a:r>
          </a:p>
          <a:p>
            <a:r>
              <a:rPr lang="en-US" dirty="0"/>
              <a:t>Enhance post-ICU patient monitoring to prevent avoidable readmissions.</a:t>
            </a:r>
          </a:p>
          <a:p>
            <a:r>
              <a:rPr lang="en-US" dirty="0"/>
              <a:t>Implement structured discharge planning with follow-up appointments.</a:t>
            </a:r>
          </a:p>
          <a:p>
            <a:r>
              <a:rPr lang="en-US" dirty="0"/>
              <a:t>Provide patient education on medication adherence and self-care.</a:t>
            </a:r>
          </a:p>
          <a:p>
            <a:r>
              <a:rPr lang="en-US" b="1" dirty="0"/>
              <a:t>2. Reducing Readmission Rates</a:t>
            </a:r>
          </a:p>
          <a:p>
            <a:r>
              <a:rPr lang="en-US" dirty="0"/>
              <a:t>Focus on long-term patient monitoring, especially for chronic disease patients.</a:t>
            </a:r>
          </a:p>
          <a:p>
            <a:r>
              <a:rPr lang="en-US" dirty="0"/>
              <a:t>Strengthen post-discharge care programs to prevent both early and late readmissions.</a:t>
            </a:r>
          </a:p>
          <a:p>
            <a:r>
              <a:rPr lang="en-US" dirty="0"/>
              <a:t>Improve outpatient care and telemedicine services to reduce unnecessary hospital returns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00" y="2938229"/>
            <a:ext cx="5620999" cy="9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3899" y="586854"/>
            <a:ext cx="85980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3. Optimizing ICU Resource Allocation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high-risk patients early to allocate ICU resources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predictive models combining ICU stay duration with patient history.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 unnecessary prolonged ICU stays by improving treatment efficiency</a:t>
            </a:r>
            <a:r>
              <a:rPr lang="en-US" dirty="0" smtClean="0"/>
              <a:t>.</a:t>
            </a:r>
          </a:p>
          <a:p>
            <a:r>
              <a:rPr lang="en-US" b="1" dirty="0"/>
              <a:t>4. Enhancing Predictive Modeling for Readmissions</a:t>
            </a:r>
          </a:p>
          <a:p>
            <a:r>
              <a:rPr lang="en-US" dirty="0"/>
              <a:t>Address model bias by balancing datasets using oversampling or </a:t>
            </a:r>
            <a:r>
              <a:rPr lang="en-US" dirty="0" smtClean="0"/>
              <a:t>under sampling</a:t>
            </a:r>
            <a:r>
              <a:rPr lang="en-US" dirty="0"/>
              <a:t>.</a:t>
            </a:r>
          </a:p>
          <a:p>
            <a:r>
              <a:rPr lang="en-US" dirty="0"/>
              <a:t>Experiment with advanced machine learning models (Random Forest, </a:t>
            </a:r>
            <a:r>
              <a:rPr lang="en-US" dirty="0" smtClean="0"/>
              <a:t>XG Boost</a:t>
            </a:r>
            <a:r>
              <a:rPr lang="en-US" dirty="0"/>
              <a:t>).</a:t>
            </a:r>
          </a:p>
          <a:p>
            <a:r>
              <a:rPr lang="en-US" dirty="0"/>
              <a:t>Optimize feature selection by incorporating patient history, comorbidities, and post-discharge care factors.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07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Conclusion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ICU Stay &amp; Readmission Correlation:</a:t>
            </a:r>
            <a:r>
              <a:rPr lang="en-US" dirty="0"/>
              <a:t> ICU length of stay alone is not a strong predictor of readmission; additional factors need to be considered.</a:t>
            </a:r>
          </a:p>
          <a:p>
            <a:r>
              <a:rPr lang="en-US" b="1" dirty="0"/>
              <a:t>Diagnostic Insights:</a:t>
            </a:r>
            <a:r>
              <a:rPr lang="en-US" dirty="0"/>
              <a:t> Specific lab test values may serve as biomarkers for early disease detection and better clinical decision-making.</a:t>
            </a:r>
          </a:p>
          <a:p>
            <a:r>
              <a:rPr lang="en-US" b="1" dirty="0"/>
              <a:t>Resource Optimization:</a:t>
            </a:r>
            <a:r>
              <a:rPr lang="en-US" dirty="0"/>
              <a:t> Hospitals must efficiently manage ICU resources and implement early intervention strategies for high-risk patients.</a:t>
            </a:r>
          </a:p>
          <a:p>
            <a:r>
              <a:rPr lang="en-US" b="1" dirty="0"/>
              <a:t>Model Improvement Needs:</a:t>
            </a:r>
            <a:r>
              <a:rPr lang="en-US" dirty="0"/>
              <a:t> Current predictive models struggle to identify readmitted patients accurately; enhancements in data preprocessing and model tuning are required.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This project aims to analyze hospital readmissions and patient outcomes by integrating two datasets: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dirty="0"/>
              <a:t>• Diabetes 130-US hospitals dataset </a:t>
            </a:r>
            <a:r>
              <a:rPr lang="en-US" dirty="0" smtClean="0"/>
              <a:t>           </a:t>
            </a:r>
            <a:r>
              <a:rPr dirty="0" smtClean="0"/>
              <a:t>(</a:t>
            </a:r>
            <a:r>
              <a:rPr dirty="0"/>
              <a:t>readmissions data</a:t>
            </a:r>
            <a:r>
              <a:rPr dirty="0" smtClean="0"/>
              <a:t>)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</a:t>
            </a:r>
            <a:r>
              <a:rPr lang="en-US" dirty="0" smtClean="0"/>
              <a:t>- Contains data on diabetic patients' hospital visits,  readmissions, and treatments.</a:t>
            </a:r>
            <a:endParaRPr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dirty="0"/>
              <a:t>• MIMIC-III Clinical Database (ICU data)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	- Includes ICU patient records, clinical events, and vital signs.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	</a:t>
            </a:r>
            <a:r>
              <a:rPr dirty="0"/>
              <a:t>• Investigate clinical factors affecting hospital readmissions.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dirty="0"/>
              <a:t>• Explore relationships between patient-level data.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dirty="0"/>
              <a:t>• Develop predictive models for patient outcomes.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dirty="0"/>
              <a:t>1. Data Cleaning &amp; Preprocessing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dirty="0"/>
              <a:t>2. Feature Engineering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dirty="0"/>
              <a:t>3. Merging Diabetes 130-US &amp; MIMIC-III datasets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dirty="0"/>
              <a:t>4. Exploratory Data Analysis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dirty="0"/>
              <a:t>5. Machine Learning Models for Readmission Prediction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dirty="0"/>
              <a:t>• Identify key clinical features influencing readmissions.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dirty="0"/>
              <a:t>• Predict patient outcomes based on combined datasets.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dirty="0"/>
              <a:t>• Provide insights to improve hospital readmission rates.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AGE, Gender, Race Diagnosis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Age Group</a:t>
            </a:r>
            <a:r>
              <a:rPr lang="en-US" dirty="0"/>
              <a:t>: The disease occurrence rate is highest in the 70-80 age group and lowest in the 0-10 age group.</a:t>
            </a:r>
          </a:p>
          <a:p>
            <a:r>
              <a:rPr lang="en-US" b="1" dirty="0"/>
              <a:t>Gender</a:t>
            </a:r>
            <a:r>
              <a:rPr lang="en-US" dirty="0"/>
              <a:t>: Females are more susceptible to the disease than males.</a:t>
            </a:r>
          </a:p>
          <a:p>
            <a:r>
              <a:rPr lang="en-US" b="1" dirty="0"/>
              <a:t>Race</a:t>
            </a:r>
            <a:r>
              <a:rPr lang="en-US" dirty="0"/>
              <a:t>: Caucasians are more prone to the disease compared to other racial groups.</a:t>
            </a:r>
          </a:p>
          <a:p>
            <a:r>
              <a:rPr lang="en-US" b="1" dirty="0"/>
              <a:t>Prevalent Conditions</a:t>
            </a:r>
            <a:r>
              <a:rPr lang="en-US" dirty="0"/>
              <a:t>: Heart failure and diabetes are the most common conditions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178803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Lab </a:t>
            </a:r>
            <a:r>
              <a:rPr lang="en-US" b="1" dirty="0"/>
              <a:t>Test Values by </a:t>
            </a:r>
            <a:r>
              <a:rPr lang="en-US" b="1" dirty="0" smtClean="0"/>
              <a:t>Diagnosis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Blood Glucose</a:t>
            </a:r>
            <a:r>
              <a:rPr lang="en-US" dirty="0"/>
              <a:t> (Blue Bar) is highest for </a:t>
            </a:r>
            <a:r>
              <a:rPr lang="en-US" b="1" dirty="0"/>
              <a:t>Diabetes and Pneumonia</a:t>
            </a:r>
            <a:r>
              <a:rPr lang="en-US" dirty="0"/>
              <a:t>, indicating its critical role in diagnosing and monitoring these conditions.</a:t>
            </a:r>
          </a:p>
          <a:p>
            <a:r>
              <a:rPr lang="en-US" b="1" dirty="0"/>
              <a:t>Blood Pressure Systolic &amp; Diastolic</a:t>
            </a:r>
            <a:r>
              <a:rPr lang="en-US" dirty="0"/>
              <a:t> (Purple &amp; Gray Bars) show significant values across </a:t>
            </a:r>
            <a:r>
              <a:rPr lang="en-US" b="1" dirty="0"/>
              <a:t>Heart Failure, Hypertension, and Stroke</a:t>
            </a:r>
            <a:r>
              <a:rPr lang="en-US" dirty="0"/>
              <a:t>, reinforcing their importance in cardiovascular diseases.</a:t>
            </a:r>
          </a:p>
          <a:p>
            <a:r>
              <a:rPr lang="en-US" b="1" dirty="0"/>
              <a:t>WBC (White Blood Cell Count)</a:t>
            </a:r>
            <a:r>
              <a:rPr lang="en-US" dirty="0"/>
              <a:t> (Red Bar) is notably high in </a:t>
            </a:r>
            <a:r>
              <a:rPr lang="en-US" b="1" dirty="0"/>
              <a:t>Sepsis and Pneumonia</a:t>
            </a:r>
            <a:r>
              <a:rPr lang="en-US" dirty="0"/>
              <a:t>, which aligns with their infectious nature.</a:t>
            </a:r>
          </a:p>
          <a:p>
            <a:r>
              <a:rPr lang="en-US" b="1" dirty="0"/>
              <a:t>Heart Rate (Pink Bar)</a:t>
            </a:r>
            <a:r>
              <a:rPr lang="en-US" dirty="0"/>
              <a:t> is elevated in </a:t>
            </a:r>
            <a:r>
              <a:rPr lang="en-US" b="1" dirty="0"/>
              <a:t>Heart Failure and Sepsis</a:t>
            </a:r>
            <a:r>
              <a:rPr lang="en-US" dirty="0"/>
              <a:t>, indicating the impact of these conditions on cardiovascular function.</a:t>
            </a:r>
          </a:p>
          <a:p>
            <a:r>
              <a:rPr lang="en-US" b="1" dirty="0"/>
              <a:t>SpO2 (Oxygen Saturation) &amp; Respiratory Rate</a:t>
            </a:r>
            <a:r>
              <a:rPr lang="en-US" dirty="0"/>
              <a:t> (Brown &amp; Yellow Bars) are relatively stable but slightly elevated for </a:t>
            </a:r>
            <a:r>
              <a:rPr lang="en-US" b="1" dirty="0"/>
              <a:t>Pneumonia and Sepsis</a:t>
            </a:r>
            <a:r>
              <a:rPr lang="en-US" dirty="0"/>
              <a:t>, highlighting their respiratory impact.</a:t>
            </a:r>
          </a:p>
        </p:txBody>
      </p:sp>
    </p:spTree>
    <p:extLst>
      <p:ext uri="{BB962C8B-B14F-4D97-AF65-F5344CB8AC3E}">
        <p14:creationId xmlns:p14="http://schemas.microsoft.com/office/powerpoint/2010/main" val="286017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Readmission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More than half (54%) of patients are not readmitted</a:t>
            </a:r>
            <a:r>
              <a:rPr lang="en-US" dirty="0"/>
              <a:t>, indicating that most treatments and discharges are successful.</a:t>
            </a:r>
          </a:p>
          <a:p>
            <a:r>
              <a:rPr lang="en-US" b="1" dirty="0"/>
              <a:t>Readmissions within 30 days (11.3%)</a:t>
            </a:r>
            <a:r>
              <a:rPr lang="en-US" dirty="0"/>
              <a:t> are significantly lower than </a:t>
            </a:r>
            <a:r>
              <a:rPr lang="en-US" b="1" dirty="0"/>
              <a:t>readmissions after 30 days (34.7%)</a:t>
            </a:r>
            <a:r>
              <a:rPr lang="en-US" dirty="0"/>
              <a:t>, which suggests:</a:t>
            </a:r>
          </a:p>
          <a:p>
            <a:pPr lvl="1"/>
            <a:r>
              <a:rPr lang="en-US" dirty="0"/>
              <a:t>Short-term post-discharge care is relatively effective.</a:t>
            </a:r>
          </a:p>
          <a:p>
            <a:pPr lvl="1"/>
            <a:r>
              <a:rPr lang="en-US" dirty="0"/>
              <a:t>Long-term health complications might be leading to later readmissions.</a:t>
            </a:r>
          </a:p>
          <a:p>
            <a:r>
              <a:rPr lang="en-US" dirty="0"/>
              <a:t>The high </a:t>
            </a:r>
            <a:r>
              <a:rPr lang="en-US" b="1" dirty="0"/>
              <a:t>34.7% readmission rate after 30 days</a:t>
            </a:r>
            <a:r>
              <a:rPr lang="en-US" dirty="0"/>
              <a:t> may indicate:</a:t>
            </a:r>
          </a:p>
          <a:p>
            <a:pPr lvl="1"/>
            <a:r>
              <a:rPr lang="en-US" dirty="0"/>
              <a:t>Chronic disease relapse.</a:t>
            </a:r>
          </a:p>
          <a:p>
            <a:pPr lvl="1"/>
            <a:r>
              <a:rPr lang="en-US" dirty="0"/>
              <a:t>Need for better long-term monitoring and follow-up programs.</a:t>
            </a:r>
          </a:p>
        </p:txBody>
      </p:sp>
    </p:spTree>
    <p:extLst>
      <p:ext uri="{BB962C8B-B14F-4D97-AF65-F5344CB8AC3E}">
        <p14:creationId xmlns:p14="http://schemas.microsoft.com/office/powerpoint/2010/main" val="218252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/>
              <a:t>Distribution of ICU Length of Stay by Diagnosis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ICU stays range from 4 to 14 days</a:t>
            </a:r>
            <a:r>
              <a:rPr lang="en-US" dirty="0"/>
              <a:t>, with a relatively even distribution across this range.</a:t>
            </a:r>
          </a:p>
          <a:p>
            <a:r>
              <a:rPr lang="en-US" dirty="0"/>
              <a:t>The </a:t>
            </a:r>
            <a:r>
              <a:rPr lang="en-US" b="1" dirty="0"/>
              <a:t>height of each bar is nearly consistent</a:t>
            </a:r>
            <a:r>
              <a:rPr lang="en-US" dirty="0"/>
              <a:t>, indicating that ICU stays for different diagnoses are </a:t>
            </a:r>
            <a:r>
              <a:rPr lang="en-US" b="1" dirty="0"/>
              <a:t>distributed somewhat uniformly</a:t>
            </a:r>
            <a:r>
              <a:rPr lang="en-US" dirty="0"/>
              <a:t>.</a:t>
            </a:r>
          </a:p>
          <a:p>
            <a:r>
              <a:rPr lang="en-US" dirty="0"/>
              <a:t>Certain diagnoses (darker shades) </a:t>
            </a:r>
            <a:r>
              <a:rPr lang="en-US" b="1" dirty="0"/>
              <a:t>appear more frequently in shorter ICU stays</a:t>
            </a:r>
            <a:r>
              <a:rPr lang="en-US" dirty="0"/>
              <a:t>, while others (lighter shades) </a:t>
            </a:r>
            <a:r>
              <a:rPr lang="en-US" b="1" dirty="0"/>
              <a:t>are more prevalent in longer ICU stays</a:t>
            </a:r>
            <a:r>
              <a:rPr lang="en-US" dirty="0"/>
              <a:t>.</a:t>
            </a:r>
          </a:p>
          <a:p>
            <a:r>
              <a:rPr lang="en-US" b="1" dirty="0"/>
              <a:t>Longer ICU stays (10+ days)</a:t>
            </a:r>
            <a:r>
              <a:rPr lang="en-US" dirty="0"/>
              <a:t> have a noticeable </a:t>
            </a:r>
            <a:r>
              <a:rPr lang="en-US" b="1" dirty="0"/>
              <a:t>presence of multiple diagnoses</a:t>
            </a:r>
            <a:r>
              <a:rPr lang="en-US" dirty="0"/>
              <a:t>, suggesting that patients with </a:t>
            </a:r>
            <a:r>
              <a:rPr lang="en-US" b="1" dirty="0"/>
              <a:t>complex conditions or comorbidities tend to stay longer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most common ICU stay duration</a:t>
            </a:r>
            <a:r>
              <a:rPr lang="en-US" dirty="0"/>
              <a:t> appears to be </a:t>
            </a:r>
            <a:r>
              <a:rPr lang="en-US" b="1" dirty="0"/>
              <a:t>6 to 10 days</a:t>
            </a:r>
            <a:r>
              <a:rPr lang="en-US" dirty="0"/>
              <a:t>, as these bars reach the highest count.</a:t>
            </a:r>
          </a:p>
        </p:txBody>
      </p:sp>
    </p:spTree>
    <p:extLst>
      <p:ext uri="{BB962C8B-B14F-4D97-AF65-F5344CB8AC3E}">
        <p14:creationId xmlns:p14="http://schemas.microsoft.com/office/powerpoint/2010/main" val="33570466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</TotalTime>
  <Words>829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Hospital Readmissions Analysis</vt:lpstr>
      <vt:lpstr>Introduction</vt:lpstr>
      <vt:lpstr>Project Goals</vt:lpstr>
      <vt:lpstr>Methodology</vt:lpstr>
      <vt:lpstr>Expected Outcomes</vt:lpstr>
      <vt:lpstr>Distribution of AGE, Gender, Race Diagnosis</vt:lpstr>
      <vt:lpstr>Lab Test Values by Diagnosis</vt:lpstr>
      <vt:lpstr>Readmission Distribution</vt:lpstr>
      <vt:lpstr>the Distribution of ICU Length of Stay by Diagnosis </vt:lpstr>
      <vt:lpstr>Model Evaluation (Hospital Readmission Prediction) </vt:lpstr>
      <vt:lpstr>Recommendations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Readmissions Analysis</dc:title>
  <dc:subject/>
  <dc:creator>Abdul Malique</dc:creator>
  <cp:keywords/>
  <dc:description>generated using python-pptx</dc:description>
  <cp:lastModifiedBy>Sravan</cp:lastModifiedBy>
  <cp:revision>7</cp:revision>
  <dcterms:created xsi:type="dcterms:W3CDTF">2013-01-27T09:14:16Z</dcterms:created>
  <dcterms:modified xsi:type="dcterms:W3CDTF">2025-02-16T12:40:42Z</dcterms:modified>
  <cp:category/>
</cp:coreProperties>
</file>