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09" r:id="rId1"/>
  </p:sldMasterIdLst>
  <p:notesMasterIdLst>
    <p:notesMasterId r:id="rId11"/>
  </p:notesMasterIdLst>
  <p:sldIdLst>
    <p:sldId id="256" r:id="rId2"/>
    <p:sldId id="264" r:id="rId3"/>
    <p:sldId id="258" r:id="rId4"/>
    <p:sldId id="262" r:id="rId5"/>
    <p:sldId id="257" r:id="rId6"/>
    <p:sldId id="259" r:id="rId7"/>
    <p:sldId id="260" r:id="rId8"/>
    <p:sldId id="261"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ravan\OneDrive\Desktop\Call_Center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ravan\OneDrive\Desktop\Call_Center_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ravan\OneDrive\Desktop\Call_Center_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ravan\OneDrive\Desktop\Call_Center_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ravan\OneDrive\Desktop\Call_Center_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ravan\OneDrive\Desktop\Call_Center_dat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ravan\OneDrive\Desktop\Call_Center_data.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[Call_Center_data.xlsx]Sheet1!PivotTable1</c:name>
    <c:fmtId val="8"/>
  </c:pivotSource>
  <c:chart>
    <c:autoTitleDeleted val="1"/>
    <c:pivotFmts>
      <c:pivotFmt>
        <c:idx val="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1"/>
          <c:showBubbleSize val="0"/>
          <c:extLst>
            <c:ext xmlns:c15="http://schemas.microsoft.com/office/drawing/2012/chart" uri="{CE6537A1-D6FC-4f65-9D91-7224C49458BB}"/>
          </c:extLst>
        </c:dLbl>
      </c:pivotFmt>
      <c:pivotFmt>
        <c:idx val="1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9"/>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1"/>
          <c:showBubbleSize val="0"/>
          <c:extLst>
            <c:ext xmlns:c15="http://schemas.microsoft.com/office/drawing/2012/chart" uri="{CE6537A1-D6FC-4f65-9D91-7224C49458BB}"/>
          </c:extLst>
        </c:dLbl>
      </c:pivotFmt>
      <c:pivotFmt>
        <c:idx val="2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s>
    <c:plotArea>
      <c:layout>
        <c:manualLayout>
          <c:layoutTarget val="inner"/>
          <c:xMode val="edge"/>
          <c:yMode val="edge"/>
          <c:x val="6.774102857779403E-2"/>
          <c:y val="0.13491679519441513"/>
          <c:w val="0.64887227583987528"/>
          <c:h val="0.79437508455772921"/>
        </c:manualLayout>
      </c:layout>
      <c:pieChart>
        <c:varyColors val="1"/>
        <c:ser>
          <c:idx val="0"/>
          <c:order val="0"/>
          <c:tx>
            <c:strRef>
              <c:f>Sheet1!$B$3</c:f>
              <c:strCache>
                <c:ptCount val="1"/>
                <c:pt idx="0">
                  <c:v>Total</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Sheet1!$A$4:$A$9</c:f>
              <c:strCache>
                <c:ptCount val="5"/>
                <c:pt idx="0">
                  <c:v>Negative</c:v>
                </c:pt>
                <c:pt idx="1">
                  <c:v>Neutral</c:v>
                </c:pt>
                <c:pt idx="2">
                  <c:v>Positive</c:v>
                </c:pt>
                <c:pt idx="3">
                  <c:v>Very Negative</c:v>
                </c:pt>
                <c:pt idx="4">
                  <c:v>Very Positive</c:v>
                </c:pt>
              </c:strCache>
            </c:strRef>
          </c:cat>
          <c:val>
            <c:numRef>
              <c:f>Sheet1!$B$4:$B$9</c:f>
              <c:numCache>
                <c:formatCode>General</c:formatCode>
                <c:ptCount val="5"/>
                <c:pt idx="0">
                  <c:v>11063</c:v>
                </c:pt>
                <c:pt idx="1">
                  <c:v>8754</c:v>
                </c:pt>
                <c:pt idx="2">
                  <c:v>3928</c:v>
                </c:pt>
                <c:pt idx="3">
                  <c:v>6026</c:v>
                </c:pt>
                <c:pt idx="4">
                  <c:v>3170</c:v>
                </c:pt>
              </c:numCache>
            </c:numRef>
          </c:val>
        </c:ser>
        <c:dLbls>
          <c:dLblPos val="inEnd"/>
          <c:showLegendKey val="0"/>
          <c:showVal val="1"/>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[Call_Center_data.xlsx]Call_Center_data!PivotTable7</c:name>
    <c:fmtId val="7"/>
  </c:pivotSource>
  <c:chart>
    <c:autoTitleDeleted val="1"/>
    <c:pivotFmts>
      <c:pivotFmt>
        <c:idx val="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s>
    <c:plotArea>
      <c:layout>
        <c:manualLayout>
          <c:layoutTarget val="inner"/>
          <c:xMode val="edge"/>
          <c:yMode val="edge"/>
          <c:x val="0.17624066624297124"/>
          <c:y val="8.3165916516097435E-2"/>
          <c:w val="0.53970140328929073"/>
          <c:h val="0.74657580140572366"/>
        </c:manualLayout>
      </c:layout>
      <c:doughnutChart>
        <c:varyColors val="1"/>
        <c:ser>
          <c:idx val="0"/>
          <c:order val="0"/>
          <c:tx>
            <c:strRef>
              <c:f>Call_Center_data!$BY$3</c:f>
              <c:strCache>
                <c:ptCount val="1"/>
                <c:pt idx="0">
                  <c:v>Total</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Call_Center_data!$BX$4:$BX$7</c:f>
              <c:strCache>
                <c:ptCount val="3"/>
                <c:pt idx="0">
                  <c:v>High</c:v>
                </c:pt>
                <c:pt idx="1">
                  <c:v>Low</c:v>
                </c:pt>
                <c:pt idx="2">
                  <c:v>Medium</c:v>
                </c:pt>
              </c:strCache>
            </c:strRef>
          </c:cat>
          <c:val>
            <c:numRef>
              <c:f>Call_Center_data!$BY$4:$BY$7</c:f>
              <c:numCache>
                <c:formatCode>General</c:formatCode>
                <c:ptCount val="3"/>
                <c:pt idx="0">
                  <c:v>2926</c:v>
                </c:pt>
                <c:pt idx="1">
                  <c:v>24937</c:v>
                </c:pt>
                <c:pt idx="2">
                  <c:v>5078</c:v>
                </c:pt>
              </c:numCache>
            </c:numRef>
          </c:val>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legendEntry>
        <c:idx val="0"/>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73911425681493192"/>
          <c:y val="0.3439250069696671"/>
          <c:w val="0.24723456063794377"/>
          <c:h val="0.3733079088236279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[Call_Center_data.xlsx]Call_Center_data!PivotTable2</c:name>
    <c:fmtId val="15"/>
  </c:pivotSource>
  <c:chart>
    <c:autoTitleDeleted val="1"/>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s>
    <c:plotArea>
      <c:layout/>
      <c:barChart>
        <c:barDir val="col"/>
        <c:grouping val="clustered"/>
        <c:varyColors val="0"/>
        <c:ser>
          <c:idx val="0"/>
          <c:order val="0"/>
          <c:tx>
            <c:strRef>
              <c:f>Call_Center_data!$Q$4</c:f>
              <c:strCache>
                <c:ptCount val="1"/>
                <c:pt idx="0">
                  <c:v>Total</c:v>
                </c:pt>
              </c:strCache>
            </c:strRef>
          </c:tx>
          <c:spPr>
            <a:solidFill>
              <a:schemeClr val="accent1"/>
            </a:solidFill>
            <a:ln>
              <a:noFill/>
            </a:ln>
            <a:effectLst/>
          </c:spPr>
          <c:invertIfNegative val="0"/>
          <c:cat>
            <c:strRef>
              <c:f>Call_Center_data!$P$5:$P$8</c:f>
              <c:strCache>
                <c:ptCount val="3"/>
                <c:pt idx="0">
                  <c:v>Billing Question</c:v>
                </c:pt>
                <c:pt idx="1">
                  <c:v>Payments</c:v>
                </c:pt>
                <c:pt idx="2">
                  <c:v>Service Outage</c:v>
                </c:pt>
              </c:strCache>
            </c:strRef>
          </c:cat>
          <c:val>
            <c:numRef>
              <c:f>Call_Center_data!$Q$5:$Q$8</c:f>
              <c:numCache>
                <c:formatCode>General</c:formatCode>
                <c:ptCount val="3"/>
                <c:pt idx="0">
                  <c:v>23462</c:v>
                </c:pt>
                <c:pt idx="1">
                  <c:v>4749</c:v>
                </c:pt>
                <c:pt idx="2">
                  <c:v>4730</c:v>
                </c:pt>
              </c:numCache>
            </c:numRef>
          </c:val>
        </c:ser>
        <c:dLbls>
          <c:showLegendKey val="0"/>
          <c:showVal val="0"/>
          <c:showCatName val="0"/>
          <c:showSerName val="0"/>
          <c:showPercent val="0"/>
          <c:showBubbleSize val="0"/>
        </c:dLbls>
        <c:gapWidth val="219"/>
        <c:overlap val="-27"/>
        <c:axId val="280954128"/>
        <c:axId val="13509024"/>
      </c:barChart>
      <c:catAx>
        <c:axId val="280954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09024"/>
        <c:crosses val="autoZero"/>
        <c:auto val="1"/>
        <c:lblAlgn val="ctr"/>
        <c:lblOffset val="100"/>
        <c:noMultiLvlLbl val="0"/>
      </c:catAx>
      <c:valAx>
        <c:axId val="13509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095412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[Call_Center_data.xlsx]Call_Center_data!PivotTable3</c:name>
    <c:fmtId val="10"/>
  </c:pivotSource>
  <c:chart>
    <c:autoTitleDeleted val="1"/>
    <c:pivotFmts>
      <c:pivotFmt>
        <c:idx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circle"/>
          <c:size val="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pivotFmt>
      <c:pivotFmt>
        <c:idx val="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pivotFmt>
      <c:pivotFmt>
        <c:idx val="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pivotFmt>
      <c:pivotFmt>
        <c:idx val="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pivotFmt>
      <c:pivotFmt>
        <c:idx val="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pivotFmt>
      <c:pivotFmt>
        <c:idx val="6"/>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pivotFmt>
    </c:pivotFmts>
    <c:plotArea>
      <c:layout/>
      <c:barChart>
        <c:barDir val="bar"/>
        <c:grouping val="clustered"/>
        <c:varyColors val="0"/>
        <c:ser>
          <c:idx val="0"/>
          <c:order val="0"/>
          <c:tx>
            <c:strRef>
              <c:f>Call_Center_data!$T$4</c:f>
              <c:strCache>
                <c:ptCount val="1"/>
                <c:pt idx="0">
                  <c:v>Total</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Call_Center_data!$S$5:$S$8</c:f>
              <c:strCache>
                <c:ptCount val="3"/>
                <c:pt idx="0">
                  <c:v>Billing Question</c:v>
                </c:pt>
                <c:pt idx="1">
                  <c:v>Payments</c:v>
                </c:pt>
                <c:pt idx="2">
                  <c:v>Service Outage</c:v>
                </c:pt>
              </c:strCache>
            </c:strRef>
          </c:cat>
          <c:val>
            <c:numRef>
              <c:f>Call_Center_data!$T$5:$T$8</c:f>
              <c:numCache>
                <c:formatCode>General</c:formatCode>
                <c:ptCount val="3"/>
                <c:pt idx="0">
                  <c:v>23462</c:v>
                </c:pt>
                <c:pt idx="1">
                  <c:v>4749</c:v>
                </c:pt>
                <c:pt idx="2">
                  <c:v>4730</c:v>
                </c:pt>
              </c:numCache>
            </c:numRef>
          </c:val>
        </c:ser>
        <c:dLbls>
          <c:showLegendKey val="0"/>
          <c:showVal val="0"/>
          <c:showCatName val="0"/>
          <c:showSerName val="0"/>
          <c:showPercent val="0"/>
          <c:showBubbleSize val="0"/>
        </c:dLbls>
        <c:gapWidth val="100"/>
        <c:axId val="281622792"/>
        <c:axId val="281623176"/>
      </c:barChart>
      <c:catAx>
        <c:axId val="2816227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281623176"/>
        <c:crosses val="autoZero"/>
        <c:auto val="1"/>
        <c:lblAlgn val="ctr"/>
        <c:lblOffset val="100"/>
        <c:noMultiLvlLbl val="0"/>
      </c:catAx>
      <c:valAx>
        <c:axId val="2816231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2816227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[Call_Center_data.xlsx]Call_Center_data!PivotTable4</c:name>
    <c:fmtId val="24"/>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Call_Center_data!$Y$9:$Y$10</c:f>
              <c:strCache>
                <c:ptCount val="1"/>
                <c:pt idx="0">
                  <c:v>Call-Center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Call_Center_data!$X$11:$X$14</c:f>
              <c:strCache>
                <c:ptCount val="3"/>
                <c:pt idx="0">
                  <c:v>Billing Question</c:v>
                </c:pt>
                <c:pt idx="1">
                  <c:v>Payments</c:v>
                </c:pt>
                <c:pt idx="2">
                  <c:v>Service Outage</c:v>
                </c:pt>
              </c:strCache>
            </c:strRef>
          </c:cat>
          <c:val>
            <c:numRef>
              <c:f>Call_Center_data!$Y$11:$Y$14</c:f>
              <c:numCache>
                <c:formatCode>General</c:formatCode>
                <c:ptCount val="3"/>
                <c:pt idx="0">
                  <c:v>5890</c:v>
                </c:pt>
                <c:pt idx="1">
                  <c:v>4749</c:v>
                </c:pt>
              </c:numCache>
            </c:numRef>
          </c:val>
        </c:ser>
        <c:ser>
          <c:idx val="1"/>
          <c:order val="1"/>
          <c:tx>
            <c:strRef>
              <c:f>Call_Center_data!$Z$9:$Z$10</c:f>
              <c:strCache>
                <c:ptCount val="1"/>
                <c:pt idx="0">
                  <c:v>Chatbot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Call_Center_data!$X$11:$X$14</c:f>
              <c:strCache>
                <c:ptCount val="3"/>
                <c:pt idx="0">
                  <c:v>Billing Question</c:v>
                </c:pt>
                <c:pt idx="1">
                  <c:v>Payments</c:v>
                </c:pt>
                <c:pt idx="2">
                  <c:v>Service Outage</c:v>
                </c:pt>
              </c:strCache>
            </c:strRef>
          </c:cat>
          <c:val>
            <c:numRef>
              <c:f>Call_Center_data!$Z$11:$Z$14</c:f>
              <c:numCache>
                <c:formatCode>General</c:formatCode>
                <c:ptCount val="3"/>
                <c:pt idx="0">
                  <c:v>5901</c:v>
                </c:pt>
                <c:pt idx="2">
                  <c:v>2355</c:v>
                </c:pt>
              </c:numCache>
            </c:numRef>
          </c:val>
        </c:ser>
        <c:ser>
          <c:idx val="2"/>
          <c:order val="2"/>
          <c:tx>
            <c:strRef>
              <c:f>Call_Center_data!$AA$9:$AA$10</c:f>
              <c:strCache>
                <c:ptCount val="1"/>
                <c:pt idx="0">
                  <c:v>Email</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Call_Center_data!$X$11:$X$14</c:f>
              <c:strCache>
                <c:ptCount val="3"/>
                <c:pt idx="0">
                  <c:v>Billing Question</c:v>
                </c:pt>
                <c:pt idx="1">
                  <c:v>Payments</c:v>
                </c:pt>
                <c:pt idx="2">
                  <c:v>Service Outage</c:v>
                </c:pt>
              </c:strCache>
            </c:strRef>
          </c:cat>
          <c:val>
            <c:numRef>
              <c:f>Call_Center_data!$AA$11:$AA$14</c:f>
              <c:numCache>
                <c:formatCode>General</c:formatCode>
                <c:ptCount val="3"/>
                <c:pt idx="0">
                  <c:v>5901</c:v>
                </c:pt>
                <c:pt idx="2">
                  <c:v>1569</c:v>
                </c:pt>
              </c:numCache>
            </c:numRef>
          </c:val>
        </c:ser>
        <c:ser>
          <c:idx val="3"/>
          <c:order val="3"/>
          <c:tx>
            <c:strRef>
              <c:f>Call_Center_data!$AB$9:$AB$10</c:f>
              <c:strCache>
                <c:ptCount val="1"/>
                <c:pt idx="0">
                  <c:v>Web</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Call_Center_data!$X$11:$X$14</c:f>
              <c:strCache>
                <c:ptCount val="3"/>
                <c:pt idx="0">
                  <c:v>Billing Question</c:v>
                </c:pt>
                <c:pt idx="1">
                  <c:v>Payments</c:v>
                </c:pt>
                <c:pt idx="2">
                  <c:v>Service Outage</c:v>
                </c:pt>
              </c:strCache>
            </c:strRef>
          </c:cat>
          <c:val>
            <c:numRef>
              <c:f>Call_Center_data!$AB$11:$AB$14</c:f>
              <c:numCache>
                <c:formatCode>General</c:formatCode>
                <c:ptCount val="3"/>
                <c:pt idx="0">
                  <c:v>5770</c:v>
                </c:pt>
                <c:pt idx="2">
                  <c:v>806</c:v>
                </c:pt>
              </c:numCache>
            </c:numRef>
          </c:val>
        </c:ser>
        <c:dLbls>
          <c:showLegendKey val="0"/>
          <c:showVal val="1"/>
          <c:showCatName val="0"/>
          <c:showSerName val="0"/>
          <c:showPercent val="0"/>
          <c:showBubbleSize val="0"/>
        </c:dLbls>
        <c:gapWidth val="150"/>
        <c:shape val="box"/>
        <c:axId val="282502952"/>
        <c:axId val="281854760"/>
        <c:axId val="0"/>
      </c:bar3DChart>
      <c:catAx>
        <c:axId val="28250295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reason</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81854760"/>
        <c:crosses val="autoZero"/>
        <c:auto val="1"/>
        <c:lblAlgn val="ctr"/>
        <c:lblOffset val="100"/>
        <c:noMultiLvlLbl val="0"/>
      </c:catAx>
      <c:valAx>
        <c:axId val="281854760"/>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Count</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8250295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[Call_Center_data.xlsx]Call_Center_data!PivotTable1</c:name>
    <c:fmtId val="12"/>
  </c:pivotSource>
  <c:chart>
    <c:autoTitleDeleted val="1"/>
    <c:pivotFmts>
      <c:pivotFmt>
        <c:idx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pivotFmt>
      <c:pivotFmt>
        <c:idx val="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pivotFmt>
      <c:pivotFmt>
        <c:idx val="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pivotFmt>
      <c:pivotFmt>
        <c:idx val="4"/>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pivotFmt>
    </c:pivotFmts>
    <c:plotArea>
      <c:layout>
        <c:manualLayout>
          <c:layoutTarget val="inner"/>
          <c:xMode val="edge"/>
          <c:yMode val="edge"/>
          <c:x val="0.12521444335773366"/>
          <c:y val="0.13498583127846722"/>
          <c:w val="0.74673339620468926"/>
          <c:h val="0.74384203582333042"/>
        </c:manualLayout>
      </c:layout>
      <c:lineChart>
        <c:grouping val="standard"/>
        <c:varyColors val="0"/>
        <c:ser>
          <c:idx val="0"/>
          <c:order val="0"/>
          <c:tx>
            <c:strRef>
              <c:f>Call_Center_data!$AX$9</c:f>
              <c:strCache>
                <c:ptCount val="1"/>
                <c:pt idx="0">
                  <c:v>Total</c:v>
                </c:pt>
              </c:strCache>
            </c:strRef>
          </c:tx>
          <c:spPr>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cat>
            <c:strRef>
              <c:f>Call_Center_data!$AW$10:$AW$22</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Call_Center_data!$AX$10:$AX$22</c:f>
              <c:numCache>
                <c:formatCode>General</c:formatCode>
                <c:ptCount val="12"/>
                <c:pt idx="0">
                  <c:v>1089</c:v>
                </c:pt>
                <c:pt idx="1">
                  <c:v>1084</c:v>
                </c:pt>
                <c:pt idx="2">
                  <c:v>1089</c:v>
                </c:pt>
                <c:pt idx="3">
                  <c:v>1049</c:v>
                </c:pt>
                <c:pt idx="4">
                  <c:v>1090</c:v>
                </c:pt>
                <c:pt idx="5">
                  <c:v>1152</c:v>
                </c:pt>
                <c:pt idx="6">
                  <c:v>1045</c:v>
                </c:pt>
                <c:pt idx="7">
                  <c:v>1067</c:v>
                </c:pt>
                <c:pt idx="8">
                  <c:v>1123</c:v>
                </c:pt>
                <c:pt idx="9">
                  <c:v>20978</c:v>
                </c:pt>
                <c:pt idx="10">
                  <c:v>1087</c:v>
                </c:pt>
                <c:pt idx="11">
                  <c:v>1088</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280725768"/>
        <c:axId val="280722240"/>
      </c:lineChart>
      <c:catAx>
        <c:axId val="280725768"/>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dk1">
                        <a:lumMod val="65000"/>
                        <a:lumOff val="35000"/>
                      </a:schemeClr>
                    </a:solidFill>
                    <a:latin typeface="+mn-lt"/>
                    <a:ea typeface="+mn-ea"/>
                    <a:cs typeface="+mn-cs"/>
                  </a:defRPr>
                </a:pPr>
                <a:r>
                  <a:rPr lang="en-IN" sz="900"/>
                  <a:t>Month</a:t>
                </a:r>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280722240"/>
        <c:crosses val="autoZero"/>
        <c:auto val="1"/>
        <c:lblAlgn val="ctr"/>
        <c:lblOffset val="100"/>
        <c:noMultiLvlLbl val="0"/>
      </c:catAx>
      <c:valAx>
        <c:axId val="280722240"/>
        <c:scaling>
          <c:orientation val="minMax"/>
        </c:scaling>
        <c:delete val="0"/>
        <c:axPos val="l"/>
        <c:title>
          <c:tx>
            <c:rich>
              <a:bodyPr rot="-5400000" spcFirstLastPara="1" vertOverflow="ellipsis" vert="horz" wrap="square" anchor="ctr" anchorCtr="1"/>
              <a:lstStyle/>
              <a:p>
                <a:pPr>
                  <a:defRPr sz="1000" b="0" i="0" u="none" strike="noStrike" kern="1200" cap="all" baseline="0">
                    <a:solidFill>
                      <a:schemeClr val="dk1">
                        <a:lumMod val="65000"/>
                        <a:lumOff val="35000"/>
                      </a:schemeClr>
                    </a:solidFill>
                    <a:latin typeface="+mn-lt"/>
                    <a:ea typeface="+mn-ea"/>
                    <a:cs typeface="+mn-cs"/>
                  </a:defRPr>
                </a:pPr>
                <a:r>
                  <a:rPr lang="en-IN" sz="1000"/>
                  <a:t>Count</a:t>
                </a:r>
              </a:p>
            </c:rich>
          </c:tx>
          <c:layout>
            <c:manualLayout>
              <c:xMode val="edge"/>
              <c:yMode val="edge"/>
              <c:x val="4.1416614739704302E-2"/>
              <c:y val="0.45086574894813441"/>
            </c:manualLayout>
          </c:layout>
          <c:overlay val="0"/>
          <c:spPr>
            <a:noFill/>
            <a:ln>
              <a:noFill/>
            </a:ln>
            <a:effectLst/>
          </c:spPr>
          <c:txPr>
            <a:bodyPr rot="-5400000" spcFirstLastPara="1" vertOverflow="ellipsis" vert="horz" wrap="square" anchor="ctr" anchorCtr="1"/>
            <a:lstStyle/>
            <a:p>
              <a:pPr>
                <a:defRPr sz="1000"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280725768"/>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[Call_Center_data.xlsx]Call_Center_data!PivotTable8</c:name>
    <c:fmtId val="15"/>
  </c:pivotSource>
  <c:chart>
    <c:autoTitleDeleted val="1"/>
    <c:pivotFmts>
      <c:pivotFmt>
        <c:idx val="0"/>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pivotFmt>
      <c:pivotFmt>
        <c:idx val="1"/>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pivotFmt>
      <c:pivotFmt>
        <c:idx val="2"/>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3">
                <a:alpha val="85000"/>
              </a:schemeClr>
            </a:solidFill>
            <a:ln>
              <a:noFill/>
            </a:ln>
            <a:effectLst/>
          </c:spPr>
        </c:marker>
      </c:pivotFmt>
      <c:pivotFmt>
        <c:idx val="3"/>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4">
                <a:alpha val="85000"/>
              </a:schemeClr>
            </a:solidFill>
            <a:ln>
              <a:noFill/>
            </a:ln>
            <a:effectLst/>
          </c:spPr>
        </c:marker>
      </c:pivotFmt>
      <c:pivotFmt>
        <c:idx val="4"/>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5">
                <a:alpha val="85000"/>
              </a:schemeClr>
            </a:solidFill>
            <a:ln>
              <a:noFill/>
            </a:ln>
            <a:effectLst/>
          </c:spPr>
        </c:marker>
      </c:pivotFmt>
      <c:pivotFmt>
        <c:idx val="5"/>
        <c:spPr>
          <a:solidFill>
            <a:schemeClr val="accent1">
              <a:alpha val="85000"/>
            </a:schemeClr>
          </a:solidFill>
          <a:ln w="9525" cap="flat" cmpd="sng" algn="ctr">
            <a:solidFill>
              <a:schemeClr val="lt1">
                <a:alpha val="50000"/>
              </a:schemeClr>
            </a:solidFill>
            <a:round/>
          </a:ln>
          <a:effectLst/>
        </c:spPr>
        <c:marker>
          <c:symbol val="none"/>
        </c:marker>
      </c:pivotFmt>
      <c:pivotFmt>
        <c:idx val="6"/>
        <c:spPr>
          <a:solidFill>
            <a:schemeClr val="accent1">
              <a:alpha val="85000"/>
            </a:schemeClr>
          </a:solidFill>
          <a:ln w="9525" cap="flat" cmpd="sng" algn="ctr">
            <a:solidFill>
              <a:schemeClr val="lt1">
                <a:alpha val="50000"/>
              </a:schemeClr>
            </a:solidFill>
            <a:round/>
          </a:ln>
          <a:effectLst/>
        </c:spPr>
        <c:marker>
          <c:symbol val="none"/>
        </c:marker>
      </c:pivotFmt>
      <c:pivotFmt>
        <c:idx val="7"/>
        <c:spPr>
          <a:solidFill>
            <a:schemeClr val="accent1">
              <a:alpha val="85000"/>
            </a:schemeClr>
          </a:solidFill>
          <a:ln w="9525" cap="flat" cmpd="sng" algn="ctr">
            <a:solidFill>
              <a:schemeClr val="lt1">
                <a:alpha val="50000"/>
              </a:schemeClr>
            </a:solidFill>
            <a:round/>
          </a:ln>
          <a:effectLst/>
        </c:spPr>
        <c:marker>
          <c:symbol val="none"/>
        </c:marker>
      </c:pivotFmt>
      <c:pivotFmt>
        <c:idx val="8"/>
        <c:spPr>
          <a:solidFill>
            <a:schemeClr val="accent1">
              <a:alpha val="85000"/>
            </a:schemeClr>
          </a:solidFill>
          <a:ln w="9525" cap="flat" cmpd="sng" algn="ctr">
            <a:solidFill>
              <a:schemeClr val="lt1">
                <a:alpha val="50000"/>
              </a:schemeClr>
            </a:solidFill>
            <a:round/>
          </a:ln>
          <a:effectLst/>
        </c:spPr>
        <c:marker>
          <c:symbol val="none"/>
        </c:marker>
      </c:pivotFmt>
      <c:pivotFmt>
        <c:idx val="9"/>
        <c:spPr>
          <a:solidFill>
            <a:schemeClr val="accent1">
              <a:alpha val="85000"/>
            </a:schemeClr>
          </a:solidFill>
          <a:ln w="9525" cap="flat" cmpd="sng" algn="ctr">
            <a:solidFill>
              <a:schemeClr val="lt1">
                <a:alpha val="50000"/>
              </a:schemeClr>
            </a:solidFill>
            <a:round/>
          </a:ln>
          <a:effectLst/>
        </c:spPr>
        <c:marker>
          <c:symbol val="none"/>
        </c:marker>
      </c:pivotFmt>
      <c:pivotFmt>
        <c:idx val="10"/>
        <c:spPr>
          <a:solidFill>
            <a:schemeClr val="accent1">
              <a:alpha val="85000"/>
            </a:schemeClr>
          </a:solidFill>
          <a:ln w="9525" cap="flat" cmpd="sng" algn="ctr">
            <a:solidFill>
              <a:schemeClr val="lt1">
                <a:alpha val="50000"/>
              </a:schemeClr>
            </a:solidFill>
            <a:round/>
          </a:ln>
          <a:effectLst/>
        </c:spPr>
        <c:marker>
          <c:symbol val="none"/>
        </c:marker>
      </c:pivotFmt>
      <c:pivotFmt>
        <c:idx val="11"/>
        <c:spPr>
          <a:solidFill>
            <a:schemeClr val="accent1">
              <a:alpha val="85000"/>
            </a:schemeClr>
          </a:solidFill>
          <a:ln w="9525" cap="flat" cmpd="sng" algn="ctr">
            <a:solidFill>
              <a:schemeClr val="lt1">
                <a:alpha val="50000"/>
              </a:schemeClr>
            </a:solidFill>
            <a:round/>
          </a:ln>
          <a:effectLst/>
        </c:spPr>
        <c:marker>
          <c:symbol val="none"/>
        </c:marker>
      </c:pivotFmt>
      <c:pivotFmt>
        <c:idx val="12"/>
        <c:spPr>
          <a:solidFill>
            <a:schemeClr val="accent1">
              <a:alpha val="85000"/>
            </a:schemeClr>
          </a:solidFill>
          <a:ln w="9525" cap="flat" cmpd="sng" algn="ctr">
            <a:solidFill>
              <a:schemeClr val="lt1">
                <a:alpha val="50000"/>
              </a:schemeClr>
            </a:solidFill>
            <a:round/>
          </a:ln>
          <a:effectLst/>
        </c:spPr>
        <c:marker>
          <c:symbol val="none"/>
        </c:marker>
      </c:pivotFmt>
      <c:pivotFmt>
        <c:idx val="13"/>
        <c:spPr>
          <a:solidFill>
            <a:schemeClr val="accent1">
              <a:alpha val="85000"/>
            </a:schemeClr>
          </a:solidFill>
          <a:ln w="9525" cap="flat" cmpd="sng" algn="ctr">
            <a:solidFill>
              <a:schemeClr val="lt1">
                <a:alpha val="50000"/>
              </a:schemeClr>
            </a:solidFill>
            <a:round/>
          </a:ln>
          <a:effectLst/>
        </c:spPr>
        <c:marker>
          <c:symbol val="none"/>
        </c:marker>
      </c:pivotFmt>
      <c:pivotFmt>
        <c:idx val="14"/>
        <c:spPr>
          <a:solidFill>
            <a:schemeClr val="accent1">
              <a:alpha val="85000"/>
            </a:schemeClr>
          </a:solidFill>
          <a:ln w="9525" cap="flat" cmpd="sng" algn="ctr">
            <a:solidFill>
              <a:schemeClr val="lt1">
                <a:alpha val="50000"/>
              </a:schemeClr>
            </a:solidFill>
            <a:round/>
          </a:ln>
          <a:effectLst/>
        </c:spPr>
        <c:marker>
          <c:symbol val="none"/>
        </c:marker>
      </c:pivotFmt>
      <c:pivotFmt>
        <c:idx val="15"/>
        <c:spPr>
          <a:solidFill>
            <a:schemeClr val="accent1">
              <a:alpha val="85000"/>
            </a:schemeClr>
          </a:solidFill>
          <a:ln w="9525" cap="flat" cmpd="sng" algn="ctr">
            <a:solidFill>
              <a:schemeClr val="lt1">
                <a:alpha val="50000"/>
              </a:schemeClr>
            </a:solidFill>
            <a:round/>
          </a:ln>
          <a:effectLst/>
        </c:spPr>
        <c:marker>
          <c:symbol val="none"/>
        </c:marker>
      </c:pivotFmt>
      <c:pivotFmt>
        <c:idx val="16"/>
        <c:spPr>
          <a:solidFill>
            <a:schemeClr val="accent1">
              <a:alpha val="85000"/>
            </a:schemeClr>
          </a:solidFill>
          <a:ln w="9525" cap="flat" cmpd="sng" algn="ctr">
            <a:solidFill>
              <a:schemeClr val="lt1">
                <a:alpha val="50000"/>
              </a:schemeClr>
            </a:solidFill>
            <a:round/>
          </a:ln>
          <a:effectLst/>
        </c:spPr>
        <c:marker>
          <c:symbol val="none"/>
        </c:marker>
      </c:pivotFmt>
      <c:pivotFmt>
        <c:idx val="17"/>
        <c:spPr>
          <a:solidFill>
            <a:schemeClr val="accent1">
              <a:alpha val="85000"/>
            </a:schemeClr>
          </a:solidFill>
          <a:ln w="9525" cap="flat" cmpd="sng" algn="ctr">
            <a:solidFill>
              <a:schemeClr val="lt1">
                <a:alpha val="50000"/>
              </a:schemeClr>
            </a:solidFill>
            <a:round/>
          </a:ln>
          <a:effectLst/>
        </c:spPr>
        <c:marker>
          <c:symbol val="none"/>
        </c:marker>
      </c:pivotFmt>
      <c:pivotFmt>
        <c:idx val="18"/>
        <c:spPr>
          <a:solidFill>
            <a:schemeClr val="accent1">
              <a:alpha val="85000"/>
            </a:schemeClr>
          </a:solidFill>
          <a:ln w="9525" cap="flat" cmpd="sng" algn="ctr">
            <a:solidFill>
              <a:schemeClr val="lt1">
                <a:alpha val="50000"/>
              </a:schemeClr>
            </a:solidFill>
            <a:round/>
          </a:ln>
          <a:effectLst/>
        </c:spPr>
        <c:marker>
          <c:symbol val="none"/>
        </c:marker>
      </c:pivotFmt>
      <c:pivotFmt>
        <c:idx val="19"/>
        <c:spPr>
          <a:solidFill>
            <a:schemeClr val="accent1">
              <a:alpha val="85000"/>
            </a:schemeClr>
          </a:solidFill>
          <a:ln w="9525" cap="flat" cmpd="sng" algn="ctr">
            <a:solidFill>
              <a:schemeClr val="lt1">
                <a:alpha val="50000"/>
              </a:schemeClr>
            </a:solidFill>
            <a:round/>
          </a:ln>
          <a:effectLst/>
        </c:spPr>
        <c:marker>
          <c:symbol val="none"/>
        </c:marker>
      </c:pivotFmt>
      <c:pivotFmt>
        <c:idx val="20"/>
        <c:spPr>
          <a:solidFill>
            <a:schemeClr val="accent1">
              <a:alpha val="85000"/>
            </a:schemeClr>
          </a:solidFill>
          <a:ln w="9525" cap="flat" cmpd="sng" algn="ctr">
            <a:solidFill>
              <a:schemeClr val="lt1">
                <a:alpha val="50000"/>
              </a:schemeClr>
            </a:solidFill>
            <a:round/>
          </a:ln>
          <a:effectLst/>
        </c:spPr>
        <c:marker>
          <c:symbol val="none"/>
        </c:marker>
      </c:pivotFmt>
      <c:pivotFmt>
        <c:idx val="21"/>
        <c:spPr>
          <a:solidFill>
            <a:schemeClr val="accent1">
              <a:alpha val="85000"/>
            </a:schemeClr>
          </a:solidFill>
          <a:ln w="9525" cap="flat" cmpd="sng" algn="ctr">
            <a:solidFill>
              <a:schemeClr val="lt1">
                <a:alpha val="50000"/>
              </a:schemeClr>
            </a:solidFill>
            <a:round/>
          </a:ln>
          <a:effectLst/>
        </c:spPr>
        <c:marker>
          <c:symbol val="none"/>
        </c:marker>
      </c:pivotFmt>
      <c:pivotFmt>
        <c:idx val="22"/>
        <c:spPr>
          <a:solidFill>
            <a:schemeClr val="accent1">
              <a:alpha val="85000"/>
            </a:schemeClr>
          </a:solidFill>
          <a:ln w="9525" cap="flat" cmpd="sng" algn="ctr">
            <a:solidFill>
              <a:schemeClr val="lt1">
                <a:alpha val="50000"/>
              </a:schemeClr>
            </a:solidFill>
            <a:round/>
          </a:ln>
          <a:effectLst/>
        </c:spPr>
        <c:marker>
          <c:symbol val="none"/>
        </c:marker>
      </c:pivotFmt>
      <c:pivotFmt>
        <c:idx val="23"/>
        <c:spPr>
          <a:solidFill>
            <a:schemeClr val="accent1">
              <a:alpha val="85000"/>
            </a:schemeClr>
          </a:solidFill>
          <a:ln w="9525" cap="flat" cmpd="sng" algn="ctr">
            <a:solidFill>
              <a:schemeClr val="lt1">
                <a:alpha val="50000"/>
              </a:schemeClr>
            </a:solidFill>
            <a:round/>
          </a:ln>
          <a:effectLst/>
        </c:spPr>
        <c:marker>
          <c:symbol val="none"/>
        </c:marker>
      </c:pivotFmt>
      <c:pivotFmt>
        <c:idx val="24"/>
        <c:spPr>
          <a:solidFill>
            <a:schemeClr val="accent1">
              <a:alpha val="85000"/>
            </a:schemeClr>
          </a:solidFill>
          <a:ln w="9525" cap="flat" cmpd="sng" algn="ctr">
            <a:solidFill>
              <a:schemeClr val="lt1">
                <a:alpha val="50000"/>
              </a:schemeClr>
            </a:solidFill>
            <a:round/>
          </a:ln>
          <a:effectLst/>
        </c:spPr>
        <c:marker>
          <c:symbol val="none"/>
        </c:marker>
      </c:pivotFmt>
    </c:pivotFmts>
    <c:plotArea>
      <c:layout/>
      <c:barChart>
        <c:barDir val="col"/>
        <c:grouping val="clustered"/>
        <c:varyColors val="0"/>
        <c:ser>
          <c:idx val="0"/>
          <c:order val="0"/>
          <c:tx>
            <c:strRef>
              <c:f>Call_Center_data!$CM$6:$CM$7</c:f>
              <c:strCache>
                <c:ptCount val="1"/>
                <c:pt idx="0">
                  <c:v>Negative</c:v>
                </c:pt>
              </c:strCache>
            </c:strRef>
          </c:tx>
          <c:spPr>
            <a:solidFill>
              <a:schemeClr val="accent1">
                <a:alpha val="85000"/>
              </a:schemeClr>
            </a:solidFill>
            <a:ln w="9525" cap="flat" cmpd="sng" algn="ctr">
              <a:solidFill>
                <a:schemeClr val="lt1">
                  <a:alpha val="50000"/>
                </a:schemeClr>
              </a:solidFill>
              <a:round/>
            </a:ln>
            <a:effectLst/>
          </c:spPr>
          <c:invertIfNegative val="0"/>
          <c:cat>
            <c:strRef>
              <c:f>Call_Center_data!$CL$8:$CL$12</c:f>
              <c:strCache>
                <c:ptCount val="4"/>
                <c:pt idx="0">
                  <c:v>Baltimore-MD</c:v>
                </c:pt>
                <c:pt idx="1">
                  <c:v>Chicago-IL</c:v>
                </c:pt>
                <c:pt idx="2">
                  <c:v>Denver-CO</c:v>
                </c:pt>
                <c:pt idx="3">
                  <c:v>Los Angeles-CA</c:v>
                </c:pt>
              </c:strCache>
            </c:strRef>
          </c:cat>
          <c:val>
            <c:numRef>
              <c:f>Call_Center_data!$CM$8:$CM$12</c:f>
              <c:numCache>
                <c:formatCode>General</c:formatCode>
                <c:ptCount val="4"/>
                <c:pt idx="0">
                  <c:v>3711</c:v>
                </c:pt>
                <c:pt idx="1">
                  <c:v>1839</c:v>
                </c:pt>
                <c:pt idx="2">
                  <c:v>912</c:v>
                </c:pt>
                <c:pt idx="3">
                  <c:v>4601</c:v>
                </c:pt>
              </c:numCache>
            </c:numRef>
          </c:val>
        </c:ser>
        <c:ser>
          <c:idx val="1"/>
          <c:order val="1"/>
          <c:tx>
            <c:strRef>
              <c:f>Call_Center_data!$CN$6:$CN$7</c:f>
              <c:strCache>
                <c:ptCount val="1"/>
                <c:pt idx="0">
                  <c:v>Neutral</c:v>
                </c:pt>
              </c:strCache>
            </c:strRef>
          </c:tx>
          <c:spPr>
            <a:solidFill>
              <a:schemeClr val="accent2">
                <a:alpha val="85000"/>
              </a:schemeClr>
            </a:solidFill>
            <a:ln w="9525" cap="flat" cmpd="sng" algn="ctr">
              <a:solidFill>
                <a:schemeClr val="lt1">
                  <a:alpha val="50000"/>
                </a:schemeClr>
              </a:solidFill>
              <a:round/>
            </a:ln>
            <a:effectLst/>
          </c:spPr>
          <c:invertIfNegative val="0"/>
          <c:cat>
            <c:strRef>
              <c:f>Call_Center_data!$CL$8:$CL$12</c:f>
              <c:strCache>
                <c:ptCount val="4"/>
                <c:pt idx="0">
                  <c:v>Baltimore-MD</c:v>
                </c:pt>
                <c:pt idx="1">
                  <c:v>Chicago-IL</c:v>
                </c:pt>
                <c:pt idx="2">
                  <c:v>Denver-CO</c:v>
                </c:pt>
                <c:pt idx="3">
                  <c:v>Los Angeles-CA</c:v>
                </c:pt>
              </c:strCache>
            </c:strRef>
          </c:cat>
          <c:val>
            <c:numRef>
              <c:f>Call_Center_data!$CN$8:$CN$12</c:f>
              <c:numCache>
                <c:formatCode>General</c:formatCode>
                <c:ptCount val="4"/>
                <c:pt idx="0">
                  <c:v>2927</c:v>
                </c:pt>
                <c:pt idx="1">
                  <c:v>1445</c:v>
                </c:pt>
                <c:pt idx="2">
                  <c:v>800</c:v>
                </c:pt>
                <c:pt idx="3">
                  <c:v>3582</c:v>
                </c:pt>
              </c:numCache>
            </c:numRef>
          </c:val>
        </c:ser>
        <c:ser>
          <c:idx val="2"/>
          <c:order val="2"/>
          <c:tx>
            <c:strRef>
              <c:f>Call_Center_data!$CO$6:$CO$7</c:f>
              <c:strCache>
                <c:ptCount val="1"/>
                <c:pt idx="0">
                  <c:v>Positive</c:v>
                </c:pt>
              </c:strCache>
            </c:strRef>
          </c:tx>
          <c:spPr>
            <a:solidFill>
              <a:schemeClr val="accent3">
                <a:alpha val="85000"/>
              </a:schemeClr>
            </a:solidFill>
            <a:ln w="9525" cap="flat" cmpd="sng" algn="ctr">
              <a:solidFill>
                <a:schemeClr val="lt1">
                  <a:alpha val="50000"/>
                </a:schemeClr>
              </a:solidFill>
              <a:round/>
            </a:ln>
            <a:effectLst/>
          </c:spPr>
          <c:invertIfNegative val="0"/>
          <c:cat>
            <c:strRef>
              <c:f>Call_Center_data!$CL$8:$CL$12</c:f>
              <c:strCache>
                <c:ptCount val="4"/>
                <c:pt idx="0">
                  <c:v>Baltimore-MD</c:v>
                </c:pt>
                <c:pt idx="1">
                  <c:v>Chicago-IL</c:v>
                </c:pt>
                <c:pt idx="2">
                  <c:v>Denver-CO</c:v>
                </c:pt>
                <c:pt idx="3">
                  <c:v>Los Angeles-CA</c:v>
                </c:pt>
              </c:strCache>
            </c:strRef>
          </c:cat>
          <c:val>
            <c:numRef>
              <c:f>Call_Center_data!$CO$8:$CO$12</c:f>
              <c:numCache>
                <c:formatCode>General</c:formatCode>
                <c:ptCount val="4"/>
                <c:pt idx="0">
                  <c:v>1289</c:v>
                </c:pt>
                <c:pt idx="1">
                  <c:v>634</c:v>
                </c:pt>
                <c:pt idx="2">
                  <c:v>329</c:v>
                </c:pt>
                <c:pt idx="3">
                  <c:v>1676</c:v>
                </c:pt>
              </c:numCache>
            </c:numRef>
          </c:val>
        </c:ser>
        <c:ser>
          <c:idx val="3"/>
          <c:order val="3"/>
          <c:tx>
            <c:strRef>
              <c:f>Call_Center_data!$CP$6:$CP$7</c:f>
              <c:strCache>
                <c:ptCount val="1"/>
                <c:pt idx="0">
                  <c:v>Very Negative</c:v>
                </c:pt>
              </c:strCache>
            </c:strRef>
          </c:tx>
          <c:spPr>
            <a:solidFill>
              <a:schemeClr val="accent4">
                <a:alpha val="85000"/>
              </a:schemeClr>
            </a:solidFill>
            <a:ln w="9525" cap="flat" cmpd="sng" algn="ctr">
              <a:solidFill>
                <a:schemeClr val="lt1">
                  <a:alpha val="50000"/>
                </a:schemeClr>
              </a:solidFill>
              <a:round/>
            </a:ln>
            <a:effectLst/>
          </c:spPr>
          <c:invertIfNegative val="0"/>
          <c:cat>
            <c:strRef>
              <c:f>Call_Center_data!$CL$8:$CL$12</c:f>
              <c:strCache>
                <c:ptCount val="4"/>
                <c:pt idx="0">
                  <c:v>Baltimore-MD</c:v>
                </c:pt>
                <c:pt idx="1">
                  <c:v>Chicago-IL</c:v>
                </c:pt>
                <c:pt idx="2">
                  <c:v>Denver-CO</c:v>
                </c:pt>
                <c:pt idx="3">
                  <c:v>Los Angeles-CA</c:v>
                </c:pt>
              </c:strCache>
            </c:strRef>
          </c:cat>
          <c:val>
            <c:numRef>
              <c:f>Call_Center_data!$CP$8:$CP$12</c:f>
              <c:numCache>
                <c:formatCode>General</c:formatCode>
                <c:ptCount val="4"/>
                <c:pt idx="0">
                  <c:v>2025</c:v>
                </c:pt>
                <c:pt idx="1">
                  <c:v>972</c:v>
                </c:pt>
                <c:pt idx="2">
                  <c:v>492</c:v>
                </c:pt>
                <c:pt idx="3">
                  <c:v>2537</c:v>
                </c:pt>
              </c:numCache>
            </c:numRef>
          </c:val>
        </c:ser>
        <c:ser>
          <c:idx val="4"/>
          <c:order val="4"/>
          <c:tx>
            <c:strRef>
              <c:f>Call_Center_data!$CQ$6:$CQ$7</c:f>
              <c:strCache>
                <c:ptCount val="1"/>
                <c:pt idx="0">
                  <c:v>Very Positive</c:v>
                </c:pt>
              </c:strCache>
            </c:strRef>
          </c:tx>
          <c:spPr>
            <a:solidFill>
              <a:schemeClr val="accent5">
                <a:alpha val="85000"/>
              </a:schemeClr>
            </a:solidFill>
            <a:ln w="9525" cap="flat" cmpd="sng" algn="ctr">
              <a:solidFill>
                <a:schemeClr val="lt1">
                  <a:alpha val="50000"/>
                </a:schemeClr>
              </a:solidFill>
              <a:round/>
            </a:ln>
            <a:effectLst/>
          </c:spPr>
          <c:invertIfNegative val="0"/>
          <c:cat>
            <c:strRef>
              <c:f>Call_Center_data!$CL$8:$CL$12</c:f>
              <c:strCache>
                <c:ptCount val="4"/>
                <c:pt idx="0">
                  <c:v>Baltimore-MD</c:v>
                </c:pt>
                <c:pt idx="1">
                  <c:v>Chicago-IL</c:v>
                </c:pt>
                <c:pt idx="2">
                  <c:v>Denver-CO</c:v>
                </c:pt>
                <c:pt idx="3">
                  <c:v>Los Angeles-CA</c:v>
                </c:pt>
              </c:strCache>
            </c:strRef>
          </c:cat>
          <c:val>
            <c:numRef>
              <c:f>Call_Center_data!$CQ$8:$CQ$12</c:f>
              <c:numCache>
                <c:formatCode>General</c:formatCode>
                <c:ptCount val="4"/>
                <c:pt idx="0">
                  <c:v>1060</c:v>
                </c:pt>
                <c:pt idx="1">
                  <c:v>529</c:v>
                </c:pt>
                <c:pt idx="2">
                  <c:v>243</c:v>
                </c:pt>
                <c:pt idx="3">
                  <c:v>1338</c:v>
                </c:pt>
              </c:numCache>
            </c:numRef>
          </c:val>
        </c:ser>
        <c:dLbls>
          <c:showLegendKey val="0"/>
          <c:showVal val="0"/>
          <c:showCatName val="0"/>
          <c:showSerName val="0"/>
          <c:showPercent val="0"/>
          <c:showBubbleSize val="0"/>
        </c:dLbls>
        <c:gapWidth val="65"/>
        <c:axId val="280721848"/>
        <c:axId val="280726944"/>
      </c:barChart>
      <c:catAx>
        <c:axId val="280721848"/>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dk1">
                        <a:lumMod val="75000"/>
                        <a:lumOff val="25000"/>
                      </a:schemeClr>
                    </a:solidFill>
                    <a:latin typeface="+mn-lt"/>
                    <a:ea typeface="+mn-ea"/>
                    <a:cs typeface="+mn-cs"/>
                  </a:defRPr>
                </a:pPr>
                <a:r>
                  <a:rPr lang="en-IN" sz="1200"/>
                  <a:t>Call</a:t>
                </a:r>
                <a:r>
                  <a:rPr lang="en-IN" sz="1200" baseline="0"/>
                  <a:t> Centers</a:t>
                </a:r>
                <a:endParaRPr lang="en-IN" sz="1200"/>
              </a:p>
            </c:rich>
          </c:tx>
          <c:layout/>
          <c:overlay val="0"/>
          <c:spPr>
            <a:noFill/>
            <a:ln>
              <a:noFill/>
            </a:ln>
            <a:effectLst/>
          </c:spPr>
          <c:txPr>
            <a:bodyPr rot="0" spcFirstLastPara="1" vertOverflow="ellipsis" vert="horz" wrap="square" anchor="ctr" anchorCtr="1"/>
            <a:lstStyle/>
            <a:p>
              <a:pPr>
                <a:defRPr sz="1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80726944"/>
        <c:crosses val="autoZero"/>
        <c:auto val="1"/>
        <c:lblAlgn val="ctr"/>
        <c:lblOffset val="100"/>
        <c:noMultiLvlLbl val="0"/>
      </c:catAx>
      <c:valAx>
        <c:axId val="28072694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1200" b="1" i="0" u="none" strike="noStrike" kern="1200" baseline="0">
                    <a:solidFill>
                      <a:schemeClr val="dk1">
                        <a:lumMod val="75000"/>
                        <a:lumOff val="25000"/>
                      </a:schemeClr>
                    </a:solidFill>
                    <a:latin typeface="+mn-lt"/>
                    <a:ea typeface="+mn-ea"/>
                    <a:cs typeface="+mn-cs"/>
                  </a:defRPr>
                </a:pPr>
                <a:r>
                  <a:rPr lang="en-IN" sz="1200"/>
                  <a:t>Count</a:t>
                </a:r>
              </a:p>
            </c:rich>
          </c:tx>
          <c:layout/>
          <c:overlay val="0"/>
          <c:spPr>
            <a:noFill/>
            <a:ln>
              <a:noFill/>
            </a:ln>
            <a:effectLst/>
          </c:spPr>
          <c:txPr>
            <a:bodyPr rot="-5400000" spcFirstLastPara="1" vertOverflow="ellipsis" vert="horz" wrap="square" anchor="ctr" anchorCtr="1"/>
            <a:lstStyle/>
            <a:p>
              <a:pPr>
                <a:defRPr sz="1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280721848"/>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9">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49D44-BD34-4C38-B911-01C2A80A75BD}" type="datetimeFigureOut">
              <a:rPr lang="en-IN" smtClean="0"/>
              <a:t>26-06-2024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04B940-1551-44BC-B6BC-A721345EEBFC}" type="slidenum">
              <a:rPr lang="en-IN" smtClean="0"/>
              <a:t>‹#›</a:t>
            </a:fld>
            <a:endParaRPr lang="en-IN"/>
          </a:p>
        </p:txBody>
      </p:sp>
    </p:spTree>
    <p:extLst>
      <p:ext uri="{BB962C8B-B14F-4D97-AF65-F5344CB8AC3E}">
        <p14:creationId xmlns:p14="http://schemas.microsoft.com/office/powerpoint/2010/main" val="1424363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D04B940-1551-44BC-B6BC-A721345EEBFC}" type="slidenum">
              <a:rPr lang="en-IN" smtClean="0"/>
              <a:t>6</a:t>
            </a:fld>
            <a:endParaRPr lang="en-IN"/>
          </a:p>
        </p:txBody>
      </p:sp>
    </p:spTree>
    <p:extLst>
      <p:ext uri="{BB962C8B-B14F-4D97-AF65-F5344CB8AC3E}">
        <p14:creationId xmlns:p14="http://schemas.microsoft.com/office/powerpoint/2010/main" val="1517468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59934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02750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79602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88640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33359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24537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19294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58775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34298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76943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11432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701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06954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9373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02779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48674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6/26/2024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597950158"/>
      </p:ext>
    </p:extLst>
  </p:cSld>
  <p:clrMap bg1="lt1" tx1="dk1" bg2="lt2" tx2="dk2" accent1="accent1" accent2="accent2" accent3="accent3" accent4="accent4" accent5="accent5" accent6="accent6" hlink="hlink" folHlink="folHlink"/>
  <p:sldLayoutIdLst>
    <p:sldLayoutId id="2147484110" r:id="rId1"/>
    <p:sldLayoutId id="2147484111" r:id="rId2"/>
    <p:sldLayoutId id="2147484112" r:id="rId3"/>
    <p:sldLayoutId id="2147484113" r:id="rId4"/>
    <p:sldLayoutId id="2147484114" r:id="rId5"/>
    <p:sldLayoutId id="2147484115" r:id="rId6"/>
    <p:sldLayoutId id="2147484116" r:id="rId7"/>
    <p:sldLayoutId id="2147484117" r:id="rId8"/>
    <p:sldLayoutId id="2147484118" r:id="rId9"/>
    <p:sldLayoutId id="2147484119" r:id="rId10"/>
    <p:sldLayoutId id="2147484120" r:id="rId11"/>
    <p:sldLayoutId id="2147484121" r:id="rId12"/>
    <p:sldLayoutId id="2147484122" r:id="rId13"/>
    <p:sldLayoutId id="2147484123" r:id="rId14"/>
    <p:sldLayoutId id="2147484124" r:id="rId15"/>
    <p:sldLayoutId id="214748412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234348"/>
            <a:ext cx="7302500" cy="1244978"/>
          </a:xfrm>
        </p:spPr>
        <p:txBody>
          <a:bodyPr>
            <a:normAutofit/>
          </a:bodyPr>
          <a:lstStyle/>
          <a:p>
            <a:pPr algn="ctr"/>
            <a:r>
              <a:rPr lang="en-US" sz="2000" b="1" dirty="0">
                <a:solidFill>
                  <a:srgbClr val="0070C0"/>
                </a:solidFill>
              </a:rPr>
              <a:t>Optimizing Customer Service: A Data-Driven Approach to Enhancing Customer Experience and Driving Business Growth</a:t>
            </a:r>
            <a:endParaRPr sz="2000" b="1" dirty="0">
              <a:solidFill>
                <a:srgbClr val="0070C0"/>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16" y="2870199"/>
            <a:ext cx="6452283" cy="33147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1992003"/>
            <a:ext cx="4381500" cy="968991"/>
          </a:xfrm>
        </p:spPr>
        <p:txBody>
          <a:bodyPr>
            <a:normAutofit/>
          </a:bodyPr>
          <a:lstStyle/>
          <a:p>
            <a:pPr algn="ctr"/>
            <a:r>
              <a:rPr lang="en-US" sz="3200" dirty="0"/>
              <a:t>I</a:t>
            </a:r>
            <a:r>
              <a:rPr lang="en-US" sz="3200" dirty="0" smtClean="0"/>
              <a:t>ntroduction</a:t>
            </a:r>
            <a:endParaRPr lang="en-IN" sz="3200" dirty="0"/>
          </a:p>
        </p:txBody>
      </p:sp>
      <p:sp>
        <p:nvSpPr>
          <p:cNvPr id="3" name="Content Placeholder 2"/>
          <p:cNvSpPr>
            <a:spLocks noGrp="1"/>
          </p:cNvSpPr>
          <p:nvPr>
            <p:ph idx="1"/>
          </p:nvPr>
        </p:nvSpPr>
        <p:spPr>
          <a:xfrm>
            <a:off x="742950" y="3265794"/>
            <a:ext cx="7048500" cy="2550805"/>
          </a:xfrm>
        </p:spPr>
        <p:txBody>
          <a:bodyPr>
            <a:normAutofit/>
          </a:bodyPr>
          <a:lstStyle/>
          <a:p>
            <a:pPr marL="0" indent="0" algn="ctr">
              <a:buNone/>
            </a:pPr>
            <a:r>
              <a:rPr lang="en-US" sz="1400" dirty="0">
                <a:cs typeface="Calibri" panose="020F0502020204030204" pitchFamily="34" charset="0"/>
              </a:rPr>
              <a:t>This analysis leverages data-driven approaches to optimize customer service processes, enhance customer experience, and drive overall business growth. By examining historical customer service data, we aim to identify patterns, trends, and opportunities for improvement. The ultimate goal is to achieve enhanced customer loyalty and increased operational efficiency</a:t>
            </a:r>
            <a:r>
              <a:rPr lang="en-US" sz="1400" dirty="0" smtClean="0">
                <a:cs typeface="Calibri" panose="020F0502020204030204" pitchFamily="34" charset="0"/>
              </a:rPr>
              <a:t>. </a:t>
            </a:r>
            <a:endParaRPr lang="en-IN" sz="1400" dirty="0">
              <a:cs typeface="Calibri" panose="020F0502020204030204" pitchFamily="34" charset="0"/>
            </a:endParaRPr>
          </a:p>
        </p:txBody>
      </p:sp>
    </p:spTree>
    <p:extLst>
      <p:ext uri="{BB962C8B-B14F-4D97-AF65-F5344CB8AC3E}">
        <p14:creationId xmlns:p14="http://schemas.microsoft.com/office/powerpoint/2010/main" val="2548064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54" y="1677537"/>
            <a:ext cx="6347713" cy="811663"/>
          </a:xfrm>
        </p:spPr>
        <p:txBody>
          <a:bodyPr>
            <a:normAutofit/>
          </a:bodyPr>
          <a:lstStyle/>
          <a:p>
            <a:pPr algn="ctr"/>
            <a:r>
              <a:rPr lang="en-US" sz="2000" dirty="0" smtClean="0"/>
              <a:t>Customer Sentiment Analysis</a:t>
            </a:r>
            <a:endParaRPr sz="2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46202303"/>
              </p:ext>
            </p:extLst>
          </p:nvPr>
        </p:nvGraphicFramePr>
        <p:xfrm>
          <a:off x="139700" y="2108200"/>
          <a:ext cx="4826000" cy="369570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4965700" y="2870200"/>
            <a:ext cx="2653460" cy="2708434"/>
          </a:xfrm>
          <a:prstGeom prst="rect">
            <a:avLst/>
          </a:prstGeom>
          <a:noFill/>
        </p:spPr>
        <p:txBody>
          <a:bodyPr wrap="square" lIns="91440" tIns="45720" rIns="91440" bIns="45720">
            <a:spAutoFit/>
          </a:bodyPr>
          <a:lstStyle/>
          <a:p>
            <a:pPr algn="ctr"/>
            <a:r>
              <a:rPr lang="en-IN" sz="1400" dirty="0"/>
              <a:t>The analysis reveals that a majority of the feedback is either negative or neutral, with only a smaller proportion being positive. This suggests a need for improvement in customer satisfaction and addressing key areas of concern to shift the sentiment towards more positive feedback.</a:t>
            </a:r>
          </a:p>
          <a:p>
            <a:pPr algn="ctr"/>
            <a:endParaRPr lang="en-US" sz="16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82592" y="1833484"/>
            <a:ext cx="569437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92D050"/>
                </a:solidFill>
                <a:effectLst/>
                <a:latin typeface="Arial" panose="020B0604020202020204" pitchFamily="34" charset="0"/>
              </a:rPr>
              <a:t>Customer Satisfaction (CSAT) Score Distribution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18431109"/>
              </p:ext>
            </p:extLst>
          </p:nvPr>
        </p:nvGraphicFramePr>
        <p:xfrm>
          <a:off x="3327400" y="2438400"/>
          <a:ext cx="4789604" cy="3462416"/>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109182" y="3253938"/>
            <a:ext cx="3616656" cy="2646878"/>
          </a:xfrm>
          <a:prstGeom prst="rect">
            <a:avLst/>
          </a:prstGeom>
          <a:noFill/>
        </p:spPr>
        <p:txBody>
          <a:bodyPr wrap="square" lIns="91440" tIns="45720" rIns="91440" bIns="45720">
            <a:spAutoFit/>
          </a:bodyPr>
          <a:lstStyle/>
          <a:p>
            <a:pPr algn="ctr"/>
            <a:r>
              <a:rPr lang="en-IN" sz="1400" dirty="0"/>
              <a:t>The analysis shows that a </a:t>
            </a:r>
            <a:r>
              <a:rPr lang="en-IN" sz="1400" dirty="0" smtClean="0"/>
              <a:t>significant majority of </a:t>
            </a:r>
            <a:r>
              <a:rPr lang="en-IN" sz="1400" dirty="0"/>
              <a:t>customers are highly satisfied </a:t>
            </a:r>
            <a:r>
              <a:rPr lang="en-IN" sz="1400" dirty="0" smtClean="0"/>
              <a:t>with </a:t>
            </a:r>
            <a:r>
              <a:rPr lang="en-IN" sz="1400" dirty="0"/>
              <a:t>their </a:t>
            </a:r>
            <a:r>
              <a:rPr lang="en-IN" sz="1400" dirty="0" smtClean="0"/>
              <a:t>experience, as </a:t>
            </a:r>
            <a:r>
              <a:rPr lang="en-IN" sz="1400" dirty="0"/>
              <a:t>evidenced by the high CSAT </a:t>
            </a:r>
            <a:r>
              <a:rPr lang="en-IN" sz="1400" dirty="0" smtClean="0"/>
              <a:t>scores</a:t>
            </a:r>
            <a:r>
              <a:rPr lang="en-IN" sz="1400" dirty="0"/>
              <a:t>. </a:t>
            </a:r>
            <a:r>
              <a:rPr lang="en-IN" sz="1400" dirty="0" smtClean="0"/>
              <a:t>However</a:t>
            </a:r>
            <a:r>
              <a:rPr lang="en-IN" sz="1400" dirty="0"/>
              <a:t>, the presence of medium and </a:t>
            </a:r>
            <a:r>
              <a:rPr lang="en-IN" sz="1400" dirty="0" smtClean="0"/>
              <a:t>low </a:t>
            </a:r>
            <a:r>
              <a:rPr lang="en-IN" sz="1400" dirty="0"/>
              <a:t>scores </a:t>
            </a:r>
            <a:r>
              <a:rPr lang="en-IN" sz="1400" dirty="0" smtClean="0"/>
              <a:t>indicates </a:t>
            </a:r>
            <a:r>
              <a:rPr lang="en-IN" sz="1400" dirty="0"/>
              <a:t>areas </a:t>
            </a:r>
            <a:r>
              <a:rPr lang="en-IN" sz="1400" dirty="0" smtClean="0"/>
              <a:t>where </a:t>
            </a:r>
            <a:r>
              <a:rPr lang="en-IN" sz="1400" dirty="0"/>
              <a:t>further </a:t>
            </a:r>
            <a:r>
              <a:rPr lang="en-IN" sz="1400" dirty="0" smtClean="0"/>
              <a:t>enhancements could </a:t>
            </a:r>
            <a:r>
              <a:rPr lang="en-IN" sz="1400" dirty="0"/>
              <a:t>be beneficial </a:t>
            </a:r>
            <a:r>
              <a:rPr lang="en-IN" sz="1400" dirty="0" smtClean="0"/>
              <a:t>to </a:t>
            </a:r>
            <a:r>
              <a:rPr lang="en-IN" sz="1400" dirty="0"/>
              <a:t>elevate overall customer satisfaction.</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34153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1028131"/>
            <a:ext cx="6347713" cy="837063"/>
          </a:xfrm>
        </p:spPr>
        <p:txBody>
          <a:bodyPr>
            <a:normAutofit/>
          </a:bodyPr>
          <a:lstStyle/>
          <a:p>
            <a:pPr algn="ctr"/>
            <a:r>
              <a:rPr lang="en-US" sz="2000" b="1" dirty="0"/>
              <a:t>Identifying Key Areas for Improvement: Analyzing Common Customer Complaints</a:t>
            </a:r>
            <a:endParaRPr sz="20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71490608"/>
              </p:ext>
            </p:extLst>
          </p:nvPr>
        </p:nvGraphicFramePr>
        <p:xfrm>
          <a:off x="673655" y="1983188"/>
          <a:ext cx="6306769" cy="2998574"/>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382137" y="1684444"/>
            <a:ext cx="6919415"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1"/>
          <p:cNvSpPr>
            <a:spLocks noChangeArrowheads="1"/>
          </p:cNvSpPr>
          <p:nvPr/>
        </p:nvSpPr>
        <p:spPr bwMode="auto">
          <a:xfrm>
            <a:off x="778676" y="5334505"/>
            <a:ext cx="652287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r>
              <a:rPr lang="en-US" sz="1400" dirty="0"/>
              <a:t>This chart indicates that billing issues are a major concern for customers,</a:t>
            </a:r>
            <a:endParaRPr lang="en-IN" sz="1400" dirty="0"/>
          </a:p>
          <a:p>
            <a:pPr algn="ctr"/>
            <a:r>
              <a:rPr lang="en-US" sz="1400" dirty="0"/>
              <a:t> far surpassing other types of complaints. </a:t>
            </a:r>
            <a:r>
              <a:rPr lang="en-IN" sz="1400" dirty="0"/>
              <a:t>This suggests </a:t>
            </a:r>
            <a:r>
              <a:rPr lang="en-US" sz="1400" dirty="0"/>
              <a:t>that efforts to improve</a:t>
            </a:r>
            <a:endParaRPr lang="en-IN" sz="1400" dirty="0"/>
          </a:p>
          <a:p>
            <a:pPr algn="ctr"/>
            <a:r>
              <a:rPr lang="en-US" sz="1400" dirty="0"/>
              <a:t> customer satisfaction should prioritize resolving billing-related issues.</a:t>
            </a:r>
            <a:endParaRPr lang="en-IN" sz="1400" dirty="0"/>
          </a:p>
          <a:p>
            <a:pPr lvl="0" defTabSz="914400" eaLnBrk="0" fontAlgn="base" hangingPunct="0">
              <a:spcBef>
                <a:spcPct val="0"/>
              </a:spcBef>
              <a:spcAft>
                <a:spcPct val="0"/>
              </a:spcAft>
            </a:pPr>
            <a:endParaRPr lang="en-US" altLang="en-US" dirty="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55176"/>
          </a:xfrm>
        </p:spPr>
        <p:txBody>
          <a:bodyPr>
            <a:normAutofit/>
          </a:bodyPr>
          <a:lstStyle/>
          <a:p>
            <a:pPr algn="ctr"/>
            <a:r>
              <a:rPr lang="en-US" sz="2000" dirty="0"/>
              <a:t>Efficiency of Service Response Times by Issue Type</a:t>
            </a:r>
            <a:endParaRPr sz="2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5546578"/>
              </p:ext>
            </p:extLst>
          </p:nvPr>
        </p:nvGraphicFramePr>
        <p:xfrm>
          <a:off x="266700" y="1560088"/>
          <a:ext cx="7010400" cy="3325812"/>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p:cNvSpPr/>
          <p:nvPr/>
        </p:nvSpPr>
        <p:spPr>
          <a:xfrm>
            <a:off x="486770" y="4885900"/>
            <a:ext cx="6891930" cy="1384995"/>
          </a:xfrm>
          <a:prstGeom prst="rect">
            <a:avLst/>
          </a:prstGeom>
          <a:noFill/>
        </p:spPr>
        <p:txBody>
          <a:bodyPr wrap="square" lIns="91440" tIns="45720" rIns="91440" bIns="45720">
            <a:spAutoFit/>
          </a:bodyPr>
          <a:lstStyle/>
          <a:p>
            <a:pPr lvl="0" algn="ctr" defTabSz="914400" eaLnBrk="0" fontAlgn="base" hangingPunct="0">
              <a:spcBef>
                <a:spcPct val="0"/>
              </a:spcBef>
              <a:spcAft>
                <a:spcPct val="0"/>
              </a:spcAft>
            </a:pPr>
            <a:r>
              <a:rPr lang="en-US" altLang="en-US" sz="1400" dirty="0">
                <a:latin typeface="Arial" panose="020B0604020202020204" pitchFamily="34" charset="0"/>
              </a:rPr>
              <a:t>The graph highlights that the majority of service responses are directed towards Billing Questions, suggesting that this is a major area of concern for customers. Payments and Service Outages have significantly fewer responses, indicating potentially quicker resolution times or fewer incidents in these areas. The service team may need to focus on improving response times and efficiency in handling billing-related queries to enhance overall customer satisfaction.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584200"/>
          </a:xfrm>
        </p:spPr>
        <p:txBody>
          <a:bodyPr>
            <a:normAutofit/>
          </a:bodyPr>
          <a:lstStyle/>
          <a:p>
            <a:r>
              <a:rPr lang="en-US" sz="2000" dirty="0" smtClean="0"/>
              <a:t>Customer Segmentation By Issue Type and Channel</a:t>
            </a:r>
            <a:endParaRPr sz="2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89411106"/>
              </p:ext>
            </p:extLst>
          </p:nvPr>
        </p:nvGraphicFramePr>
        <p:xfrm>
          <a:off x="454911" y="1447800"/>
          <a:ext cx="6657088" cy="356870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530253" y="5367635"/>
            <a:ext cx="6724918" cy="954107"/>
          </a:xfrm>
          <a:prstGeom prst="rect">
            <a:avLst/>
          </a:prstGeom>
          <a:noFill/>
        </p:spPr>
        <p:txBody>
          <a:bodyPr wrap="none" lIns="91440" tIns="45720" rIns="91440" bIns="45720">
            <a:spAutoFit/>
          </a:bodyPr>
          <a:lstStyle/>
          <a:p>
            <a:pPr algn="ctr"/>
            <a:r>
              <a:rPr lang="en-US" sz="1400" dirty="0"/>
              <a:t>These </a:t>
            </a:r>
            <a:r>
              <a:rPr lang="en-US" sz="1400" dirty="0" smtClean="0"/>
              <a:t>graph </a:t>
            </a:r>
            <a:r>
              <a:rPr lang="en-US" sz="1400" dirty="0"/>
              <a:t>suggest that while customers use various channels for billing issues, </a:t>
            </a:r>
            <a:endParaRPr lang="en-US" sz="1400" dirty="0" smtClean="0"/>
          </a:p>
          <a:p>
            <a:pPr algn="ctr"/>
            <a:r>
              <a:rPr lang="en-US" sz="1400" dirty="0" smtClean="0"/>
              <a:t>there </a:t>
            </a:r>
            <a:r>
              <a:rPr lang="en-US" sz="1400" dirty="0"/>
              <a:t>is a preference for chatbots for payments and service outages</a:t>
            </a:r>
            <a:r>
              <a:rPr lang="en-US" sz="1400" dirty="0" smtClean="0"/>
              <a:t>.</a:t>
            </a:r>
          </a:p>
          <a:p>
            <a:pPr algn="ctr"/>
            <a:r>
              <a:rPr lang="en-US" sz="1400" dirty="0" smtClean="0"/>
              <a:t> This distribution could inform resource allocation and improvements </a:t>
            </a:r>
            <a:r>
              <a:rPr lang="en-US" sz="1400" dirty="0"/>
              <a:t>in </a:t>
            </a:r>
            <a:endParaRPr lang="en-US" sz="1400" dirty="0" smtClean="0"/>
          </a:p>
          <a:p>
            <a:pPr algn="ctr"/>
            <a:r>
              <a:rPr lang="en-US" sz="1400" dirty="0" smtClean="0"/>
              <a:t>specific </a:t>
            </a:r>
            <a:r>
              <a:rPr lang="en-US" sz="1400" dirty="0"/>
              <a:t>channels to enhance customer service efficiency.</a:t>
            </a:r>
            <a:endParaRPr lang="en-US" sz="1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558800"/>
          </a:xfrm>
        </p:spPr>
        <p:txBody>
          <a:bodyPr>
            <a:normAutofit/>
          </a:bodyPr>
          <a:lstStyle/>
          <a:p>
            <a:r>
              <a:rPr lang="en-US" sz="2000" dirty="0" smtClean="0"/>
              <a:t>Trends in Customer Service Interactions Over Time</a:t>
            </a:r>
            <a:endParaRPr lang="en-IN" sz="2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35074100"/>
              </p:ext>
            </p:extLst>
          </p:nvPr>
        </p:nvGraphicFramePr>
        <p:xfrm>
          <a:off x="444500" y="1168400"/>
          <a:ext cx="6654800" cy="3881437"/>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350394" y="5279220"/>
            <a:ext cx="6843012" cy="1169551"/>
          </a:xfrm>
          <a:prstGeom prst="rect">
            <a:avLst/>
          </a:prstGeom>
          <a:noFill/>
        </p:spPr>
        <p:txBody>
          <a:bodyPr wrap="square" lIns="91440" tIns="45720" rIns="91440" bIns="45720">
            <a:spAutoFit/>
          </a:bodyPr>
          <a:lstStyle/>
          <a:p>
            <a:pPr algn="ctr"/>
            <a:r>
              <a:rPr lang="en-US" sz="1400" dirty="0"/>
              <a:t>The graph indicates that while customer service </a:t>
            </a:r>
            <a:r>
              <a:rPr lang="en-US" sz="1400" dirty="0" smtClean="0"/>
              <a:t>interactions </a:t>
            </a:r>
            <a:r>
              <a:rPr lang="en-US" sz="1400" dirty="0"/>
              <a:t>are generally stable throughout most of the year, </a:t>
            </a:r>
            <a:r>
              <a:rPr lang="en-US" sz="1400" dirty="0" smtClean="0"/>
              <a:t>a </a:t>
            </a:r>
            <a:r>
              <a:rPr lang="en-US" sz="1400" dirty="0"/>
              <a:t>notable event in October </a:t>
            </a:r>
            <a:r>
              <a:rPr lang="en-US" sz="1400" dirty="0" smtClean="0"/>
              <a:t>led to </a:t>
            </a:r>
            <a:r>
              <a:rPr lang="en-US" sz="1400" dirty="0"/>
              <a:t>a significant increase in customer inquiries. </a:t>
            </a:r>
            <a:r>
              <a:rPr lang="en-US" sz="1400" dirty="0" smtClean="0"/>
              <a:t>Understanding </a:t>
            </a:r>
            <a:r>
              <a:rPr lang="en-US" sz="1400" dirty="0"/>
              <a:t>the cause </a:t>
            </a:r>
            <a:r>
              <a:rPr lang="en-US" sz="1400" dirty="0" smtClean="0"/>
              <a:t>of </a:t>
            </a:r>
            <a:r>
              <a:rPr lang="en-US" sz="1400" dirty="0"/>
              <a:t>this spike and ensuring measures </a:t>
            </a:r>
            <a:r>
              <a:rPr lang="en-US" sz="1400" dirty="0" smtClean="0"/>
              <a:t>are </a:t>
            </a:r>
            <a:r>
              <a:rPr lang="en-US" sz="1400" dirty="0"/>
              <a:t>in place to </a:t>
            </a:r>
            <a:r>
              <a:rPr lang="en-US" sz="1400" dirty="0" smtClean="0"/>
              <a:t>manage such </a:t>
            </a:r>
            <a:r>
              <a:rPr lang="en-US" sz="1400" dirty="0"/>
              <a:t>surges can help improve customer service efficiency and preparedness.</a:t>
            </a:r>
            <a:endParaRPr lang="en-US" sz="1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9487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23900"/>
          </a:xfrm>
        </p:spPr>
        <p:txBody>
          <a:bodyPr>
            <a:normAutofit/>
          </a:bodyPr>
          <a:lstStyle/>
          <a:p>
            <a:pPr algn="ctr"/>
            <a:r>
              <a:rPr lang="en-US" sz="2000" dirty="0">
                <a:solidFill>
                  <a:srgbClr val="92D050"/>
                </a:solidFill>
              </a:rPr>
              <a:t>Customer Sentiment Analysis Across Different Call Centers</a:t>
            </a:r>
            <a:endParaRPr lang="en-IN" sz="2000" dirty="0">
              <a:solidFill>
                <a:srgbClr val="92D05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88619324"/>
              </p:ext>
            </p:extLst>
          </p:nvPr>
        </p:nvGraphicFramePr>
        <p:xfrm>
          <a:off x="228601" y="1651000"/>
          <a:ext cx="7086600" cy="3543301"/>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228601" y="5422902"/>
            <a:ext cx="7351435" cy="954107"/>
          </a:xfrm>
          <a:prstGeom prst="rect">
            <a:avLst/>
          </a:prstGeom>
          <a:noFill/>
        </p:spPr>
        <p:txBody>
          <a:bodyPr wrap="none" lIns="91440" tIns="45720" rIns="91440" bIns="45720">
            <a:spAutoFit/>
          </a:bodyPr>
          <a:lstStyle/>
          <a:p>
            <a:pPr algn="ctr"/>
            <a:r>
              <a:rPr lang="en-US" sz="1400" dirty="0" smtClean="0"/>
              <a:t>This analysis suggest </a:t>
            </a:r>
            <a:r>
              <a:rPr lang="en-US" sz="1400" dirty="0"/>
              <a:t>targeted areas for improving customer satisfaction, </a:t>
            </a:r>
            <a:endParaRPr lang="en-US" sz="1400" dirty="0" smtClean="0"/>
          </a:p>
          <a:p>
            <a:pPr algn="ctr"/>
            <a:r>
              <a:rPr lang="en-US" sz="1400" dirty="0" smtClean="0"/>
              <a:t>particularly </a:t>
            </a:r>
            <a:r>
              <a:rPr lang="en-US" sz="1400" dirty="0"/>
              <a:t>in Los Angeles and Baltimore where negative sentiments are most prevalent</a:t>
            </a:r>
            <a:r>
              <a:rPr lang="en-US" sz="1400" dirty="0" smtClean="0"/>
              <a:t>.</a:t>
            </a:r>
          </a:p>
          <a:p>
            <a:pPr algn="ctr"/>
            <a:r>
              <a:rPr lang="en-US" sz="1400" dirty="0" smtClean="0"/>
              <a:t> </a:t>
            </a:r>
            <a:r>
              <a:rPr lang="en-US" sz="1400" dirty="0"/>
              <a:t>Balancing the feedback in Chicago and Denver could involve addressing specific issues </a:t>
            </a:r>
            <a:endParaRPr lang="en-US" sz="1400" dirty="0" smtClean="0"/>
          </a:p>
          <a:p>
            <a:pPr algn="ctr"/>
            <a:r>
              <a:rPr lang="en-US" sz="1400" dirty="0" smtClean="0"/>
              <a:t>to </a:t>
            </a:r>
            <a:r>
              <a:rPr lang="en-US" sz="1400" dirty="0"/>
              <a:t>convert neutral feedback into positive experiences.</a:t>
            </a:r>
            <a:endParaRPr lang="en-US" sz="1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659278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361</TotalTime>
  <Words>473</Words>
  <Application>Microsoft Office PowerPoint</Application>
  <PresentationFormat>On-screen Show (4:3)</PresentationFormat>
  <Paragraphs>33</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Optimizing Customer Service: A Data-Driven Approach to Enhancing Customer Experience and Driving Business Growth</vt:lpstr>
      <vt:lpstr>Introduction</vt:lpstr>
      <vt:lpstr>Customer Sentiment Analysis</vt:lpstr>
      <vt:lpstr>Customer Satisfaction (CSAT) Score Distribution </vt:lpstr>
      <vt:lpstr>Identifying Key Areas for Improvement: Analyzing Common Customer Complaints</vt:lpstr>
      <vt:lpstr>Efficiency of Service Response Times by Issue Type</vt:lpstr>
      <vt:lpstr>Customer Segmentation By Issue Type and Channel</vt:lpstr>
      <vt:lpstr>Trends in Customer Service Interactions Over Time</vt:lpstr>
      <vt:lpstr>Customer Sentiment Analysis Across Different Call Centers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 Center Analysis Dashboard</dc:title>
  <dc:subject/>
  <dc:creator/>
  <cp:keywords/>
  <dc:description>generated using python-pptx</dc:description>
  <cp:lastModifiedBy>Microsoft account</cp:lastModifiedBy>
  <cp:revision>22</cp:revision>
  <dcterms:created xsi:type="dcterms:W3CDTF">2013-01-27T09:14:16Z</dcterms:created>
  <dcterms:modified xsi:type="dcterms:W3CDTF">2024-06-26T12:15:32Z</dcterms:modified>
  <cp:category/>
</cp:coreProperties>
</file>