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2" r:id="rId3"/>
    <p:sldId id="257" r:id="rId4"/>
    <p:sldId id="258" r:id="rId5"/>
    <p:sldId id="259" r:id="rId6"/>
    <p:sldId id="263"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3F678F-65A1-4737-B8FD-A16608BB54CF}"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9097E1-A562-4870-8EDD-83C04932A575}" type="slidenum">
              <a:rPr lang="en-IN" smtClean="0"/>
              <a:t>‹#›</a:t>
            </a:fld>
            <a:endParaRPr lang="en-IN"/>
          </a:p>
        </p:txBody>
      </p:sp>
    </p:spTree>
    <p:extLst>
      <p:ext uri="{BB962C8B-B14F-4D97-AF65-F5344CB8AC3E}">
        <p14:creationId xmlns:p14="http://schemas.microsoft.com/office/powerpoint/2010/main" val="196145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3F678F-65A1-4737-B8FD-A16608BB54CF}" type="datetimeFigureOut">
              <a:rPr lang="en-IN" smtClean="0"/>
              <a:t>16-09-2024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9097E1-A562-4870-8EDD-83C04932A575}" type="slidenum">
              <a:rPr lang="en-IN" smtClean="0"/>
              <a:t>‹#›</a:t>
            </a:fld>
            <a:endParaRPr lang="en-IN"/>
          </a:p>
        </p:txBody>
      </p:sp>
    </p:spTree>
    <p:extLst>
      <p:ext uri="{BB962C8B-B14F-4D97-AF65-F5344CB8AC3E}">
        <p14:creationId xmlns:p14="http://schemas.microsoft.com/office/powerpoint/2010/main" val="391349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3F678F-65A1-4737-B8FD-A16608BB54CF}"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9097E1-A562-4870-8EDD-83C04932A575}" type="slidenum">
              <a:rPr lang="en-IN" smtClean="0"/>
              <a:t>‹#›</a:t>
            </a:fld>
            <a:endParaRPr lang="en-IN"/>
          </a:p>
        </p:txBody>
      </p:sp>
    </p:spTree>
    <p:extLst>
      <p:ext uri="{BB962C8B-B14F-4D97-AF65-F5344CB8AC3E}">
        <p14:creationId xmlns:p14="http://schemas.microsoft.com/office/powerpoint/2010/main" val="3048923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3F678F-65A1-4737-B8FD-A16608BB54CF}"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9097E1-A562-4870-8EDD-83C04932A57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93520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3F678F-65A1-4737-B8FD-A16608BB54CF}"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9097E1-A562-4870-8EDD-83C04932A575}" type="slidenum">
              <a:rPr lang="en-IN" smtClean="0"/>
              <a:t>‹#›</a:t>
            </a:fld>
            <a:endParaRPr lang="en-IN"/>
          </a:p>
        </p:txBody>
      </p:sp>
    </p:spTree>
    <p:extLst>
      <p:ext uri="{BB962C8B-B14F-4D97-AF65-F5344CB8AC3E}">
        <p14:creationId xmlns:p14="http://schemas.microsoft.com/office/powerpoint/2010/main" val="3015207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3F678F-65A1-4737-B8FD-A16608BB54CF}" type="datetimeFigureOut">
              <a:rPr lang="en-IN" smtClean="0"/>
              <a:t>16-09-2024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9097E1-A562-4870-8EDD-83C04932A575}" type="slidenum">
              <a:rPr lang="en-IN" smtClean="0"/>
              <a:t>‹#›</a:t>
            </a:fld>
            <a:endParaRPr lang="en-IN"/>
          </a:p>
        </p:txBody>
      </p:sp>
    </p:spTree>
    <p:extLst>
      <p:ext uri="{BB962C8B-B14F-4D97-AF65-F5344CB8AC3E}">
        <p14:creationId xmlns:p14="http://schemas.microsoft.com/office/powerpoint/2010/main" val="3833832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3F678F-65A1-4737-B8FD-A16608BB54CF}" type="datetimeFigureOut">
              <a:rPr lang="en-IN" smtClean="0"/>
              <a:t>16-09-2024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9097E1-A562-4870-8EDD-83C04932A575}" type="slidenum">
              <a:rPr lang="en-IN" smtClean="0"/>
              <a:t>‹#›</a:t>
            </a:fld>
            <a:endParaRPr lang="en-IN"/>
          </a:p>
        </p:txBody>
      </p:sp>
    </p:spTree>
    <p:extLst>
      <p:ext uri="{BB962C8B-B14F-4D97-AF65-F5344CB8AC3E}">
        <p14:creationId xmlns:p14="http://schemas.microsoft.com/office/powerpoint/2010/main" val="2431015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3F678F-65A1-4737-B8FD-A16608BB54CF}"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9097E1-A562-4870-8EDD-83C04932A575}" type="slidenum">
              <a:rPr lang="en-IN" smtClean="0"/>
              <a:t>‹#›</a:t>
            </a:fld>
            <a:endParaRPr lang="en-IN"/>
          </a:p>
        </p:txBody>
      </p:sp>
    </p:spTree>
    <p:extLst>
      <p:ext uri="{BB962C8B-B14F-4D97-AF65-F5344CB8AC3E}">
        <p14:creationId xmlns:p14="http://schemas.microsoft.com/office/powerpoint/2010/main" val="386271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3F678F-65A1-4737-B8FD-A16608BB54CF}"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9097E1-A562-4870-8EDD-83C04932A575}" type="slidenum">
              <a:rPr lang="en-IN" smtClean="0"/>
              <a:t>‹#›</a:t>
            </a:fld>
            <a:endParaRPr lang="en-IN"/>
          </a:p>
        </p:txBody>
      </p:sp>
    </p:spTree>
    <p:extLst>
      <p:ext uri="{BB962C8B-B14F-4D97-AF65-F5344CB8AC3E}">
        <p14:creationId xmlns:p14="http://schemas.microsoft.com/office/powerpoint/2010/main" val="3018600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13F678F-65A1-4737-B8FD-A16608BB54CF}"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9097E1-A562-4870-8EDD-83C04932A575}" type="slidenum">
              <a:rPr lang="en-IN" smtClean="0"/>
              <a:t>‹#›</a:t>
            </a:fld>
            <a:endParaRPr lang="en-IN"/>
          </a:p>
        </p:txBody>
      </p:sp>
    </p:spTree>
    <p:extLst>
      <p:ext uri="{BB962C8B-B14F-4D97-AF65-F5344CB8AC3E}">
        <p14:creationId xmlns:p14="http://schemas.microsoft.com/office/powerpoint/2010/main" val="848495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3F678F-65A1-4737-B8FD-A16608BB54CF}" type="datetimeFigureOut">
              <a:rPr lang="en-IN" smtClean="0"/>
              <a:t>16-09-2024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9097E1-A562-4870-8EDD-83C04932A575}" type="slidenum">
              <a:rPr lang="en-IN" smtClean="0"/>
              <a:t>‹#›</a:t>
            </a:fld>
            <a:endParaRPr lang="en-IN"/>
          </a:p>
        </p:txBody>
      </p:sp>
    </p:spTree>
    <p:extLst>
      <p:ext uri="{BB962C8B-B14F-4D97-AF65-F5344CB8AC3E}">
        <p14:creationId xmlns:p14="http://schemas.microsoft.com/office/powerpoint/2010/main" val="1544239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3F678F-65A1-4737-B8FD-A16608BB54CF}" type="datetimeFigureOut">
              <a:rPr lang="en-IN" smtClean="0"/>
              <a:t>16-09-2024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9097E1-A562-4870-8EDD-83C04932A575}" type="slidenum">
              <a:rPr lang="en-IN" smtClean="0"/>
              <a:t>‹#›</a:t>
            </a:fld>
            <a:endParaRPr lang="en-IN"/>
          </a:p>
        </p:txBody>
      </p:sp>
    </p:spTree>
    <p:extLst>
      <p:ext uri="{BB962C8B-B14F-4D97-AF65-F5344CB8AC3E}">
        <p14:creationId xmlns:p14="http://schemas.microsoft.com/office/powerpoint/2010/main" val="2577685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3F678F-65A1-4737-B8FD-A16608BB54CF}" type="datetimeFigureOut">
              <a:rPr lang="en-IN" smtClean="0"/>
              <a:t>16-09-2024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9097E1-A562-4870-8EDD-83C04932A575}" type="slidenum">
              <a:rPr lang="en-IN" smtClean="0"/>
              <a:t>‹#›</a:t>
            </a:fld>
            <a:endParaRPr lang="en-IN"/>
          </a:p>
        </p:txBody>
      </p:sp>
    </p:spTree>
    <p:extLst>
      <p:ext uri="{BB962C8B-B14F-4D97-AF65-F5344CB8AC3E}">
        <p14:creationId xmlns:p14="http://schemas.microsoft.com/office/powerpoint/2010/main" val="4233824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13F678F-65A1-4737-B8FD-A16608BB54CF}" type="datetimeFigureOut">
              <a:rPr lang="en-IN" smtClean="0"/>
              <a:t>16-09-2024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99097E1-A562-4870-8EDD-83C04932A575}" type="slidenum">
              <a:rPr lang="en-IN" smtClean="0"/>
              <a:t>‹#›</a:t>
            </a:fld>
            <a:endParaRPr lang="en-IN"/>
          </a:p>
        </p:txBody>
      </p:sp>
    </p:spTree>
    <p:extLst>
      <p:ext uri="{BB962C8B-B14F-4D97-AF65-F5344CB8AC3E}">
        <p14:creationId xmlns:p14="http://schemas.microsoft.com/office/powerpoint/2010/main" val="115875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13F678F-65A1-4737-B8FD-A16608BB54CF}" type="datetimeFigureOut">
              <a:rPr lang="en-IN" smtClean="0"/>
              <a:t>16-09-2024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99097E1-A562-4870-8EDD-83C04932A575}" type="slidenum">
              <a:rPr lang="en-IN" smtClean="0"/>
              <a:t>‹#›</a:t>
            </a:fld>
            <a:endParaRPr lang="en-IN"/>
          </a:p>
        </p:txBody>
      </p:sp>
    </p:spTree>
    <p:extLst>
      <p:ext uri="{BB962C8B-B14F-4D97-AF65-F5344CB8AC3E}">
        <p14:creationId xmlns:p14="http://schemas.microsoft.com/office/powerpoint/2010/main" val="334446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13F678F-65A1-4737-B8FD-A16608BB54CF}" type="datetimeFigureOut">
              <a:rPr lang="en-IN" smtClean="0"/>
              <a:t>16-09-2024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99097E1-A562-4870-8EDD-83C04932A575}" type="slidenum">
              <a:rPr lang="en-IN" smtClean="0"/>
              <a:t>‹#›</a:t>
            </a:fld>
            <a:endParaRPr lang="en-IN"/>
          </a:p>
        </p:txBody>
      </p:sp>
    </p:spTree>
    <p:extLst>
      <p:ext uri="{BB962C8B-B14F-4D97-AF65-F5344CB8AC3E}">
        <p14:creationId xmlns:p14="http://schemas.microsoft.com/office/powerpoint/2010/main" val="3096003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3F678F-65A1-4737-B8FD-A16608BB54CF}" type="datetimeFigureOut">
              <a:rPr lang="en-IN" smtClean="0"/>
              <a:t>16-09-2024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9097E1-A562-4870-8EDD-83C04932A575}" type="slidenum">
              <a:rPr lang="en-IN" smtClean="0"/>
              <a:t>‹#›</a:t>
            </a:fld>
            <a:endParaRPr lang="en-IN"/>
          </a:p>
        </p:txBody>
      </p:sp>
    </p:spTree>
    <p:extLst>
      <p:ext uri="{BB962C8B-B14F-4D97-AF65-F5344CB8AC3E}">
        <p14:creationId xmlns:p14="http://schemas.microsoft.com/office/powerpoint/2010/main" val="1912681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13F678F-65A1-4737-B8FD-A16608BB54CF}" type="datetimeFigureOut">
              <a:rPr lang="en-IN" smtClean="0"/>
              <a:t>16-09-2024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99097E1-A562-4870-8EDD-83C04932A575}" type="slidenum">
              <a:rPr lang="en-IN" smtClean="0"/>
              <a:t>‹#›</a:t>
            </a:fld>
            <a:endParaRPr lang="en-IN"/>
          </a:p>
        </p:txBody>
      </p:sp>
    </p:spTree>
    <p:extLst>
      <p:ext uri="{BB962C8B-B14F-4D97-AF65-F5344CB8AC3E}">
        <p14:creationId xmlns:p14="http://schemas.microsoft.com/office/powerpoint/2010/main" val="249467300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710" y="1700012"/>
            <a:ext cx="8825658" cy="2137212"/>
          </a:xfrm>
        </p:spPr>
        <p:txBody>
          <a:bodyPr/>
          <a:lstStyle/>
          <a:p>
            <a:pPr algn="ctr"/>
            <a:r>
              <a:rPr lang="en-US" sz="3600" b="1" dirty="0">
                <a:latin typeface="Calibri" panose="020F0502020204030204" pitchFamily="34" charset="0"/>
                <a:cs typeface="Calibri" panose="020F0502020204030204" pitchFamily="34" charset="0"/>
              </a:rPr>
              <a:t>FDA Drug Insights: Approval Trends, Dosage Forms, Therapeutic Classes, and Marketing Status</a:t>
            </a:r>
            <a:endParaRPr lang="en-IN"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7182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i="1" u="sng" dirty="0" smtClean="0">
                <a:latin typeface="Calibri" panose="020F0502020204030204" pitchFamily="34" charset="0"/>
                <a:cs typeface="Calibri" panose="020F0502020204030204" pitchFamily="34" charset="0"/>
              </a:rPr>
              <a:t>Introduction</a:t>
            </a:r>
            <a:endParaRPr lang="en-IN" sz="4000" b="1" i="1" u="sng"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86647" y="2465043"/>
            <a:ext cx="8946541" cy="3111510"/>
          </a:xfrm>
        </p:spPr>
        <p:txBody>
          <a:bodyPr>
            <a:normAutofit/>
          </a:bodyPr>
          <a:lstStyle/>
          <a:p>
            <a:pPr marL="0" indent="0">
              <a:buNone/>
            </a:pPr>
            <a:r>
              <a:rPr lang="en-IN" dirty="0">
                <a:latin typeface="Calibri" panose="020F0502020204030204" pitchFamily="34" charset="0"/>
                <a:cs typeface="Calibri" panose="020F0502020204030204" pitchFamily="34" charset="0"/>
              </a:rPr>
              <a:t>This presentation provides a comprehensive analysis of drug approvals over the decades, from the 1970s to the 2010s, highlighting trends and key shifts in the pharmaceutical industry. It covers the highest and lowest approval rates among drug </a:t>
            </a:r>
            <a:r>
              <a:rPr lang="en-IN" sz="1800" dirty="0">
                <a:latin typeface="Calibri" panose="020F0502020204030204" pitchFamily="34" charset="0"/>
                <a:cs typeface="Calibri" panose="020F0502020204030204" pitchFamily="34" charset="0"/>
              </a:rPr>
              <a:t>sponsors</a:t>
            </a:r>
            <a:r>
              <a:rPr lang="en-IN" dirty="0">
                <a:latin typeface="Calibri" panose="020F0502020204030204" pitchFamily="34" charset="0"/>
                <a:cs typeface="Calibri" panose="020F0502020204030204" pitchFamily="34" charset="0"/>
              </a:rPr>
              <a:t>, the distribution of approvals across different dosage forms, and identifies the most successful dosage forms. Additionally, the presentation delves into the therapeutic classes with the highest number of approvals and highlights the most prominent classes.</a:t>
            </a:r>
          </a:p>
          <a:p>
            <a:pPr marL="0" indent="0">
              <a:buNone/>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0573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3958"/>
          </a:xfrm>
        </p:spPr>
        <p:txBody>
          <a:bodyPr/>
          <a:lstStyle/>
          <a:p>
            <a:pPr algn="ctr"/>
            <a:r>
              <a:rPr lang="en-US" sz="3200" b="1" u="sng" dirty="0" smtClean="0">
                <a:latin typeface="Calibri" panose="020F0502020204030204" pitchFamily="34" charset="0"/>
                <a:cs typeface="Calibri" panose="020F0502020204030204" pitchFamily="34" charset="0"/>
              </a:rPr>
              <a:t>Unveiling Approval Trends: Insights &amp; Patterns</a:t>
            </a:r>
            <a:endParaRPr lang="en-IN" sz="3200" b="1" u="sng" dirty="0">
              <a:latin typeface="Calibri" panose="020F0502020204030204" pitchFamily="34" charset="0"/>
              <a:cs typeface="Calibri" panose="020F0502020204030204" pitchFamily="34" charset="0"/>
            </a:endParaRPr>
          </a:p>
        </p:txBody>
      </p:sp>
      <p:sp>
        <p:nvSpPr>
          <p:cNvPr id="10" name="Rectangle 7"/>
          <p:cNvSpPr>
            <a:spLocks noGrp="1" noChangeArrowheads="1"/>
          </p:cNvSpPr>
          <p:nvPr>
            <p:ph idx="1"/>
          </p:nvPr>
        </p:nvSpPr>
        <p:spPr bwMode="auto">
          <a:xfrm>
            <a:off x="939800" y="1740318"/>
            <a:ext cx="949067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1970s (1973–1979):</a:t>
            </a:r>
            <a:endParaRPr kumimoji="0" lang="en-US" altLang="en-US" sz="18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Modest increase in drug approvals as pharmaceutical research begins gaining momentum.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1980s (1980–1989):</a:t>
            </a:r>
            <a:endParaRPr kumimoji="0" lang="en-US" altLang="en-US" sz="18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Significant growth until 1988, followed by a sharp decline in 1989 due to potential regulatory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changes or heightened scrutiny.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1990s (1990–1999):</a:t>
            </a:r>
            <a:endParaRPr kumimoji="0" lang="en-US" altLang="en-US" sz="18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Early 1990s saw a slow recovery from the 1988–1990 dip. By the mid-to-late 90s, approvals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steadily increased as the industry adapted to stricter regulations.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2000s (2000–2009):</a:t>
            </a:r>
            <a:endParaRPr kumimoji="0" lang="en-US" altLang="en-US" sz="18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The early 2000s continued the upward trend until a sudden drop in 2003, possibly caused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 by economic or regulatory factors. Recovery followed with gradual improvement by the late 2000s.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2010s (2010–2014):</a:t>
            </a:r>
            <a:endParaRPr lang="en-US" altLang="en-US" sz="180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Steady increase in approvals, reflecting better efficiency in drug development processes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and improved regulatory frameworks.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6191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u="sng" dirty="0">
                <a:latin typeface="Calibri" panose="020F0502020204030204" pitchFamily="34" charset="0"/>
                <a:cs typeface="Calibri" panose="020F0502020204030204" pitchFamily="34" charset="0"/>
              </a:rPr>
              <a:t>Sponsor Approval </a:t>
            </a:r>
            <a:r>
              <a:rPr lang="en-US" sz="3200" b="1" u="sng" dirty="0" smtClean="0">
                <a:latin typeface="Calibri" panose="020F0502020204030204" pitchFamily="34" charset="0"/>
                <a:cs typeface="Calibri" panose="020F0502020204030204" pitchFamily="34" charset="0"/>
              </a:rPr>
              <a:t>Rates</a:t>
            </a:r>
            <a:endParaRPr lang="en-US" sz="3200" u="sng"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1800" b="1" dirty="0" smtClean="0">
                <a:latin typeface="Calibri" panose="020F0502020204030204" pitchFamily="34" charset="0"/>
                <a:cs typeface="Calibri" panose="020F0502020204030204" pitchFamily="34" charset="0"/>
              </a:rPr>
              <a:t>Highest </a:t>
            </a:r>
            <a:r>
              <a:rPr lang="en-US" sz="1800" b="1" dirty="0">
                <a:latin typeface="Calibri" panose="020F0502020204030204" pitchFamily="34" charset="0"/>
                <a:cs typeface="Calibri" panose="020F0502020204030204" pitchFamily="34" charset="0"/>
              </a:rPr>
              <a:t>Approval Rates:</a:t>
            </a:r>
            <a:endParaRPr lang="en-US" sz="1800" dirty="0">
              <a:latin typeface="Calibri" panose="020F0502020204030204" pitchFamily="34" charset="0"/>
              <a:cs typeface="Calibri" panose="020F0502020204030204" pitchFamily="34" charset="0"/>
            </a:endParaRPr>
          </a:p>
          <a:p>
            <a:pPr lvl="1"/>
            <a:r>
              <a:rPr lang="en-US" dirty="0">
                <a:latin typeface="Calibri" panose="020F0502020204030204" pitchFamily="34" charset="0"/>
                <a:cs typeface="Calibri" panose="020F0502020204030204" pitchFamily="34" charset="0"/>
              </a:rPr>
              <a:t>Hospira</a:t>
            </a:r>
          </a:p>
          <a:p>
            <a:pPr lvl="1"/>
            <a:r>
              <a:rPr lang="en-US" dirty="0">
                <a:latin typeface="Calibri" panose="020F0502020204030204" pitchFamily="34" charset="0"/>
                <a:cs typeface="Calibri" panose="020F0502020204030204" pitchFamily="34" charset="0"/>
              </a:rPr>
              <a:t>Watson Labs</a:t>
            </a:r>
          </a:p>
          <a:p>
            <a:pPr lvl="1"/>
            <a:r>
              <a:rPr lang="en-US" dirty="0">
                <a:latin typeface="Calibri" panose="020F0502020204030204" pitchFamily="34" charset="0"/>
                <a:cs typeface="Calibri" panose="020F0502020204030204" pitchFamily="34" charset="0"/>
              </a:rPr>
              <a:t>Sandoz</a:t>
            </a:r>
          </a:p>
          <a:p>
            <a:r>
              <a:rPr lang="en-US" sz="1800" b="1" dirty="0">
                <a:latin typeface="Calibri" panose="020F0502020204030204" pitchFamily="34" charset="0"/>
                <a:cs typeface="Calibri" panose="020F0502020204030204" pitchFamily="34" charset="0"/>
              </a:rPr>
              <a:t>Lowest Approval Rates:</a:t>
            </a:r>
            <a:endParaRPr lang="en-US" sz="1800" dirty="0">
              <a:latin typeface="Calibri" panose="020F0502020204030204" pitchFamily="34" charset="0"/>
              <a:cs typeface="Calibri" panose="020F0502020204030204" pitchFamily="34" charset="0"/>
            </a:endParaRPr>
          </a:p>
          <a:p>
            <a:pPr lvl="1"/>
            <a:r>
              <a:rPr lang="en-US" dirty="0">
                <a:latin typeface="Calibri" panose="020F0502020204030204" pitchFamily="34" charset="0"/>
                <a:cs typeface="Calibri" panose="020F0502020204030204" pitchFamily="34" charset="0"/>
              </a:rPr>
              <a:t>Wynnl Mader</a:t>
            </a:r>
          </a:p>
          <a:p>
            <a:pPr lvl="1"/>
            <a:r>
              <a:rPr lang="en-US" dirty="0">
                <a:latin typeface="Calibri" panose="020F0502020204030204" pitchFamily="34" charset="0"/>
                <a:cs typeface="Calibri" panose="020F0502020204030204" pitchFamily="34" charset="0"/>
              </a:rPr>
              <a:t>Yaopharma</a:t>
            </a:r>
          </a:p>
          <a:p>
            <a:pPr lvl="1"/>
            <a:r>
              <a:rPr lang="en-US" dirty="0">
                <a:latin typeface="Calibri" panose="020F0502020204030204" pitchFamily="34" charset="0"/>
                <a:cs typeface="Calibri" panose="020F0502020204030204" pitchFamily="34" charset="0"/>
              </a:rPr>
              <a:t>Zach System SPA</a:t>
            </a:r>
          </a:p>
          <a:p>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496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475" y="691599"/>
            <a:ext cx="9404723" cy="1400530"/>
          </a:xfrm>
        </p:spPr>
        <p:txBody>
          <a:bodyPr/>
          <a:lstStyle/>
          <a:p>
            <a:pPr algn="ctr"/>
            <a:r>
              <a:rPr lang="en-US" sz="2800" b="1" u="sng" dirty="0">
                <a:latin typeface="Calibri" panose="020F0502020204030204" pitchFamily="34" charset="0"/>
                <a:cs typeface="Calibri" panose="020F0502020204030204" pitchFamily="34" charset="0"/>
              </a:rPr>
              <a:t>Segmentation of Products Based on Marketing </a:t>
            </a:r>
            <a:r>
              <a:rPr lang="en-US" sz="2800" b="1" u="sng" dirty="0" smtClean="0">
                <a:latin typeface="Calibri" panose="020F0502020204030204" pitchFamily="34" charset="0"/>
                <a:cs typeface="Calibri" panose="020F0502020204030204" pitchFamily="34" charset="0"/>
              </a:rPr>
              <a:t>Status</a:t>
            </a:r>
            <a:endParaRPr lang="en-US" sz="2800" u="sng" dirty="0">
              <a:latin typeface="Calibri" panose="020F0502020204030204" pitchFamily="34" charset="0"/>
              <a:cs typeface="Calibri" panose="020F0502020204030204" pitchFamily="34" charset="0"/>
            </a:endParaRPr>
          </a:p>
        </p:txBody>
      </p:sp>
      <p:sp>
        <p:nvSpPr>
          <p:cNvPr id="7" name="Rectangle 4"/>
          <p:cNvSpPr>
            <a:spLocks noGrp="1" noChangeArrowheads="1"/>
          </p:cNvSpPr>
          <p:nvPr>
            <p:ph idx="1"/>
          </p:nvPr>
        </p:nvSpPr>
        <p:spPr bwMode="auto">
          <a:xfrm>
            <a:off x="824247" y="1731311"/>
            <a:ext cx="10540145"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800" dirty="0" smtClean="0">
                <a:latin typeface="Calibri" panose="020F0502020204030204" pitchFamily="34" charset="0"/>
                <a:cs typeface="Calibri" panose="020F0502020204030204" pitchFamily="34" charset="0"/>
              </a:rPr>
              <a:t>                                       </a:t>
            </a:r>
            <a:r>
              <a:rPr lang="en-US" sz="1800" b="1" u="sng" dirty="0" smtClean="0">
                <a:latin typeface="Calibri" panose="020F0502020204030204" pitchFamily="34" charset="0"/>
                <a:cs typeface="Calibri" panose="020F0502020204030204" pitchFamily="34" charset="0"/>
              </a:rPr>
              <a:t>Application Wise Marketing Status</a:t>
            </a:r>
            <a:endParaRPr lang="en-IN" sz="1800" b="1" u="sng" dirty="0" smtClean="0">
              <a:latin typeface="Calibri" panose="020F0502020204030204" pitchFamily="34" charset="0"/>
              <a:cs typeface="Calibri" panose="020F0502020204030204" pitchFamily="34" charset="0"/>
            </a:endParaRPr>
          </a:p>
          <a:p>
            <a:pPr lvl="0"/>
            <a:r>
              <a:rPr lang="en-US" sz="1800" b="1" dirty="0">
                <a:latin typeface="Calibri" panose="020F0502020204030204" pitchFamily="34" charset="0"/>
                <a:cs typeface="Calibri" panose="020F0502020204030204" pitchFamily="34" charset="0"/>
              </a:rPr>
              <a:t>Marketed:</a:t>
            </a:r>
            <a:r>
              <a:rPr lang="en-US" sz="1800" dirty="0">
                <a:latin typeface="Calibri" panose="020F0502020204030204" pitchFamily="34" charset="0"/>
                <a:cs typeface="Calibri" panose="020F0502020204030204" pitchFamily="34" charset="0"/>
              </a:rPr>
              <a:t> The largest category with a total of </a:t>
            </a:r>
            <a:r>
              <a:rPr lang="en-US" sz="1800" b="1" dirty="0">
                <a:latin typeface="Calibri" panose="020F0502020204030204" pitchFamily="34" charset="0"/>
                <a:cs typeface="Calibri" panose="020F0502020204030204" pitchFamily="34" charset="0"/>
              </a:rPr>
              <a:t>18,340</a:t>
            </a:r>
            <a:r>
              <a:rPr lang="en-US" sz="1800" dirty="0">
                <a:latin typeface="Calibri" panose="020F0502020204030204" pitchFamily="34" charset="0"/>
                <a:cs typeface="Calibri" panose="020F0502020204030204" pitchFamily="34" charset="0"/>
              </a:rPr>
              <a:t> products, representing the highest </a:t>
            </a:r>
            <a:endParaRPr lang="en-IN" sz="1800" dirty="0">
              <a:latin typeface="Calibri" panose="020F0502020204030204" pitchFamily="34" charset="0"/>
              <a:cs typeface="Calibri" panose="020F0502020204030204" pitchFamily="34" charset="0"/>
            </a:endParaRPr>
          </a:p>
          <a:p>
            <a:pPr marL="0" indent="0">
              <a:buNone/>
            </a:pPr>
            <a:r>
              <a:rPr lang="en-US" sz="1800" dirty="0" smtClean="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      proportion </a:t>
            </a:r>
            <a:r>
              <a:rPr lang="en-US" sz="1800" dirty="0">
                <a:latin typeface="Calibri" panose="020F0502020204030204" pitchFamily="34" charset="0"/>
                <a:cs typeface="Calibri" panose="020F0502020204030204" pitchFamily="34" charset="0"/>
              </a:rPr>
              <a:t>of the segmentation.</a:t>
            </a:r>
            <a:endParaRPr lang="en-IN" sz="1800" dirty="0">
              <a:latin typeface="Calibri" panose="020F0502020204030204" pitchFamily="34" charset="0"/>
              <a:cs typeface="Calibri" panose="020F0502020204030204" pitchFamily="34" charset="0"/>
            </a:endParaRPr>
          </a:p>
          <a:p>
            <a:pPr lvl="0"/>
            <a:r>
              <a:rPr lang="en-US" sz="1800" b="1" dirty="0">
                <a:latin typeface="Calibri" panose="020F0502020204030204" pitchFamily="34" charset="0"/>
                <a:cs typeface="Calibri" panose="020F0502020204030204" pitchFamily="34" charset="0"/>
              </a:rPr>
              <a:t>Pending:</a:t>
            </a:r>
            <a:r>
              <a:rPr lang="en-US" sz="1800" dirty="0">
                <a:latin typeface="Calibri" panose="020F0502020204030204" pitchFamily="34" charset="0"/>
                <a:cs typeface="Calibri" panose="020F0502020204030204" pitchFamily="34" charset="0"/>
              </a:rPr>
              <a:t> The second-largest category, encompassing </a:t>
            </a:r>
            <a:r>
              <a:rPr lang="en-US" sz="1800" b="1" dirty="0">
                <a:latin typeface="Calibri" panose="020F0502020204030204" pitchFamily="34" charset="0"/>
                <a:cs typeface="Calibri" panose="020F0502020204030204" pitchFamily="34" charset="0"/>
              </a:rPr>
              <a:t>14,210</a:t>
            </a:r>
            <a:r>
              <a:rPr lang="en-US" sz="1800" dirty="0">
                <a:latin typeface="Calibri" panose="020F0502020204030204" pitchFamily="34" charset="0"/>
                <a:cs typeface="Calibri" panose="020F0502020204030204" pitchFamily="34" charset="0"/>
              </a:rPr>
              <a:t> products.</a:t>
            </a:r>
            <a:endParaRPr lang="en-IN" sz="1800" dirty="0">
              <a:latin typeface="Calibri" panose="020F0502020204030204" pitchFamily="34" charset="0"/>
              <a:cs typeface="Calibri" panose="020F0502020204030204" pitchFamily="34" charset="0"/>
            </a:endParaRPr>
          </a:p>
          <a:p>
            <a:pPr lvl="0"/>
            <a:r>
              <a:rPr lang="en-US" sz="1800" b="1" dirty="0">
                <a:latin typeface="Calibri" panose="020F0502020204030204" pitchFamily="34" charset="0"/>
                <a:cs typeface="Calibri" panose="020F0502020204030204" pitchFamily="34" charset="0"/>
              </a:rPr>
              <a:t>Premarket:</a:t>
            </a:r>
            <a:r>
              <a:rPr lang="en-US" sz="1800" dirty="0">
                <a:latin typeface="Calibri" panose="020F0502020204030204" pitchFamily="34" charset="0"/>
                <a:cs typeface="Calibri" panose="020F0502020204030204" pitchFamily="34" charset="0"/>
              </a:rPr>
              <a:t> The third-largest category with </a:t>
            </a:r>
            <a:r>
              <a:rPr lang="en-US" sz="1800" b="1" dirty="0">
                <a:latin typeface="Calibri" panose="020F0502020204030204" pitchFamily="34" charset="0"/>
                <a:cs typeface="Calibri" panose="020F0502020204030204" pitchFamily="34" charset="0"/>
              </a:rPr>
              <a:t>1,231</a:t>
            </a:r>
            <a:r>
              <a:rPr lang="en-US" sz="1800" dirty="0">
                <a:latin typeface="Calibri" panose="020F0502020204030204" pitchFamily="34" charset="0"/>
                <a:cs typeface="Calibri" panose="020F0502020204030204" pitchFamily="34" charset="0"/>
              </a:rPr>
              <a:t> products.</a:t>
            </a:r>
            <a:endParaRPr lang="en-IN" sz="1800" dirty="0">
              <a:latin typeface="Calibri" panose="020F0502020204030204" pitchFamily="34" charset="0"/>
              <a:cs typeface="Calibri" panose="020F0502020204030204" pitchFamily="34" charset="0"/>
            </a:endParaRPr>
          </a:p>
          <a:p>
            <a:pPr lvl="0"/>
            <a:r>
              <a:rPr lang="en-US" sz="1800" b="1" dirty="0">
                <a:latin typeface="Calibri" panose="020F0502020204030204" pitchFamily="34" charset="0"/>
                <a:cs typeface="Calibri" panose="020F0502020204030204" pitchFamily="34" charset="0"/>
              </a:rPr>
              <a:t>Withdrawn:</a:t>
            </a:r>
            <a:r>
              <a:rPr lang="en-US" sz="1800" dirty="0">
                <a:latin typeface="Calibri" panose="020F0502020204030204" pitchFamily="34" charset="0"/>
                <a:cs typeface="Calibri" panose="020F0502020204030204" pitchFamily="34" charset="0"/>
              </a:rPr>
              <a:t> The smallest category, with </a:t>
            </a:r>
            <a:r>
              <a:rPr lang="en-US" sz="1800" b="1" dirty="0">
                <a:latin typeface="Calibri" panose="020F0502020204030204" pitchFamily="34" charset="0"/>
                <a:cs typeface="Calibri" panose="020F0502020204030204" pitchFamily="34" charset="0"/>
              </a:rPr>
              <a:t>681</a:t>
            </a:r>
            <a:r>
              <a:rPr lang="en-US" sz="1800" dirty="0">
                <a:latin typeface="Calibri" panose="020F0502020204030204" pitchFamily="34" charset="0"/>
                <a:cs typeface="Calibri" panose="020F0502020204030204" pitchFamily="34" charset="0"/>
              </a:rPr>
              <a:t> products, representing the lowest proportion. </a:t>
            </a:r>
            <a:endParaRPr lang="en-US" sz="1800" dirty="0">
              <a:latin typeface="Calibri" panose="020F0502020204030204" pitchFamily="34" charset="0"/>
              <a:cs typeface="Calibri" panose="020F0502020204030204" pitchFamily="34" charset="0"/>
            </a:endParaRPr>
          </a:p>
          <a:p>
            <a:pPr marL="0" lvl="0" indent="0">
              <a:buNone/>
            </a:pPr>
            <a:r>
              <a:rPr lang="en-US" sz="1800" dirty="0" smtClean="0">
                <a:latin typeface="Calibri" panose="020F0502020204030204" pitchFamily="34" charset="0"/>
                <a:cs typeface="Calibri" panose="020F0502020204030204" pitchFamily="34" charset="0"/>
              </a:rPr>
              <a:t>                                       </a:t>
            </a:r>
            <a:r>
              <a:rPr lang="en-IN" sz="1800" dirty="0" smtClean="0">
                <a:latin typeface="Calibri" panose="020F0502020204030204" pitchFamily="34" charset="0"/>
                <a:cs typeface="Calibri" panose="020F0502020204030204" pitchFamily="34" charset="0"/>
              </a:rPr>
              <a:t> </a:t>
            </a:r>
            <a:r>
              <a:rPr lang="en-IN" sz="1800" b="1" u="sng" dirty="0" smtClean="0">
                <a:latin typeface="Calibri" panose="020F0502020204030204" pitchFamily="34" charset="0"/>
                <a:cs typeface="Calibri" panose="020F0502020204030204" pitchFamily="34" charset="0"/>
              </a:rPr>
              <a:t>Year Wise Marketing Status Products</a:t>
            </a:r>
            <a:endParaRPr lang="en-IN" sz="1800" u="sng" dirty="0">
              <a:latin typeface="Calibri" panose="020F0502020204030204" pitchFamily="34" charset="0"/>
              <a:cs typeface="Calibri" panose="020F0502020204030204" pitchFamily="34" charset="0"/>
            </a:endParaRPr>
          </a:p>
          <a:p>
            <a:pPr lvl="0"/>
            <a:r>
              <a:rPr lang="en-IN" sz="1800" dirty="0">
                <a:latin typeface="Calibri" panose="020F0502020204030204" pitchFamily="34" charset="0"/>
                <a:cs typeface="Calibri" panose="020F0502020204030204" pitchFamily="34" charset="0"/>
              </a:rPr>
              <a:t>Applications increased gradually year by year from 2011 to 2014.</a:t>
            </a:r>
          </a:p>
          <a:p>
            <a:pPr lvl="0"/>
            <a:r>
              <a:rPr lang="en-IN" sz="1800" dirty="0">
                <a:latin typeface="Calibri" panose="020F0502020204030204" pitchFamily="34" charset="0"/>
                <a:cs typeface="Calibri" panose="020F0502020204030204" pitchFamily="34" charset="0"/>
              </a:rPr>
              <a:t>After 2014, applications decreased gradually.</a:t>
            </a:r>
          </a:p>
          <a:p>
            <a:pPr marL="0" indent="0">
              <a:buNone/>
            </a:pP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5032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456" y="270456"/>
            <a:ext cx="10934164" cy="6465195"/>
          </a:xfrm>
        </p:spPr>
        <p:txBody>
          <a:bodyPr>
            <a:normAutofit/>
          </a:bodyPr>
          <a:lstStyle/>
          <a:p>
            <a:r>
              <a:rPr lang="en-IN" sz="1800" dirty="0" smtClean="0">
                <a:latin typeface="Calibri" panose="020F0502020204030204" pitchFamily="34" charset="0"/>
                <a:cs typeface="Calibri" panose="020F0502020204030204" pitchFamily="34" charset="0"/>
              </a:rPr>
              <a:t>Withdrawn </a:t>
            </a:r>
            <a:r>
              <a:rPr lang="en-IN" sz="1800" dirty="0">
                <a:latin typeface="Calibri" panose="020F0502020204030204" pitchFamily="34" charset="0"/>
                <a:cs typeface="Calibri" panose="020F0502020204030204" pitchFamily="34" charset="0"/>
              </a:rPr>
              <a:t>Products:</a:t>
            </a:r>
          </a:p>
          <a:p>
            <a:pPr marL="0" lvl="0" indent="0">
              <a:buNone/>
            </a:pPr>
            <a:r>
              <a:rPr lang="en-IN" sz="1800" dirty="0">
                <a:latin typeface="Calibri" panose="020F0502020204030204" pitchFamily="34" charset="0"/>
                <a:cs typeface="Calibri" panose="020F0502020204030204" pitchFamily="34" charset="0"/>
              </a:rPr>
              <a:t>Applications increased gradually from 2011 to 2015.</a:t>
            </a:r>
          </a:p>
          <a:p>
            <a:pPr marL="0" lvl="0" indent="0">
              <a:buNone/>
            </a:pPr>
            <a:r>
              <a:rPr lang="en-IN" sz="1800" dirty="0">
                <a:latin typeface="Calibri" panose="020F0502020204030204" pitchFamily="34" charset="0"/>
                <a:cs typeface="Calibri" panose="020F0502020204030204" pitchFamily="34" charset="0"/>
              </a:rPr>
              <a:t>From 2016, applications decreased.</a:t>
            </a:r>
          </a:p>
          <a:p>
            <a:r>
              <a:rPr lang="en-IN" sz="1800" dirty="0" smtClean="0">
                <a:latin typeface="Calibri" panose="020F0502020204030204" pitchFamily="34" charset="0"/>
                <a:cs typeface="Calibri" panose="020F0502020204030204" pitchFamily="34" charset="0"/>
              </a:rPr>
              <a:t>Pending </a:t>
            </a:r>
            <a:r>
              <a:rPr lang="en-IN" sz="1800" dirty="0">
                <a:latin typeface="Calibri" panose="020F0502020204030204" pitchFamily="34" charset="0"/>
                <a:cs typeface="Calibri" panose="020F0502020204030204" pitchFamily="34" charset="0"/>
              </a:rPr>
              <a:t>Marketed Product Status:</a:t>
            </a:r>
          </a:p>
          <a:p>
            <a:pPr marL="0" lvl="0" indent="0">
              <a:buNone/>
            </a:pPr>
            <a:r>
              <a:rPr lang="en-IN" sz="1800" dirty="0">
                <a:latin typeface="Calibri" panose="020F0502020204030204" pitchFamily="34" charset="0"/>
                <a:cs typeface="Calibri" panose="020F0502020204030204" pitchFamily="34" charset="0"/>
              </a:rPr>
              <a:t>The trend showed fluctuations (ups and downs) year by year starting from 2011.</a:t>
            </a:r>
          </a:p>
          <a:p>
            <a:r>
              <a:rPr lang="en-IN" sz="1800" dirty="0" smtClean="0">
                <a:latin typeface="Calibri" panose="020F0502020204030204" pitchFamily="34" charset="0"/>
                <a:cs typeface="Calibri" panose="020F0502020204030204" pitchFamily="34" charset="0"/>
              </a:rPr>
              <a:t>Pre-market </a:t>
            </a:r>
            <a:r>
              <a:rPr lang="en-IN" sz="1800" dirty="0">
                <a:latin typeface="Calibri" panose="020F0502020204030204" pitchFamily="34" charset="0"/>
                <a:cs typeface="Calibri" panose="020F0502020204030204" pitchFamily="34" charset="0"/>
              </a:rPr>
              <a:t>Status:</a:t>
            </a:r>
          </a:p>
          <a:p>
            <a:pPr marL="0" lvl="0" indent="0">
              <a:buNone/>
            </a:pPr>
            <a:r>
              <a:rPr lang="en-IN" sz="1800" dirty="0">
                <a:latin typeface="Calibri" panose="020F0502020204030204" pitchFamily="34" charset="0"/>
                <a:cs typeface="Calibri" panose="020F0502020204030204" pitchFamily="34" charset="0"/>
              </a:rPr>
              <a:t>Applications slightly increased after 2011.</a:t>
            </a:r>
          </a:p>
          <a:p>
            <a:pPr marL="0" lvl="0" indent="0">
              <a:buNone/>
            </a:pPr>
            <a:r>
              <a:rPr lang="en-IN" sz="1800" dirty="0">
                <a:latin typeface="Calibri" panose="020F0502020204030204" pitchFamily="34" charset="0"/>
                <a:cs typeface="Calibri" panose="020F0502020204030204" pitchFamily="34" charset="0"/>
              </a:rPr>
              <a:t>In 2013, there was a decrease.</a:t>
            </a:r>
          </a:p>
          <a:p>
            <a:pPr marL="0" lvl="0" indent="0">
              <a:buNone/>
            </a:pPr>
            <a:r>
              <a:rPr lang="en-IN" sz="1800" dirty="0">
                <a:latin typeface="Calibri" panose="020F0502020204030204" pitchFamily="34" charset="0"/>
                <a:cs typeface="Calibri" panose="020F0502020204030204" pitchFamily="34" charset="0"/>
              </a:rPr>
              <a:t>After 2013, there </a:t>
            </a:r>
            <a:r>
              <a:rPr lang="en-IN" sz="1800" dirty="0" smtClean="0">
                <a:latin typeface="Calibri" panose="020F0502020204030204" pitchFamily="34" charset="0"/>
                <a:cs typeface="Calibri" panose="020F0502020204030204" pitchFamily="34" charset="0"/>
              </a:rPr>
              <a:t>was </a:t>
            </a:r>
            <a:r>
              <a:rPr lang="en-IN" sz="1800" dirty="0">
                <a:latin typeface="Calibri" panose="020F0502020204030204" pitchFamily="34" charset="0"/>
                <a:cs typeface="Calibri" panose="020F0502020204030204" pitchFamily="34" charset="0"/>
              </a:rPr>
              <a:t>a gradual increase in the following years</a:t>
            </a:r>
            <a:r>
              <a:rPr lang="en-IN" sz="1800" dirty="0" smtClean="0">
                <a:latin typeface="Calibri" panose="020F0502020204030204" pitchFamily="34" charset="0"/>
                <a:cs typeface="Calibri" panose="020F0502020204030204" pitchFamily="34" charset="0"/>
              </a:rPr>
              <a:t>.</a:t>
            </a:r>
          </a:p>
          <a:p>
            <a:endParaRPr lang="en-IN" sz="1800" dirty="0" smtClean="0">
              <a:latin typeface="Calibri" panose="020F0502020204030204" pitchFamily="34" charset="0"/>
              <a:cs typeface="Calibri" panose="020F0502020204030204" pitchFamily="34" charset="0"/>
            </a:endParaRPr>
          </a:p>
          <a:p>
            <a:r>
              <a:rPr lang="en-IN" sz="1800" dirty="0" smtClean="0">
                <a:latin typeface="Calibri" panose="020F0502020204030204" pitchFamily="34" charset="0"/>
                <a:cs typeface="Calibri" panose="020F0502020204030204" pitchFamily="34" charset="0"/>
              </a:rPr>
              <a:t>The </a:t>
            </a:r>
            <a:r>
              <a:rPr lang="en-IN" sz="1800" dirty="0">
                <a:latin typeface="Calibri" panose="020F0502020204030204" pitchFamily="34" charset="0"/>
                <a:cs typeface="Calibri" panose="020F0502020204030204" pitchFamily="34" charset="0"/>
              </a:rPr>
              <a:t>top </a:t>
            </a:r>
            <a:r>
              <a:rPr lang="en-IN" sz="1800" dirty="0" smtClean="0">
                <a:latin typeface="Calibri" panose="020F0502020204030204" pitchFamily="34" charset="0"/>
                <a:cs typeface="Calibri" panose="020F0502020204030204" pitchFamily="34" charset="0"/>
              </a:rPr>
              <a:t>Marketing Status </a:t>
            </a:r>
            <a:r>
              <a:rPr lang="en-IN" sz="1800" dirty="0">
                <a:latin typeface="Calibri" panose="020F0502020204030204" pitchFamily="34" charset="0"/>
                <a:cs typeface="Calibri" panose="020F0502020204030204" pitchFamily="34" charset="0"/>
              </a:rPr>
              <a:t>with the highest number of applications is Marketed Products. From 2011 to 2014, the number of applications gradually increased, followed by a gradual decrease in subsequent years. This trend highlights an initial growth phase, then a decline after 2014.</a:t>
            </a:r>
          </a:p>
          <a:p>
            <a:pPr marL="0" lvl="0" indent="0">
              <a:buNone/>
            </a:pP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5067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b="1" u="sng" dirty="0">
                <a:latin typeface="Calibri" panose="020F0502020204030204" pitchFamily="34" charset="0"/>
                <a:cs typeface="Calibri" panose="020F0502020204030204" pitchFamily="34" charset="0"/>
              </a:rPr>
              <a:t>Analysis of Drug Approvals by Dosage </a:t>
            </a:r>
            <a:r>
              <a:rPr lang="en-IN" sz="3200" b="1" u="sng" dirty="0" smtClean="0">
                <a:latin typeface="Calibri" panose="020F0502020204030204" pitchFamily="34" charset="0"/>
                <a:cs typeface="Calibri" panose="020F0502020204030204" pitchFamily="34" charset="0"/>
              </a:rPr>
              <a:t>Form</a:t>
            </a:r>
            <a:endParaRPr lang="en-IN" sz="3200" u="sng"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940158" y="1313646"/>
            <a:ext cx="9109695" cy="4934754"/>
          </a:xfrm>
        </p:spPr>
        <p:txBody>
          <a:bodyPr>
            <a:noAutofit/>
          </a:bodyPr>
          <a:lstStyle/>
          <a:p>
            <a:pPr lvl="0"/>
            <a:r>
              <a:rPr lang="en-IN" sz="1800" b="1" dirty="0">
                <a:latin typeface="Calibri" panose="020F0502020204030204" pitchFamily="34" charset="0"/>
                <a:cs typeface="Calibri" panose="020F0502020204030204" pitchFamily="34" charset="0"/>
              </a:rPr>
              <a:t>Overview of Dosage Forms:</a:t>
            </a:r>
            <a:endParaRPr lang="en-IN" sz="1800" dirty="0">
              <a:latin typeface="Calibri" panose="020F0502020204030204" pitchFamily="34" charset="0"/>
              <a:cs typeface="Calibri" panose="020F0502020204030204" pitchFamily="34" charset="0"/>
            </a:endParaRPr>
          </a:p>
          <a:p>
            <a:pPr lvl="1"/>
            <a:r>
              <a:rPr lang="en-IN" b="1" dirty="0">
                <a:latin typeface="Calibri" panose="020F0502020204030204" pitchFamily="34" charset="0"/>
                <a:cs typeface="Calibri" panose="020F0502020204030204" pitchFamily="34" charset="0"/>
              </a:rPr>
              <a:t>Tablets:</a:t>
            </a:r>
            <a:r>
              <a:rPr lang="en-IN" dirty="0">
                <a:latin typeface="Calibri" panose="020F0502020204030204" pitchFamily="34" charset="0"/>
                <a:cs typeface="Calibri" panose="020F0502020204030204" pitchFamily="34" charset="0"/>
              </a:rPr>
              <a:t> The most common dosage form, with the highest number of approvals.</a:t>
            </a:r>
          </a:p>
          <a:p>
            <a:pPr lvl="1"/>
            <a:r>
              <a:rPr lang="en-IN" b="1" dirty="0" smtClean="0">
                <a:latin typeface="Calibri" panose="020F0502020204030204" pitchFamily="34" charset="0"/>
                <a:cs typeface="Calibri" panose="020F0502020204030204" pitchFamily="34" charset="0"/>
              </a:rPr>
              <a:t>Injectable:</a:t>
            </a:r>
            <a:r>
              <a:rPr lang="en-IN" dirty="0" smtClean="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A significant number of approvals, ranking second.</a:t>
            </a:r>
          </a:p>
          <a:p>
            <a:pPr lvl="1"/>
            <a:r>
              <a:rPr lang="en-IN" b="1" dirty="0">
                <a:latin typeface="Calibri" panose="020F0502020204030204" pitchFamily="34" charset="0"/>
                <a:cs typeface="Calibri" panose="020F0502020204030204" pitchFamily="34" charset="0"/>
              </a:rPr>
              <a:t>Capsules:</a:t>
            </a:r>
            <a:r>
              <a:rPr lang="en-IN" dirty="0">
                <a:latin typeface="Calibri" panose="020F0502020204030204" pitchFamily="34" charset="0"/>
                <a:cs typeface="Calibri" panose="020F0502020204030204" pitchFamily="34" charset="0"/>
              </a:rPr>
              <a:t> A considerable number of approvals, ranking third.</a:t>
            </a:r>
          </a:p>
          <a:p>
            <a:pPr lvl="1"/>
            <a:r>
              <a:rPr lang="en-IN" b="1" dirty="0">
                <a:latin typeface="Calibri" panose="020F0502020204030204" pitchFamily="34" charset="0"/>
                <a:cs typeface="Calibri" panose="020F0502020204030204" pitchFamily="34" charset="0"/>
              </a:rPr>
              <a:t>Others (e.g., creams, ointments, etc.):</a:t>
            </a:r>
            <a:r>
              <a:rPr lang="en-IN" dirty="0">
                <a:latin typeface="Calibri" panose="020F0502020204030204" pitchFamily="34" charset="0"/>
                <a:cs typeface="Calibri" panose="020F0502020204030204" pitchFamily="34" charset="0"/>
              </a:rPr>
              <a:t> Lower number of approvals compared to tablets, </a:t>
            </a:r>
            <a:r>
              <a:rPr lang="en-IN" dirty="0" smtClean="0">
                <a:latin typeface="Calibri" panose="020F0502020204030204" pitchFamily="34" charset="0"/>
                <a:cs typeface="Calibri" panose="020F0502020204030204" pitchFamily="34" charset="0"/>
              </a:rPr>
              <a:t>injectable, </a:t>
            </a:r>
            <a:r>
              <a:rPr lang="en-IN" dirty="0">
                <a:latin typeface="Calibri" panose="020F0502020204030204" pitchFamily="34" charset="0"/>
                <a:cs typeface="Calibri" panose="020F0502020204030204" pitchFamily="34" charset="0"/>
              </a:rPr>
              <a:t>and capsules.</a:t>
            </a:r>
          </a:p>
          <a:p>
            <a:pPr lvl="0"/>
            <a:r>
              <a:rPr lang="en-IN" sz="1800" b="1" dirty="0">
                <a:latin typeface="Calibri" panose="020F0502020204030204" pitchFamily="34" charset="0"/>
                <a:cs typeface="Calibri" panose="020F0502020204030204" pitchFamily="34" charset="0"/>
              </a:rPr>
              <a:t>Distribution of Approvals:</a:t>
            </a:r>
            <a:endParaRPr lang="en-IN" sz="1800" dirty="0">
              <a:latin typeface="Calibri" panose="020F0502020204030204" pitchFamily="34" charset="0"/>
              <a:cs typeface="Calibri" panose="020F0502020204030204" pitchFamily="34" charset="0"/>
            </a:endParaRPr>
          </a:p>
          <a:p>
            <a:pPr lvl="1"/>
            <a:r>
              <a:rPr lang="en-IN" b="1" dirty="0">
                <a:latin typeface="Calibri" panose="020F0502020204030204" pitchFamily="34" charset="0"/>
                <a:cs typeface="Calibri" panose="020F0502020204030204" pitchFamily="34" charset="0"/>
              </a:rPr>
              <a:t>Tablets:</a:t>
            </a:r>
            <a:r>
              <a:rPr lang="en-IN" dirty="0">
                <a:latin typeface="Calibri" panose="020F0502020204030204" pitchFamily="34" charset="0"/>
                <a:cs typeface="Calibri" panose="020F0502020204030204" pitchFamily="34" charset="0"/>
              </a:rPr>
              <a:t> Highest distribution of approvals.</a:t>
            </a:r>
          </a:p>
          <a:p>
            <a:pPr lvl="1"/>
            <a:r>
              <a:rPr lang="en-IN" b="1" dirty="0" smtClean="0">
                <a:latin typeface="Calibri" panose="020F0502020204030204" pitchFamily="34" charset="0"/>
                <a:cs typeface="Calibri" panose="020F0502020204030204" pitchFamily="34" charset="0"/>
              </a:rPr>
              <a:t>Injectable:</a:t>
            </a:r>
            <a:r>
              <a:rPr lang="en-IN" dirty="0" smtClean="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Second highest distribution of approvals.</a:t>
            </a:r>
          </a:p>
          <a:p>
            <a:pPr lvl="1"/>
            <a:r>
              <a:rPr lang="en-IN" b="1" dirty="0">
                <a:latin typeface="Calibri" panose="020F0502020204030204" pitchFamily="34" charset="0"/>
                <a:cs typeface="Calibri" panose="020F0502020204030204" pitchFamily="34" charset="0"/>
              </a:rPr>
              <a:t>Capsules:</a:t>
            </a:r>
            <a:r>
              <a:rPr lang="en-IN" dirty="0">
                <a:latin typeface="Calibri" panose="020F0502020204030204" pitchFamily="34" charset="0"/>
                <a:cs typeface="Calibri" panose="020F0502020204030204" pitchFamily="34" charset="0"/>
              </a:rPr>
              <a:t> Third highest distribution of approvals.</a:t>
            </a:r>
          </a:p>
          <a:p>
            <a:pPr lvl="1"/>
            <a:r>
              <a:rPr lang="en-IN" b="1" dirty="0">
                <a:latin typeface="Calibri" panose="020F0502020204030204" pitchFamily="34" charset="0"/>
                <a:cs typeface="Calibri" panose="020F0502020204030204" pitchFamily="34" charset="0"/>
              </a:rPr>
              <a:t>Others:</a:t>
            </a:r>
            <a:r>
              <a:rPr lang="en-IN" dirty="0">
                <a:latin typeface="Calibri" panose="020F0502020204030204" pitchFamily="34" charset="0"/>
                <a:cs typeface="Calibri" panose="020F0502020204030204" pitchFamily="34" charset="0"/>
              </a:rPr>
              <a:t> Lowest distribution of approvals.</a:t>
            </a:r>
          </a:p>
          <a:p>
            <a:pPr lvl="0"/>
            <a:r>
              <a:rPr lang="en-IN" sz="1800" b="1" dirty="0">
                <a:latin typeface="Calibri" panose="020F0502020204030204" pitchFamily="34" charset="0"/>
                <a:cs typeface="Calibri" panose="020F0502020204030204" pitchFamily="34" charset="0"/>
              </a:rPr>
              <a:t>Most Successful Dosage </a:t>
            </a:r>
            <a:r>
              <a:rPr lang="en-IN" sz="1800" b="1" dirty="0" smtClean="0">
                <a:latin typeface="Calibri" panose="020F0502020204030204" pitchFamily="34" charset="0"/>
                <a:cs typeface="Calibri" panose="020F0502020204030204" pitchFamily="34" charset="0"/>
              </a:rPr>
              <a:t>Form:</a:t>
            </a:r>
            <a:r>
              <a:rPr lang="en-IN" sz="1800" dirty="0" smtClean="0">
                <a:latin typeface="Calibri" panose="020F0502020204030204" pitchFamily="34" charset="0"/>
                <a:cs typeface="Calibri" panose="020F0502020204030204" pitchFamily="34" charset="0"/>
              </a:rPr>
              <a:t> The </a:t>
            </a:r>
            <a:r>
              <a:rPr lang="en-IN" sz="1800" dirty="0">
                <a:latin typeface="Calibri" panose="020F0502020204030204" pitchFamily="34" charset="0"/>
                <a:cs typeface="Calibri" panose="020F0502020204030204" pitchFamily="34" charset="0"/>
              </a:rPr>
              <a:t>top </a:t>
            </a:r>
            <a:r>
              <a:rPr lang="en-IN" sz="1800" dirty="0" smtClean="0">
                <a:latin typeface="Calibri" panose="020F0502020204030204" pitchFamily="34" charset="0"/>
                <a:cs typeface="Calibri" panose="020F0502020204030204" pitchFamily="34" charset="0"/>
              </a:rPr>
              <a:t>Marketing Status </a:t>
            </a:r>
            <a:r>
              <a:rPr lang="en-IN" sz="1800" dirty="0">
                <a:latin typeface="Calibri" panose="020F0502020204030204" pitchFamily="34" charset="0"/>
                <a:cs typeface="Calibri" panose="020F0502020204030204" pitchFamily="34" charset="0"/>
              </a:rPr>
              <a:t>with the maximum number of applications is Tablets. This dosage form has received the highest number of approvals, indicating its preference and effectiveness. The trend shows a significant spike in approvals starting from 1973, marking a drastic rise in its success over time.</a:t>
            </a:r>
          </a:p>
          <a:p>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1101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u="sng" dirty="0">
                <a:latin typeface="Calibri" panose="020F0502020204030204" pitchFamily="34" charset="0"/>
                <a:cs typeface="Calibri" panose="020F0502020204030204" pitchFamily="34" charset="0"/>
              </a:rPr>
              <a:t>Visualization of Drug Approvals by Therapeutic </a:t>
            </a:r>
            <a:r>
              <a:rPr lang="en-US" sz="2400" b="1" u="sng" dirty="0" smtClean="0">
                <a:latin typeface="Calibri" panose="020F0502020204030204" pitchFamily="34" charset="0"/>
                <a:cs typeface="Calibri" panose="020F0502020204030204" pitchFamily="34" charset="0"/>
              </a:rPr>
              <a:t>Classes</a:t>
            </a:r>
            <a:endParaRPr lang="en-US" sz="2400" u="sng"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965916" y="1493950"/>
            <a:ext cx="9083938" cy="4754450"/>
          </a:xfrm>
        </p:spPr>
        <p:txBody>
          <a:bodyPr>
            <a:noAutofit/>
          </a:bodyPr>
          <a:lstStyle/>
          <a:p>
            <a:r>
              <a:rPr lang="en-US" sz="1600" b="1" dirty="0">
                <a:latin typeface="Calibri" panose="020F0502020204030204" pitchFamily="34" charset="0"/>
                <a:cs typeface="Calibri" panose="020F0502020204030204" pitchFamily="34" charset="0"/>
              </a:rPr>
              <a:t>Overview of Therapeutic Classes:</a:t>
            </a:r>
            <a:endParaRPr lang="en-US" sz="1600" dirty="0">
              <a:latin typeface="Calibri" panose="020F0502020204030204" pitchFamily="34" charset="0"/>
              <a:cs typeface="Calibri" panose="020F0502020204030204" pitchFamily="34" charset="0"/>
            </a:endParaRPr>
          </a:p>
          <a:p>
            <a:pPr lvl="1"/>
            <a:r>
              <a:rPr lang="en-US" sz="1600" b="1" dirty="0">
                <a:latin typeface="Calibri" panose="020F0502020204030204" pitchFamily="34" charset="0"/>
                <a:cs typeface="Calibri" panose="020F0502020204030204" pitchFamily="34" charset="0"/>
              </a:rPr>
              <a:t>Anti-Inflammatories:</a:t>
            </a:r>
            <a:r>
              <a:rPr lang="en-US" sz="1600" dirty="0">
                <a:latin typeface="Calibri" panose="020F0502020204030204" pitchFamily="34" charset="0"/>
                <a:cs typeface="Calibri" panose="020F0502020204030204" pitchFamily="34" charset="0"/>
              </a:rPr>
              <a:t> Highest number of approvals.</a:t>
            </a:r>
          </a:p>
          <a:p>
            <a:pPr lvl="1"/>
            <a:r>
              <a:rPr lang="en-US" sz="1600" b="1" dirty="0">
                <a:latin typeface="Calibri" panose="020F0502020204030204" pitchFamily="34" charset="0"/>
                <a:cs typeface="Calibri" panose="020F0502020204030204" pitchFamily="34" charset="0"/>
              </a:rPr>
              <a:t>Electrolytes:</a:t>
            </a:r>
            <a:r>
              <a:rPr lang="en-US" sz="1600" dirty="0">
                <a:latin typeface="Calibri" panose="020F0502020204030204" pitchFamily="34" charset="0"/>
                <a:cs typeface="Calibri" panose="020F0502020204030204" pitchFamily="34" charset="0"/>
              </a:rPr>
              <a:t> Significant number of approvals, second highest.</a:t>
            </a:r>
          </a:p>
          <a:p>
            <a:pPr lvl="1"/>
            <a:r>
              <a:rPr lang="en-US" sz="1600" b="1" dirty="0">
                <a:latin typeface="Calibri" panose="020F0502020204030204" pitchFamily="34" charset="0"/>
                <a:cs typeface="Calibri" panose="020F0502020204030204" pitchFamily="34" charset="0"/>
              </a:rPr>
              <a:t>Combination Solutions:</a:t>
            </a:r>
            <a:r>
              <a:rPr lang="en-US" sz="1600" dirty="0">
                <a:latin typeface="Calibri" panose="020F0502020204030204" pitchFamily="34" charset="0"/>
                <a:cs typeface="Calibri" panose="020F0502020204030204" pitchFamily="34" charset="0"/>
              </a:rPr>
              <a:t> Considerable number of approvals, third highest.</a:t>
            </a:r>
          </a:p>
          <a:p>
            <a:pPr lvl="1"/>
            <a:r>
              <a:rPr lang="en-US" sz="1600" b="1" dirty="0">
                <a:latin typeface="Calibri" panose="020F0502020204030204" pitchFamily="34" charset="0"/>
                <a:cs typeface="Calibri" panose="020F0502020204030204" pitchFamily="34" charset="0"/>
              </a:rPr>
              <a:t>Antidepressants:</a:t>
            </a:r>
            <a:r>
              <a:rPr lang="en-US" sz="1600" dirty="0">
                <a:latin typeface="Calibri" panose="020F0502020204030204" pitchFamily="34" charset="0"/>
                <a:cs typeface="Calibri" panose="020F0502020204030204" pitchFamily="34" charset="0"/>
              </a:rPr>
              <a:t> Notable number of approvals.</a:t>
            </a:r>
          </a:p>
          <a:p>
            <a:r>
              <a:rPr lang="en-US" sz="1600" b="1" dirty="0">
                <a:latin typeface="Calibri" panose="020F0502020204030204" pitchFamily="34" charset="0"/>
                <a:cs typeface="Calibri" panose="020F0502020204030204" pitchFamily="34" charset="0"/>
              </a:rPr>
              <a:t>Top Therapeutic Classes:</a:t>
            </a:r>
            <a:endParaRPr lang="en-US" sz="1600" dirty="0">
              <a:latin typeface="Calibri" panose="020F0502020204030204" pitchFamily="34" charset="0"/>
              <a:cs typeface="Calibri" panose="020F0502020204030204" pitchFamily="34" charset="0"/>
            </a:endParaRPr>
          </a:p>
          <a:p>
            <a:pPr lvl="1"/>
            <a:r>
              <a:rPr lang="en-US" sz="1600" b="1" dirty="0">
                <a:latin typeface="Calibri" panose="020F0502020204030204" pitchFamily="34" charset="0"/>
                <a:cs typeface="Calibri" panose="020F0502020204030204" pitchFamily="34" charset="0"/>
              </a:rPr>
              <a:t>Ibuprofen:</a:t>
            </a:r>
            <a:r>
              <a:rPr lang="en-US" sz="1600" dirty="0">
                <a:latin typeface="Calibri" panose="020F0502020204030204" pitchFamily="34" charset="0"/>
                <a:cs typeface="Calibri" panose="020F0502020204030204" pitchFamily="34" charset="0"/>
              </a:rPr>
              <a:t> Highest number of approvals, representing the anti-inflammatory class.</a:t>
            </a:r>
          </a:p>
          <a:p>
            <a:pPr lvl="1"/>
            <a:r>
              <a:rPr lang="en-US" sz="1600" b="1" dirty="0">
                <a:latin typeface="Calibri" panose="020F0502020204030204" pitchFamily="34" charset="0"/>
                <a:cs typeface="Calibri" panose="020F0502020204030204" pitchFamily="34" charset="0"/>
              </a:rPr>
              <a:t>Sodium Chloride:</a:t>
            </a:r>
            <a:r>
              <a:rPr lang="en-US" sz="1600" dirty="0">
                <a:latin typeface="Calibri" panose="020F0502020204030204" pitchFamily="34" charset="0"/>
                <a:cs typeface="Calibri" panose="020F0502020204030204" pitchFamily="34" charset="0"/>
              </a:rPr>
              <a:t> Significant number of approvals, representing the electrolyte class.</a:t>
            </a:r>
          </a:p>
          <a:p>
            <a:pPr lvl="1"/>
            <a:r>
              <a:rPr lang="en-US" sz="1600" b="1" dirty="0">
                <a:latin typeface="Calibri" panose="020F0502020204030204" pitchFamily="34" charset="0"/>
                <a:cs typeface="Calibri" panose="020F0502020204030204" pitchFamily="34" charset="0"/>
              </a:rPr>
              <a:t>Dextrose Sodium Chloride:</a:t>
            </a:r>
            <a:r>
              <a:rPr lang="en-US" sz="1600" dirty="0">
                <a:latin typeface="Calibri" panose="020F0502020204030204" pitchFamily="34" charset="0"/>
                <a:cs typeface="Calibri" panose="020F0502020204030204" pitchFamily="34" charset="0"/>
              </a:rPr>
              <a:t> Considerable number of approvals, representing the combination solutions class.</a:t>
            </a:r>
          </a:p>
          <a:p>
            <a:pPr lvl="1"/>
            <a:r>
              <a:rPr lang="en-US" sz="1600" b="1" dirty="0">
                <a:latin typeface="Calibri" panose="020F0502020204030204" pitchFamily="34" charset="0"/>
                <a:cs typeface="Calibri" panose="020F0502020204030204" pitchFamily="34" charset="0"/>
              </a:rPr>
              <a:t>Amitriptyline Hydrochloride:</a:t>
            </a:r>
            <a:r>
              <a:rPr lang="en-US" sz="1600" dirty="0">
                <a:latin typeface="Calibri" panose="020F0502020204030204" pitchFamily="34" charset="0"/>
                <a:cs typeface="Calibri" panose="020F0502020204030204" pitchFamily="34" charset="0"/>
              </a:rPr>
              <a:t> Notable number of approvals, representing the antidepressants class.</a:t>
            </a:r>
          </a:p>
          <a:p>
            <a:r>
              <a:rPr lang="en-US" sz="1600" b="1" dirty="0">
                <a:latin typeface="Calibri" panose="020F0502020204030204" pitchFamily="34" charset="0"/>
                <a:cs typeface="Calibri" panose="020F0502020204030204" pitchFamily="34" charset="0"/>
              </a:rPr>
              <a:t>Most Prominent Therapeutic Classes:</a:t>
            </a:r>
            <a:endParaRPr lang="en-US" sz="1600" dirty="0">
              <a:latin typeface="Calibri" panose="020F0502020204030204" pitchFamily="34" charset="0"/>
              <a:cs typeface="Calibri" panose="020F0502020204030204" pitchFamily="34" charset="0"/>
            </a:endParaRPr>
          </a:p>
          <a:p>
            <a:pPr lvl="1"/>
            <a:r>
              <a:rPr lang="en-US" sz="1600" b="1" dirty="0">
                <a:latin typeface="Calibri" panose="020F0502020204030204" pitchFamily="34" charset="0"/>
                <a:cs typeface="Calibri" panose="020F0502020204030204" pitchFamily="34" charset="0"/>
              </a:rPr>
              <a:t>Anti-Inflammatories</a:t>
            </a:r>
            <a:r>
              <a:rPr lang="en-US" sz="1600" dirty="0">
                <a:latin typeface="Calibri" panose="020F0502020204030204" pitchFamily="34" charset="0"/>
                <a:cs typeface="Calibri" panose="020F0502020204030204" pitchFamily="34" charset="0"/>
              </a:rPr>
              <a:t> and </a:t>
            </a:r>
            <a:r>
              <a:rPr lang="en-US" sz="1600" b="1" dirty="0">
                <a:latin typeface="Calibri" panose="020F0502020204030204" pitchFamily="34" charset="0"/>
                <a:cs typeface="Calibri" panose="020F0502020204030204" pitchFamily="34" charset="0"/>
              </a:rPr>
              <a:t>Electrolytes</a:t>
            </a:r>
            <a:r>
              <a:rPr lang="en-US" sz="1600" dirty="0">
                <a:latin typeface="Calibri" panose="020F0502020204030204" pitchFamily="34" charset="0"/>
                <a:cs typeface="Calibri" panose="020F0502020204030204" pitchFamily="34" charset="0"/>
              </a:rPr>
              <a:t> emerge as the therapeutic classes with the highest number of drug approvals.</a:t>
            </a:r>
          </a:p>
        </p:txBody>
      </p:sp>
    </p:spTree>
    <p:extLst>
      <p:ext uri="{BB962C8B-B14F-4D97-AF65-F5344CB8AC3E}">
        <p14:creationId xmlns:p14="http://schemas.microsoft.com/office/powerpoint/2010/main" val="714986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146</TotalTime>
  <Words>752</Words>
  <Application>Microsoft Office PowerPoint</Application>
  <PresentationFormat>Widescreen</PresentationFormat>
  <Paragraphs>73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vt:lpstr>
      <vt:lpstr>FDA Drug Insights: Approval Trends, Dosage Forms, Therapeutic Classes, and Marketing Status</vt:lpstr>
      <vt:lpstr>Introduction</vt:lpstr>
      <vt:lpstr>Unveiling Approval Trends: Insights &amp; Patterns</vt:lpstr>
      <vt:lpstr>Sponsor Approval Rates</vt:lpstr>
      <vt:lpstr>Segmentation of Products Based on Marketing Status</vt:lpstr>
      <vt:lpstr>PowerPoint Presentation</vt:lpstr>
      <vt:lpstr>Analysis of Drug Approvals by Dosage Form</vt:lpstr>
      <vt:lpstr>Visualization of Drug Approvals by Therapeutic Classes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Sravan</dc:creator>
  <cp:lastModifiedBy>Sravan</cp:lastModifiedBy>
  <cp:revision>12</cp:revision>
  <dcterms:created xsi:type="dcterms:W3CDTF">2024-09-15T04:47:56Z</dcterms:created>
  <dcterms:modified xsi:type="dcterms:W3CDTF">2024-09-16T05:20:29Z</dcterms:modified>
</cp:coreProperties>
</file>