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323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7787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12353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272157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52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4479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0826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9551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429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497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8496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372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661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375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319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216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318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10/11/2024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9793586"/>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latin typeface="Cambria" panose="02040503050406030204" pitchFamily="18" charset="0"/>
                <a:ea typeface="Cambria" panose="02040503050406030204" pitchFamily="18" charset="0"/>
              </a:rPr>
              <a:t>SQL Optimization for </a:t>
            </a:r>
            <a:r>
              <a:rPr dirty="0" err="1">
                <a:latin typeface="Cambria" panose="02040503050406030204" pitchFamily="18" charset="0"/>
                <a:ea typeface="Cambria" panose="02040503050406030204" pitchFamily="18" charset="0"/>
              </a:rPr>
              <a:t>Fincorp</a:t>
            </a:r>
            <a:r>
              <a:rPr dirty="0">
                <a:latin typeface="Cambria" panose="02040503050406030204" pitchFamily="18" charset="0"/>
                <a:ea typeface="Cambria" panose="02040503050406030204" pitchFamily="18" charset="0"/>
              </a:rPr>
              <a:t> Lending</a:t>
            </a:r>
          </a:p>
        </p:txBody>
      </p:sp>
      <p:sp>
        <p:nvSpPr>
          <p:cNvPr id="3" name="Subtitle 2"/>
          <p:cNvSpPr>
            <a:spLocks noGrp="1"/>
          </p:cNvSpPr>
          <p:nvPr>
            <p:ph type="subTitle" idx="1"/>
          </p:nvPr>
        </p:nvSpPr>
        <p:spPr/>
        <p:txBody>
          <a:bodyPr/>
          <a:lstStyle/>
          <a:p>
            <a:r>
              <a:rPr dirty="0">
                <a:latin typeface="Calibri" panose="020F0502020204030204" pitchFamily="34" charset="0"/>
                <a:cs typeface="Calibri" panose="020F0502020204030204" pitchFamily="34" charset="0"/>
              </a:rPr>
              <a:t>Reducing Loan Defaults and Enhancing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mbria" panose="02040503050406030204" pitchFamily="18" charset="0"/>
                <a:ea typeface="Cambria" panose="02040503050406030204" pitchFamily="18" charset="0"/>
              </a:rPr>
              <a:t>Introduction</a:t>
            </a:r>
          </a:p>
        </p:txBody>
      </p:sp>
      <p:sp>
        <p:nvSpPr>
          <p:cNvPr id="3" name="Content Placeholder 2"/>
          <p:cNvSpPr>
            <a:spLocks noGrp="1"/>
          </p:cNvSpPr>
          <p:nvPr>
            <p:ph idx="1"/>
          </p:nvPr>
        </p:nvSpPr>
        <p:spPr/>
        <p:txBody>
          <a:bodyPr/>
          <a:lstStyle/>
          <a:p>
            <a:pPr marL="0" indent="0">
              <a:buNone/>
            </a:pPr>
            <a:r>
              <a:rPr dirty="0" err="1">
                <a:latin typeface="Calibri" panose="020F0502020204030204" pitchFamily="34" charset="0"/>
                <a:cs typeface="Calibri" panose="020F0502020204030204" pitchFamily="34" charset="0"/>
              </a:rPr>
              <a:t>Fincorp</a:t>
            </a:r>
            <a:r>
              <a:rPr dirty="0">
                <a:latin typeface="Calibri" panose="020F0502020204030204" pitchFamily="34" charset="0"/>
                <a:cs typeface="Calibri" panose="020F0502020204030204" pitchFamily="34" charset="0"/>
              </a:rPr>
              <a:t> Lending is a financial corporation providing loans across personal, auto, home, education, and business categories. With growing competition and regulatory challenges, the company faces high default rates and an inefficient loan approval process. This project aims to optimize SQL queries for better data management and decision-making, leading to reduced loan defaults, enhanced customer satisfaction, and data-driven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mbria" panose="02040503050406030204" pitchFamily="18" charset="0"/>
                <a:ea typeface="Cambria" panose="02040503050406030204" pitchFamily="18" charset="0"/>
              </a:rPr>
              <a:t>Data Insights</a:t>
            </a:r>
          </a:p>
        </p:txBody>
      </p:sp>
      <p:sp>
        <p:nvSpPr>
          <p:cNvPr id="3" name="Content Placeholder 2"/>
          <p:cNvSpPr>
            <a:spLocks noGrp="1"/>
          </p:cNvSpPr>
          <p:nvPr>
            <p:ph idx="1"/>
          </p:nvPr>
        </p:nvSpPr>
        <p:spPr/>
        <p:txBody>
          <a:bodyPr/>
          <a:lstStyle/>
          <a:p>
            <a:pPr marL="0" indent="0">
              <a:buNone/>
            </a:pPr>
            <a:r>
              <a:rPr b="1" dirty="0">
                <a:latin typeface="Calibri" panose="020F0502020204030204" pitchFamily="34" charset="0"/>
                <a:cs typeface="Calibri" panose="020F0502020204030204" pitchFamily="34" charset="0"/>
              </a:rPr>
              <a:t>Key insights from the data include:</a:t>
            </a:r>
          </a:p>
          <a:p>
            <a:r>
              <a:rPr dirty="0" smtClean="0">
                <a:latin typeface="Calibri" panose="020F0502020204030204" pitchFamily="34" charset="0"/>
                <a:cs typeface="Calibri" panose="020F0502020204030204" pitchFamily="34" charset="0"/>
              </a:rPr>
              <a:t>High </a:t>
            </a:r>
            <a:r>
              <a:rPr dirty="0">
                <a:latin typeface="Calibri" panose="020F0502020204030204" pitchFamily="34" charset="0"/>
                <a:cs typeface="Calibri" panose="020F0502020204030204" pitchFamily="34" charset="0"/>
              </a:rPr>
              <a:t>default rates in certain loan types and regions.</a:t>
            </a:r>
          </a:p>
          <a:p>
            <a:r>
              <a:rPr dirty="0" smtClean="0">
                <a:latin typeface="Calibri" panose="020F0502020204030204" pitchFamily="34" charset="0"/>
                <a:cs typeface="Calibri" panose="020F0502020204030204" pitchFamily="34" charset="0"/>
              </a:rPr>
              <a:t>Credit </a:t>
            </a:r>
            <a:r>
              <a:rPr dirty="0">
                <a:latin typeface="Calibri" panose="020F0502020204030204" pitchFamily="34" charset="0"/>
                <a:cs typeface="Calibri" panose="020F0502020204030204" pitchFamily="34" charset="0"/>
              </a:rPr>
              <a:t>score and employment status strongly impact loan approval and default rates.</a:t>
            </a:r>
          </a:p>
          <a:p>
            <a:r>
              <a:rPr dirty="0" smtClean="0">
                <a:latin typeface="Calibri" panose="020F0502020204030204" pitchFamily="34" charset="0"/>
                <a:cs typeface="Calibri" panose="020F0502020204030204" pitchFamily="34" charset="0"/>
              </a:rPr>
              <a:t>Customers </a:t>
            </a:r>
            <a:r>
              <a:rPr dirty="0">
                <a:latin typeface="Calibri" panose="020F0502020204030204" pitchFamily="34" charset="0"/>
                <a:cs typeface="Calibri" panose="020F0502020204030204" pitchFamily="34" charset="0"/>
              </a:rPr>
              <a:t>with lower incomes and higher dependents are at higher risk of default.</a:t>
            </a:r>
          </a:p>
          <a:p>
            <a:r>
              <a:rPr dirty="0" smtClean="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Interest rates and term lengths affect payment behavior.</a:t>
            </a:r>
          </a:p>
          <a:p>
            <a:r>
              <a:rPr dirty="0" smtClean="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Regions with higher loan amounts have a higher concentration of defaults.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mbria" panose="02040503050406030204" pitchFamily="18" charset="0"/>
                <a:ea typeface="Cambria" panose="02040503050406030204" pitchFamily="18" charset="0"/>
              </a:rPr>
              <a:t>Recommendations</a:t>
            </a:r>
          </a:p>
        </p:txBody>
      </p:sp>
      <p:sp>
        <p:nvSpPr>
          <p:cNvPr id="3" name="Content Placeholder 2"/>
          <p:cNvSpPr>
            <a:spLocks noGrp="1"/>
          </p:cNvSpPr>
          <p:nvPr>
            <p:ph idx="1"/>
          </p:nvPr>
        </p:nvSpPr>
        <p:spPr>
          <a:xfrm>
            <a:off x="484710" y="1487606"/>
            <a:ext cx="7949606" cy="5008728"/>
          </a:xfrm>
        </p:spPr>
        <p:txBody>
          <a:bodyPr>
            <a:normAutofit/>
          </a:bodyPr>
          <a:lstStyle/>
          <a:p>
            <a:pPr marL="0" indent="0">
              <a:buNone/>
            </a:pPr>
            <a:r>
              <a:rPr b="1" dirty="0">
                <a:latin typeface="Calibri" panose="020F0502020204030204" pitchFamily="34" charset="0"/>
                <a:cs typeface="Calibri" panose="020F0502020204030204" pitchFamily="34" charset="0"/>
              </a:rPr>
              <a:t>Based on the analysis, the </a:t>
            </a:r>
            <a:r>
              <a:rPr b="1" dirty="0" smtClean="0">
                <a:latin typeface="Calibri" panose="020F0502020204030204" pitchFamily="34" charset="0"/>
                <a:cs typeface="Calibri" panose="020F0502020204030204" pitchFamily="34" charset="0"/>
              </a:rPr>
              <a:t>following recommendations </a:t>
            </a:r>
            <a:r>
              <a:rPr b="1" dirty="0">
                <a:latin typeface="Calibri" panose="020F0502020204030204" pitchFamily="34" charset="0"/>
                <a:cs typeface="Calibri" panose="020F0502020204030204" pitchFamily="34" charset="0"/>
              </a:rPr>
              <a:t>are proposed:</a:t>
            </a:r>
          </a:p>
          <a:p>
            <a:r>
              <a:rPr dirty="0" smtClean="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Improve the credit risk assessment model by factoring in employment status, credit score, and number of dependents.</a:t>
            </a:r>
          </a:p>
          <a:p>
            <a:r>
              <a:rPr dirty="0" smtClean="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Implement a tiered interest rate model based on customer risk profiles to reduce defaults.</a:t>
            </a:r>
          </a:p>
          <a:p>
            <a:r>
              <a:rPr dirty="0" smtClean="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Streamline loan approval processes to enhance customer satisfaction.</a:t>
            </a:r>
          </a:p>
          <a:p>
            <a:r>
              <a:rPr lang="en-US" dirty="0">
                <a:latin typeface="Calibri" panose="020F0502020204030204" pitchFamily="34" charset="0"/>
                <a:cs typeface="Calibri" panose="020F0502020204030204" pitchFamily="34" charset="0"/>
              </a:rPr>
              <a:t> </a:t>
            </a:r>
            <a:r>
              <a:rPr dirty="0" smtClean="0">
                <a:latin typeface="Calibri" panose="020F0502020204030204" pitchFamily="34" charset="0"/>
                <a:cs typeface="Calibri" panose="020F0502020204030204" pitchFamily="34" charset="0"/>
              </a:rPr>
              <a:t>Focus </a:t>
            </a:r>
            <a:r>
              <a:rPr dirty="0">
                <a:latin typeface="Calibri" panose="020F0502020204030204" pitchFamily="34" charset="0"/>
                <a:cs typeface="Calibri" panose="020F0502020204030204" pitchFamily="34" charset="0"/>
              </a:rPr>
              <a:t>on reducing defaults in high-risk regions by offering financial </a:t>
            </a:r>
            <a:r>
              <a:rPr lang="en-US" dirty="0" smtClean="0">
                <a:latin typeface="Calibri" panose="020F0502020204030204" pitchFamily="34" charset="0"/>
                <a:cs typeface="Calibri" panose="020F0502020204030204" pitchFamily="34" charset="0"/>
              </a:rPr>
              <a:t>   </a:t>
            </a:r>
            <a:r>
              <a:rPr dirty="0" smtClean="0">
                <a:latin typeface="Calibri" panose="020F0502020204030204" pitchFamily="34" charset="0"/>
                <a:cs typeface="Calibri" panose="020F0502020204030204" pitchFamily="34" charset="0"/>
              </a:rPr>
              <a:t>education </a:t>
            </a:r>
            <a:r>
              <a:rPr dirty="0">
                <a:latin typeface="Calibri" panose="020F0502020204030204" pitchFamily="34" charset="0"/>
                <a:cs typeface="Calibri" panose="020F0502020204030204" pitchFamily="34" charset="0"/>
              </a:rPr>
              <a:t>and flexible repayment terms.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lstStyle/>
          <a:p>
            <a:r>
              <a:rPr dirty="0">
                <a:latin typeface="Calibri" panose="020F0502020204030204" pitchFamily="34" charset="0"/>
                <a:cs typeface="Calibri" panose="020F0502020204030204" pitchFamily="34" charset="0"/>
              </a:rPr>
              <a:t>Optimizing SQL queries for Fincorp Lending has provided critical insights into customer behavior and loan performance. By leveraging these insights, Fincorp can reduce loan defaults, improve profitability, and enhance customer satisfaction. Implementing the recommended changes will not only streamline the loan approval process but also strengthen the company's overall risk management.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TotalTime>
  <Words>285</Words>
  <Application>Microsoft Office PowerPoint</Application>
  <PresentationFormat>On-screen Show (4:3)</PresentationFormat>
  <Paragraphs>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Cambria</vt:lpstr>
      <vt:lpstr>Century Gothic</vt:lpstr>
      <vt:lpstr>Wingdings 3</vt:lpstr>
      <vt:lpstr>Ion</vt:lpstr>
      <vt:lpstr>SQL Optimization for Fincorp Lending</vt:lpstr>
      <vt:lpstr>Introduction</vt:lpstr>
      <vt:lpstr>Data Insights</vt:lpstr>
      <vt:lpstr>Recommendations</vt:lpstr>
      <vt:lpstr>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Optimization for Fincorp Lending</dc:title>
  <dc:subject/>
  <dc:creator/>
  <cp:keywords/>
  <dc:description>generated using python-pptx</dc:description>
  <cp:lastModifiedBy>Sravan</cp:lastModifiedBy>
  <cp:revision>3</cp:revision>
  <dcterms:created xsi:type="dcterms:W3CDTF">2013-01-27T09:14:16Z</dcterms:created>
  <dcterms:modified xsi:type="dcterms:W3CDTF">2024-10-11T10:12:23Z</dcterms:modified>
  <cp:category/>
</cp:coreProperties>
</file>