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960240"/>
          </a:xfrm>
        </p:spPr>
        <p:txBody>
          <a:bodyPr>
            <a:normAutofit fontScale="90000"/>
          </a:bodyPr>
          <a:lstStyle/>
          <a:p>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Analysis </a:t>
            </a:r>
            <a:r>
              <a:rPr lang="en-IN" b="1" dirty="0"/>
              <a:t>of Airbnb Data</a:t>
            </a:r>
            <a:br>
              <a:rPr lang="en-IN" b="1" dirty="0"/>
            </a:br>
            <a:endParaRPr lang="en-IN" dirty="0"/>
          </a:p>
        </p:txBody>
      </p:sp>
    </p:spTree>
    <p:extLst>
      <p:ext uri="{BB962C8B-B14F-4D97-AF65-F5344CB8AC3E}">
        <p14:creationId xmlns:p14="http://schemas.microsoft.com/office/powerpoint/2010/main" val="402261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a:t>Assessing Listing Age and Host Experience: Identifying Hosts with a Decade or More of </a:t>
            </a:r>
            <a:r>
              <a:rPr lang="en-US" sz="2000" dirty="0" smtClean="0"/>
              <a:t>Expertise</a:t>
            </a:r>
            <a:endParaRPr lang="en-IN" sz="2000" dirty="0"/>
          </a:p>
        </p:txBody>
      </p:sp>
      <p:sp>
        <p:nvSpPr>
          <p:cNvPr id="3" name="Content Placeholder 2"/>
          <p:cNvSpPr>
            <a:spLocks noGrp="1"/>
          </p:cNvSpPr>
          <p:nvPr>
            <p:ph idx="1"/>
          </p:nvPr>
        </p:nvSpPr>
        <p:spPr>
          <a:xfrm>
            <a:off x="1141412" y="2249486"/>
            <a:ext cx="9905999" cy="4267223"/>
          </a:xfrm>
        </p:spPr>
        <p:txBody>
          <a:bodyPr>
            <a:normAutofit/>
          </a:bodyPr>
          <a:lstStyle/>
          <a:p>
            <a:pPr marL="0" indent="0">
              <a:buNone/>
            </a:pPr>
            <a:r>
              <a:rPr lang="en-US" sz="1400" dirty="0" smtClean="0"/>
              <a:t>Observations:</a:t>
            </a:r>
          </a:p>
          <a:p>
            <a:r>
              <a:rPr lang="en-IN" sz="1400" dirty="0" smtClean="0"/>
              <a:t>Increase</a:t>
            </a:r>
            <a:r>
              <a:rPr lang="en-IN" sz="1400" b="1" dirty="0" smtClean="0"/>
              <a:t> </a:t>
            </a:r>
            <a:r>
              <a:rPr lang="en-IN" sz="1400" b="1" dirty="0"/>
              <a:t>in Count of Long-Term Listings:</a:t>
            </a:r>
            <a:endParaRPr lang="en-IN" sz="1400" dirty="0"/>
          </a:p>
          <a:p>
            <a:pPr lvl="1"/>
            <a:r>
              <a:rPr lang="en-IN" sz="1400" dirty="0"/>
              <a:t>The total number of Airbnb listings that are more than 10 years old has shown an upward trend. This indicates that more listings are reaching the decade milestone.</a:t>
            </a:r>
          </a:p>
          <a:p>
            <a:r>
              <a:rPr lang="en-IN" sz="1400" dirty="0" smtClean="0"/>
              <a:t>Decrease</a:t>
            </a:r>
            <a:r>
              <a:rPr lang="en-IN" sz="1400" b="1" dirty="0" smtClean="0"/>
              <a:t> </a:t>
            </a:r>
            <a:r>
              <a:rPr lang="en-IN" sz="1400" b="1" dirty="0"/>
              <a:t>in Age Distribution:</a:t>
            </a:r>
            <a:endParaRPr lang="en-IN" sz="1400" dirty="0"/>
          </a:p>
          <a:p>
            <a:pPr lvl="1"/>
            <a:r>
              <a:rPr lang="en-IN" sz="1400" dirty="0"/>
              <a:t>Despite the increase in the count of long-term listings, the distribution of ages within this category has decreased. This means there is less variability in the ages of listings older than 10 years</a:t>
            </a:r>
            <a:r>
              <a:rPr lang="en-IN" sz="1400" dirty="0" smtClean="0"/>
              <a:t>.</a:t>
            </a:r>
          </a:p>
          <a:p>
            <a:pPr marL="0" indent="0">
              <a:buNone/>
            </a:pPr>
            <a:r>
              <a:rPr lang="en-IN" sz="1400" b="1" dirty="0" smtClean="0"/>
              <a:t>Recommendations</a:t>
            </a:r>
            <a:r>
              <a:rPr lang="en-IN" sz="1400" b="1" dirty="0"/>
              <a:t>:</a:t>
            </a:r>
            <a:endParaRPr lang="en-IN" sz="1400" dirty="0"/>
          </a:p>
          <a:p>
            <a:pPr lvl="0"/>
            <a:r>
              <a:rPr lang="en-IN" sz="1400" b="1" dirty="0"/>
              <a:t>Support for Sustaining Long-Term Listings:</a:t>
            </a:r>
            <a:endParaRPr lang="en-IN" sz="1400" dirty="0"/>
          </a:p>
          <a:p>
            <a:pPr lvl="1"/>
            <a:r>
              <a:rPr lang="en-IN" sz="1400" dirty="0"/>
              <a:t>Implement programs to support hosts in maintaining their listings beyond the 10-year mark. This could include offering incentives for long-term hosting or providing advanced training and resources.</a:t>
            </a:r>
          </a:p>
          <a:p>
            <a:pPr marL="457200" lvl="1" indent="0">
              <a:buNone/>
            </a:pPr>
            <a:endParaRPr lang="en-IN" sz="1500" dirty="0"/>
          </a:p>
          <a:p>
            <a:pPr marL="0" indent="0">
              <a:buNone/>
            </a:pPr>
            <a:endParaRPr lang="en-IN" dirty="0"/>
          </a:p>
        </p:txBody>
      </p:sp>
    </p:spTree>
    <p:extLst>
      <p:ext uri="{BB962C8B-B14F-4D97-AF65-F5344CB8AC3E}">
        <p14:creationId xmlns:p14="http://schemas.microsoft.com/office/powerpoint/2010/main" val="428818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0614" y="270456"/>
            <a:ext cx="10071279" cy="6168981"/>
          </a:xfrm>
        </p:spPr>
        <p:txBody>
          <a:bodyPr>
            <a:normAutofit/>
          </a:bodyPr>
          <a:lstStyle/>
          <a:p>
            <a:pPr lvl="0"/>
            <a:r>
              <a:rPr lang="en-IN" sz="1400" b="1" dirty="0"/>
              <a:t>Encourage Longevity:</a:t>
            </a:r>
            <a:endParaRPr lang="en-IN" sz="1400" dirty="0"/>
          </a:p>
          <a:p>
            <a:pPr lvl="1"/>
            <a:r>
              <a:rPr lang="en-IN" sz="1400" dirty="0"/>
              <a:t>Develop strategies to encourage hosts to continue beyond the initial 10 years, such as recognizing long-term hosts or creating community-building initiatives for seasoned hosts.</a:t>
            </a:r>
          </a:p>
          <a:p>
            <a:pPr lvl="0"/>
            <a:r>
              <a:rPr lang="en-IN" sz="1400" b="1" dirty="0"/>
              <a:t>Monitor Market Dynamics:</a:t>
            </a:r>
            <a:endParaRPr lang="en-IN" sz="1400" dirty="0"/>
          </a:p>
          <a:p>
            <a:pPr lvl="1"/>
            <a:r>
              <a:rPr lang="en-IN" sz="1400" dirty="0"/>
              <a:t>Continuously monitor the market to understand why listings older than 10 years are decreasing in variability. Investigate factors such as host satisfaction, market competition, or changes in regulations.</a:t>
            </a:r>
          </a:p>
          <a:p>
            <a:pPr lvl="0"/>
            <a:r>
              <a:rPr lang="en-IN" sz="1400" b="1" dirty="0"/>
              <a:t>Enhance Guest Experience:</a:t>
            </a:r>
            <a:endParaRPr lang="en-IN" sz="1400" dirty="0"/>
          </a:p>
          <a:p>
            <a:pPr lvl="1"/>
            <a:r>
              <a:rPr lang="en-IN" sz="1400" dirty="0"/>
              <a:t>Ensure that newer long-term hosts are equipped to provide high-quality experiences by offering additional training focused on guest satisfaction and hospitality best practices.</a:t>
            </a:r>
          </a:p>
          <a:p>
            <a:pPr marL="0" indent="0">
              <a:buNone/>
            </a:pPr>
            <a:r>
              <a:rPr lang="en-IN" sz="1400" b="1" dirty="0"/>
              <a:t>Conclusion:</a:t>
            </a:r>
            <a:r>
              <a:rPr lang="en-IN" sz="1400" dirty="0"/>
              <a:t> The trend of increasing counts of listings older than 10 years, coupled with a decrease in age distribution, highlights a maturing but potentially stabilizing market. By supporting long-term hosts and encouraging sustained hosting, Airbnb can foster a robust and experienced community, enhancing overall guest experiences and market stability.</a:t>
            </a:r>
          </a:p>
          <a:p>
            <a:pPr marL="0" indent="0">
              <a:buNone/>
            </a:pPr>
            <a:endParaRPr lang="en-IN" dirty="0"/>
          </a:p>
        </p:txBody>
      </p:sp>
    </p:spTree>
    <p:extLst>
      <p:ext uri="{BB962C8B-B14F-4D97-AF65-F5344CB8AC3E}">
        <p14:creationId xmlns:p14="http://schemas.microsoft.com/office/powerpoint/2010/main" val="57038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a:t>Property Type Price Analysis: Visualizing Average Prices by Room and Property Type with Focus on High-Value Entire Places</a:t>
            </a:r>
            <a:endParaRPr lang="en-IN" sz="2000" dirty="0"/>
          </a:p>
        </p:txBody>
      </p:sp>
      <p:sp>
        <p:nvSpPr>
          <p:cNvPr id="3" name="Content Placeholder 2"/>
          <p:cNvSpPr>
            <a:spLocks noGrp="1"/>
          </p:cNvSpPr>
          <p:nvPr>
            <p:ph idx="1"/>
          </p:nvPr>
        </p:nvSpPr>
        <p:spPr>
          <a:xfrm>
            <a:off x="1141412" y="2249486"/>
            <a:ext cx="9905999" cy="4292981"/>
          </a:xfrm>
        </p:spPr>
        <p:txBody>
          <a:bodyPr>
            <a:normAutofit fontScale="92500" lnSpcReduction="10000"/>
          </a:bodyPr>
          <a:lstStyle/>
          <a:p>
            <a:pPr marL="0" indent="0">
              <a:buNone/>
            </a:pPr>
            <a:r>
              <a:rPr lang="en-IN" sz="1500" b="1" dirty="0"/>
              <a:t>Observations</a:t>
            </a:r>
          </a:p>
          <a:p>
            <a:pPr lvl="0"/>
            <a:r>
              <a:rPr lang="en-IN" sz="1500" b="1" dirty="0"/>
              <a:t>High Average Prices:</a:t>
            </a:r>
            <a:endParaRPr lang="en-IN" sz="1500" dirty="0"/>
          </a:p>
          <a:p>
            <a:pPr lvl="1"/>
            <a:r>
              <a:rPr lang="en-IN" sz="1500" b="1" dirty="0"/>
              <a:t>Entire Villa:</a:t>
            </a:r>
            <a:r>
              <a:rPr lang="en-IN" sz="1500" dirty="0"/>
              <a:t> This property type commands the highest average prices for entire places.</a:t>
            </a:r>
          </a:p>
          <a:p>
            <a:pPr lvl="0"/>
            <a:r>
              <a:rPr lang="en-IN" sz="1500" b="1" dirty="0"/>
              <a:t>Medium Average Prices:</a:t>
            </a:r>
            <a:endParaRPr lang="en-IN" sz="1500" dirty="0"/>
          </a:p>
          <a:p>
            <a:pPr lvl="1"/>
            <a:r>
              <a:rPr lang="en-IN" sz="1500" b="1" dirty="0"/>
              <a:t>Boat and Castle:</a:t>
            </a:r>
            <a:r>
              <a:rPr lang="en-IN" sz="1500" dirty="0"/>
              <a:t> Both these property types fall into the medium price range for entire places.</a:t>
            </a:r>
          </a:p>
          <a:p>
            <a:pPr lvl="0"/>
            <a:r>
              <a:rPr lang="en-IN" sz="1500" b="1" dirty="0"/>
              <a:t>Low Average Prices:</a:t>
            </a:r>
            <a:endParaRPr lang="en-IN" sz="1500" dirty="0"/>
          </a:p>
          <a:p>
            <a:pPr lvl="1"/>
            <a:r>
              <a:rPr lang="en-IN" sz="1500" b="1" dirty="0"/>
              <a:t>Dome House and Farm Stay:</a:t>
            </a:r>
            <a:r>
              <a:rPr lang="en-IN" sz="1500" dirty="0"/>
              <a:t> These property types have the lowest average prices for entire places.</a:t>
            </a:r>
          </a:p>
          <a:p>
            <a:pPr marL="0" indent="0">
              <a:buNone/>
            </a:pPr>
            <a:r>
              <a:rPr lang="en-IN" sz="1500" b="1" dirty="0"/>
              <a:t>Recommendations</a:t>
            </a:r>
          </a:p>
          <a:p>
            <a:pPr lvl="0"/>
            <a:r>
              <a:rPr lang="en-IN" sz="1500" b="1" dirty="0"/>
              <a:t>Leverage High-Value Properties:</a:t>
            </a:r>
            <a:endParaRPr lang="en-IN" sz="1500" dirty="0"/>
          </a:p>
          <a:p>
            <a:pPr lvl="1"/>
            <a:r>
              <a:rPr lang="en-IN" sz="1500" b="1" dirty="0"/>
              <a:t>Marketing and Promotion:</a:t>
            </a:r>
            <a:r>
              <a:rPr lang="en-IN" sz="1500" dirty="0"/>
              <a:t> Focus marketing efforts on promoting entire villas, highlighting their luxury and exclusivity to attract high-paying guests.</a:t>
            </a:r>
          </a:p>
          <a:p>
            <a:pPr lvl="1"/>
            <a:r>
              <a:rPr lang="en-IN" sz="1500" b="1" dirty="0"/>
              <a:t>Luxury Packages:</a:t>
            </a:r>
            <a:r>
              <a:rPr lang="en-IN" sz="1500" dirty="0"/>
              <a:t> Develop and offer luxury packages or exclusive experiences to further capitalize on the high prices commanded by villas.</a:t>
            </a:r>
          </a:p>
          <a:p>
            <a:pPr marL="0" indent="0">
              <a:buNone/>
            </a:pPr>
            <a:endParaRPr lang="en-IN" dirty="0"/>
          </a:p>
        </p:txBody>
      </p:sp>
    </p:spTree>
    <p:extLst>
      <p:ext uri="{BB962C8B-B14F-4D97-AF65-F5344CB8AC3E}">
        <p14:creationId xmlns:p14="http://schemas.microsoft.com/office/powerpoint/2010/main" val="219950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8946" y="257577"/>
            <a:ext cx="10315978" cy="6387922"/>
          </a:xfrm>
        </p:spPr>
        <p:txBody>
          <a:bodyPr>
            <a:normAutofit/>
          </a:bodyPr>
          <a:lstStyle/>
          <a:p>
            <a:pPr lvl="0"/>
            <a:r>
              <a:rPr lang="en-IN" sz="1400" b="1" dirty="0"/>
              <a:t>Enhance Medium-Value Properties:</a:t>
            </a:r>
            <a:endParaRPr lang="en-IN" sz="1400" dirty="0"/>
          </a:p>
          <a:p>
            <a:pPr lvl="1"/>
            <a:r>
              <a:rPr lang="en-IN" sz="1400" b="1" dirty="0"/>
              <a:t>Unique Experience Marketing:</a:t>
            </a:r>
            <a:r>
              <a:rPr lang="en-IN" sz="1400" dirty="0"/>
              <a:t> Highlight the unique experiences offered by boats and castles. Emphasize the novelty and adventure associated with these stays.</a:t>
            </a:r>
          </a:p>
          <a:p>
            <a:pPr lvl="1"/>
            <a:r>
              <a:rPr lang="en-IN" sz="1400" b="1" dirty="0"/>
              <a:t>Value Addition:</a:t>
            </a:r>
            <a:r>
              <a:rPr lang="en-IN" sz="1400" dirty="0"/>
              <a:t> Consider adding amenities or unique services that can elevate the guest experience and potentially increase the average price for these property types.</a:t>
            </a:r>
          </a:p>
          <a:p>
            <a:pPr lvl="0"/>
            <a:r>
              <a:rPr lang="en-IN" sz="1400" b="1" dirty="0"/>
              <a:t>Improve Low-Value Properties:</a:t>
            </a:r>
            <a:endParaRPr lang="en-IN" sz="1400" dirty="0"/>
          </a:p>
          <a:p>
            <a:pPr lvl="1"/>
            <a:r>
              <a:rPr lang="en-IN" sz="1400" b="1" dirty="0"/>
              <a:t>Upgrade Amenities:</a:t>
            </a:r>
            <a:r>
              <a:rPr lang="en-IN" sz="1400" dirty="0"/>
              <a:t> Enhance the amenities and facilities of dome houses and farm stays to make them more appealing and potentially increase their average prices.</a:t>
            </a:r>
          </a:p>
          <a:p>
            <a:pPr lvl="1"/>
            <a:r>
              <a:rPr lang="en-IN" sz="1400" b="1" dirty="0"/>
              <a:t>Niche Marketing:</a:t>
            </a:r>
            <a:r>
              <a:rPr lang="en-IN" sz="1400" dirty="0"/>
              <a:t> Target specific niche markets that may be interested in the unique experiences offered by dome houses and farm stays, such as eco-tourism or </a:t>
            </a:r>
            <a:r>
              <a:rPr lang="en-IN" sz="1400" dirty="0" smtClean="0"/>
              <a:t>agritourist enthusiasts.</a:t>
            </a:r>
          </a:p>
          <a:p>
            <a:pPr marL="0" indent="0">
              <a:buNone/>
            </a:pPr>
            <a:r>
              <a:rPr lang="en-IN" sz="1400" b="1" dirty="0" smtClean="0"/>
              <a:t>Conclusion</a:t>
            </a:r>
            <a:endParaRPr lang="en-IN" sz="1400" b="1" dirty="0"/>
          </a:p>
          <a:p>
            <a:r>
              <a:rPr lang="en-IN" sz="1400" dirty="0"/>
              <a:t>The analysis of average prices across various room and property types reveals distinct pricing tiers, with entire villas commanding the highest prices, followed by boats and castles in the medium range, and dome houses and farm stays at the lower end. By strategically leveraging the strengths of high-value properties, enhancing the appeal of medium-value properties, and improving the offerings of low-value properties, we can optimize pricing strategies and maximize revenue potential across different property types. This approach ensures a comprehensive and balanced portfolio that caters to diverse guest preferences while driving overall growth and profitability.</a:t>
            </a:r>
          </a:p>
        </p:txBody>
      </p:sp>
    </p:spTree>
    <p:extLst>
      <p:ext uri="{BB962C8B-B14F-4D97-AF65-F5344CB8AC3E}">
        <p14:creationId xmlns:p14="http://schemas.microsoft.com/office/powerpoint/2010/main" val="86798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a:t>Crafting a Comprehensive City Insights Report: Analyzing Listing Prices, Guest Ratings, and Visitor Trends with a Focus on 2020</a:t>
            </a:r>
            <a:endParaRPr lang="en-IN" sz="2000" dirty="0"/>
          </a:p>
        </p:txBody>
      </p:sp>
      <p:sp>
        <p:nvSpPr>
          <p:cNvPr id="3" name="Content Placeholder 2"/>
          <p:cNvSpPr>
            <a:spLocks noGrp="1"/>
          </p:cNvSpPr>
          <p:nvPr>
            <p:ph idx="1"/>
          </p:nvPr>
        </p:nvSpPr>
        <p:spPr>
          <a:xfrm>
            <a:off x="1141412" y="1906073"/>
            <a:ext cx="9905999" cy="4778062"/>
          </a:xfrm>
        </p:spPr>
        <p:txBody>
          <a:bodyPr>
            <a:normAutofit fontScale="70000" lnSpcReduction="20000"/>
          </a:bodyPr>
          <a:lstStyle/>
          <a:p>
            <a:pPr marL="0" indent="0">
              <a:buNone/>
            </a:pPr>
            <a:r>
              <a:rPr lang="en-IN" sz="2000" b="1" dirty="0"/>
              <a:t>Observations</a:t>
            </a:r>
          </a:p>
          <a:p>
            <a:pPr lvl="0"/>
            <a:r>
              <a:rPr lang="en-IN" sz="2000" b="1" dirty="0"/>
              <a:t>Guest Ratings:</a:t>
            </a:r>
            <a:endParaRPr lang="en-IN" sz="2000" dirty="0"/>
          </a:p>
          <a:p>
            <a:pPr lvl="1"/>
            <a:r>
              <a:rPr lang="en-IN" b="1" dirty="0"/>
              <a:t>Uniform Guest Ratings:</a:t>
            </a:r>
            <a:r>
              <a:rPr lang="en-IN" dirty="0"/>
              <a:t> The average guest rating is consistent across all cities, indicating a uniformly high level of guest satisfaction.</a:t>
            </a:r>
          </a:p>
          <a:p>
            <a:pPr lvl="0"/>
            <a:r>
              <a:rPr lang="en-IN" sz="2000" b="1" dirty="0"/>
              <a:t>Listing Prices:</a:t>
            </a:r>
            <a:endParaRPr lang="en-IN" sz="2000" dirty="0"/>
          </a:p>
          <a:p>
            <a:pPr lvl="1"/>
            <a:r>
              <a:rPr lang="en-IN" b="1" dirty="0"/>
              <a:t>Variation in Prices:</a:t>
            </a:r>
            <a:r>
              <a:rPr lang="en-IN" dirty="0"/>
              <a:t> There is significant variation in average listing prices across cities.</a:t>
            </a:r>
          </a:p>
          <a:p>
            <a:pPr lvl="2"/>
            <a:r>
              <a:rPr lang="en-IN" sz="2000" b="1" dirty="0"/>
              <a:t>Highest Average Price:</a:t>
            </a:r>
            <a:r>
              <a:rPr lang="en-IN" sz="2000" dirty="0"/>
              <a:t> Cape Town has the highest average listing price.</a:t>
            </a:r>
          </a:p>
          <a:p>
            <a:pPr lvl="2"/>
            <a:r>
              <a:rPr lang="en-IN" sz="2000" b="1" dirty="0"/>
              <a:t>Lowest Average Price:</a:t>
            </a:r>
            <a:r>
              <a:rPr lang="en-IN" sz="2000" dirty="0"/>
              <a:t> Rome has the lowest average listing price.</a:t>
            </a:r>
          </a:p>
          <a:p>
            <a:pPr lvl="0"/>
            <a:r>
              <a:rPr lang="en-IN" sz="2000" b="1" dirty="0"/>
              <a:t>Visitor Trends:</a:t>
            </a:r>
            <a:endParaRPr lang="en-IN" sz="2000" dirty="0"/>
          </a:p>
          <a:p>
            <a:pPr lvl="1"/>
            <a:r>
              <a:rPr lang="en-IN" b="1" dirty="0"/>
              <a:t>Increase Until 2019:</a:t>
            </a:r>
            <a:r>
              <a:rPr lang="en-IN" dirty="0"/>
              <a:t> Visitor numbers in most cities increased steadily from 2013 to 2019.</a:t>
            </a:r>
          </a:p>
          <a:p>
            <a:pPr lvl="1"/>
            <a:r>
              <a:rPr lang="en-IN" b="1" dirty="0"/>
              <a:t>Decline in 2020:</a:t>
            </a:r>
            <a:r>
              <a:rPr lang="en-IN" dirty="0"/>
              <a:t> There was a noticeable decline in visitor numbers in 2020 compared to previous years, following the peak in 2019</a:t>
            </a:r>
            <a:r>
              <a:rPr lang="en-IN" dirty="0" smtClean="0"/>
              <a:t>.</a:t>
            </a:r>
          </a:p>
          <a:p>
            <a:pPr marL="0" indent="0">
              <a:buNone/>
            </a:pPr>
            <a:r>
              <a:rPr lang="en-IN" sz="2000" b="1" dirty="0"/>
              <a:t>Recommendations</a:t>
            </a:r>
          </a:p>
          <a:p>
            <a:pPr lvl="0"/>
            <a:r>
              <a:rPr lang="en-IN" sz="2000" b="1" dirty="0"/>
              <a:t>For Cities with High Listing Prices (e.g., Cape Town):</a:t>
            </a:r>
            <a:endParaRPr lang="en-IN" sz="2000" dirty="0"/>
          </a:p>
          <a:p>
            <a:pPr lvl="1"/>
            <a:r>
              <a:rPr lang="en-IN" b="1" dirty="0"/>
              <a:t>Leverage Premium Positioning:</a:t>
            </a:r>
            <a:r>
              <a:rPr lang="en-IN" dirty="0"/>
              <a:t> Capitalize on the high listing prices by marketing the city as a premium destination. Highlight exclusive experiences and luxury accommodations.</a:t>
            </a:r>
          </a:p>
          <a:p>
            <a:pPr lvl="1"/>
            <a:endParaRPr lang="en-IN" dirty="0"/>
          </a:p>
          <a:p>
            <a:pPr marL="0" indent="0">
              <a:buNone/>
            </a:pPr>
            <a:endParaRPr lang="en-IN" dirty="0"/>
          </a:p>
        </p:txBody>
      </p:sp>
    </p:spTree>
    <p:extLst>
      <p:ext uri="{BB962C8B-B14F-4D97-AF65-F5344CB8AC3E}">
        <p14:creationId xmlns:p14="http://schemas.microsoft.com/office/powerpoint/2010/main" val="256667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826" y="103032"/>
            <a:ext cx="9965586" cy="6606862"/>
          </a:xfrm>
        </p:spPr>
        <p:txBody>
          <a:bodyPr>
            <a:normAutofit fontScale="40000" lnSpcReduction="20000"/>
          </a:bodyPr>
          <a:lstStyle/>
          <a:p>
            <a:endParaRPr lang="en-IN" dirty="0"/>
          </a:p>
          <a:p>
            <a:pPr lvl="0"/>
            <a:r>
              <a:rPr lang="en-IN" sz="3500" b="1" dirty="0" smtClean="0"/>
              <a:t>For </a:t>
            </a:r>
            <a:r>
              <a:rPr lang="en-IN" sz="3500" b="1" dirty="0"/>
              <a:t>Cities with Low Listing Prices (e.g., Rome):</a:t>
            </a:r>
            <a:endParaRPr lang="en-IN" sz="3500" dirty="0"/>
          </a:p>
          <a:p>
            <a:pPr lvl="1"/>
            <a:r>
              <a:rPr lang="en-IN" sz="3500" b="1" dirty="0"/>
              <a:t>Boost Attractiveness:</a:t>
            </a:r>
            <a:r>
              <a:rPr lang="en-IN" sz="3500" dirty="0"/>
              <a:t> Enhance the appeal of the city by promoting unique cultural, historical, or local experiences. Consider offering packages or deals to attract more visitors.</a:t>
            </a:r>
          </a:p>
          <a:p>
            <a:pPr lvl="1"/>
            <a:r>
              <a:rPr lang="en-IN" sz="3500" b="1" dirty="0"/>
              <a:t>Improve Value Proposition:</a:t>
            </a:r>
            <a:r>
              <a:rPr lang="en-IN" sz="3500" dirty="0"/>
              <a:t> Invest in improving accommodations and amenities to provide better value for guests, which could justify a gradual increase in listing prices over time.</a:t>
            </a:r>
          </a:p>
          <a:p>
            <a:pPr lvl="0"/>
            <a:r>
              <a:rPr lang="en-IN" sz="3500" b="1" dirty="0"/>
              <a:t>Managing Visitor Trends:</a:t>
            </a:r>
            <a:endParaRPr lang="en-IN" sz="3500" dirty="0"/>
          </a:p>
          <a:p>
            <a:pPr lvl="1"/>
            <a:r>
              <a:rPr lang="en-IN" sz="3500" b="1" dirty="0"/>
              <a:t>Adapting to 2020 Decline:</a:t>
            </a:r>
            <a:r>
              <a:rPr lang="en-IN" sz="3500" dirty="0"/>
              <a:t> Develop strategies to adapt to the decline in visitors in 2020. This could include:</a:t>
            </a:r>
          </a:p>
          <a:p>
            <a:pPr lvl="2"/>
            <a:r>
              <a:rPr lang="en-IN" sz="3500" b="1" dirty="0"/>
              <a:t>Flexible Booking Policies:</a:t>
            </a:r>
            <a:r>
              <a:rPr lang="en-IN" sz="3500" dirty="0"/>
              <a:t> Implement flexible booking and cancellation policies to encourage bookings during uncertain times.</a:t>
            </a:r>
          </a:p>
          <a:p>
            <a:pPr lvl="2"/>
            <a:r>
              <a:rPr lang="en-IN" sz="3500" b="1" dirty="0"/>
              <a:t>Local Market Focus:</a:t>
            </a:r>
            <a:r>
              <a:rPr lang="en-IN" sz="3500" dirty="0"/>
              <a:t> Target local or regional tourists who may be more willing to travel domestically rather than internationally.</a:t>
            </a:r>
          </a:p>
          <a:p>
            <a:pPr lvl="1"/>
            <a:r>
              <a:rPr lang="en-IN" sz="3500" b="1" dirty="0"/>
              <a:t>Enhance Safety Measures:</a:t>
            </a:r>
            <a:r>
              <a:rPr lang="en-IN" sz="3500" dirty="0"/>
              <a:t> Emphasize and communicate enhanced safety and hygiene measures to reassure potential visitors and encourage bookings.</a:t>
            </a:r>
          </a:p>
          <a:p>
            <a:pPr lvl="0"/>
            <a:r>
              <a:rPr lang="en-IN" sz="3500" b="1" dirty="0"/>
              <a:t>Sustaining Growth Post-2020:</a:t>
            </a:r>
            <a:endParaRPr lang="en-IN" sz="3500" dirty="0"/>
          </a:p>
          <a:p>
            <a:pPr lvl="1"/>
            <a:r>
              <a:rPr lang="en-IN" sz="3500" b="1" dirty="0"/>
              <a:t>Marketing Campaigns:</a:t>
            </a:r>
            <a:r>
              <a:rPr lang="en-IN" sz="3500" dirty="0"/>
              <a:t> Launch targeted marketing campaigns to rebuild visitor numbers, emphasizing the unique attractions and safety of the cities.</a:t>
            </a:r>
          </a:p>
          <a:p>
            <a:pPr lvl="1"/>
            <a:r>
              <a:rPr lang="en-IN" sz="3500" b="1" dirty="0"/>
              <a:t>Collaborations:</a:t>
            </a:r>
            <a:r>
              <a:rPr lang="en-IN" sz="3500" dirty="0"/>
              <a:t> Collaborate with local businesses and tourism boards to create attractive packages and promotions to entice visitors </a:t>
            </a:r>
            <a:r>
              <a:rPr lang="en-IN" sz="3500" dirty="0" smtClean="0"/>
              <a:t>back.</a:t>
            </a:r>
          </a:p>
          <a:p>
            <a:pPr marL="0" indent="0">
              <a:buNone/>
            </a:pPr>
            <a:r>
              <a:rPr lang="en-IN" sz="3900" b="1" dirty="0" smtClean="0"/>
              <a:t>Conclusion</a:t>
            </a:r>
            <a:endParaRPr lang="en-IN" sz="3900" b="1" dirty="0"/>
          </a:p>
          <a:p>
            <a:r>
              <a:rPr lang="en-IN" sz="3500" dirty="0"/>
              <a:t>The analysis indicates that while guest satisfaction remains uniformly high across all cities, there are significant differences in average listing prices, with Cape Town at the top and Rome at the bottom. Visitor trends showed steady growth from 2013 to 2019, followed by a decline in 2020 due to unforeseen circumstances.</a:t>
            </a:r>
          </a:p>
        </p:txBody>
      </p:sp>
    </p:spTree>
    <p:extLst>
      <p:ext uri="{BB962C8B-B14F-4D97-AF65-F5344CB8AC3E}">
        <p14:creationId xmlns:p14="http://schemas.microsoft.com/office/powerpoint/2010/main" val="247053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Overall Conclusion:</a:t>
            </a:r>
            <a:endParaRPr lang="en-IN" sz="2000" dirty="0"/>
          </a:p>
        </p:txBody>
      </p:sp>
      <p:sp>
        <p:nvSpPr>
          <p:cNvPr id="3" name="Content Placeholder 2"/>
          <p:cNvSpPr>
            <a:spLocks noGrp="1"/>
          </p:cNvSpPr>
          <p:nvPr>
            <p:ph idx="1"/>
          </p:nvPr>
        </p:nvSpPr>
        <p:spPr>
          <a:xfrm>
            <a:off x="1141412" y="1918952"/>
            <a:ext cx="9905999" cy="4803819"/>
          </a:xfrm>
        </p:spPr>
        <p:txBody>
          <a:bodyPr>
            <a:noAutofit/>
          </a:bodyPr>
          <a:lstStyle/>
          <a:p>
            <a:r>
              <a:rPr lang="en-IN" sz="1400" dirty="0"/>
              <a:t>C</a:t>
            </a:r>
            <a:r>
              <a:rPr lang="en-IN" sz="1400" dirty="0" smtClean="0"/>
              <a:t>omprehensive </a:t>
            </a:r>
            <a:r>
              <a:rPr lang="en-IN" sz="1400" dirty="0"/>
              <a:t>analysis provides actionable insights into various facets of Airbnb listings and market dynamics, which can be leveraged to drive business development and improve guest satisfaction across different cities and property types.</a:t>
            </a:r>
          </a:p>
          <a:p>
            <a:pPr lvl="0"/>
            <a:r>
              <a:rPr lang="en-IN" sz="1400" b="1" dirty="0"/>
              <a:t>Guest Satisfaction Enhancements:</a:t>
            </a:r>
            <a:endParaRPr lang="en-IN" sz="1400" dirty="0"/>
          </a:p>
          <a:p>
            <a:pPr lvl="1"/>
            <a:r>
              <a:rPr lang="en-IN" sz="1400" b="1" dirty="0"/>
              <a:t>Cleanliness, Communication, and Check-In:</a:t>
            </a:r>
            <a:r>
              <a:rPr lang="en-IN" sz="1400" dirty="0"/>
              <a:t> By addressing key issues in these areas, particularly in districts like the Bronx and Staten Island, significant improvements in guest satisfaction and business performance can be achieved. Focusing on alternative accommodations tailored to local preferences can also boost appeal.</a:t>
            </a:r>
          </a:p>
          <a:p>
            <a:pPr lvl="1"/>
            <a:r>
              <a:rPr lang="en-IN" sz="1400" b="1" dirty="0"/>
              <a:t>Response Times:</a:t>
            </a:r>
            <a:r>
              <a:rPr lang="en-IN" sz="1400" dirty="0"/>
              <a:t> Quick response times (within an hour) have a positive impact on guest ratings. Adopting best practices for response times can enhance both guest satisfaction and overall business performance. Exploring additional factors that influence ratings will provide deeper insights for further improvements</a:t>
            </a:r>
            <a:r>
              <a:rPr lang="en-IN" sz="1400" dirty="0" smtClean="0"/>
              <a:t>.</a:t>
            </a:r>
          </a:p>
          <a:p>
            <a:pPr lvl="0"/>
            <a:r>
              <a:rPr lang="en-IN" sz="1400" b="1" dirty="0"/>
              <a:t>Pricing Strategies:</a:t>
            </a:r>
            <a:endParaRPr lang="en-IN" sz="1400" dirty="0"/>
          </a:p>
          <a:p>
            <a:pPr lvl="1"/>
            <a:r>
              <a:rPr lang="en-IN" sz="1400" b="1" dirty="0"/>
              <a:t>Variability in Listing Prices:</a:t>
            </a:r>
            <a:r>
              <a:rPr lang="en-IN" sz="1400" dirty="0"/>
              <a:t> There is significant variability in Airbnb listing prices based on location, time, and seasonality. High prices in cities like Cape Town and Bangkok indicate a premium market, while cities with lower prices might benefit from targeted marketing or improved offerings.</a:t>
            </a:r>
          </a:p>
          <a:p>
            <a:pPr lvl="1"/>
            <a:endParaRPr lang="en-IN" sz="1400" dirty="0"/>
          </a:p>
        </p:txBody>
      </p:sp>
    </p:spTree>
    <p:extLst>
      <p:ext uri="{BB962C8B-B14F-4D97-AF65-F5344CB8AC3E}">
        <p14:creationId xmlns:p14="http://schemas.microsoft.com/office/powerpoint/2010/main" val="2977085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611" y="167424"/>
            <a:ext cx="10844011" cy="6581105"/>
          </a:xfrm>
        </p:spPr>
        <p:txBody>
          <a:bodyPr>
            <a:normAutofit fontScale="92500"/>
          </a:bodyPr>
          <a:lstStyle/>
          <a:p>
            <a:endParaRPr lang="en-IN" dirty="0"/>
          </a:p>
          <a:p>
            <a:pPr lvl="1"/>
            <a:r>
              <a:rPr lang="en-IN" sz="1500" b="1" dirty="0"/>
              <a:t>Historical and Seasonal Trends:</a:t>
            </a:r>
            <a:r>
              <a:rPr lang="en-IN" sz="1500" dirty="0"/>
              <a:t> The historical price trends show the influence of external factors and market conditions on pricing. Quarterly and monthly patterns offer actionable insights for optimizing pricing strategies throughout the year. Aligning pricing strategies with market dynamics can improve revenue and competitive positioning.</a:t>
            </a:r>
          </a:p>
          <a:p>
            <a:pPr lvl="0"/>
            <a:r>
              <a:rPr lang="en-IN" sz="1500" b="1" dirty="0"/>
              <a:t>District Performance:</a:t>
            </a:r>
            <a:endParaRPr lang="en-IN" sz="1500" dirty="0"/>
          </a:p>
          <a:p>
            <a:pPr lvl="1"/>
            <a:r>
              <a:rPr lang="en-IN" sz="1500" b="1" dirty="0"/>
              <a:t>Composite Scores:</a:t>
            </a:r>
            <a:r>
              <a:rPr lang="en-IN" sz="1500" dirty="0"/>
              <a:t> The analysis of composite scores for check-in experience and host communication reveals varying performance levels across districts. Manhattan and Brooklyn excel, serving as best practice models, while Queens has potential for targeted improvements. The Bronx and Staten Island require a comprehensive approach to address significant challenges. Implementing recommended strategies and closely monitoring progress will enhance overall performance and guest satisfaction across all districts.</a:t>
            </a:r>
          </a:p>
          <a:p>
            <a:pPr lvl="0"/>
            <a:r>
              <a:rPr lang="en-IN" sz="1500" b="1" dirty="0"/>
              <a:t>Long-Term Hosting Trends:</a:t>
            </a:r>
            <a:endParaRPr lang="en-IN" sz="1500" dirty="0"/>
          </a:p>
          <a:p>
            <a:pPr lvl="1"/>
            <a:r>
              <a:rPr lang="en-IN" sz="1500" b="1" dirty="0"/>
              <a:t>Maturing Market:</a:t>
            </a:r>
            <a:r>
              <a:rPr lang="en-IN" sz="1500" dirty="0"/>
              <a:t> The trend of increasing counts of listings older than 10 years, coupled with a decrease in age distribution, highlights a maturing but potentially stabilizing market. Supporting long-term hosts and encouraging sustained hosting will foster a robust and experienced community, enhancing guest experiences and market stability.</a:t>
            </a:r>
          </a:p>
          <a:p>
            <a:pPr lvl="0"/>
            <a:r>
              <a:rPr lang="en-IN" sz="1500" b="1" dirty="0"/>
              <a:t>Property Type Analysis:</a:t>
            </a:r>
            <a:endParaRPr lang="en-IN" sz="1500" dirty="0"/>
          </a:p>
          <a:p>
            <a:pPr lvl="1"/>
            <a:r>
              <a:rPr lang="en-IN" sz="1500" b="1" dirty="0"/>
              <a:t>Distinct Pricing Tiers:</a:t>
            </a:r>
            <a:r>
              <a:rPr lang="en-IN" sz="1500" dirty="0"/>
              <a:t> The analysis of average prices across various room and property types reveals distinct pricing tiers. Entire villas command the highest prices, followed by boats and castles in the medium range, and dome houses and farm stays at the lower end. Leveraging the strengths of high-value properties, enhancing medium-value properties, and improving low-value properties will optimize pricing strategies and maximize revenue potential. This balanced approach caters to diverse guest preferences while driving overall growth and profitability.</a:t>
            </a:r>
          </a:p>
          <a:p>
            <a:endParaRPr lang="en-IN" dirty="0"/>
          </a:p>
        </p:txBody>
      </p:sp>
    </p:spTree>
    <p:extLst>
      <p:ext uri="{BB962C8B-B14F-4D97-AF65-F5344CB8AC3E}">
        <p14:creationId xmlns:p14="http://schemas.microsoft.com/office/powerpoint/2010/main" val="124012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611" y="708338"/>
            <a:ext cx="11127347" cy="5675291"/>
          </a:xfrm>
        </p:spPr>
        <p:txBody>
          <a:bodyPr>
            <a:normAutofit/>
          </a:bodyPr>
          <a:lstStyle/>
          <a:p>
            <a:pPr lvl="0"/>
            <a:r>
              <a:rPr lang="en-IN" sz="1400" b="1" dirty="0"/>
              <a:t>Visitor Trends:</a:t>
            </a:r>
            <a:endParaRPr lang="en-IN" sz="1400" dirty="0"/>
          </a:p>
          <a:p>
            <a:pPr lvl="1"/>
            <a:r>
              <a:rPr lang="en-IN" sz="1400" b="1" dirty="0"/>
              <a:t>Visitor Trends Analysis:</a:t>
            </a:r>
            <a:r>
              <a:rPr lang="en-IN" sz="1400" dirty="0"/>
              <a:t> While guest satisfaction remains uniformly high across all cities, there are significant differences in average listing prices, with Cape Town at the top and Rome at the bottom. Visitor trends showed steady growth from 2013 to 2019, followed by a decline in 2020 due to unforeseen circumstances. Strategies to adapt to these trends, such as flexible booking policies and targeted marketing campaigns, will help recover and sustain visitor numbers.</a:t>
            </a:r>
          </a:p>
          <a:p>
            <a:r>
              <a:rPr lang="en-IN" sz="1400" b="1" dirty="0"/>
              <a:t>Conclusion</a:t>
            </a:r>
          </a:p>
          <a:p>
            <a:r>
              <a:rPr lang="en-IN" sz="1400" dirty="0"/>
              <a:t>By addressing the identified key issues and implementing targeted strategies across various areas, Airbnb can significantly improve guest satisfaction, optimize pricing strategies, enhance district performance, and support long-term hosts. This comprehensive approach will drive business development, ensuring robust growth and a competitive edge in the market.</a:t>
            </a:r>
          </a:p>
          <a:p>
            <a:endParaRPr lang="en-IN" dirty="0"/>
          </a:p>
        </p:txBody>
      </p:sp>
    </p:spTree>
    <p:extLst>
      <p:ext uri="{BB962C8B-B14F-4D97-AF65-F5344CB8AC3E}">
        <p14:creationId xmlns:p14="http://schemas.microsoft.com/office/powerpoint/2010/main" val="359218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a:t>Insights and Recommendations for Improving Airbnb Business in the Bronx and Staten Island</a:t>
            </a:r>
            <a:endParaRPr lang="en-IN" sz="2000" b="1" dirty="0"/>
          </a:p>
        </p:txBody>
      </p:sp>
      <p:sp>
        <p:nvSpPr>
          <p:cNvPr id="3" name="Content Placeholder 2"/>
          <p:cNvSpPr>
            <a:spLocks noGrp="1"/>
          </p:cNvSpPr>
          <p:nvPr>
            <p:ph idx="1"/>
          </p:nvPr>
        </p:nvSpPr>
        <p:spPr>
          <a:xfrm>
            <a:off x="1141412" y="2249486"/>
            <a:ext cx="9905999" cy="4151313"/>
          </a:xfrm>
        </p:spPr>
        <p:txBody>
          <a:bodyPr>
            <a:normAutofit/>
          </a:bodyPr>
          <a:lstStyle/>
          <a:p>
            <a:pPr marL="0" indent="0">
              <a:buNone/>
            </a:pPr>
            <a:r>
              <a:rPr lang="en-IN" sz="1400" b="1" dirty="0"/>
              <a:t>Observations:</a:t>
            </a:r>
            <a:endParaRPr lang="en-IN" sz="1400" dirty="0"/>
          </a:p>
          <a:p>
            <a:pPr lvl="0"/>
            <a:r>
              <a:rPr lang="en-IN" sz="1400" b="1" dirty="0"/>
              <a:t>Low Location Scores</a:t>
            </a:r>
            <a:r>
              <a:rPr lang="en-IN" sz="1400" dirty="0"/>
              <a:t>: The Bronx and Staten Island have the least favorable location scores among the five districts analyzed.</a:t>
            </a:r>
          </a:p>
          <a:p>
            <a:pPr lvl="0"/>
            <a:r>
              <a:rPr lang="en-IN" sz="1400" b="1" dirty="0"/>
              <a:t>Contributing Factors</a:t>
            </a:r>
            <a:r>
              <a:rPr lang="en-IN" sz="1400" dirty="0"/>
              <a:t>:</a:t>
            </a:r>
          </a:p>
          <a:p>
            <a:pPr lvl="1"/>
            <a:r>
              <a:rPr lang="en-IN" sz="1400" b="1" dirty="0"/>
              <a:t>Cleanliness</a:t>
            </a:r>
            <a:r>
              <a:rPr lang="en-IN" sz="1400" dirty="0"/>
              <a:t>: Lower cleanliness scores are observed.</a:t>
            </a:r>
          </a:p>
          <a:p>
            <a:pPr lvl="1"/>
            <a:r>
              <a:rPr lang="en-IN" sz="1400" b="1" dirty="0"/>
              <a:t>Communication</a:t>
            </a:r>
            <a:r>
              <a:rPr lang="en-IN" sz="1400" dirty="0"/>
              <a:t>: Host communication scores are below average.</a:t>
            </a:r>
          </a:p>
          <a:p>
            <a:pPr lvl="1"/>
            <a:r>
              <a:rPr lang="en-IN" sz="1400" b="1" dirty="0"/>
              <a:t>Check-In</a:t>
            </a:r>
            <a:r>
              <a:rPr lang="en-IN" sz="1400" dirty="0"/>
              <a:t>: Check-in experiences are rated lower in these districts.</a:t>
            </a:r>
          </a:p>
          <a:p>
            <a:r>
              <a:rPr lang="en-IN" sz="1400" b="1" dirty="0"/>
              <a:t>Accommodation Preferences</a:t>
            </a:r>
            <a:r>
              <a:rPr lang="en-IN" sz="1400" dirty="0"/>
              <a:t>: Residents and visitors in these districts tend to prefer alternatives to traditional hotel rooms</a:t>
            </a:r>
            <a:r>
              <a:rPr lang="en-IN" sz="1400" dirty="0" smtClean="0"/>
              <a:t>.</a:t>
            </a:r>
          </a:p>
          <a:p>
            <a:pPr marL="0" indent="0">
              <a:buNone/>
            </a:pPr>
            <a:endParaRPr lang="en-IN" sz="1400" dirty="0"/>
          </a:p>
        </p:txBody>
      </p:sp>
    </p:spTree>
    <p:extLst>
      <p:ext uri="{BB962C8B-B14F-4D97-AF65-F5344CB8AC3E}">
        <p14:creationId xmlns:p14="http://schemas.microsoft.com/office/powerpoint/2010/main" val="258884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6220" y="540913"/>
            <a:ext cx="9901191" cy="5250288"/>
          </a:xfrm>
        </p:spPr>
        <p:txBody>
          <a:bodyPr>
            <a:normAutofit/>
          </a:bodyPr>
          <a:lstStyle/>
          <a:p>
            <a:pPr marL="0" indent="0">
              <a:buNone/>
            </a:pPr>
            <a:r>
              <a:rPr lang="en-IN" sz="1400" b="1" dirty="0"/>
              <a:t>Recommendations:</a:t>
            </a:r>
            <a:endParaRPr lang="en-IN" sz="1400" dirty="0"/>
          </a:p>
          <a:p>
            <a:pPr lvl="1"/>
            <a:r>
              <a:rPr lang="en-IN" sz="1400" b="1" dirty="0"/>
              <a:t>Improve Cleanliness</a:t>
            </a:r>
            <a:r>
              <a:rPr lang="en-IN" sz="1400" dirty="0"/>
              <a:t>: Implement stricter cleaning protocols and regular audits to ensure higher standards of cleanliness in listings.</a:t>
            </a:r>
          </a:p>
          <a:p>
            <a:pPr lvl="1"/>
            <a:r>
              <a:rPr lang="en-IN" sz="1400" b="1" dirty="0"/>
              <a:t>Enhance Communication</a:t>
            </a:r>
            <a:r>
              <a:rPr lang="en-IN" sz="1400" dirty="0"/>
              <a:t>: Train hosts to improve responsiveness and clarity in communication with guests.</a:t>
            </a:r>
          </a:p>
          <a:p>
            <a:pPr lvl="1"/>
            <a:r>
              <a:rPr lang="en-IN" sz="1400" b="1" dirty="0"/>
              <a:t>Streamline Check-In Processes</a:t>
            </a:r>
            <a:r>
              <a:rPr lang="en-IN" sz="1400" dirty="0"/>
              <a:t>: Simplify and enhance the check-in experience through better technology and clear instructions.</a:t>
            </a:r>
          </a:p>
          <a:p>
            <a:pPr lvl="1"/>
            <a:r>
              <a:rPr lang="en-IN" sz="1400" b="1" dirty="0"/>
              <a:t>Focus on Alternative Accommodations</a:t>
            </a:r>
            <a:r>
              <a:rPr lang="en-IN" sz="1400" dirty="0"/>
              <a:t>: Promote and improve other types of accommodations, such as entire homes or unique stays, to cater to the preferences of local guests.</a:t>
            </a:r>
          </a:p>
          <a:p>
            <a:pPr lvl="1"/>
            <a:r>
              <a:rPr lang="en-IN" sz="1400" b="1" dirty="0"/>
              <a:t>Marketing and Promotions</a:t>
            </a:r>
            <a:r>
              <a:rPr lang="en-IN" sz="1400" dirty="0"/>
              <a:t>: Highlight improvements and unique selling points of listings in these districts to attract more guests</a:t>
            </a:r>
            <a:r>
              <a:rPr lang="en-IN" sz="1400" dirty="0" smtClean="0"/>
              <a:t>.</a:t>
            </a:r>
            <a:endParaRPr lang="en-IN" sz="1400" dirty="0"/>
          </a:p>
          <a:p>
            <a:pPr marL="0" indent="0">
              <a:buNone/>
            </a:pPr>
            <a:r>
              <a:rPr lang="en-IN" sz="1400" b="1" dirty="0"/>
              <a:t>Conclusion</a:t>
            </a:r>
            <a:r>
              <a:rPr lang="en-IN" sz="1400" dirty="0"/>
              <a:t>: By addressing the key issues of cleanliness, communication, and check-in processes, and focusing on alternative accommodations, Airbnb listings in the Bronx and Staten Island can see significant improvements in guest satisfaction and business performance.</a:t>
            </a:r>
          </a:p>
          <a:p>
            <a:pPr marL="0" indent="0">
              <a:buNone/>
            </a:pPr>
            <a:endParaRPr lang="en-IN" sz="1400" dirty="0"/>
          </a:p>
        </p:txBody>
      </p:sp>
    </p:spTree>
    <p:extLst>
      <p:ext uri="{BB962C8B-B14F-4D97-AF65-F5344CB8AC3E}">
        <p14:creationId xmlns:p14="http://schemas.microsoft.com/office/powerpoint/2010/main" val="343607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a:t>Examining the Impact of Host Response Times on Airbnb Ratings</a:t>
            </a:r>
            <a:endParaRPr lang="en-IN" sz="2000" dirty="0"/>
          </a:p>
        </p:txBody>
      </p:sp>
      <p:sp>
        <p:nvSpPr>
          <p:cNvPr id="3" name="Content Placeholder 2"/>
          <p:cNvSpPr>
            <a:spLocks noGrp="1"/>
          </p:cNvSpPr>
          <p:nvPr>
            <p:ph idx="1"/>
          </p:nvPr>
        </p:nvSpPr>
        <p:spPr>
          <a:xfrm>
            <a:off x="1141412" y="2249487"/>
            <a:ext cx="9905999" cy="4164192"/>
          </a:xfrm>
        </p:spPr>
        <p:txBody>
          <a:bodyPr>
            <a:normAutofit/>
          </a:bodyPr>
          <a:lstStyle/>
          <a:p>
            <a:pPr marL="0" indent="0">
              <a:buNone/>
            </a:pPr>
            <a:r>
              <a:rPr lang="en-US" sz="1400" dirty="0"/>
              <a:t>Observation that response times within an hour have the highest ratings (~60k), with a sharp decline to ~20k for a few hours, and further decreases for within a day and a few days or more</a:t>
            </a:r>
            <a:r>
              <a:rPr lang="en-US" sz="1400" dirty="0" smtClean="0"/>
              <a:t>.</a:t>
            </a:r>
            <a:endParaRPr lang="en-IN" sz="1400" dirty="0"/>
          </a:p>
          <a:p>
            <a:pPr marL="0" indent="0">
              <a:buNone/>
            </a:pPr>
            <a:r>
              <a:rPr lang="en-IN" sz="1400" dirty="0" smtClean="0"/>
              <a:t>Recommendations:</a:t>
            </a:r>
          </a:p>
          <a:p>
            <a:pPr lvl="1"/>
            <a:r>
              <a:rPr lang="en-US" sz="1400" dirty="0" smtClean="0"/>
              <a:t>Prioritize </a:t>
            </a:r>
            <a:r>
              <a:rPr lang="en-US" sz="1400" dirty="0"/>
              <a:t>Quick Responses: Encourage hosts to respond within an hour to maximize </a:t>
            </a:r>
            <a:r>
              <a:rPr lang="en-US" sz="1400" dirty="0" smtClean="0"/>
              <a:t>ratings.</a:t>
            </a:r>
          </a:p>
          <a:p>
            <a:pPr lvl="1"/>
            <a:r>
              <a:rPr lang="en-US" sz="1400" dirty="0" smtClean="0"/>
              <a:t>Implement </a:t>
            </a:r>
            <a:r>
              <a:rPr lang="en-US" sz="1400" dirty="0"/>
              <a:t>Automated Responses: Use automated response systems to acknowledge guest inquiries </a:t>
            </a:r>
            <a:r>
              <a:rPr lang="en-US" sz="1400" dirty="0" smtClean="0"/>
              <a:t>immediately. </a:t>
            </a:r>
          </a:p>
          <a:p>
            <a:pPr lvl="1"/>
            <a:r>
              <a:rPr lang="en-US" sz="1400" dirty="0" smtClean="0"/>
              <a:t>Train </a:t>
            </a:r>
            <a:r>
              <a:rPr lang="en-US" sz="1400" dirty="0"/>
              <a:t>Hosts for Efficiency: Provide training and tools to help hosts improve their response </a:t>
            </a:r>
            <a:r>
              <a:rPr lang="en-US" sz="1400" dirty="0" smtClean="0"/>
              <a:t>times.</a:t>
            </a:r>
          </a:p>
          <a:p>
            <a:pPr lvl="1"/>
            <a:r>
              <a:rPr lang="en-US" sz="1400" dirty="0" smtClean="0"/>
              <a:t>Monitor </a:t>
            </a:r>
            <a:r>
              <a:rPr lang="en-US" sz="1400" dirty="0"/>
              <a:t>Response Metrics: Regularly track and analyze response times to ensure they remain within the optimal range</a:t>
            </a:r>
            <a:r>
              <a:rPr lang="en-US" sz="1400" dirty="0" smtClean="0"/>
              <a:t>.</a:t>
            </a:r>
          </a:p>
          <a:p>
            <a:pPr marL="0" indent="0">
              <a:buNone/>
            </a:pPr>
            <a:r>
              <a:rPr lang="en-IN" sz="1400" dirty="0" smtClean="0"/>
              <a:t>Conclusion:</a:t>
            </a:r>
          </a:p>
          <a:p>
            <a:pPr marL="0" indent="0">
              <a:buNone/>
            </a:pPr>
            <a:r>
              <a:rPr lang="en-US" sz="1400" dirty="0" smtClean="0"/>
              <a:t>Quick </a:t>
            </a:r>
            <a:r>
              <a:rPr lang="en-US" sz="1400" dirty="0"/>
              <a:t>response times (within an hour) significantly impact ratings </a:t>
            </a:r>
            <a:r>
              <a:rPr lang="en-US" sz="1400" dirty="0" smtClean="0"/>
              <a:t>positively. Adopting </a:t>
            </a:r>
            <a:r>
              <a:rPr lang="en-US" sz="1400" dirty="0"/>
              <a:t>best practices for response times can enhance guest satisfaction and business </a:t>
            </a:r>
            <a:r>
              <a:rPr lang="en-US" sz="1400" dirty="0" smtClean="0"/>
              <a:t>performance. Suggest </a:t>
            </a:r>
            <a:r>
              <a:rPr lang="en-US" sz="1400" dirty="0"/>
              <a:t>exploring additional factors that may affect ratings and guest satisfaction.</a:t>
            </a:r>
            <a:endParaRPr lang="en-IN" sz="1400" dirty="0"/>
          </a:p>
        </p:txBody>
      </p:sp>
    </p:spTree>
    <p:extLst>
      <p:ext uri="{BB962C8B-B14F-4D97-AF65-F5344CB8AC3E}">
        <p14:creationId xmlns:p14="http://schemas.microsoft.com/office/powerpoint/2010/main" val="378090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t>Understanding </a:t>
            </a:r>
            <a:r>
              <a:rPr lang="en-US" sz="2000" dirty="0"/>
              <a:t>Airbnb Pricing Patterns: A Comprehensive Analysis of City, Time, and Seasonal </a:t>
            </a:r>
            <a:r>
              <a:rPr lang="en-US" sz="2000" dirty="0" smtClean="0"/>
              <a:t>Trends</a:t>
            </a:r>
            <a:endParaRPr lang="en-IN" sz="2000" dirty="0"/>
          </a:p>
        </p:txBody>
      </p:sp>
      <p:sp>
        <p:nvSpPr>
          <p:cNvPr id="3" name="Content Placeholder 2"/>
          <p:cNvSpPr>
            <a:spLocks noGrp="1"/>
          </p:cNvSpPr>
          <p:nvPr>
            <p:ph idx="1"/>
          </p:nvPr>
        </p:nvSpPr>
        <p:spPr>
          <a:xfrm>
            <a:off x="1141412" y="2249486"/>
            <a:ext cx="9905999" cy="4241466"/>
          </a:xfrm>
        </p:spPr>
        <p:txBody>
          <a:bodyPr>
            <a:normAutofit lnSpcReduction="10000"/>
          </a:bodyPr>
          <a:lstStyle/>
          <a:p>
            <a:pPr marL="0" indent="0">
              <a:buNone/>
            </a:pPr>
            <a:r>
              <a:rPr lang="en-IN" sz="1400" b="1" dirty="0"/>
              <a:t>Observations</a:t>
            </a:r>
            <a:endParaRPr lang="en-IN" sz="1400" dirty="0"/>
          </a:p>
          <a:p>
            <a:r>
              <a:rPr lang="en-IN" sz="1400" b="1" dirty="0"/>
              <a:t>Price Trends by </a:t>
            </a:r>
            <a:r>
              <a:rPr lang="en-IN" sz="1400" b="1" dirty="0" smtClean="0"/>
              <a:t>City : </a:t>
            </a:r>
          </a:p>
          <a:p>
            <a:pPr lvl="1"/>
            <a:r>
              <a:rPr lang="en-IN" sz="1400" b="1" dirty="0" smtClean="0"/>
              <a:t>High </a:t>
            </a:r>
            <a:r>
              <a:rPr lang="en-IN" sz="1400" b="1" dirty="0"/>
              <a:t>Average Prices:</a:t>
            </a:r>
            <a:r>
              <a:rPr lang="en-IN" sz="1400" dirty="0"/>
              <a:t> Cape Town and Bangkok have the highest average listing prices.</a:t>
            </a:r>
          </a:p>
          <a:p>
            <a:pPr lvl="1"/>
            <a:r>
              <a:rPr lang="en-IN" sz="1400" b="1" dirty="0" smtClean="0"/>
              <a:t>Medium </a:t>
            </a:r>
            <a:r>
              <a:rPr lang="en-IN" sz="1400" b="1" dirty="0"/>
              <a:t>Average Prices:</a:t>
            </a:r>
            <a:r>
              <a:rPr lang="en-IN" sz="1400" dirty="0"/>
              <a:t> Mexico, Hong Kong, and Rio de Janeiro show medium average listing prices.</a:t>
            </a:r>
          </a:p>
          <a:p>
            <a:pPr lvl="1"/>
            <a:r>
              <a:rPr lang="en-IN" sz="1400" b="1" dirty="0"/>
              <a:t>Low Average Prices:</a:t>
            </a:r>
            <a:r>
              <a:rPr lang="en-IN" sz="1400" dirty="0"/>
              <a:t> Istanbul, Sydney, and New York have lower average listing prices</a:t>
            </a:r>
            <a:r>
              <a:rPr lang="en-IN" sz="1400" dirty="0" smtClean="0"/>
              <a:t>.</a:t>
            </a:r>
            <a:endParaRPr lang="en-IN" sz="1400" dirty="0"/>
          </a:p>
          <a:p>
            <a:r>
              <a:rPr lang="en-IN" sz="1400" b="1" dirty="0"/>
              <a:t>Time Trends</a:t>
            </a:r>
            <a:r>
              <a:rPr lang="en-IN" sz="1400" b="1" dirty="0" smtClean="0"/>
              <a:t>: </a:t>
            </a:r>
          </a:p>
          <a:p>
            <a:r>
              <a:rPr lang="en-US" sz="1400" dirty="0"/>
              <a:t>2009: Average prices experienced a sharp increase</a:t>
            </a:r>
            <a:r>
              <a:rPr lang="en-US" sz="1400" dirty="0" smtClean="0"/>
              <a:t>.</a:t>
            </a:r>
          </a:p>
          <a:p>
            <a:r>
              <a:rPr lang="en-US" sz="1400" dirty="0" smtClean="0"/>
              <a:t>2010</a:t>
            </a:r>
            <a:r>
              <a:rPr lang="en-US" sz="1400" dirty="0"/>
              <a:t>: Prices saw a significant drop</a:t>
            </a:r>
            <a:r>
              <a:rPr lang="en-US" sz="1400" dirty="0" smtClean="0"/>
              <a:t>.</a:t>
            </a:r>
          </a:p>
          <a:p>
            <a:r>
              <a:rPr lang="en-US" sz="1400" dirty="0" smtClean="0"/>
              <a:t>2011-2015</a:t>
            </a:r>
            <a:r>
              <a:rPr lang="en-US" sz="1400" dirty="0"/>
              <a:t>: Prices grew slowly over this period</a:t>
            </a:r>
            <a:r>
              <a:rPr lang="en-US" sz="1400" dirty="0" smtClean="0"/>
              <a:t>.</a:t>
            </a:r>
          </a:p>
          <a:p>
            <a:r>
              <a:rPr lang="en-US" sz="1400" dirty="0" smtClean="0"/>
              <a:t>2016-2017</a:t>
            </a:r>
            <a:r>
              <a:rPr lang="en-US" sz="1400" dirty="0"/>
              <a:t>: There was a notable spike in prices</a:t>
            </a:r>
            <a:r>
              <a:rPr lang="en-US" sz="1400" dirty="0" smtClean="0"/>
              <a:t>.</a:t>
            </a:r>
          </a:p>
          <a:p>
            <a:r>
              <a:rPr lang="en-US" sz="1400" dirty="0" smtClean="0"/>
              <a:t>2018-2020</a:t>
            </a:r>
            <a:r>
              <a:rPr lang="en-US" sz="1400" dirty="0"/>
              <a:t>: Prices declined consistently</a:t>
            </a:r>
            <a:r>
              <a:rPr lang="en-US" sz="1400" dirty="0" smtClean="0"/>
              <a:t>.</a:t>
            </a:r>
          </a:p>
          <a:p>
            <a:r>
              <a:rPr lang="en-US" sz="1400" dirty="0" smtClean="0"/>
              <a:t>2021</a:t>
            </a:r>
            <a:r>
              <a:rPr lang="en-US" sz="1400" dirty="0"/>
              <a:t>: Prices dropped suddenly and sharply.</a:t>
            </a:r>
            <a:endParaRPr lang="en-IN" sz="1400" dirty="0"/>
          </a:p>
          <a:p>
            <a:pPr marL="0" indent="0">
              <a:buNone/>
            </a:pPr>
            <a:endParaRPr lang="en-IN" dirty="0"/>
          </a:p>
        </p:txBody>
      </p:sp>
    </p:spTree>
    <p:extLst>
      <p:ext uri="{BB962C8B-B14F-4D97-AF65-F5344CB8AC3E}">
        <p14:creationId xmlns:p14="http://schemas.microsoft.com/office/powerpoint/2010/main" val="79259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310" y="180304"/>
            <a:ext cx="10264462" cy="6516710"/>
          </a:xfrm>
        </p:spPr>
        <p:txBody>
          <a:bodyPr>
            <a:noAutofit/>
          </a:bodyPr>
          <a:lstStyle/>
          <a:p>
            <a:pPr lvl="0"/>
            <a:r>
              <a:rPr lang="en-IN" sz="1400" b="1" dirty="0"/>
              <a:t>Quarterly Trends:</a:t>
            </a:r>
            <a:endParaRPr lang="en-IN" sz="1400" dirty="0"/>
          </a:p>
          <a:p>
            <a:pPr lvl="1"/>
            <a:r>
              <a:rPr lang="en-IN" sz="1400" b="1" dirty="0"/>
              <a:t>Q2:</a:t>
            </a:r>
            <a:r>
              <a:rPr lang="en-IN" sz="1400" dirty="0"/>
              <a:t> Sudden price drop.</a:t>
            </a:r>
          </a:p>
          <a:p>
            <a:pPr lvl="1"/>
            <a:r>
              <a:rPr lang="en-IN" sz="1400" b="1" dirty="0"/>
              <a:t>Q3:</a:t>
            </a:r>
            <a:r>
              <a:rPr lang="en-IN" sz="1400" dirty="0"/>
              <a:t> Slow increase in prices.</a:t>
            </a:r>
          </a:p>
          <a:p>
            <a:pPr lvl="1"/>
            <a:r>
              <a:rPr lang="en-IN" sz="1400" b="1" dirty="0"/>
              <a:t>Q4:</a:t>
            </a:r>
            <a:r>
              <a:rPr lang="en-IN" sz="1400" dirty="0"/>
              <a:t> Continued slow increase in prices</a:t>
            </a:r>
            <a:r>
              <a:rPr lang="en-IN" sz="1400" dirty="0" smtClean="0"/>
              <a:t>.</a:t>
            </a:r>
          </a:p>
          <a:p>
            <a:pPr lvl="0"/>
            <a:r>
              <a:rPr lang="en-IN" sz="1400" b="1" dirty="0"/>
              <a:t>Monthly Trends:</a:t>
            </a:r>
            <a:endParaRPr lang="en-IN" sz="1400" dirty="0"/>
          </a:p>
          <a:p>
            <a:pPr lvl="1"/>
            <a:r>
              <a:rPr lang="en-IN" sz="1400" b="1" dirty="0"/>
              <a:t>Zigzag Pattern:</a:t>
            </a:r>
            <a:r>
              <a:rPr lang="en-IN" sz="1400" dirty="0"/>
              <a:t> Prices rise in March, fall in April, rise in May, and fall in June, repeating this pattern throughout the year</a:t>
            </a:r>
            <a:r>
              <a:rPr lang="en-IN" sz="1400" dirty="0" smtClean="0"/>
              <a:t>.</a:t>
            </a:r>
            <a:endParaRPr lang="en-IN" sz="1400" dirty="0"/>
          </a:p>
          <a:p>
            <a:pPr marL="0" indent="0">
              <a:buNone/>
            </a:pPr>
            <a:r>
              <a:rPr lang="en-IN" sz="1400" b="1" dirty="0"/>
              <a:t>Recommendations</a:t>
            </a:r>
            <a:endParaRPr lang="en-IN" sz="1400" dirty="0"/>
          </a:p>
          <a:p>
            <a:pPr lvl="0"/>
            <a:r>
              <a:rPr lang="en-IN" sz="1400" b="1" dirty="0"/>
              <a:t>City-Specific Strategies:</a:t>
            </a:r>
            <a:endParaRPr lang="en-IN" sz="1400" dirty="0"/>
          </a:p>
          <a:p>
            <a:pPr lvl="1"/>
            <a:r>
              <a:rPr lang="en-IN" sz="1400" b="1" dirty="0"/>
              <a:t>Cape Town and Bangkok:</a:t>
            </a:r>
            <a:r>
              <a:rPr lang="en-IN" sz="1400" dirty="0"/>
              <a:t> Investigate the factors driving high prices. Consider luxury market trends and competitive pricing strategies.</a:t>
            </a:r>
          </a:p>
          <a:p>
            <a:pPr lvl="1"/>
            <a:r>
              <a:rPr lang="en-IN" sz="1400" b="1" dirty="0"/>
              <a:t>Mexico, Hong Kong, Rio de Janeiro:</a:t>
            </a:r>
            <a:r>
              <a:rPr lang="en-IN" sz="1400" dirty="0"/>
              <a:t> Evaluate market dynamics and look for opportunities to adjust pricing strategies to maximize revenue.</a:t>
            </a:r>
          </a:p>
          <a:p>
            <a:pPr lvl="1"/>
            <a:r>
              <a:rPr lang="en-IN" sz="1400" b="1" dirty="0"/>
              <a:t>Istanbul, Sydney, New York:</a:t>
            </a:r>
            <a:r>
              <a:rPr lang="en-IN" sz="1400" dirty="0"/>
              <a:t> Explore ways to enhance the attractiveness of listings, such as improving amenities or promotional offers, to potentially increase prices</a:t>
            </a:r>
            <a:r>
              <a:rPr lang="en-IN" sz="1400" dirty="0" smtClean="0"/>
              <a:t>.</a:t>
            </a:r>
          </a:p>
          <a:p>
            <a:pPr lvl="0"/>
            <a:r>
              <a:rPr lang="en-IN" sz="1400" b="1" dirty="0" smtClean="0"/>
              <a:t>Price Trend Analysis:</a:t>
            </a:r>
            <a:endParaRPr lang="en-IN" sz="1400" dirty="0" smtClean="0"/>
          </a:p>
          <a:p>
            <a:pPr lvl="1"/>
            <a:r>
              <a:rPr lang="en-IN" sz="1400" b="1" dirty="0" smtClean="0"/>
              <a:t>2009-2010 Fluctuations:</a:t>
            </a:r>
            <a:r>
              <a:rPr lang="en-IN" sz="1400" dirty="0" smtClean="0"/>
              <a:t> Analyse historical events or economic factors that might have caused the sharp rise and fall in prices. Use this information to forecast future trends and prepare for similar fluctuations.</a:t>
            </a:r>
          </a:p>
        </p:txBody>
      </p:sp>
    </p:spTree>
    <p:extLst>
      <p:ext uri="{BB962C8B-B14F-4D97-AF65-F5344CB8AC3E}">
        <p14:creationId xmlns:p14="http://schemas.microsoft.com/office/powerpoint/2010/main" val="151641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042988" y="269875"/>
            <a:ext cx="10004425" cy="6349866"/>
          </a:xfrm>
        </p:spPr>
        <p:txBody>
          <a:bodyPr>
            <a:normAutofit fontScale="70000" lnSpcReduction="20000"/>
          </a:bodyPr>
          <a:lstStyle/>
          <a:p>
            <a:pPr lvl="1"/>
            <a:r>
              <a:rPr lang="en-IN" b="1" dirty="0"/>
              <a:t>2016-2017 Highs:</a:t>
            </a:r>
            <a:r>
              <a:rPr lang="en-IN" dirty="0"/>
              <a:t> Understand the factors contributing to the peak prices during these years. This might include economic booms, increased demand, or significant events.</a:t>
            </a:r>
          </a:p>
          <a:p>
            <a:pPr lvl="1"/>
            <a:r>
              <a:rPr lang="en-IN" b="1" dirty="0"/>
              <a:t>Post-2017 Decline:</a:t>
            </a:r>
            <a:r>
              <a:rPr lang="en-IN" dirty="0"/>
              <a:t> Investigate reasons for the constant decline in prices post-2017. It might be due to market saturation, economic downturns, or changes in consumer preferences.</a:t>
            </a:r>
          </a:p>
          <a:p>
            <a:pPr lvl="1"/>
            <a:r>
              <a:rPr lang="en-IN" b="1" dirty="0"/>
              <a:t>2021 Drop:</a:t>
            </a:r>
            <a:r>
              <a:rPr lang="en-IN" dirty="0"/>
              <a:t> The sharp drop in 2021 could be linked to the COVID-19 pandemic or other global disruptions. Assess the long-term impact of such events on pricing</a:t>
            </a:r>
            <a:r>
              <a:rPr lang="en-IN" dirty="0" smtClean="0"/>
              <a:t>.</a:t>
            </a:r>
          </a:p>
          <a:p>
            <a:pPr lvl="0"/>
            <a:r>
              <a:rPr lang="en-IN" sz="2000" b="1" dirty="0"/>
              <a:t>Quarterly Adjustments:</a:t>
            </a:r>
            <a:endParaRPr lang="en-IN" sz="2000" dirty="0"/>
          </a:p>
          <a:p>
            <a:pPr lvl="1"/>
            <a:r>
              <a:rPr lang="en-IN" b="1" dirty="0"/>
              <a:t>Q2 Drop:</a:t>
            </a:r>
            <a:r>
              <a:rPr lang="en-IN" dirty="0"/>
              <a:t> Develop strategies to address the sudden drop in Q2, such as targeted promotions or discounts to boost bookings.</a:t>
            </a:r>
          </a:p>
          <a:p>
            <a:pPr lvl="1"/>
            <a:r>
              <a:rPr lang="en-IN" b="1" dirty="0"/>
              <a:t>Q3 and Q4 Growth:</a:t>
            </a:r>
            <a:r>
              <a:rPr lang="en-IN" dirty="0"/>
              <a:t> Leverage the slow growth in Q3 and Q4 to plan marketing campaigns or seasonal offers to maximize revenue.</a:t>
            </a:r>
          </a:p>
          <a:p>
            <a:pPr lvl="0"/>
            <a:r>
              <a:rPr lang="en-IN" sz="2000" b="1" dirty="0"/>
              <a:t>Monthly Pricing Strategy:</a:t>
            </a:r>
            <a:endParaRPr lang="en-IN" sz="2000" dirty="0"/>
          </a:p>
          <a:p>
            <a:pPr lvl="1"/>
            <a:r>
              <a:rPr lang="en-IN" b="1" dirty="0"/>
              <a:t>Zigzag Pattern:</a:t>
            </a:r>
            <a:r>
              <a:rPr lang="en-IN" dirty="0"/>
              <a:t> Adjust pricing strategies based on the observed zigzag pattern. Implement flexible pricing models that can accommodate these fluctuations, such as dynamic pricing or promotional offers to stabilize revenue</a:t>
            </a:r>
            <a:r>
              <a:rPr lang="en-IN" dirty="0" smtClean="0"/>
              <a:t>.</a:t>
            </a:r>
          </a:p>
          <a:p>
            <a:pPr marL="0" indent="0">
              <a:buNone/>
            </a:pPr>
            <a:r>
              <a:rPr lang="en-IN" sz="2000" b="1" dirty="0" smtClean="0"/>
              <a:t>Conclusion:</a:t>
            </a:r>
            <a:endParaRPr lang="en-IN" sz="2000" dirty="0"/>
          </a:p>
          <a:p>
            <a:pPr marL="0" indent="0">
              <a:buNone/>
            </a:pPr>
            <a:r>
              <a:rPr lang="en-IN" sz="2000" dirty="0" smtClean="0"/>
              <a:t>The </a:t>
            </a:r>
            <a:r>
              <a:rPr lang="en-IN" sz="2000" dirty="0"/>
              <a:t>analysis reveals significant variability in Airbnb listing prices based on location, time, and seasonality. High prices in cities like Cape Town and Bangkok suggest a premium market, while cities with lower prices might benefit from targeted marketing or improved offerings. The historical price trends highlight the impact of external factors and market conditions on pricing. Quarterly and monthly patterns provide actionable insights for optimizing pricing strategies throughout the year. By addressing these observations and recommendations, you can better align pricing strategies with market dynamics, ultimately improving revenue and competitive positioning.</a:t>
            </a:r>
          </a:p>
          <a:p>
            <a:pPr marL="457200" lvl="1" indent="0">
              <a:buNone/>
            </a:pPr>
            <a:endParaRPr lang="en-IN" sz="1500" dirty="0"/>
          </a:p>
          <a:p>
            <a:pPr marL="457200" lvl="1" indent="0">
              <a:buNone/>
            </a:pPr>
            <a:endParaRPr lang="en-IN" sz="1400" dirty="0"/>
          </a:p>
        </p:txBody>
      </p:sp>
    </p:spTree>
    <p:extLst>
      <p:ext uri="{BB962C8B-B14F-4D97-AF65-F5344CB8AC3E}">
        <p14:creationId xmlns:p14="http://schemas.microsoft.com/office/powerpoint/2010/main" val="15391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a:t>Assessing District Performance: A Composite Score Approach for Check-In and Host Communication</a:t>
            </a:r>
            <a:endParaRPr lang="en-IN" sz="2000" dirty="0"/>
          </a:p>
        </p:txBody>
      </p:sp>
      <p:sp>
        <p:nvSpPr>
          <p:cNvPr id="3" name="Content Placeholder 2"/>
          <p:cNvSpPr>
            <a:spLocks noGrp="1"/>
          </p:cNvSpPr>
          <p:nvPr>
            <p:ph idx="1"/>
          </p:nvPr>
        </p:nvSpPr>
        <p:spPr>
          <a:xfrm>
            <a:off x="1141413" y="1893194"/>
            <a:ext cx="10320784" cy="4584879"/>
          </a:xfrm>
        </p:spPr>
        <p:txBody>
          <a:bodyPr>
            <a:normAutofit/>
          </a:bodyPr>
          <a:lstStyle/>
          <a:p>
            <a:pPr marL="0" indent="0">
              <a:buNone/>
            </a:pPr>
            <a:r>
              <a:rPr lang="en-IN" sz="1400" b="1" dirty="0"/>
              <a:t>Observations</a:t>
            </a:r>
          </a:p>
          <a:p>
            <a:pPr lvl="0"/>
            <a:r>
              <a:rPr lang="en-IN" sz="1400" b="1" dirty="0"/>
              <a:t>High Composite Scores:</a:t>
            </a:r>
            <a:endParaRPr lang="en-IN" sz="1400" dirty="0"/>
          </a:p>
          <a:p>
            <a:pPr lvl="1"/>
            <a:r>
              <a:rPr lang="en-IN" sz="1400" b="1" dirty="0"/>
              <a:t>Manhattan and Brooklyn:</a:t>
            </a:r>
            <a:r>
              <a:rPr lang="en-IN" sz="1400" dirty="0"/>
              <a:t> These districts have the highest composite scores, indicating strong performance in both check-in experience and host communication.</a:t>
            </a:r>
          </a:p>
          <a:p>
            <a:pPr lvl="0"/>
            <a:r>
              <a:rPr lang="en-IN" sz="1400" b="1" dirty="0"/>
              <a:t>Below Medium Composite Score:</a:t>
            </a:r>
            <a:endParaRPr lang="en-IN" sz="1400" dirty="0"/>
          </a:p>
          <a:p>
            <a:pPr lvl="1"/>
            <a:r>
              <a:rPr lang="en-IN" sz="1400" b="1" dirty="0"/>
              <a:t>Queens:</a:t>
            </a:r>
            <a:r>
              <a:rPr lang="en-IN" sz="1400" dirty="0"/>
              <a:t> Queens shows a composite score below the medium level, suggesting room for improvement in either check-in experience, host communication, or both.</a:t>
            </a:r>
          </a:p>
          <a:p>
            <a:pPr lvl="0"/>
            <a:r>
              <a:rPr lang="en-IN" sz="1400" b="1" dirty="0"/>
              <a:t>Low Composite Scores:</a:t>
            </a:r>
            <a:endParaRPr lang="en-IN" sz="1400" dirty="0"/>
          </a:p>
          <a:p>
            <a:pPr lvl="1"/>
            <a:r>
              <a:rPr lang="en-IN" sz="1400" b="1" dirty="0"/>
              <a:t>Bronx and Staten Island:</a:t>
            </a:r>
            <a:r>
              <a:rPr lang="en-IN" sz="1400" dirty="0"/>
              <a:t> These districts have the lowest composite scores, reflecting significant challenges in check-in experience and host </a:t>
            </a:r>
            <a:r>
              <a:rPr lang="en-IN" sz="1400" dirty="0" smtClean="0"/>
              <a:t>communication.</a:t>
            </a:r>
          </a:p>
          <a:p>
            <a:pPr marL="0" indent="0">
              <a:buNone/>
            </a:pPr>
            <a:r>
              <a:rPr lang="en-IN" sz="1400" b="1" dirty="0" smtClean="0"/>
              <a:t>Recommendations</a:t>
            </a:r>
            <a:endParaRPr lang="en-IN" sz="1400" b="1" dirty="0"/>
          </a:p>
          <a:p>
            <a:pPr lvl="0"/>
            <a:r>
              <a:rPr lang="en-IN" sz="1400" b="1" dirty="0"/>
              <a:t>Enhance Performance in High-Scoring Districts:</a:t>
            </a:r>
            <a:endParaRPr lang="en-IN" sz="1400" dirty="0"/>
          </a:p>
          <a:p>
            <a:pPr lvl="1"/>
            <a:r>
              <a:rPr lang="en-IN" sz="1400" b="1" dirty="0"/>
              <a:t>Manhattan and Brooklyn:</a:t>
            </a:r>
            <a:r>
              <a:rPr lang="en-IN" sz="1400" dirty="0"/>
              <a:t> Continue to maintain and leverage the strengths in these districts. Consider using them as benchmarks or best practice models for other districts</a:t>
            </a:r>
            <a:r>
              <a:rPr lang="en-IN" sz="1400" dirty="0" smtClean="0"/>
              <a:t>.</a:t>
            </a:r>
            <a:endParaRPr lang="en-IN" sz="1400" dirty="0"/>
          </a:p>
        </p:txBody>
      </p:sp>
    </p:spTree>
    <p:extLst>
      <p:ext uri="{BB962C8B-B14F-4D97-AF65-F5344CB8AC3E}">
        <p14:creationId xmlns:p14="http://schemas.microsoft.com/office/powerpoint/2010/main" val="11151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979488" y="219075"/>
            <a:ext cx="10353675" cy="6362700"/>
          </a:xfrm>
        </p:spPr>
        <p:txBody>
          <a:bodyPr>
            <a:normAutofit lnSpcReduction="10000"/>
          </a:bodyPr>
          <a:lstStyle/>
          <a:p>
            <a:pPr lvl="0"/>
            <a:r>
              <a:rPr lang="en-IN" sz="1400" b="1" dirty="0"/>
              <a:t>Improve Performance in Queens:</a:t>
            </a:r>
            <a:endParaRPr lang="en-IN" sz="1400" dirty="0"/>
          </a:p>
          <a:p>
            <a:pPr lvl="1"/>
            <a:r>
              <a:rPr lang="en-IN" sz="1400" b="1" dirty="0"/>
              <a:t>Targeted Improvements:</a:t>
            </a:r>
            <a:r>
              <a:rPr lang="en-IN" sz="1400" dirty="0"/>
              <a:t> Identify specific areas where Queens is underperforming. Conduct surveys or gather feedback to pinpoint issues in check-in processes or host communication.</a:t>
            </a:r>
          </a:p>
          <a:p>
            <a:pPr lvl="1"/>
            <a:r>
              <a:rPr lang="en-IN" sz="1400" b="1" dirty="0"/>
              <a:t>Training and Support:</a:t>
            </a:r>
            <a:r>
              <a:rPr lang="en-IN" sz="1400" dirty="0"/>
              <a:t> Implement targeted training for hosts in Queens to improve communication and streamline check-in procedures.</a:t>
            </a:r>
          </a:p>
          <a:p>
            <a:pPr lvl="0"/>
            <a:r>
              <a:rPr lang="en-IN" sz="1400" b="1" dirty="0"/>
              <a:t>Address Challenges in Bronx and Staten Island:</a:t>
            </a:r>
            <a:endParaRPr lang="en-IN" sz="1400" dirty="0"/>
          </a:p>
          <a:p>
            <a:pPr lvl="1"/>
            <a:r>
              <a:rPr lang="en-IN" sz="1400" b="1" dirty="0"/>
              <a:t>Comprehensive Analysis:</a:t>
            </a:r>
            <a:r>
              <a:rPr lang="en-IN" sz="1400" dirty="0"/>
              <a:t> Perform a detailed analysis to understand the root causes of low scores in these districts. Look into operational challenges, staff training, and guest feedback.</a:t>
            </a:r>
          </a:p>
          <a:p>
            <a:pPr lvl="1"/>
            <a:r>
              <a:rPr lang="en-IN" sz="1400" b="1" dirty="0"/>
              <a:t>Action Plan:</a:t>
            </a:r>
            <a:r>
              <a:rPr lang="en-IN" sz="1400" dirty="0"/>
              <a:t> Develop a robust action plan to address issues. This might include enhanced training programs, improved check-in protocols, or better support for hosts.</a:t>
            </a:r>
          </a:p>
          <a:p>
            <a:pPr lvl="1"/>
            <a:r>
              <a:rPr lang="en-IN" sz="1400" b="1" dirty="0"/>
              <a:t>Frequent Monitoring:</a:t>
            </a:r>
            <a:r>
              <a:rPr lang="en-IN" sz="1400" dirty="0"/>
              <a:t> Increase the frequency of monitoring and evaluation in these districts to track progress and make necessary adjustments.</a:t>
            </a:r>
          </a:p>
          <a:p>
            <a:pPr lvl="0"/>
            <a:r>
              <a:rPr lang="en-IN" sz="1400" b="1" dirty="0"/>
              <a:t>District-Specific Strategies:</a:t>
            </a:r>
            <a:endParaRPr lang="en-IN" sz="1400" dirty="0"/>
          </a:p>
          <a:p>
            <a:pPr lvl="1"/>
            <a:r>
              <a:rPr lang="en-IN" sz="1400" b="1" dirty="0"/>
              <a:t>Customized Solutions:</a:t>
            </a:r>
            <a:r>
              <a:rPr lang="en-IN" sz="1400" dirty="0"/>
              <a:t> Tailor strategies to each district based on their specific needs and challenges. For instance, Bronx and Staten Island may require more intensive intervention compared to Queens</a:t>
            </a:r>
            <a:r>
              <a:rPr lang="en-IN" sz="1400" dirty="0" smtClean="0"/>
              <a:t>.</a:t>
            </a:r>
            <a:endParaRPr lang="en-IN" sz="1400" dirty="0"/>
          </a:p>
          <a:p>
            <a:pPr marL="0" indent="0">
              <a:buNone/>
            </a:pPr>
            <a:r>
              <a:rPr lang="en-IN" sz="1400" b="1" dirty="0"/>
              <a:t>Conclusion</a:t>
            </a:r>
          </a:p>
          <a:p>
            <a:pPr lvl="1"/>
            <a:r>
              <a:rPr lang="en-IN" sz="1400" dirty="0"/>
              <a:t>The analysis of composite scores reveals varying levels of performance across districts in terms of check-in experience and host communication. Manhattan and Brooklyn excel in these areas, serving as models of best practice. Queens, while performing below medium, has potential for targeted improvements. The Bronx and Staten Island face more significant challenges that require a comprehensive approach to improve their scores. By implementing the recommended strategies and closely monitoring progress, it is possible to enhance the overall performance and guest satisfaction across all districts.</a:t>
            </a:r>
          </a:p>
          <a:p>
            <a:endParaRPr lang="en-IN" sz="1800" dirty="0" smtClean="0"/>
          </a:p>
        </p:txBody>
      </p:sp>
    </p:spTree>
    <p:extLst>
      <p:ext uri="{BB962C8B-B14F-4D97-AF65-F5344CB8AC3E}">
        <p14:creationId xmlns:p14="http://schemas.microsoft.com/office/powerpoint/2010/main" val="2903508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470</TotalTime>
  <Words>3033</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          Analysis of Airbnb Data </vt:lpstr>
      <vt:lpstr>Insights and Recommendations for Improving Airbnb Business in the Bronx and Staten Island</vt:lpstr>
      <vt:lpstr>PowerPoint Presentation</vt:lpstr>
      <vt:lpstr>Examining the Impact of Host Response Times on Airbnb Ratings</vt:lpstr>
      <vt:lpstr>Understanding Airbnb Pricing Patterns: A Comprehensive Analysis of City, Time, and Seasonal Trends</vt:lpstr>
      <vt:lpstr>PowerPoint Presentation</vt:lpstr>
      <vt:lpstr>PowerPoint Presentation</vt:lpstr>
      <vt:lpstr>Assessing District Performance: A Composite Score Approach for Check-In and Host Communication</vt:lpstr>
      <vt:lpstr>PowerPoint Presentation</vt:lpstr>
      <vt:lpstr>Assessing Listing Age and Host Experience: Identifying Hosts with a Decade or More of Expertise</vt:lpstr>
      <vt:lpstr>PowerPoint Presentation</vt:lpstr>
      <vt:lpstr>Property Type Price Analysis: Visualizing Average Prices by Room and Property Type with Focus on High-Value Entire Places</vt:lpstr>
      <vt:lpstr>PowerPoint Presentation</vt:lpstr>
      <vt:lpstr>Crafting a Comprehensive City Insights Report: Analyzing Listing Prices, Guest Ratings, and Visitor Trends with a Focus on 2020</vt:lpstr>
      <vt:lpstr>PowerPoint Presentation</vt:lpstr>
      <vt:lpstr>Overall Conclusion: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Airbnb Data</dc:title>
  <dc:creator>Microsoft account</dc:creator>
  <cp:lastModifiedBy>Microsoft account</cp:lastModifiedBy>
  <cp:revision>20</cp:revision>
  <dcterms:created xsi:type="dcterms:W3CDTF">2024-08-03T05:47:46Z</dcterms:created>
  <dcterms:modified xsi:type="dcterms:W3CDTF">2024-08-03T13:42:49Z</dcterms:modified>
</cp:coreProperties>
</file>