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DD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4400" b="1" dirty="0">
                <a:solidFill>
                  <a:schemeClr val="accent1">
                    <a:lumMod val="60000"/>
                    <a:lumOff val="40000"/>
                  </a:schemeClr>
                </a:solidFill>
                <a:latin typeface="Calibri" panose="020F0502020204030204" pitchFamily="34" charset="0"/>
                <a:cs typeface="Calibri" panose="020F0502020204030204" pitchFamily="34" charset="0"/>
              </a:rPr>
              <a:t>Bank Telemarketing Campaign Analysis</a:t>
            </a:r>
          </a:p>
        </p:txBody>
      </p:sp>
    </p:spTree>
    <p:extLst>
      <p:ext uri="{BB962C8B-B14F-4D97-AF65-F5344CB8AC3E}">
        <p14:creationId xmlns:p14="http://schemas.microsoft.com/office/powerpoint/2010/main" val="1560016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accent1">
                    <a:lumMod val="60000"/>
                    <a:lumOff val="40000"/>
                  </a:schemeClr>
                </a:solidFill>
                <a:latin typeface="Calibri" panose="020F0502020204030204" pitchFamily="34" charset="0"/>
                <a:cs typeface="Calibri" panose="020F0502020204030204" pitchFamily="34" charset="0"/>
              </a:rPr>
              <a:t>Recommendations</a:t>
            </a:r>
            <a:endParaRPr lang="en-IN" sz="2800" b="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5" name="Rectangle 2"/>
          <p:cNvSpPr>
            <a:spLocks noGrp="1" noChangeArrowheads="1"/>
          </p:cNvSpPr>
          <p:nvPr>
            <p:ph idx="1"/>
          </p:nvPr>
        </p:nvSpPr>
        <p:spPr bwMode="auto">
          <a:xfrm>
            <a:off x="821635" y="1631471"/>
            <a:ext cx="1137036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lvl="0"/>
            <a:r>
              <a:rPr lang="en-US" b="1" dirty="0">
                <a:latin typeface="Calibri" panose="020F0502020204030204" pitchFamily="34" charset="0"/>
                <a:cs typeface="Calibri" panose="020F0502020204030204" pitchFamily="34" charset="0"/>
              </a:rPr>
              <a:t>Target Specific Age Groups</a:t>
            </a:r>
            <a:r>
              <a:rPr lang="en-US" dirty="0">
                <a:latin typeface="Calibri" panose="020F0502020204030204" pitchFamily="34" charset="0"/>
                <a:cs typeface="Calibri" panose="020F0502020204030204" pitchFamily="34" charset="0"/>
              </a:rPr>
              <a:t>: Focus on customers within the 30-45 age range, as they exhibit higher campaign engagement. Tailor marketing messages to align with this demographic's preferences and behaviors.</a:t>
            </a:r>
            <a:endParaRPr lang="en-IN" dirty="0">
              <a:latin typeface="Calibri" panose="020F0502020204030204" pitchFamily="34" charset="0"/>
              <a:cs typeface="Calibri" panose="020F0502020204030204" pitchFamily="34" charset="0"/>
            </a:endParaRPr>
          </a:p>
          <a:p>
            <a:pPr lvl="0"/>
            <a:r>
              <a:rPr lang="en-US" b="1" dirty="0">
                <a:latin typeface="Calibri" panose="020F0502020204030204" pitchFamily="34" charset="0"/>
                <a:cs typeface="Calibri" panose="020F0502020204030204" pitchFamily="34" charset="0"/>
              </a:rPr>
              <a:t>Optimize Campaign Timing</a:t>
            </a:r>
            <a:r>
              <a:rPr lang="en-US" dirty="0">
                <a:latin typeface="Calibri" panose="020F0502020204030204" pitchFamily="34" charset="0"/>
                <a:cs typeface="Calibri" panose="020F0502020204030204" pitchFamily="34" charset="0"/>
              </a:rPr>
              <a:t>: Leverage the days with the highest success rates, such as day 10 and 30, to focus efforts. Other days showed fluctuating results, suggesting a more targeted approach.</a:t>
            </a:r>
            <a:endParaRPr lang="en-IN" dirty="0">
              <a:latin typeface="Calibri" panose="020F0502020204030204" pitchFamily="34" charset="0"/>
              <a:cs typeface="Calibri" panose="020F0502020204030204" pitchFamily="34" charset="0"/>
            </a:endParaRPr>
          </a:p>
          <a:p>
            <a:pPr lvl="0"/>
            <a:r>
              <a:rPr lang="en-US" b="1" dirty="0">
                <a:latin typeface="Calibri" panose="020F0502020204030204" pitchFamily="34" charset="0"/>
                <a:cs typeface="Calibri" panose="020F0502020204030204" pitchFamily="34" charset="0"/>
              </a:rPr>
              <a:t>Utilize Customer Job and Education Data</a:t>
            </a:r>
            <a:r>
              <a:rPr lang="en-US" dirty="0">
                <a:latin typeface="Calibri" panose="020F0502020204030204" pitchFamily="34" charset="0"/>
                <a:cs typeface="Calibri" panose="020F0502020204030204" pitchFamily="34" charset="0"/>
              </a:rPr>
              <a:t>: The analysis of job type and education level reveals valuable insights. Tailor campaigns to specific job and education categories, especially those with higher conversion potential, such as "management" and "technician" roles.</a:t>
            </a:r>
            <a:endParaRPr lang="en-IN" dirty="0">
              <a:latin typeface="Calibri" panose="020F0502020204030204" pitchFamily="34" charset="0"/>
              <a:cs typeface="Calibri" panose="020F0502020204030204" pitchFamily="34" charset="0"/>
            </a:endParaRPr>
          </a:p>
          <a:p>
            <a:pPr lvl="0"/>
            <a:r>
              <a:rPr lang="en-US" b="1" dirty="0">
                <a:latin typeface="Calibri" panose="020F0502020204030204" pitchFamily="34" charset="0"/>
                <a:cs typeface="Calibri" panose="020F0502020204030204" pitchFamily="34" charset="0"/>
              </a:rPr>
              <a:t>Refine Loan and Housing Targeting</a:t>
            </a:r>
            <a:r>
              <a:rPr lang="en-US" dirty="0">
                <a:latin typeface="Calibri" panose="020F0502020204030204" pitchFamily="34" charset="0"/>
                <a:cs typeface="Calibri" panose="020F0502020204030204" pitchFamily="34" charset="0"/>
              </a:rPr>
              <a:t>: Focus on individuals who have housing and offer targeted loan options. Customers without loans or housing might benefit from financial products that offer more flexibility, improving overall conversion.</a:t>
            </a:r>
            <a:endParaRPr lang="en-IN" dirty="0">
              <a:latin typeface="Calibri" panose="020F0502020204030204" pitchFamily="34" charset="0"/>
              <a:cs typeface="Calibri" panose="020F0502020204030204" pitchFamily="34" charset="0"/>
            </a:endParaRPr>
          </a:p>
          <a:p>
            <a:pPr lvl="0"/>
            <a:r>
              <a:rPr lang="en-US" b="1" dirty="0">
                <a:latin typeface="Calibri" panose="020F0502020204030204" pitchFamily="34" charset="0"/>
                <a:cs typeface="Calibri" panose="020F0502020204030204" pitchFamily="34" charset="0"/>
              </a:rPr>
              <a:t>Address Highly Correlated Features</a:t>
            </a:r>
            <a:r>
              <a:rPr lang="en-US" dirty="0">
                <a:latin typeface="Calibri" panose="020F0502020204030204" pitchFamily="34" charset="0"/>
                <a:cs typeface="Calibri" panose="020F0502020204030204" pitchFamily="34" charset="0"/>
              </a:rPr>
              <a:t>: To avoid multicollinearity, remove redundant features like </a:t>
            </a:r>
            <a:r>
              <a:rPr lang="en-US" b="1" dirty="0" err="1">
                <a:latin typeface="Calibri" panose="020F0502020204030204" pitchFamily="34" charset="0"/>
                <a:cs typeface="Calibri" panose="020F0502020204030204" pitchFamily="34" charset="0"/>
              </a:rPr>
              <a:t>pdays</a:t>
            </a:r>
            <a:r>
              <a:rPr lang="en-US" dirty="0">
                <a:latin typeface="Calibri" panose="020F0502020204030204" pitchFamily="34" charset="0"/>
                <a:cs typeface="Calibri" panose="020F0502020204030204" pitchFamily="34" charset="0"/>
              </a:rPr>
              <a:t> and </a:t>
            </a:r>
            <a:r>
              <a:rPr lang="en-US" b="1" dirty="0" err="1">
                <a:latin typeface="Calibri" panose="020F0502020204030204" pitchFamily="34" charset="0"/>
                <a:cs typeface="Calibri" panose="020F0502020204030204" pitchFamily="34" charset="0"/>
              </a:rPr>
              <a:t>poutcome</a:t>
            </a:r>
            <a:r>
              <a:rPr lang="en-US" dirty="0">
                <a:latin typeface="Calibri" panose="020F0502020204030204" pitchFamily="34" charset="0"/>
                <a:cs typeface="Calibri" panose="020F0502020204030204" pitchFamily="34" charset="0"/>
              </a:rPr>
              <a:t>, or use dimensionality reduction techniques. This will improve model performance and provide clearer insights into the factors driving campaign success.</a:t>
            </a:r>
            <a:endParaRPr lang="en-IN" dirty="0">
              <a:latin typeface="Calibri" panose="020F0502020204030204" pitchFamily="34" charset="0"/>
              <a:cs typeface="Calibri" panose="020F0502020204030204" pitchFamily="34" charset="0"/>
            </a:endParaRPr>
          </a:p>
          <a:p>
            <a:pPr lvl="0"/>
            <a:r>
              <a:rPr lang="en-US" b="1" dirty="0">
                <a:latin typeface="Calibri" panose="020F0502020204030204" pitchFamily="34" charset="0"/>
                <a:cs typeface="Calibri" panose="020F0502020204030204" pitchFamily="34" charset="0"/>
              </a:rPr>
              <a:t>Enhance Personalization</a:t>
            </a:r>
            <a:r>
              <a:rPr lang="en-US" dirty="0">
                <a:latin typeface="Calibri" panose="020F0502020204030204" pitchFamily="34" charset="0"/>
                <a:cs typeface="Calibri" panose="020F0502020204030204" pitchFamily="34" charset="0"/>
              </a:rPr>
              <a:t>: Use the demographic and behavioral data to personalize communication and marketing messages. Incorporating income and age groups will likely improve customer engagement and response rates.</a:t>
            </a:r>
            <a:endParaRPr lang="en-IN"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These recommendations are aimed at improving the targeting, timing, and personalization of future campaigns, ultimately boosting response rates and achieving the bank's marketing goals.</a:t>
            </a: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1066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accent1">
                    <a:lumMod val="60000"/>
                    <a:lumOff val="40000"/>
                  </a:schemeClr>
                </a:solidFill>
                <a:latin typeface="Calibri" panose="020F0502020204030204" pitchFamily="34" charset="0"/>
                <a:cs typeface="Calibri" panose="020F0502020204030204" pitchFamily="34" charset="0"/>
              </a:rPr>
              <a:t>Conclusion</a:t>
            </a:r>
            <a:endParaRPr lang="en-IN" sz="4000" b="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17431" y="2133599"/>
            <a:ext cx="11037193" cy="4511899"/>
          </a:xfrm>
        </p:spPr>
        <p:txBody>
          <a:bodyPr>
            <a:noAutofit/>
          </a:bodyPr>
          <a:lstStyle/>
          <a:p>
            <a:pPr marL="0" indent="0">
              <a:buNone/>
            </a:pPr>
            <a:r>
              <a:rPr lang="en-US" dirty="0">
                <a:latin typeface="Calibri" panose="020F0502020204030204" pitchFamily="34" charset="0"/>
                <a:cs typeface="Calibri" panose="020F0502020204030204" pitchFamily="34" charset="0"/>
              </a:rPr>
              <a:t>The exploratory data analysis (EDA) provided valuable insights into customer demographics, behaviors, and preferences, highlighting opportunities for enhancing the bank's telemarketing campaign strategy. Key factors such as age, job type, education level, and housing status significantly influence the success of the campaign, suggesting that a more targeted approach could improve response rates. Temporal trends revealed that specific days, particularly the 10th and 30th, showed better campaign performance, emphasizing the need to optimize campaign timing for maximum impact. Feature engineering and encoding techniques transformed categorical variables, while correlation analysis identified areas of multicollinearity that could affect predictive models. By refining targeting, personalizing marketing efforts, and improving campaign timing, the bank can boost customer engagement and response rates. Implementing these insights will improve marketing effectiveness, increase positive responses, and foster long-term customer relationships.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584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solidFill>
                  <a:schemeClr val="accent1">
                    <a:lumMod val="60000"/>
                    <a:lumOff val="40000"/>
                  </a:schemeClr>
                </a:solidFill>
                <a:latin typeface="Calibri" panose="020F0502020204030204" pitchFamily="34" charset="0"/>
                <a:cs typeface="Calibri" panose="020F0502020204030204" pitchFamily="34" charset="0"/>
              </a:rPr>
              <a:t>Introduction</a:t>
            </a:r>
          </a:p>
        </p:txBody>
      </p:sp>
      <p:sp>
        <p:nvSpPr>
          <p:cNvPr id="3" name="Content Placeholder 2"/>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The project aims to perform an Exploratory Data Analysis (EDA) on a telemarketing campaign dataset promoting term deposits to identify key factors influencing campaign success. Term deposits are crucial for fostering long-term customer relationships and enhancing bank revenue. The dataset includes customer demographics, contact details, temporal data, and campaign outcomes. The analysis explores demographics, categorical variables, temporal trends, and correlations using statistical methods and visualizations. The goal is to derive actionable insights and recommendations to improve response rates and optimize future marketing strategies effectively.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068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a:solidFill>
                  <a:schemeClr val="accent1">
                    <a:lumMod val="60000"/>
                    <a:lumOff val="40000"/>
                  </a:schemeClr>
                </a:solidFill>
                <a:latin typeface="Calibri" panose="020F0502020204030204" pitchFamily="34" charset="0"/>
                <a:cs typeface="Calibri" panose="020F0502020204030204" pitchFamily="34" charset="0"/>
              </a:rPr>
              <a:t>Summary Statistics and Target Variable Distribution Age Insights</a:t>
            </a:r>
            <a:endParaRPr lang="en-IN" sz="2800" b="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5" name="Rectangle 2"/>
          <p:cNvSpPr>
            <a:spLocks noGrp="1" noChangeArrowheads="1"/>
          </p:cNvSpPr>
          <p:nvPr>
            <p:ph idx="1"/>
          </p:nvPr>
        </p:nvSpPr>
        <p:spPr bwMode="auto">
          <a:xfrm>
            <a:off x="2266682" y="2356490"/>
            <a:ext cx="971067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Age Distribution</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The average customer age is 40.9 years, with most customers near this value (low standard deviation: 10.6).</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Income Variability</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Mean salary is $57,005, but high variability (SD: $32,085) suggests diverse financial backgrounds.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Account Balance</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Average balance is $1,362, with significant variation indicating a wide customer spectrum.</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Campaign Contact Patterns</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Most customers were contacted ~2 times on average, but prior campaign contacts (</a:t>
            </a:r>
            <a:r>
              <a:rPr kumimoji="0" lang="en-US" altLang="en-US"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pdays</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show substantial inconsistency.</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Response Rates</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79.6% of customers declined, 10.5% accepted, and 0.06% responses were unknown, highlighting potential for improvement.</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Actionable Need</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The diversity in demographics underscores the importance of tailored marketing strategies.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864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0" y="1680054"/>
            <a:ext cx="9443992" cy="4231168"/>
          </a:xfrm>
        </p:spPr>
        <p:txBody>
          <a:bodyPr>
            <a:normAutofit/>
          </a:bodyPr>
          <a:lstStyle/>
          <a:p>
            <a:pPr lvl="0"/>
            <a:r>
              <a:rPr lang="en-IN" dirty="0">
                <a:latin typeface="Calibri" panose="020F0502020204030204" pitchFamily="34" charset="0"/>
                <a:cs typeface="Calibri" panose="020F0502020204030204" pitchFamily="34" charset="0"/>
              </a:rPr>
              <a:t>The age distribution shows a zigzag pattern, with the majority of customers aged between 25 and 55 years.</a:t>
            </a:r>
          </a:p>
          <a:p>
            <a:pPr lvl="0"/>
            <a:r>
              <a:rPr lang="en-IN" dirty="0">
                <a:latin typeface="Calibri" panose="020F0502020204030204" pitchFamily="34" charset="0"/>
                <a:cs typeface="Calibri" panose="020F0502020204030204" pitchFamily="34" charset="0"/>
              </a:rPr>
              <a:t>The balance feature exhibits a right-skewed density, indicating that most customers have lower account balances, while a few have significantly higher balances.</a:t>
            </a:r>
          </a:p>
          <a:p>
            <a:pPr lvl="0"/>
            <a:r>
              <a:rPr lang="en-IN" dirty="0">
                <a:latin typeface="Calibri" panose="020F0502020204030204" pitchFamily="34" charset="0"/>
                <a:cs typeface="Calibri" panose="020F0502020204030204" pitchFamily="34" charset="0"/>
              </a:rPr>
              <a:t>Duration values follow a similar right-skewed distribution, reflecting shorter call durations for most interactions.</a:t>
            </a:r>
          </a:p>
          <a:p>
            <a:pPr lvl="0"/>
            <a:r>
              <a:rPr lang="en-IN" dirty="0">
                <a:latin typeface="Calibri" panose="020F0502020204030204" pitchFamily="34" charset="0"/>
                <a:cs typeface="Calibri" panose="020F0502020204030204" pitchFamily="34" charset="0"/>
              </a:rPr>
              <a:t>Kernel density plots highlight the variability and concentration of these key features, emphasizing the need for tailored strategies for different customer segments.</a:t>
            </a:r>
          </a:p>
          <a:p>
            <a:pPr lvl="0"/>
            <a:r>
              <a:rPr lang="en-IN" dirty="0">
                <a:latin typeface="Calibri" panose="020F0502020204030204" pitchFamily="34" charset="0"/>
                <a:cs typeface="Calibri" panose="020F0502020204030204" pitchFamily="34" charset="0"/>
              </a:rPr>
              <a:t>These findings provide valuable context for understanding customer demographics and engagement patterns in the campaign.</a:t>
            </a:r>
          </a:p>
          <a:p>
            <a:endParaRPr lang="en-IN" dirty="0">
              <a:latin typeface="Calibri" panose="020F0502020204030204" pitchFamily="34" charset="0"/>
              <a:cs typeface="Calibri" panose="020F0502020204030204" pitchFamily="34" charset="0"/>
            </a:endParaRPr>
          </a:p>
        </p:txBody>
      </p:sp>
      <p:sp>
        <p:nvSpPr>
          <p:cNvPr id="4" name="Rectangle 1"/>
          <p:cNvSpPr>
            <a:spLocks noGrp="1" noChangeArrowheads="1"/>
          </p:cNvSpPr>
          <p:nvPr>
            <p:ph type="title"/>
          </p:nvPr>
        </p:nvSpPr>
        <p:spPr bwMode="auto">
          <a:xfrm>
            <a:off x="2592925" y="787502"/>
            <a:ext cx="74832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accent1">
                    <a:lumMod val="60000"/>
                    <a:lumOff val="40000"/>
                  </a:schemeClr>
                </a:solidFill>
                <a:effectLst/>
                <a:latin typeface="Calibri" panose="020F0502020204030204" pitchFamily="34" charset="0"/>
                <a:cs typeface="Calibri" panose="020F0502020204030204" pitchFamily="34" charset="0"/>
              </a:rPr>
              <a:t>Distribution and Density Analysis of Key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chemeClr val="accent1">
                  <a:lumMod val="60000"/>
                  <a:lumOff val="40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059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1">
                    <a:lumMod val="60000"/>
                    <a:lumOff val="40000"/>
                  </a:schemeClr>
                </a:solidFill>
                <a:latin typeface="Calibri" panose="020F0502020204030204" pitchFamily="34" charset="0"/>
                <a:cs typeface="Calibri" panose="020F0502020204030204" pitchFamily="34" charset="0"/>
              </a:rPr>
              <a:t>Correlation Heatmap: Numeric Features vs. Target Variable</a:t>
            </a:r>
          </a:p>
        </p:txBody>
      </p:sp>
      <p:sp>
        <p:nvSpPr>
          <p:cNvPr id="3" name="Content Placeholder 2"/>
          <p:cNvSpPr>
            <a:spLocks noGrp="1"/>
          </p:cNvSpPr>
          <p:nvPr>
            <p:ph idx="1"/>
          </p:nvPr>
        </p:nvSpPr>
        <p:spPr>
          <a:xfrm>
            <a:off x="2163651" y="1609859"/>
            <a:ext cx="9340961" cy="4301363"/>
          </a:xfrm>
        </p:spPr>
        <p:txBody>
          <a:bodyPr>
            <a:noAutofit/>
          </a:bodyPr>
          <a:lstStyle/>
          <a:p>
            <a:pPr lvl="0"/>
            <a:r>
              <a:rPr lang="en-IN" dirty="0">
                <a:latin typeface="Calibri" panose="020F0502020204030204" pitchFamily="34" charset="0"/>
                <a:cs typeface="Calibri" panose="020F0502020204030204" pitchFamily="34" charset="0"/>
              </a:rPr>
              <a:t>The heatmap highlights the correlations between numeric features and the target variable, showcasing varying intensities of blue and red shades.</a:t>
            </a:r>
          </a:p>
          <a:p>
            <a:pPr lvl="0"/>
            <a:r>
              <a:rPr lang="en-IN" dirty="0">
                <a:latin typeface="Calibri" panose="020F0502020204030204" pitchFamily="34" charset="0"/>
                <a:cs typeface="Calibri" panose="020F0502020204030204" pitchFamily="34" charset="0"/>
              </a:rPr>
              <a:t>Most numeric features exhibit weak correlations with the target variable, ranging from -0.1 to 0.1.</a:t>
            </a:r>
          </a:p>
          <a:p>
            <a:pPr lvl="0"/>
            <a:r>
              <a:rPr lang="en-IN" dirty="0">
                <a:latin typeface="Calibri" panose="020F0502020204030204" pitchFamily="34" charset="0"/>
                <a:cs typeface="Calibri" panose="020F0502020204030204" pitchFamily="34" charset="0"/>
              </a:rPr>
              <a:t>Features with negative correlations (deep blue) suggest a slight inverse relationship with campaign success.</a:t>
            </a:r>
          </a:p>
          <a:p>
            <a:pPr lvl="0"/>
            <a:r>
              <a:rPr lang="en-IN" dirty="0">
                <a:latin typeface="Calibri" panose="020F0502020204030204" pitchFamily="34" charset="0"/>
                <a:cs typeface="Calibri" panose="020F0502020204030204" pitchFamily="34" charset="0"/>
              </a:rPr>
              <a:t>Positive correlations (light to dark red) indicate a minor direct relationship with the likelihood of a positive campaign response.</a:t>
            </a:r>
          </a:p>
          <a:p>
            <a:pPr lvl="0"/>
            <a:r>
              <a:rPr lang="en-IN" dirty="0">
                <a:latin typeface="Calibri" panose="020F0502020204030204" pitchFamily="34" charset="0"/>
                <a:cs typeface="Calibri" panose="020F0502020204030204" pitchFamily="34" charset="0"/>
              </a:rPr>
              <a:t>These weak correlations suggest that no single numeric feature strongly influences the target variable, emphasizing the need to consider combined or interaction effects during analysis</a:t>
            </a:r>
          </a:p>
        </p:txBody>
      </p:sp>
    </p:spTree>
    <p:extLst>
      <p:ext uri="{BB962C8B-B14F-4D97-AF65-F5344CB8AC3E}">
        <p14:creationId xmlns:p14="http://schemas.microsoft.com/office/powerpoint/2010/main" val="208617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a:solidFill>
                  <a:schemeClr val="accent1">
                    <a:lumMod val="60000"/>
                    <a:lumOff val="40000"/>
                  </a:schemeClr>
                </a:solidFill>
                <a:latin typeface="Calibri" panose="020F0502020204030204" pitchFamily="34" charset="0"/>
                <a:cs typeface="Calibri" panose="020F0502020204030204" pitchFamily="34" charset="0"/>
              </a:rPr>
              <a:t>Distribution of Key Categorical Variables</a:t>
            </a:r>
          </a:p>
        </p:txBody>
      </p:sp>
      <p:sp>
        <p:nvSpPr>
          <p:cNvPr id="3" name="Content Placeholder 2"/>
          <p:cNvSpPr>
            <a:spLocks noGrp="1"/>
          </p:cNvSpPr>
          <p:nvPr>
            <p:ph idx="1"/>
          </p:nvPr>
        </p:nvSpPr>
        <p:spPr>
          <a:xfrm>
            <a:off x="2382592" y="1674254"/>
            <a:ext cx="9122020" cy="4236968"/>
          </a:xfrm>
        </p:spPr>
        <p:txBody>
          <a:bodyPr>
            <a:normAutofit/>
          </a:bodyPr>
          <a:lstStyle/>
          <a:p>
            <a:pPr marL="0" lvl="0" indent="0">
              <a:buNone/>
            </a:pPr>
            <a:endParaRPr lang="en-IN" dirty="0">
              <a:latin typeface="Calibri" panose="020F0502020204030204" pitchFamily="34" charset="0"/>
              <a:cs typeface="Calibri" panose="020F0502020204030204" pitchFamily="34" charset="0"/>
            </a:endParaRPr>
          </a:p>
          <a:p>
            <a:pPr lvl="0"/>
            <a:r>
              <a:rPr lang="en-IN" b="1" dirty="0">
                <a:latin typeface="Calibri" panose="020F0502020204030204" pitchFamily="34" charset="0"/>
                <a:cs typeface="Calibri" panose="020F0502020204030204" pitchFamily="34" charset="0"/>
              </a:rPr>
              <a:t>Marital Status:</a:t>
            </a:r>
            <a:r>
              <a:rPr lang="en-IN" dirty="0">
                <a:latin typeface="Calibri" panose="020F0502020204030204" pitchFamily="34" charset="0"/>
                <a:cs typeface="Calibri" panose="020F0502020204030204" pitchFamily="34" charset="0"/>
              </a:rPr>
              <a:t> The majority of customers are married (60.2%), followed by singles (28.3%) and divorced individuals (11.5%).</a:t>
            </a:r>
          </a:p>
          <a:p>
            <a:pPr lvl="0"/>
            <a:r>
              <a:rPr lang="en-IN" b="1" dirty="0">
                <a:latin typeface="Calibri" panose="020F0502020204030204" pitchFamily="34" charset="0"/>
                <a:cs typeface="Calibri" panose="020F0502020204030204" pitchFamily="34" charset="0"/>
              </a:rPr>
              <a:t>Housing Ownership:</a:t>
            </a:r>
            <a:r>
              <a:rPr lang="en-IN" dirty="0">
                <a:latin typeface="Calibri" panose="020F0502020204030204" pitchFamily="34" charset="0"/>
                <a:cs typeface="Calibri" panose="020F0502020204030204" pitchFamily="34" charset="0"/>
              </a:rPr>
              <a:t> Over half (55.6%) of the customers own a house, while 44.4% do not.</a:t>
            </a:r>
          </a:p>
          <a:p>
            <a:pPr lvl="0"/>
            <a:r>
              <a:rPr lang="en-IN" b="1" dirty="0">
                <a:latin typeface="Calibri" panose="020F0502020204030204" pitchFamily="34" charset="0"/>
                <a:cs typeface="Calibri" panose="020F0502020204030204" pitchFamily="34" charset="0"/>
              </a:rPr>
              <a:t>Loan Status:</a:t>
            </a:r>
            <a:r>
              <a:rPr lang="en-IN" dirty="0">
                <a:latin typeface="Calibri" panose="020F0502020204030204" pitchFamily="34" charset="0"/>
                <a:cs typeface="Calibri" panose="020F0502020204030204" pitchFamily="34" charset="0"/>
              </a:rPr>
              <a:t> A significant portion (84%) of customers have not taken a loan, with only 16% having an active loan.</a:t>
            </a:r>
          </a:p>
          <a:p>
            <a:pPr lvl="0"/>
            <a:r>
              <a:rPr lang="en-IN" dirty="0">
                <a:latin typeface="Calibri" panose="020F0502020204030204" pitchFamily="34" charset="0"/>
                <a:cs typeface="Calibri" panose="020F0502020204030204" pitchFamily="34" charset="0"/>
              </a:rPr>
              <a:t>These distributions provide insights into the demographics and financial status of the customer base, useful for tailoring campaign strategies.</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334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accent1">
                    <a:lumMod val="60000"/>
                    <a:lumOff val="40000"/>
                  </a:schemeClr>
                </a:solidFill>
                <a:latin typeface="Calibri" panose="020F0502020204030204" pitchFamily="34" charset="0"/>
                <a:cs typeface="Calibri" panose="020F0502020204030204" pitchFamily="34" charset="0"/>
              </a:rPr>
              <a:t>Campaign Success Rate</a:t>
            </a:r>
            <a:endParaRPr lang="en-IN" sz="2800" b="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lvl="0"/>
            <a:r>
              <a:rPr lang="en-IN" dirty="0">
                <a:latin typeface="Calibri" panose="020F0502020204030204" pitchFamily="34" charset="0"/>
                <a:cs typeface="Calibri" panose="020F0502020204030204" pitchFamily="34" charset="0"/>
              </a:rPr>
              <a:t>The campaign success rate is notably higher on </a:t>
            </a:r>
            <a:r>
              <a:rPr lang="en-IN" b="1" dirty="0">
                <a:latin typeface="Calibri" panose="020F0502020204030204" pitchFamily="34" charset="0"/>
                <a:cs typeface="Calibri" panose="020F0502020204030204" pitchFamily="34" charset="0"/>
              </a:rPr>
              <a:t>Day 10</a:t>
            </a:r>
            <a:r>
              <a:rPr lang="en-IN" dirty="0">
                <a:latin typeface="Calibri" panose="020F0502020204030204" pitchFamily="34" charset="0"/>
                <a:cs typeface="Calibri" panose="020F0502020204030204" pitchFamily="34" charset="0"/>
              </a:rPr>
              <a:t> and </a:t>
            </a:r>
            <a:r>
              <a:rPr lang="en-IN" b="1" dirty="0">
                <a:latin typeface="Calibri" panose="020F0502020204030204" pitchFamily="34" charset="0"/>
                <a:cs typeface="Calibri" panose="020F0502020204030204" pitchFamily="34" charset="0"/>
              </a:rPr>
              <a:t>Day 30</a:t>
            </a:r>
            <a:r>
              <a:rPr lang="en-IN" dirty="0">
                <a:latin typeface="Calibri" panose="020F0502020204030204" pitchFamily="34" charset="0"/>
                <a:cs typeface="Calibri" panose="020F0502020204030204" pitchFamily="34" charset="0"/>
              </a:rPr>
              <a:t> of the month.</a:t>
            </a:r>
          </a:p>
          <a:p>
            <a:pPr lvl="0"/>
            <a:r>
              <a:rPr lang="en-IN" dirty="0">
                <a:latin typeface="Calibri" panose="020F0502020204030204" pitchFamily="34" charset="0"/>
                <a:cs typeface="Calibri" panose="020F0502020204030204" pitchFamily="34" charset="0"/>
              </a:rPr>
              <a:t>The success rate on other days shows a </a:t>
            </a:r>
            <a:r>
              <a:rPr lang="en-IN" b="1" dirty="0">
                <a:latin typeface="Calibri" panose="020F0502020204030204" pitchFamily="34" charset="0"/>
                <a:cs typeface="Calibri" panose="020F0502020204030204" pitchFamily="34" charset="0"/>
              </a:rPr>
              <a:t>zigzag pattern</a:t>
            </a:r>
            <a:r>
              <a:rPr lang="en-IN" dirty="0">
                <a:latin typeface="Calibri" panose="020F0502020204030204" pitchFamily="34" charset="0"/>
                <a:cs typeface="Calibri" panose="020F0502020204030204" pitchFamily="34" charset="0"/>
              </a:rPr>
              <a:t>, indicating inconsistency in responses across the month.</a:t>
            </a:r>
          </a:p>
          <a:p>
            <a:pPr lvl="0"/>
            <a:r>
              <a:rPr lang="en-IN" dirty="0">
                <a:latin typeface="Calibri" panose="020F0502020204030204" pitchFamily="34" charset="0"/>
                <a:cs typeface="Calibri" panose="020F0502020204030204" pitchFamily="34" charset="0"/>
              </a:rPr>
              <a:t>This temporal trend suggests that specific days could be more </a:t>
            </a:r>
            <a:r>
              <a:rPr lang="en-IN" dirty="0" smtClean="0">
                <a:latin typeface="Calibri" panose="020F0502020204030204" pitchFamily="34" charset="0"/>
                <a:cs typeface="Calibri" panose="020F0502020204030204" pitchFamily="34" charset="0"/>
              </a:rPr>
              <a:t>favourable </a:t>
            </a:r>
            <a:r>
              <a:rPr lang="en-IN" dirty="0">
                <a:latin typeface="Calibri" panose="020F0502020204030204" pitchFamily="34" charset="0"/>
                <a:cs typeface="Calibri" panose="020F0502020204030204" pitchFamily="34" charset="0"/>
              </a:rPr>
              <a:t>for campaign efforts, and targeting them may improve success rates.</a:t>
            </a:r>
          </a:p>
          <a:p>
            <a:pPr lvl="0"/>
            <a:r>
              <a:rPr lang="en-IN" dirty="0">
                <a:latin typeface="Calibri" panose="020F0502020204030204" pitchFamily="34" charset="0"/>
                <a:cs typeface="Calibri" panose="020F0502020204030204" pitchFamily="34" charset="0"/>
              </a:rPr>
              <a:t>Further analysis on specific days and times could help optimize campaign schedules for better performance.</a:t>
            </a:r>
          </a:p>
        </p:txBody>
      </p:sp>
    </p:spTree>
    <p:extLst>
      <p:ext uri="{BB962C8B-B14F-4D97-AF65-F5344CB8AC3E}">
        <p14:creationId xmlns:p14="http://schemas.microsoft.com/office/powerpoint/2010/main" val="265178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1">
                    <a:lumMod val="60000"/>
                    <a:lumOff val="40000"/>
                  </a:schemeClr>
                </a:solidFill>
                <a:latin typeface="Calibri" panose="020F0502020204030204" pitchFamily="34" charset="0"/>
                <a:cs typeface="Calibri" panose="020F0502020204030204" pitchFamily="34" charset="0"/>
              </a:rPr>
              <a:t>Feature Engineering: Age Group, Income Category, and Job Education Encoding</a:t>
            </a:r>
          </a:p>
        </p:txBody>
      </p:sp>
      <p:sp>
        <p:nvSpPr>
          <p:cNvPr id="3" name="Content Placeholder 2"/>
          <p:cNvSpPr>
            <a:spLocks noGrp="1"/>
          </p:cNvSpPr>
          <p:nvPr>
            <p:ph idx="1"/>
          </p:nvPr>
        </p:nvSpPr>
        <p:spPr>
          <a:xfrm>
            <a:off x="2408349" y="1996225"/>
            <a:ext cx="9783651" cy="4597758"/>
          </a:xfrm>
        </p:spPr>
        <p:txBody>
          <a:bodyPr>
            <a:noAutofit/>
          </a:bodyPr>
          <a:lstStyle/>
          <a:p>
            <a:r>
              <a:rPr lang="en-US" b="1" dirty="0">
                <a:latin typeface="Calibri" panose="020F0502020204030204" pitchFamily="34" charset="0"/>
                <a:cs typeface="Calibri" panose="020F0502020204030204" pitchFamily="34" charset="0"/>
              </a:rPr>
              <a:t>Age Group Distribution</a:t>
            </a:r>
            <a:r>
              <a:rPr lang="en-US" dirty="0">
                <a:latin typeface="Calibri" panose="020F0502020204030204" pitchFamily="34" charset="0"/>
                <a:cs typeface="Calibri" panose="020F0502020204030204" pitchFamily="34" charset="0"/>
              </a:rPr>
              <a:t>: The dataset categorizes customers primarily into </a:t>
            </a:r>
            <a:r>
              <a:rPr lang="en-US" b="1" dirty="0">
                <a:latin typeface="Calibri" panose="020F0502020204030204" pitchFamily="34" charset="0"/>
                <a:cs typeface="Calibri" panose="020F0502020204030204" pitchFamily="34" charset="0"/>
              </a:rPr>
              <a:t>30-45</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45-60</a:t>
            </a:r>
            <a:r>
              <a:rPr lang="en-US" dirty="0">
                <a:latin typeface="Calibri" panose="020F0502020204030204" pitchFamily="34" charset="0"/>
                <a:cs typeface="Calibri" panose="020F0502020204030204" pitchFamily="34" charset="0"/>
              </a:rPr>
              <a:t> age groups, with a significant proportion falling into the 30-45 range.</a:t>
            </a:r>
          </a:p>
          <a:p>
            <a:r>
              <a:rPr lang="en-US" b="1" dirty="0">
                <a:latin typeface="Calibri" panose="020F0502020204030204" pitchFamily="34" charset="0"/>
                <a:cs typeface="Calibri" panose="020F0502020204030204" pitchFamily="34" charset="0"/>
              </a:rPr>
              <a:t>Income Categories</a:t>
            </a:r>
            <a:r>
              <a:rPr lang="en-US" dirty="0">
                <a:latin typeface="Calibri" panose="020F0502020204030204" pitchFamily="34" charset="0"/>
                <a:cs typeface="Calibri" panose="020F0502020204030204" pitchFamily="34" charset="0"/>
              </a:rPr>
              <a:t>: Most customers fall within the </a:t>
            </a:r>
            <a:r>
              <a:rPr lang="en-US" b="1" dirty="0">
                <a:latin typeface="Calibri" panose="020F0502020204030204" pitchFamily="34" charset="0"/>
                <a:cs typeface="Calibri" panose="020F0502020204030204" pitchFamily="34" charset="0"/>
              </a:rPr>
              <a:t>Upper-Middle</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High</a:t>
            </a:r>
            <a:r>
              <a:rPr lang="en-US" dirty="0">
                <a:latin typeface="Calibri" panose="020F0502020204030204" pitchFamily="34" charset="0"/>
                <a:cs typeface="Calibri" panose="020F0502020204030204" pitchFamily="34" charset="0"/>
              </a:rPr>
              <a:t> income categories, indicating a focus on more affluent customers.</a:t>
            </a:r>
          </a:p>
          <a:p>
            <a:r>
              <a:rPr lang="en-US" b="1" dirty="0">
                <a:latin typeface="Calibri" panose="020F0502020204030204" pitchFamily="34" charset="0"/>
                <a:cs typeface="Calibri" panose="020F0502020204030204" pitchFamily="34" charset="0"/>
              </a:rPr>
              <a:t>Job and Education</a:t>
            </a:r>
            <a:r>
              <a:rPr lang="en-US" dirty="0">
                <a:latin typeface="Calibri" panose="020F0502020204030204" pitchFamily="34" charset="0"/>
                <a:cs typeface="Calibri" panose="020F0502020204030204" pitchFamily="34" charset="0"/>
              </a:rPr>
              <a:t>: Job roles and education levels are diverse, with entries such as </a:t>
            </a:r>
            <a:r>
              <a:rPr lang="en-US" b="1" dirty="0">
                <a:latin typeface="Calibri" panose="020F0502020204030204" pitchFamily="34" charset="0"/>
                <a:cs typeface="Calibri" panose="020F0502020204030204" pitchFamily="34" charset="0"/>
              </a:rPr>
              <a:t>technician</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entrepreneur</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management</a:t>
            </a:r>
            <a:r>
              <a:rPr lang="en-US" dirty="0">
                <a:latin typeface="Calibri" panose="020F0502020204030204" pitchFamily="34" charset="0"/>
                <a:cs typeface="Calibri" panose="020F0502020204030204" pitchFamily="34" charset="0"/>
              </a:rPr>
              <a:t>. The educational background is a mix of </a:t>
            </a:r>
            <a:r>
              <a:rPr lang="en-US" b="1" dirty="0">
                <a:latin typeface="Calibri" panose="020F0502020204030204" pitchFamily="34" charset="0"/>
                <a:cs typeface="Calibri" panose="020F0502020204030204" pitchFamily="34" charset="0"/>
              </a:rPr>
              <a:t>secondary</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tertiary</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unknown</a:t>
            </a:r>
            <a:r>
              <a:rPr lang="en-US" dirty="0">
                <a:latin typeface="Calibri" panose="020F0502020204030204" pitchFamily="34" charset="0"/>
                <a:cs typeface="Calibri" panose="020F0502020204030204" pitchFamily="34" charset="0"/>
              </a:rPr>
              <a:t>.</a:t>
            </a:r>
          </a:p>
          <a:p>
            <a:r>
              <a:rPr lang="en-US" b="1" dirty="0" err="1">
                <a:latin typeface="Calibri" panose="020F0502020204030204" pitchFamily="34" charset="0"/>
                <a:cs typeface="Calibri" panose="020F0502020204030204" pitchFamily="34" charset="0"/>
              </a:rPr>
              <a:t>Jobedu</a:t>
            </a:r>
            <a:r>
              <a:rPr lang="en-US" b="1" dirty="0">
                <a:latin typeface="Calibri" panose="020F0502020204030204" pitchFamily="34" charset="0"/>
                <a:cs typeface="Calibri" panose="020F0502020204030204" pitchFamily="34" charset="0"/>
              </a:rPr>
              <a:t> Encoding</a:t>
            </a:r>
            <a:r>
              <a:rPr lang="en-US" dirty="0">
                <a:latin typeface="Calibri" panose="020F0502020204030204" pitchFamily="34" charset="0"/>
                <a:cs typeface="Calibri" panose="020F0502020204030204" pitchFamily="34" charset="0"/>
              </a:rPr>
              <a:t>: A numerical encoding has been applied to the combined </a:t>
            </a:r>
            <a:r>
              <a:rPr lang="en-US" b="1" dirty="0" err="1">
                <a:latin typeface="Calibri" panose="020F0502020204030204" pitchFamily="34" charset="0"/>
                <a:cs typeface="Calibri" panose="020F0502020204030204" pitchFamily="34" charset="0"/>
              </a:rPr>
              <a:t>jobedu</a:t>
            </a:r>
            <a:r>
              <a:rPr lang="en-US" dirty="0">
                <a:latin typeface="Calibri" panose="020F0502020204030204" pitchFamily="34" charset="0"/>
                <a:cs typeface="Calibri" panose="020F0502020204030204" pitchFamily="34" charset="0"/>
              </a:rPr>
              <a:t> feature, with unique integer values assigned to each category. For example, a </a:t>
            </a:r>
            <a:r>
              <a:rPr lang="en-US" b="1" dirty="0">
                <a:latin typeface="Calibri" panose="020F0502020204030204" pitchFamily="34" charset="0"/>
                <a:cs typeface="Calibri" panose="020F0502020204030204" pitchFamily="34" charset="0"/>
              </a:rPr>
              <a:t>technician, secondary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jobedu</a:t>
            </a:r>
            <a:r>
              <a:rPr lang="en-US" dirty="0">
                <a:latin typeface="Calibri" panose="020F0502020204030204" pitchFamily="34" charset="0"/>
                <a:cs typeface="Calibri" panose="020F0502020204030204" pitchFamily="34" charset="0"/>
              </a:rPr>
              <a:t> has been encoded as 37, while </a:t>
            </a:r>
            <a:r>
              <a:rPr lang="en-US" b="1" dirty="0">
                <a:latin typeface="Calibri" panose="020F0502020204030204" pitchFamily="34" charset="0"/>
                <a:cs typeface="Calibri" panose="020F0502020204030204" pitchFamily="34" charset="0"/>
              </a:rPr>
              <a:t>management, tertiary</a:t>
            </a:r>
            <a:r>
              <a:rPr lang="en-US" dirty="0">
                <a:latin typeface="Calibri" panose="020F0502020204030204" pitchFamily="34" charset="0"/>
                <a:cs typeface="Calibri" panose="020F0502020204030204" pitchFamily="34" charset="0"/>
              </a:rPr>
              <a:t> is encoded as 18.</a:t>
            </a:r>
          </a:p>
          <a:p>
            <a:r>
              <a:rPr lang="en-US" b="1" dirty="0">
                <a:latin typeface="Calibri" panose="020F0502020204030204" pitchFamily="34" charset="0"/>
                <a:cs typeface="Calibri" panose="020F0502020204030204" pitchFamily="34" charset="0"/>
              </a:rPr>
              <a:t>Targeted Feature Engineering</a:t>
            </a:r>
            <a:r>
              <a:rPr lang="en-US" dirty="0">
                <a:latin typeface="Calibri" panose="020F0502020204030204" pitchFamily="34" charset="0"/>
                <a:cs typeface="Calibri" panose="020F0502020204030204" pitchFamily="34" charset="0"/>
              </a:rPr>
              <a:t>: The encoding of categorical features (e.g., </a:t>
            </a:r>
            <a:r>
              <a:rPr lang="en-US" dirty="0" err="1">
                <a:latin typeface="Calibri" panose="020F0502020204030204" pitchFamily="34" charset="0"/>
                <a:cs typeface="Calibri" panose="020F0502020204030204" pitchFamily="34" charset="0"/>
              </a:rPr>
              <a:t>jobedu</a:t>
            </a:r>
            <a:r>
              <a:rPr lang="en-US" dirty="0">
                <a:latin typeface="Calibri" panose="020F0502020204030204" pitchFamily="34" charset="0"/>
                <a:cs typeface="Calibri" panose="020F0502020204030204" pitchFamily="34" charset="0"/>
              </a:rPr>
              <a:t>) allows for easier inclusion in machine learning models for further analysis and prediction.</a:t>
            </a:r>
          </a:p>
        </p:txBody>
      </p:sp>
    </p:spTree>
    <p:extLst>
      <p:ext uri="{BB962C8B-B14F-4D97-AF65-F5344CB8AC3E}">
        <p14:creationId xmlns:p14="http://schemas.microsoft.com/office/powerpoint/2010/main" val="389054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a:solidFill>
                  <a:schemeClr val="accent1">
                    <a:lumMod val="60000"/>
                    <a:lumOff val="40000"/>
                  </a:schemeClr>
                </a:solidFill>
                <a:latin typeface="Calibri" panose="020F0502020204030204" pitchFamily="34" charset="0"/>
                <a:cs typeface="Calibri" panose="020F0502020204030204" pitchFamily="34" charset="0"/>
              </a:rPr>
              <a:t>Correlation Analysis: Identifying Multicollinearity and Impact on Campaign Success</a:t>
            </a:r>
            <a:br>
              <a:rPr lang="en-US" sz="2800" b="1" dirty="0">
                <a:solidFill>
                  <a:schemeClr val="accent1">
                    <a:lumMod val="60000"/>
                    <a:lumOff val="40000"/>
                  </a:schemeClr>
                </a:solidFill>
                <a:latin typeface="Calibri" panose="020F0502020204030204" pitchFamily="34" charset="0"/>
                <a:cs typeface="Calibri" panose="020F0502020204030204" pitchFamily="34" charset="0"/>
              </a:rPr>
            </a:br>
            <a:endParaRPr lang="en-IN" sz="2800" b="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944710" y="2133599"/>
            <a:ext cx="9559902" cy="4344473"/>
          </a:xfrm>
        </p:spPr>
        <p:txBody>
          <a:bodyPr>
            <a:noAutofit/>
          </a:bodyPr>
          <a:lstStyle/>
          <a:p>
            <a:pPr lvl="0"/>
            <a:r>
              <a:rPr lang="en-IN" b="1" dirty="0">
                <a:latin typeface="Calibri" panose="020F0502020204030204" pitchFamily="34" charset="0"/>
                <a:cs typeface="Calibri" panose="020F0502020204030204" pitchFamily="34" charset="0"/>
              </a:rPr>
              <a:t>Highly Correlated Features</a:t>
            </a:r>
            <a:r>
              <a:rPr lang="en-IN" dirty="0">
                <a:latin typeface="Calibri" panose="020F0502020204030204" pitchFamily="34" charset="0"/>
                <a:cs typeface="Calibri" panose="020F0502020204030204" pitchFamily="34" charset="0"/>
              </a:rPr>
              <a:t>: A strong negative correlation of </a:t>
            </a:r>
            <a:r>
              <a:rPr lang="en-IN" b="1" dirty="0">
                <a:latin typeface="Calibri" panose="020F0502020204030204" pitchFamily="34" charset="0"/>
                <a:cs typeface="Calibri" panose="020F0502020204030204" pitchFamily="34" charset="0"/>
              </a:rPr>
              <a:t>-0.86</a:t>
            </a:r>
            <a:r>
              <a:rPr lang="en-IN" dirty="0">
                <a:latin typeface="Calibri" panose="020F0502020204030204" pitchFamily="34" charset="0"/>
                <a:cs typeface="Calibri" panose="020F0502020204030204" pitchFamily="34" charset="0"/>
              </a:rPr>
              <a:t> between </a:t>
            </a:r>
            <a:r>
              <a:rPr lang="en-IN" b="1" dirty="0" err="1">
                <a:latin typeface="Calibri" panose="020F0502020204030204" pitchFamily="34" charset="0"/>
                <a:cs typeface="Calibri" panose="020F0502020204030204" pitchFamily="34" charset="0"/>
              </a:rPr>
              <a:t>pdays</a:t>
            </a:r>
            <a:r>
              <a:rPr lang="en-IN" dirty="0">
                <a:latin typeface="Calibri" panose="020F0502020204030204" pitchFamily="34" charset="0"/>
                <a:cs typeface="Calibri" panose="020F0502020204030204" pitchFamily="34" charset="0"/>
              </a:rPr>
              <a:t> (previous contact days) and </a:t>
            </a:r>
            <a:r>
              <a:rPr lang="en-IN" b="1" dirty="0" err="1">
                <a:latin typeface="Calibri" panose="020F0502020204030204" pitchFamily="34" charset="0"/>
                <a:cs typeface="Calibri" panose="020F0502020204030204" pitchFamily="34" charset="0"/>
              </a:rPr>
              <a:t>poutcome</a:t>
            </a:r>
            <a:r>
              <a:rPr lang="en-IN" dirty="0">
                <a:latin typeface="Calibri" panose="020F0502020204030204" pitchFamily="34" charset="0"/>
                <a:cs typeface="Calibri" panose="020F0502020204030204" pitchFamily="34" charset="0"/>
              </a:rPr>
              <a:t> (outcome of the previous marketing campaign) indicates that these variables are closely related. This suggests that the </a:t>
            </a:r>
            <a:r>
              <a:rPr lang="en-IN" b="1" dirty="0" err="1">
                <a:latin typeface="Calibri" panose="020F0502020204030204" pitchFamily="34" charset="0"/>
                <a:cs typeface="Calibri" panose="020F0502020204030204" pitchFamily="34" charset="0"/>
              </a:rPr>
              <a:t>poutcome</a:t>
            </a:r>
            <a:r>
              <a:rPr lang="en-IN" dirty="0">
                <a:latin typeface="Calibri" panose="020F0502020204030204" pitchFamily="34" charset="0"/>
                <a:cs typeface="Calibri" panose="020F0502020204030204" pitchFamily="34" charset="0"/>
              </a:rPr>
              <a:t> of previous campaigns directly influences the </a:t>
            </a:r>
            <a:r>
              <a:rPr lang="en-IN" b="1" dirty="0" err="1">
                <a:latin typeface="Calibri" panose="020F0502020204030204" pitchFamily="34" charset="0"/>
                <a:cs typeface="Calibri" panose="020F0502020204030204" pitchFamily="34" charset="0"/>
              </a:rPr>
              <a:t>pdays</a:t>
            </a:r>
            <a:r>
              <a:rPr lang="en-IN" dirty="0">
                <a:latin typeface="Calibri" panose="020F0502020204030204" pitchFamily="34" charset="0"/>
                <a:cs typeface="Calibri" panose="020F0502020204030204" pitchFamily="34" charset="0"/>
              </a:rPr>
              <a:t> in the current campaign.</a:t>
            </a:r>
          </a:p>
          <a:p>
            <a:pPr lvl="0"/>
            <a:r>
              <a:rPr lang="en-IN" b="1" dirty="0">
                <a:latin typeface="Calibri" panose="020F0502020204030204" pitchFamily="34" charset="0"/>
                <a:cs typeface="Calibri" panose="020F0502020204030204" pitchFamily="34" charset="0"/>
              </a:rPr>
              <a:t>Multicollinearity Detection</a:t>
            </a:r>
            <a:r>
              <a:rPr lang="en-IN" dirty="0">
                <a:latin typeface="Calibri" panose="020F0502020204030204" pitchFamily="34" charset="0"/>
                <a:cs typeface="Calibri" panose="020F0502020204030204" pitchFamily="34" charset="0"/>
              </a:rPr>
              <a:t>: The high correlation between </a:t>
            </a:r>
            <a:r>
              <a:rPr lang="en-IN" b="1" dirty="0" err="1">
                <a:latin typeface="Calibri" panose="020F0502020204030204" pitchFamily="34" charset="0"/>
                <a:cs typeface="Calibri" panose="020F0502020204030204" pitchFamily="34" charset="0"/>
              </a:rPr>
              <a:t>pdays</a:t>
            </a:r>
            <a:r>
              <a:rPr lang="en-IN" dirty="0">
                <a:latin typeface="Calibri" panose="020F0502020204030204" pitchFamily="34" charset="0"/>
                <a:cs typeface="Calibri" panose="020F0502020204030204" pitchFamily="34" charset="0"/>
              </a:rPr>
              <a:t> and </a:t>
            </a:r>
            <a:r>
              <a:rPr lang="en-IN" b="1" dirty="0" err="1">
                <a:latin typeface="Calibri" panose="020F0502020204030204" pitchFamily="34" charset="0"/>
                <a:cs typeface="Calibri" panose="020F0502020204030204" pitchFamily="34" charset="0"/>
              </a:rPr>
              <a:t>poutcome</a:t>
            </a:r>
            <a:r>
              <a:rPr lang="en-IN" dirty="0">
                <a:latin typeface="Calibri" panose="020F0502020204030204" pitchFamily="34" charset="0"/>
                <a:cs typeface="Calibri" panose="020F0502020204030204" pitchFamily="34" charset="0"/>
              </a:rPr>
              <a:t> may cause multicollinearity, which could affect model performance. It is crucial to assess and potentially handle such correlations to ensure stable model coefficients.</a:t>
            </a:r>
          </a:p>
          <a:p>
            <a:pPr lvl="0"/>
            <a:r>
              <a:rPr lang="en-IN" b="1" dirty="0">
                <a:latin typeface="Calibri" panose="020F0502020204030204" pitchFamily="34" charset="0"/>
                <a:cs typeface="Calibri" panose="020F0502020204030204" pitchFamily="34" charset="0"/>
              </a:rPr>
              <a:t>Impact on the Target Variable</a:t>
            </a:r>
            <a:r>
              <a:rPr lang="en-IN" dirty="0">
                <a:latin typeface="Calibri" panose="020F0502020204030204" pitchFamily="34" charset="0"/>
                <a:cs typeface="Calibri" panose="020F0502020204030204" pitchFamily="34" charset="0"/>
              </a:rPr>
              <a:t>: Features that are highly correlated with each other could lead to redundancy, making it difficult to identify the individual impact on the target variable. In this case, considering </a:t>
            </a:r>
            <a:r>
              <a:rPr lang="en-IN" b="1" dirty="0" err="1">
                <a:latin typeface="Calibri" panose="020F0502020204030204" pitchFamily="34" charset="0"/>
                <a:cs typeface="Calibri" panose="020F0502020204030204" pitchFamily="34" charset="0"/>
              </a:rPr>
              <a:t>pdays</a:t>
            </a:r>
            <a:r>
              <a:rPr lang="en-IN" dirty="0">
                <a:latin typeface="Calibri" panose="020F0502020204030204" pitchFamily="34" charset="0"/>
                <a:cs typeface="Calibri" panose="020F0502020204030204" pitchFamily="34" charset="0"/>
              </a:rPr>
              <a:t> and </a:t>
            </a:r>
            <a:r>
              <a:rPr lang="en-IN" b="1" dirty="0" err="1">
                <a:latin typeface="Calibri" panose="020F0502020204030204" pitchFamily="34" charset="0"/>
                <a:cs typeface="Calibri" panose="020F0502020204030204" pitchFamily="34" charset="0"/>
              </a:rPr>
              <a:t>poutcome</a:t>
            </a:r>
            <a:r>
              <a:rPr lang="en-IN" dirty="0">
                <a:latin typeface="Calibri" panose="020F0502020204030204" pitchFamily="34" charset="0"/>
                <a:cs typeface="Calibri" panose="020F0502020204030204" pitchFamily="34" charset="0"/>
              </a:rPr>
              <a:t> together may not provide incremental value in predicting the campaign response.</a:t>
            </a:r>
          </a:p>
          <a:p>
            <a:pPr lvl="0"/>
            <a:r>
              <a:rPr lang="en-IN" b="1" dirty="0">
                <a:latin typeface="Calibri" panose="020F0502020204030204" pitchFamily="34" charset="0"/>
                <a:cs typeface="Calibri" panose="020F0502020204030204" pitchFamily="34" charset="0"/>
              </a:rPr>
              <a:t>Next Steps</a:t>
            </a:r>
            <a:r>
              <a:rPr lang="en-IN" dirty="0">
                <a:latin typeface="Calibri" panose="020F0502020204030204" pitchFamily="34" charset="0"/>
                <a:cs typeface="Calibri" panose="020F0502020204030204" pitchFamily="34" charset="0"/>
              </a:rPr>
              <a:t>: To mitigate the impact of multicollinearity, we may consider removing one of the correlated features, applying dimensionality reduction techniques (e.g., PCA), or using regularization methods like Lasso or Ridge regression.</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48648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174</TotalTime>
  <Words>1406</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Wisp</vt:lpstr>
      <vt:lpstr>Bank Telemarketing Campaign Analysis</vt:lpstr>
      <vt:lpstr>Introduction</vt:lpstr>
      <vt:lpstr>Summary Statistics and Target Variable Distribution Age Insights</vt:lpstr>
      <vt:lpstr>Distribution and Density Analysis of Key Features </vt:lpstr>
      <vt:lpstr>Correlation Heatmap: Numeric Features vs. Target Variable</vt:lpstr>
      <vt:lpstr>Distribution of Key Categorical Variables</vt:lpstr>
      <vt:lpstr>Campaign Success Rate</vt:lpstr>
      <vt:lpstr>Feature Engineering: Age Group, Income Category, and Job Education Encoding</vt:lpstr>
      <vt:lpstr>Correlation Analysis: Identifying Multicollinearity and Impact on Campaign Success </vt:lpstr>
      <vt:lpstr>Recommendations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Telemarketing Campaign Analysis</dc:title>
  <dc:creator>Sravan</dc:creator>
  <cp:lastModifiedBy>Sravan</cp:lastModifiedBy>
  <cp:revision>14</cp:revision>
  <dcterms:created xsi:type="dcterms:W3CDTF">2024-12-01T06:49:15Z</dcterms:created>
  <dcterms:modified xsi:type="dcterms:W3CDTF">2024-12-01T09:43:26Z</dcterms:modified>
</cp:coreProperties>
</file>