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60" r:id="rId3"/>
    <p:sldId id="257" r:id="rId4"/>
    <p:sldId id="258" r:id="rId5"/>
    <p:sldId id="259" r:id="rId6"/>
    <p:sldId id="261" r:id="rId7"/>
    <p:sldId id="269" r:id="rId8"/>
    <p:sldId id="270" r:id="rId9"/>
    <p:sldId id="262" r:id="rId10"/>
    <p:sldId id="265" r:id="rId11"/>
    <p:sldId id="263" r:id="rId12"/>
    <p:sldId id="266" r:id="rId13"/>
    <p:sldId id="264" r:id="rId14"/>
    <p:sldId id="268" r:id="rId15"/>
    <p:sldId id="271" r:id="rId16"/>
    <p:sldId id="274" r:id="rId17"/>
    <p:sldId id="272" r:id="rId18"/>
    <p:sldId id="273" r:id="rId19"/>
    <p:sldId id="267"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314" r:id="rId34"/>
    <p:sldId id="313" r:id="rId35"/>
    <p:sldId id="315" r:id="rId36"/>
    <p:sldId id="316" r:id="rId37"/>
    <p:sldId id="317" r:id="rId38"/>
    <p:sldId id="318" r:id="rId39"/>
    <p:sldId id="319" r:id="rId40"/>
    <p:sldId id="320" r:id="rId4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156E7D-9E79-4D6A-9263-46AB93EA38CD}">
          <p14:sldIdLst>
            <p14:sldId id="256"/>
            <p14:sldId id="260"/>
            <p14:sldId id="257"/>
            <p14:sldId id="258"/>
            <p14:sldId id="259"/>
            <p14:sldId id="261"/>
            <p14:sldId id="269"/>
            <p14:sldId id="270"/>
            <p14:sldId id="262"/>
            <p14:sldId id="265"/>
            <p14:sldId id="263"/>
            <p14:sldId id="266"/>
            <p14:sldId id="264"/>
            <p14:sldId id="268"/>
            <p14:sldId id="271"/>
            <p14:sldId id="274"/>
            <p14:sldId id="272"/>
            <p14:sldId id="273"/>
          </p14:sldIdLst>
        </p14:section>
        <p14:section name="Untitled Section" id="{B12AA9D1-D0C5-43E9-82D5-0599E1BB8EEB}">
          <p14:sldIdLst>
            <p14:sldId id="267"/>
            <p14:sldId id="276"/>
            <p14:sldId id="277"/>
            <p14:sldId id="278"/>
            <p14:sldId id="279"/>
            <p14:sldId id="280"/>
            <p14:sldId id="281"/>
            <p14:sldId id="282"/>
            <p14:sldId id="283"/>
            <p14:sldId id="284"/>
            <p14:sldId id="285"/>
            <p14:sldId id="286"/>
            <p14:sldId id="287"/>
            <p14:sldId id="288"/>
            <p14:sldId id="314"/>
            <p14:sldId id="313"/>
            <p14:sldId id="315"/>
            <p14:sldId id="316"/>
            <p14:sldId id="317"/>
            <p14:sldId id="318"/>
            <p14:sldId id="319"/>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deep sidana" initials="ns" lastIdx="1" clrIdx="0">
    <p:extLst>
      <p:ext uri="{19B8F6BF-5375-455C-9EA6-DF929625EA0E}">
        <p15:presenceInfo xmlns:p15="http://schemas.microsoft.com/office/powerpoint/2012/main" userId="navdeep sida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2" autoAdjust="0"/>
    <p:restoredTop sz="94660"/>
  </p:normalViewPr>
  <p:slideViewPr>
    <p:cSldViewPr snapToGrid="0">
      <p:cViewPr>
        <p:scale>
          <a:sx n="75" d="100"/>
          <a:sy n="75" d="100"/>
        </p:scale>
        <p:origin x="931" y="31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31T18:44:41.639" idx="1">
    <p:pos x="10" y="10"/>
    <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D0F0919-FF93-401E-BC7E-A378BA876A17}" type="datetimeFigureOut">
              <a:rPr lang="en-US" smtClean="0"/>
              <a:t>1/31/2020</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E91DE996-6D86-461C-8D11-E1C2686D479B}" type="slidenum">
              <a:rPr lang="en-US" smtClean="0"/>
              <a:t>‹#›</a:t>
            </a:fld>
            <a:endParaRPr lang="en-US"/>
          </a:p>
        </p:txBody>
      </p:sp>
    </p:spTree>
    <p:extLst>
      <p:ext uri="{BB962C8B-B14F-4D97-AF65-F5344CB8AC3E}">
        <p14:creationId xmlns:p14="http://schemas.microsoft.com/office/powerpoint/2010/main" val="165372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1DE996-6D86-461C-8D11-E1C2686D479B}" type="slidenum">
              <a:rPr lang="en-US" smtClean="0"/>
              <a:t>26</a:t>
            </a:fld>
            <a:endParaRPr lang="en-US"/>
          </a:p>
        </p:txBody>
      </p:sp>
    </p:spTree>
    <p:extLst>
      <p:ext uri="{BB962C8B-B14F-4D97-AF65-F5344CB8AC3E}">
        <p14:creationId xmlns:p14="http://schemas.microsoft.com/office/powerpoint/2010/main" val="414262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basic intuition behind gradient descent can be illustrated by a hypothetical scenario. A person is stuck in the mountains and is trying to get down (i.e. trying to find the global minimum). There is heavy fog such that visibility is extremely low. Therefore, the path down the mountain is not visible, so they must use local information to find the minimum. They can use the method of gradient descent, which involves looking at the steepness of the hill at their current position, then proceeding in the direction with the steepest descent (i.e. downhill). If they were trying to find the top of the mountain (i.e. the maximum), then they would proceed in the direction of steepest ascent (i.e. uphill). Using this method, they would eventually find their way down the mountain or possibly get stuck in some hole (i.e. local minimum), like a mountain lake. However, assume also that the steepness of the hill is not immediately obvious with simple observation, but rather it requires a sophisticated instrument to measure, which the person happens to have at the moment. It takes quite some time to measure the steepness of the hill with the instrument, thus they should minimize their use of the instrument if they wanted to get down the mountain before sunset. The difficulty then is choosing the frequency at which they should measure the steepness of the hill so not to go off track.</a:t>
            </a:r>
          </a:p>
          <a:p>
            <a:br>
              <a:rPr lang="en-US" dirty="0"/>
            </a:br>
            <a:endParaRPr lang="en-US" dirty="0"/>
          </a:p>
        </p:txBody>
      </p:sp>
      <p:sp>
        <p:nvSpPr>
          <p:cNvPr id="4" name="Slide Number Placeholder 3"/>
          <p:cNvSpPr>
            <a:spLocks noGrp="1"/>
          </p:cNvSpPr>
          <p:nvPr>
            <p:ph type="sldNum" sz="quarter" idx="5"/>
          </p:nvPr>
        </p:nvSpPr>
        <p:spPr/>
        <p:txBody>
          <a:bodyPr/>
          <a:lstStyle/>
          <a:p>
            <a:fld id="{E91DE996-6D86-461C-8D11-E1C2686D479B}" type="slidenum">
              <a:rPr lang="en-US" smtClean="0"/>
              <a:t>27</a:t>
            </a:fld>
            <a:endParaRPr lang="en-US"/>
          </a:p>
        </p:txBody>
      </p:sp>
    </p:spTree>
    <p:extLst>
      <p:ext uri="{BB962C8B-B14F-4D97-AF65-F5344CB8AC3E}">
        <p14:creationId xmlns:p14="http://schemas.microsoft.com/office/powerpoint/2010/main" val="298787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CEAEE-2BC6-408B-B459-5423F185FD42}"/>
              </a:ext>
            </a:extLst>
          </p:cNvPr>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4FA058-E3D0-4D66-9206-86832DCCFCB8}"/>
              </a:ext>
            </a:extLst>
          </p:cNvPr>
          <p:cNvSpPr>
            <a:spLocks noGrp="1"/>
          </p:cNvSpPr>
          <p:nvPr>
            <p:ph type="body" sz="half" idx="1"/>
          </p:nvPr>
        </p:nvSpPr>
        <p:spPr>
          <a:xfrm>
            <a:off x="914400" y="19812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6D6EB4-D554-417B-9CF2-C5C6D013824C}"/>
              </a:ext>
            </a:extLst>
          </p:cNvPr>
          <p:cNvSpPr>
            <a:spLocks noGrp="1"/>
          </p:cNvSpPr>
          <p:nvPr>
            <p:ph sz="half" idx="2"/>
          </p:nvPr>
        </p:nvSpPr>
        <p:spPr>
          <a:xfrm>
            <a:off x="914400" y="41148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DE9756-CB54-433D-9A18-795828689A74}"/>
              </a:ext>
            </a:extLst>
          </p:cNvPr>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B0763AF-7714-4E48-8ACF-F5A1F5618D28}"/>
              </a:ext>
            </a:extLst>
          </p:cNvPr>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A183FF3-702F-4004-A87E-929A20FF2183}"/>
              </a:ext>
            </a:extLst>
          </p:cNvPr>
          <p:cNvSpPr>
            <a:spLocks noGrp="1"/>
          </p:cNvSpPr>
          <p:nvPr>
            <p:ph type="sldNum" sz="quarter" idx="12"/>
          </p:nvPr>
        </p:nvSpPr>
        <p:spPr>
          <a:xfrm>
            <a:off x="8737600" y="6248400"/>
            <a:ext cx="2540000" cy="457200"/>
          </a:xfrm>
        </p:spPr>
        <p:txBody>
          <a:bodyPr/>
          <a:lstStyle>
            <a:lvl1pPr>
              <a:defRPr/>
            </a:lvl1pPr>
          </a:lstStyle>
          <a:p>
            <a:fld id="{94644B00-74BE-4042-9B5A-FDCCE4844982}" type="slidenum">
              <a:rPr lang="en-US" altLang="en-US"/>
              <a:pPr/>
              <a:t>‹#›</a:t>
            </a:fld>
            <a:endParaRPr lang="en-US" altLang="en-US"/>
          </a:p>
        </p:txBody>
      </p:sp>
    </p:spTree>
    <p:extLst>
      <p:ext uri="{BB962C8B-B14F-4D97-AF65-F5344CB8AC3E}">
        <p14:creationId xmlns:p14="http://schemas.microsoft.com/office/powerpoint/2010/main" val="355691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1/31/2020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3.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5.e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19275" y="372745"/>
            <a:ext cx="9144000" cy="1490980"/>
          </a:xfrm>
        </p:spPr>
        <p:txBody>
          <a:bodyPr/>
          <a:lstStyle/>
          <a:p>
            <a:r>
              <a:rPr lang="en-US">
                <a:solidFill>
                  <a:schemeClr val="bg1"/>
                </a:solidFill>
              </a:rPr>
              <a:t>What is Machine Learning?</a:t>
            </a:r>
          </a:p>
        </p:txBody>
      </p:sp>
      <p:sp>
        <p:nvSpPr>
          <p:cNvPr id="3" name="Subtitle 2"/>
          <p:cNvSpPr>
            <a:spLocks noGrp="1"/>
          </p:cNvSpPr>
          <p:nvPr>
            <p:ph type="subTitle" idx="1"/>
          </p:nvPr>
        </p:nvSpPr>
        <p:spPr>
          <a:xfrm>
            <a:off x="1228725" y="1681480"/>
            <a:ext cx="9671685" cy="4493895"/>
          </a:xfrm>
        </p:spPr>
        <p:txBody>
          <a:bodyPr>
            <a:noAutofit/>
          </a:bodyPr>
          <a:lstStyle/>
          <a:p>
            <a:pPr marL="342900" indent="-342900">
              <a:buFont typeface="Arial" panose="020B0604020202020204" pitchFamily="34" charset="0"/>
              <a:buChar char="•"/>
            </a:pPr>
            <a:endParaRPr lang="en-US" b="1"/>
          </a:p>
          <a:p>
            <a:pPr>
              <a:buFont typeface="Arial" panose="020B0604020202020204" pitchFamily="34" charset="0"/>
            </a:pPr>
            <a:endParaRPr lang="en-US" b="1"/>
          </a:p>
          <a:p>
            <a:pPr marL="342900" indent="-342900">
              <a:buFont typeface="Arial" panose="020B0604020202020204" pitchFamily="34" charset="0"/>
              <a:buChar char="•"/>
            </a:pPr>
            <a:r>
              <a:rPr lang="en-US" b="1"/>
              <a:t>A computer program is said to learn from experience E with respect to some task T and some performance measure P, if its performance on T, as measured by P, improves with experience E. Tom Mitchell, 1996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 Supervised Machine Learning Algorithms</a:t>
            </a:r>
            <a:endParaRPr lang="en-US"/>
          </a:p>
        </p:txBody>
      </p:sp>
      <p:sp>
        <p:nvSpPr>
          <p:cNvPr id="3" name="Content Placeholder 2"/>
          <p:cNvSpPr>
            <a:spLocks noGrp="1"/>
          </p:cNvSpPr>
          <p:nvPr>
            <p:ph sz="half" idx="1"/>
          </p:nvPr>
        </p:nvSpPr>
        <p:spPr/>
        <p:txBody>
          <a:bodyPr>
            <a:normAutofit/>
          </a:bodyPr>
          <a:lstStyle/>
          <a:p>
            <a:pPr marL="0" indent="0">
              <a:buNone/>
            </a:pPr>
            <a:r>
              <a:rPr lang="en-US" b="1" u="sng"/>
              <a:t>Linear Regression</a:t>
            </a:r>
          </a:p>
          <a:p>
            <a:r>
              <a:rPr lang="en-US" b="1" u="sng"/>
              <a:t>Pros</a:t>
            </a:r>
          </a:p>
          <a:p>
            <a:pPr lvl="1"/>
            <a:r>
              <a:rPr lang="en-US"/>
              <a:t>Simple to Implement</a:t>
            </a:r>
          </a:p>
          <a:p>
            <a:pPr lvl="1"/>
            <a:r>
              <a:rPr lang="en-US" u="sng"/>
              <a:t>Used to Predict Numerical Values</a:t>
            </a:r>
          </a:p>
          <a:p>
            <a:r>
              <a:rPr lang="en-US" b="1" u="sng"/>
              <a:t>Cons</a:t>
            </a:r>
            <a:endParaRPr lang="en-US" u="sng"/>
          </a:p>
          <a:p>
            <a:pPr lvl="1"/>
            <a:r>
              <a:rPr lang="en-US" u="sng"/>
              <a:t>Prone to Overfitting</a:t>
            </a:r>
          </a:p>
          <a:p>
            <a:pPr lvl="1"/>
            <a:r>
              <a:rPr lang="en-US" u="sng"/>
              <a:t>Cannot be used when reltion between independent and Dependent variables are non-linear</a:t>
            </a:r>
          </a:p>
          <a:p>
            <a:pPr lvl="1"/>
            <a:endParaRPr lang="en-US" b="1" u="sng"/>
          </a:p>
          <a:p>
            <a:pPr lvl="1" algn="l"/>
            <a:endParaRPr lang="en-US" u="sng"/>
          </a:p>
          <a:p>
            <a:pPr marL="457200" lvl="1" indent="0">
              <a:buNone/>
            </a:pPr>
            <a:endParaRPr lang="en-US" u="sng"/>
          </a:p>
        </p:txBody>
      </p:sp>
      <p:pic>
        <p:nvPicPr>
          <p:cNvPr id="5" name="Content Placeholder 4"/>
          <p:cNvPicPr>
            <a:picLocks noGrp="1" noChangeAspect="1"/>
          </p:cNvPicPr>
          <p:nvPr>
            <p:ph sz="half" idx="2"/>
          </p:nvPr>
        </p:nvPicPr>
        <p:blipFill>
          <a:blip r:embed="rId2"/>
          <a:stretch>
            <a:fillRect/>
          </a:stretch>
        </p:blipFill>
        <p:spPr>
          <a:xfrm>
            <a:off x="6019800" y="1825625"/>
            <a:ext cx="5429885" cy="44316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 Supervised Machine Learning Algorithms</a:t>
            </a:r>
            <a:endParaRPr lang="en-US"/>
          </a:p>
        </p:txBody>
      </p:sp>
      <p:sp>
        <p:nvSpPr>
          <p:cNvPr id="3" name="Content Placeholder 2"/>
          <p:cNvSpPr>
            <a:spLocks noGrp="1"/>
          </p:cNvSpPr>
          <p:nvPr>
            <p:ph sz="half" idx="1"/>
          </p:nvPr>
        </p:nvSpPr>
        <p:spPr>
          <a:xfrm>
            <a:off x="838200" y="1825625"/>
            <a:ext cx="10720705" cy="4351655"/>
          </a:xfrm>
        </p:spPr>
        <p:txBody>
          <a:bodyPr>
            <a:normAutofit fontScale="77500" lnSpcReduction="10000"/>
          </a:bodyPr>
          <a:lstStyle/>
          <a:p>
            <a:pPr marL="0" indent="0" algn="ctr">
              <a:buNone/>
            </a:pPr>
            <a:r>
              <a:rPr lang="en-US" sz="6000" b="1" u="sng"/>
              <a:t>What is Random Forest?</a:t>
            </a:r>
            <a:endParaRPr lang="en-US"/>
          </a:p>
          <a:p>
            <a:r>
              <a:rPr lang="en-US"/>
              <a:t>Random forest is just an improvement over the top of the decision tree algorithm. The core idea behind Random Forest is to generate multiple small decision trees from random subsets of the data (hence the name “Random Forest”).</a:t>
            </a:r>
          </a:p>
          <a:p>
            <a:r>
              <a:rPr lang="en-US"/>
              <a:t>Each of the decision tree gives a biased classifier (as it only considers a subset of the data). They each capture different trends in the data. This ensemble of trees is like a team of experts each with a little knowledge over the overall subject but thourough in their area of expertise.</a:t>
            </a:r>
          </a:p>
          <a:p>
            <a:r>
              <a:rPr lang="en-US"/>
              <a:t>Now, in case of classification the majority vote is considered to classify a class. In analogy with experts, it is like asking the same multiple choice question to each expert and taking the answer as the one that most no. of experts vote as correct. In case of Regression, we can use the avg. of all trees as our prediction.In addition to this, we can also weight some more decisive trees high relative to others by testing on the validation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 Supervised Machine Learning Algorithms</a:t>
            </a:r>
            <a:endParaRPr lang="en-US"/>
          </a:p>
        </p:txBody>
      </p:sp>
      <p:sp>
        <p:nvSpPr>
          <p:cNvPr id="3" name="Content Placeholder 2"/>
          <p:cNvSpPr>
            <a:spLocks noGrp="1"/>
          </p:cNvSpPr>
          <p:nvPr>
            <p:ph sz="half" idx="1"/>
          </p:nvPr>
        </p:nvSpPr>
        <p:spPr/>
        <p:txBody>
          <a:bodyPr>
            <a:normAutofit fontScale="92500"/>
          </a:bodyPr>
          <a:lstStyle/>
          <a:p>
            <a:pPr marL="0" indent="0">
              <a:buNone/>
            </a:pPr>
            <a:r>
              <a:rPr lang="en-US" b="1" u="sng"/>
              <a:t>Random Forest</a:t>
            </a:r>
            <a:endParaRPr lang="en-US"/>
          </a:p>
          <a:p>
            <a:r>
              <a:rPr lang="en-US"/>
              <a:t>Random forests or random decision forests are an ensemble learning method for classification, regression and other tasks that operates by constructing a multitude of decision trees at training time and outputting the class that is the mode of the classes (classification) or mean prediction (regression) of the individual trees.</a:t>
            </a:r>
          </a:p>
        </p:txBody>
      </p:sp>
      <p:pic>
        <p:nvPicPr>
          <p:cNvPr id="5" name="Content Placeholder 4"/>
          <p:cNvPicPr>
            <a:picLocks noGrp="1" noChangeAspect="1"/>
          </p:cNvPicPr>
          <p:nvPr>
            <p:ph sz="half" idx="2"/>
          </p:nvPr>
        </p:nvPicPr>
        <p:blipFill>
          <a:blip r:embed="rId2"/>
          <a:stretch>
            <a:fillRect/>
          </a:stretch>
        </p:blipFill>
        <p:spPr>
          <a:xfrm>
            <a:off x="6590030" y="1902460"/>
            <a:ext cx="5112385" cy="42748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 Supervised Machine Learning Algorithms</a:t>
            </a:r>
            <a:endParaRPr lang="en-US"/>
          </a:p>
        </p:txBody>
      </p:sp>
      <p:sp>
        <p:nvSpPr>
          <p:cNvPr id="3" name="Content Placeholder 2"/>
          <p:cNvSpPr>
            <a:spLocks noGrp="1"/>
          </p:cNvSpPr>
          <p:nvPr>
            <p:ph sz="half" idx="1"/>
          </p:nvPr>
        </p:nvSpPr>
        <p:spPr/>
        <p:txBody>
          <a:bodyPr>
            <a:normAutofit fontScale="77500" lnSpcReduction="10000"/>
          </a:bodyPr>
          <a:lstStyle/>
          <a:p>
            <a:pPr marL="0" indent="0">
              <a:buNone/>
            </a:pPr>
            <a:r>
              <a:rPr lang="en-US" b="1" u="sng"/>
              <a:t>Random Forest</a:t>
            </a:r>
          </a:p>
          <a:p>
            <a:r>
              <a:rPr lang="en-US" b="1" u="sng"/>
              <a:t>Pros:</a:t>
            </a:r>
          </a:p>
          <a:p>
            <a:pPr lvl="1"/>
            <a:r>
              <a:rPr lang="en-US" b="1" u="sng"/>
              <a:t>One of the most accurate decision models.</a:t>
            </a:r>
          </a:p>
          <a:p>
            <a:pPr lvl="1"/>
            <a:r>
              <a:rPr lang="en-US" b="1" u="sng"/>
              <a:t>Works well on large datasets.</a:t>
            </a:r>
          </a:p>
          <a:p>
            <a:pPr lvl="1"/>
            <a:r>
              <a:rPr lang="en-US" b="1" u="sng"/>
              <a:t>Can be used to extract variable importance.</a:t>
            </a:r>
          </a:p>
          <a:p>
            <a:pPr lvl="1"/>
            <a:r>
              <a:rPr lang="en-US" b="1" u="sng"/>
              <a:t>Do not require feature engineering (scaling and normalization)</a:t>
            </a:r>
          </a:p>
          <a:p>
            <a:r>
              <a:rPr lang="en-US" b="1" u="sng"/>
              <a:t>Cons:</a:t>
            </a:r>
          </a:p>
          <a:p>
            <a:pPr lvl="1"/>
            <a:r>
              <a:rPr lang="en-US" b="1" u="sng"/>
              <a:t>Overfitting in case of noisy data.</a:t>
            </a:r>
          </a:p>
          <a:p>
            <a:pPr lvl="1"/>
            <a:r>
              <a:rPr lang="en-US" b="1" u="sng"/>
              <a:t>Unlike decision trees, results are difficult to interpret.</a:t>
            </a:r>
          </a:p>
          <a:p>
            <a:pPr lvl="1"/>
            <a:r>
              <a:rPr lang="en-US" b="1" u="sng"/>
              <a:t>Hyperparamters needs good tuning for high accuracy.</a:t>
            </a:r>
          </a:p>
          <a:p>
            <a:endParaRPr lang="en-US" b="1" u="sng"/>
          </a:p>
        </p:txBody>
      </p:sp>
      <p:pic>
        <p:nvPicPr>
          <p:cNvPr id="5" name="Content Placeholder 4"/>
          <p:cNvPicPr>
            <a:picLocks noGrp="1" noChangeAspect="1"/>
          </p:cNvPicPr>
          <p:nvPr>
            <p:ph sz="half" idx="2"/>
          </p:nvPr>
        </p:nvPicPr>
        <p:blipFill>
          <a:blip r:embed="rId2"/>
          <a:stretch>
            <a:fillRect/>
          </a:stretch>
        </p:blipFill>
        <p:spPr>
          <a:xfrm>
            <a:off x="6469380" y="1825625"/>
            <a:ext cx="5407660" cy="47459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 Supervised Machine Learning Algorithms</a:t>
            </a:r>
            <a:br>
              <a:rPr lang="en-US"/>
            </a:br>
            <a:endParaRPr lang="en-US"/>
          </a:p>
        </p:txBody>
      </p:sp>
      <p:sp>
        <p:nvSpPr>
          <p:cNvPr id="3" name="Content Placeholder 2"/>
          <p:cNvSpPr>
            <a:spLocks noGrp="1"/>
          </p:cNvSpPr>
          <p:nvPr>
            <p:ph idx="1"/>
          </p:nvPr>
        </p:nvSpPr>
        <p:spPr/>
        <p:txBody>
          <a:bodyPr>
            <a:normAutofit fontScale="87500" lnSpcReduction="20000"/>
          </a:bodyPr>
          <a:lstStyle/>
          <a:p>
            <a:pPr marL="0" indent="0">
              <a:buNone/>
            </a:pPr>
            <a:r>
              <a:rPr lang="en-US" b="1" u="sng"/>
              <a:t>Support Vector Machines</a:t>
            </a:r>
          </a:p>
          <a:p>
            <a:pPr marL="0" indent="0">
              <a:buNone/>
            </a:pPr>
            <a:r>
              <a:rPr lang="en-US"/>
              <a:t>It is a Supervised Machine Learning algorithm which can be used for both Classification and Regression problems. The goal of SVM is to find the hyperplane which divides the Two Classes of data.</a:t>
            </a:r>
            <a:endParaRPr lang="en-US" b="1"/>
          </a:p>
          <a:p>
            <a:pPr marL="0" indent="0">
              <a:buNone/>
            </a:pPr>
            <a:r>
              <a:rPr lang="en-US"/>
              <a:t>Generally, SVM is used to classify the data(supervised Learning). A hyperplane which divides two classes with Maximum distances is called as Optimal Hyperplane. Support Vector are those coordinates which are at minimum distance from the optimal hyperplane.</a:t>
            </a:r>
          </a:p>
          <a:p>
            <a:pPr marL="0" indent="0">
              <a:buNone/>
            </a:pPr>
            <a:r>
              <a:rPr lang="en-US"/>
              <a:t>What if there is no line, that can separate two classes ?, It can also be used for Unsupervised Learning, When there is no line separating the classes, even if the data can't be separated in a linear way. SVM uses the kernel parameter. The idea is that if the data is viewed from a Higher Dimension then we can easily separate the Data with a 2D Plane.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004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 Supervised Machine Learning Algorithms</a:t>
            </a:r>
            <a:endParaRPr lang="en-US"/>
          </a:p>
        </p:txBody>
      </p:sp>
      <p:pic>
        <p:nvPicPr>
          <p:cNvPr id="4" name="Content Placeholder 3"/>
          <p:cNvPicPr>
            <a:picLocks noGrp="1" noChangeAspect="1"/>
          </p:cNvPicPr>
          <p:nvPr>
            <p:ph sz="half" idx="1"/>
          </p:nvPr>
        </p:nvPicPr>
        <p:blipFill>
          <a:blip r:embed="rId2"/>
          <a:stretch>
            <a:fillRect/>
          </a:stretch>
        </p:blipFill>
        <p:spPr>
          <a:xfrm>
            <a:off x="1590675" y="1690370"/>
            <a:ext cx="3492500" cy="4183380"/>
          </a:xfrm>
          <a:prstGeom prst="rect">
            <a:avLst/>
          </a:prstGeom>
        </p:spPr>
      </p:pic>
      <p:pic>
        <p:nvPicPr>
          <p:cNvPr id="5" name="Content Placeholder 4"/>
          <p:cNvPicPr>
            <a:picLocks noGrp="1" noChangeAspect="1"/>
          </p:cNvPicPr>
          <p:nvPr>
            <p:ph sz="half" idx="2"/>
          </p:nvPr>
        </p:nvPicPr>
        <p:blipFill>
          <a:blip r:embed="rId3"/>
          <a:stretch>
            <a:fillRect/>
          </a:stretch>
        </p:blipFill>
        <p:spPr>
          <a:xfrm>
            <a:off x="5785485" y="1691005"/>
            <a:ext cx="4606290" cy="4182745"/>
          </a:xfrm>
          <a:prstGeom prst="rect">
            <a:avLst/>
          </a:prstGeom>
        </p:spPr>
      </p:pic>
      <p:sp>
        <p:nvSpPr>
          <p:cNvPr id="6" name="Text Box 5"/>
          <p:cNvSpPr txBox="1"/>
          <p:nvPr/>
        </p:nvSpPr>
        <p:spPr>
          <a:xfrm>
            <a:off x="944245" y="1322705"/>
            <a:ext cx="4204335" cy="368300"/>
          </a:xfrm>
          <a:prstGeom prst="rect">
            <a:avLst/>
          </a:prstGeom>
          <a:noFill/>
        </p:spPr>
        <p:txBody>
          <a:bodyPr wrap="square" rtlCol="0">
            <a:spAutoFit/>
          </a:bodyPr>
          <a:lstStyle/>
          <a:p>
            <a:r>
              <a:rPr lang="en-US"/>
              <a:t>Support Vector Machines</a:t>
            </a:r>
          </a:p>
        </p:txBody>
      </p:sp>
      <p:sp>
        <p:nvSpPr>
          <p:cNvPr id="10" name="Text Box 9"/>
          <p:cNvSpPr txBox="1"/>
          <p:nvPr/>
        </p:nvSpPr>
        <p:spPr>
          <a:xfrm>
            <a:off x="5984875" y="6073775"/>
            <a:ext cx="4319905" cy="368300"/>
          </a:xfrm>
          <a:prstGeom prst="rect">
            <a:avLst/>
          </a:prstGeom>
          <a:noFill/>
        </p:spPr>
        <p:txBody>
          <a:bodyPr wrap="square" rtlCol="0">
            <a:spAutoFit/>
          </a:bodyPr>
          <a:lstStyle/>
          <a:p>
            <a:r>
              <a:rPr lang="en-US"/>
              <a:t>Vectors Under Higher Dimensional Space</a:t>
            </a:r>
          </a:p>
        </p:txBody>
      </p:sp>
      <p:sp>
        <p:nvSpPr>
          <p:cNvPr id="11" name="Text Box 10"/>
          <p:cNvSpPr txBox="1"/>
          <p:nvPr/>
        </p:nvSpPr>
        <p:spPr>
          <a:xfrm>
            <a:off x="1664970" y="6064250"/>
            <a:ext cx="3473450" cy="368300"/>
          </a:xfrm>
          <a:prstGeom prst="rect">
            <a:avLst/>
          </a:prstGeom>
          <a:noFill/>
        </p:spPr>
        <p:txBody>
          <a:bodyPr wrap="square" rtlCol="0">
            <a:spAutoFit/>
          </a:bodyPr>
          <a:lstStyle/>
          <a:p>
            <a:r>
              <a:rPr lang="en-US"/>
              <a:t>Classification of Vectors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 Supervised Machine Learning Algorithms</a:t>
            </a:r>
            <a:endParaRPr lang="en-US"/>
          </a:p>
        </p:txBody>
      </p:sp>
      <p:sp>
        <p:nvSpPr>
          <p:cNvPr id="3" name="Content Placeholder 2"/>
          <p:cNvSpPr>
            <a:spLocks noGrp="1"/>
          </p:cNvSpPr>
          <p:nvPr>
            <p:ph sz="half" idx="1"/>
          </p:nvPr>
        </p:nvSpPr>
        <p:spPr/>
        <p:txBody>
          <a:bodyPr>
            <a:normAutofit fontScale="87500" lnSpcReduction="20000"/>
          </a:bodyPr>
          <a:lstStyle/>
          <a:p>
            <a:r>
              <a:rPr lang="en-US"/>
              <a:t>Pros and Cons of SVM</a:t>
            </a:r>
          </a:p>
          <a:p>
            <a:r>
              <a:rPr lang="en-US"/>
              <a:t>Pros</a:t>
            </a:r>
          </a:p>
          <a:p>
            <a:pPr lvl="1"/>
            <a:r>
              <a:rPr lang="en-US"/>
              <a:t>It's is effective in High Dimensional Spaces</a:t>
            </a:r>
          </a:p>
          <a:p>
            <a:pPr lvl="1"/>
            <a:r>
              <a:rPr lang="en-US"/>
              <a:t>It works really well with clear margin of separation</a:t>
            </a:r>
          </a:p>
          <a:p>
            <a:pPr lvl="1"/>
            <a:r>
              <a:rPr lang="en-US"/>
              <a:t>It is also effective in cases where number of dimensions is greater than number of samples.</a:t>
            </a:r>
          </a:p>
          <a:p>
            <a:r>
              <a:rPr lang="en-US"/>
              <a:t>Cons</a:t>
            </a:r>
          </a:p>
          <a:p>
            <a:pPr lvl="1"/>
            <a:r>
              <a:rPr lang="en-US"/>
              <a:t>It does not perform well, when we have a large data set.</a:t>
            </a:r>
          </a:p>
          <a:p>
            <a:pPr lvl="1"/>
            <a:r>
              <a:rPr lang="en-US"/>
              <a:t>Low performance, if the data set is noisy.</a:t>
            </a:r>
          </a:p>
        </p:txBody>
      </p:sp>
      <p:pic>
        <p:nvPicPr>
          <p:cNvPr id="5" name="Content Placeholder 4"/>
          <p:cNvPicPr>
            <a:picLocks noGrp="1" noChangeAspect="1"/>
          </p:cNvPicPr>
          <p:nvPr>
            <p:ph sz="half" idx="2"/>
          </p:nvPr>
        </p:nvPicPr>
        <p:blipFill>
          <a:blip r:embed="rId2"/>
          <a:stretch>
            <a:fillRect/>
          </a:stretch>
        </p:blipFill>
        <p:spPr>
          <a:xfrm>
            <a:off x="6231255" y="1691005"/>
            <a:ext cx="4650105" cy="42011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 Supervised Machine Learning Algorithms</a:t>
            </a:r>
            <a:endParaRPr lang="en-US"/>
          </a:p>
        </p:txBody>
      </p:sp>
      <p:sp>
        <p:nvSpPr>
          <p:cNvPr id="3" name="Content Placeholder 2"/>
          <p:cNvSpPr>
            <a:spLocks noGrp="1"/>
          </p:cNvSpPr>
          <p:nvPr>
            <p:ph sz="half" idx="1"/>
          </p:nvPr>
        </p:nvSpPr>
        <p:spPr>
          <a:xfrm>
            <a:off x="424815" y="1604010"/>
            <a:ext cx="5181600" cy="4351338"/>
          </a:xfrm>
        </p:spPr>
        <p:txBody>
          <a:bodyPr/>
          <a:lstStyle/>
          <a:p>
            <a:pPr marL="0" indent="0">
              <a:buNone/>
            </a:pPr>
            <a:r>
              <a:rPr lang="en-US" b="1" u="sng"/>
              <a:t>Decision Trees</a:t>
            </a:r>
            <a:endParaRPr lang="en-US"/>
          </a:p>
          <a:p>
            <a:r>
              <a:rPr lang="en-US"/>
              <a:t>A decision tree is a decision support tool that uses a tree-like graph or model of decisions and their possible consequences, including chance event outcomes, resource costs, and utility. It is one way to display an algorithm that only contains conditional control statements.</a:t>
            </a:r>
          </a:p>
        </p:txBody>
      </p:sp>
      <p:pic>
        <p:nvPicPr>
          <p:cNvPr id="6" name="Content Placeholder 5"/>
          <p:cNvPicPr>
            <a:picLocks noGrp="1" noChangeAspect="1"/>
          </p:cNvPicPr>
          <p:nvPr>
            <p:ph sz="half" idx="2"/>
          </p:nvPr>
        </p:nvPicPr>
        <p:blipFill>
          <a:blip r:embed="rId2"/>
          <a:stretch>
            <a:fillRect/>
          </a:stretch>
        </p:blipFill>
        <p:spPr>
          <a:xfrm>
            <a:off x="5736590" y="1691005"/>
            <a:ext cx="6138545" cy="44869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 Supervised Machine Learning Algorithms</a:t>
            </a:r>
            <a:endParaRPr lang="en-US"/>
          </a:p>
        </p:txBody>
      </p:sp>
      <p:sp>
        <p:nvSpPr>
          <p:cNvPr id="3" name="Content Placeholder 2"/>
          <p:cNvSpPr>
            <a:spLocks noGrp="1"/>
          </p:cNvSpPr>
          <p:nvPr>
            <p:ph sz="half" idx="1"/>
          </p:nvPr>
        </p:nvSpPr>
        <p:spPr/>
        <p:txBody>
          <a:bodyPr/>
          <a:lstStyle/>
          <a:p>
            <a:pPr marL="0" indent="0">
              <a:buNone/>
            </a:pPr>
            <a:r>
              <a:rPr lang="en-US" dirty="0"/>
              <a:t>Pros and Cons of Decision Trees:</a:t>
            </a:r>
          </a:p>
          <a:p>
            <a:r>
              <a:rPr lang="en-US" dirty="0"/>
              <a:t>Pros</a:t>
            </a:r>
          </a:p>
          <a:p>
            <a:pPr lvl="1"/>
            <a:r>
              <a:rPr lang="en-US" dirty="0"/>
              <a:t>Simple to understand and Interpret</a:t>
            </a:r>
          </a:p>
          <a:p>
            <a:pPr lvl="1"/>
            <a:r>
              <a:rPr lang="en-US" dirty="0"/>
              <a:t>Requires little data preparation</a:t>
            </a:r>
          </a:p>
          <a:p>
            <a:r>
              <a:rPr lang="en-US" dirty="0"/>
              <a:t>Cons</a:t>
            </a:r>
          </a:p>
          <a:p>
            <a:pPr lvl="1"/>
            <a:r>
              <a:rPr lang="en-US" dirty="0"/>
              <a:t>Prone to over-fitting.</a:t>
            </a:r>
          </a:p>
          <a:p>
            <a:pPr lvl="1"/>
            <a:r>
              <a:rPr lang="en-US" dirty="0"/>
              <a:t>Decision trees can be unstable.</a:t>
            </a:r>
          </a:p>
          <a:p>
            <a:endParaRPr lang="en-US" dirty="0"/>
          </a:p>
        </p:txBody>
      </p:sp>
      <p:pic>
        <p:nvPicPr>
          <p:cNvPr id="5" name="Content Placeholder 4"/>
          <p:cNvPicPr>
            <a:picLocks noGrp="1" noChangeAspect="1"/>
          </p:cNvPicPr>
          <p:nvPr>
            <p:ph sz="half" idx="2"/>
          </p:nvPr>
        </p:nvPicPr>
        <p:blipFill>
          <a:blip r:embed="rId2"/>
          <a:stretch>
            <a:fillRect/>
          </a:stretch>
        </p:blipFill>
        <p:spPr>
          <a:xfrm>
            <a:off x="6081395" y="1825625"/>
            <a:ext cx="4964430" cy="38404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5600"/>
            <a:ext cx="10515600" cy="1325563"/>
          </a:xfrm>
        </p:spPr>
        <p:txBody>
          <a:bodyPr/>
          <a:lstStyle/>
          <a:p>
            <a:r>
              <a:rPr lang="en-US"/>
              <a:t>Neural Networks</a:t>
            </a:r>
          </a:p>
        </p:txBody>
      </p:sp>
      <p:sp>
        <p:nvSpPr>
          <p:cNvPr id="3" name="Content Placeholder 2"/>
          <p:cNvSpPr>
            <a:spLocks noGrp="1"/>
          </p:cNvSpPr>
          <p:nvPr>
            <p:ph sz="half" idx="1"/>
          </p:nvPr>
        </p:nvSpPr>
        <p:spPr>
          <a:xfrm>
            <a:off x="838200" y="1825625"/>
            <a:ext cx="10059035" cy="829945"/>
          </a:xfrm>
        </p:spPr>
        <p:txBody>
          <a:bodyPr/>
          <a:lstStyle/>
          <a:p>
            <a:pPr marL="0" indent="0" algn="ctr">
              <a:buNone/>
            </a:pPr>
            <a:r>
              <a:rPr lang="en-US"/>
              <a:t>How do humans actually Learn?</a:t>
            </a:r>
          </a:p>
        </p:txBody>
      </p:sp>
      <p:pic>
        <p:nvPicPr>
          <p:cNvPr id="6" name="Picture 5"/>
          <p:cNvPicPr>
            <a:picLocks noChangeAspect="1"/>
          </p:cNvPicPr>
          <p:nvPr/>
        </p:nvPicPr>
        <p:blipFill>
          <a:blip r:embed="rId2"/>
          <a:stretch>
            <a:fillRect/>
          </a:stretch>
        </p:blipFill>
        <p:spPr>
          <a:xfrm>
            <a:off x="1630045" y="2654935"/>
            <a:ext cx="8584565" cy="38125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56410" y="369116"/>
            <a:ext cx="9144000" cy="1091938"/>
          </a:xfrm>
        </p:spPr>
        <p:txBody>
          <a:bodyPr/>
          <a:lstStyle/>
          <a:p>
            <a:r>
              <a:rPr lang="en-US" dirty="0">
                <a:solidFill>
                  <a:schemeClr val="bg1"/>
                </a:solidFill>
              </a:rPr>
              <a:t>Machine Learning</a:t>
            </a:r>
          </a:p>
        </p:txBody>
      </p:sp>
      <p:sp>
        <p:nvSpPr>
          <p:cNvPr id="3" name="Subtitle 2"/>
          <p:cNvSpPr>
            <a:spLocks noGrp="1"/>
          </p:cNvSpPr>
          <p:nvPr>
            <p:ph type="subTitle" idx="1"/>
          </p:nvPr>
        </p:nvSpPr>
        <p:spPr>
          <a:xfrm>
            <a:off x="1228725" y="1681480"/>
            <a:ext cx="9671685" cy="4493895"/>
          </a:xfrm>
        </p:spPr>
        <p:txBody>
          <a:bodyPr>
            <a:noAutofit/>
          </a:bodyPr>
          <a:lstStyle/>
          <a:p>
            <a:pPr marL="342900" indent="-342900">
              <a:buFont typeface="Arial" panose="020B0604020202020204" pitchFamily="34" charset="0"/>
              <a:buChar char="•"/>
            </a:pPr>
            <a:r>
              <a:rPr lang="en-US" b="1" dirty="0"/>
              <a:t>Machine learning is an branch of artificial intelligence (AI) that provides systems the ability to automatically learn and improve from experience without being explicitly programmed. Machine learning focuses on the development of computer programs that can access data and use it learn for themselves.</a:t>
            </a:r>
          </a:p>
          <a:p>
            <a:endParaRPr lang="en-US" b="1" dirty="0"/>
          </a:p>
          <a:p>
            <a:pPr marL="342900" indent="-342900">
              <a:buFont typeface="Arial" panose="020B0604020202020204" pitchFamily="34" charset="0"/>
              <a:buChar char="•"/>
            </a:pPr>
            <a:r>
              <a:rPr lang="en-US" b="1" dirty="0"/>
              <a:t>The process of learning begins with observations or data, such as examples, direct experience, or instruction, in order to look for patterns in data and make better decisions in the future based on the examples that we provide. The primary aim is to allow the computers learn automatically without human intervention or assistance and adjust actions accordingly.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Dendrite</a:t>
            </a:r>
          </a:p>
        </p:txBody>
      </p:sp>
      <p:sp>
        <p:nvSpPr>
          <p:cNvPr id="3" name="Content Placeholder 2"/>
          <p:cNvSpPr>
            <a:spLocks noGrp="1"/>
          </p:cNvSpPr>
          <p:nvPr>
            <p:ph sz="half" idx="1"/>
          </p:nvPr>
        </p:nvSpPr>
        <p:spPr/>
        <p:txBody>
          <a:bodyPr>
            <a:normAutofit fontScale="87500" lnSpcReduction="20000"/>
          </a:bodyPr>
          <a:lstStyle/>
          <a:p>
            <a:pPr marL="0" indent="0">
              <a:buNone/>
            </a:pPr>
            <a:r>
              <a:rPr lang="en-US"/>
              <a:t>Dendrite or Dendrons, are branched protoplasmic extensions of a nerve cell that propagate the electrochemical stimulation received from other neural cells to the cell body, or soma, of the neuron from which the dendrites project. Electrical stimulation is transmitted onto dendrites by upstream neurons (usually their axons) via synapses which are located at various points throughout the dendritic tree. Dendrites play a critical role in integrating these synaptic inputs and in determining the extent to which action potentials are produced by the neuron.</a:t>
            </a:r>
          </a:p>
        </p:txBody>
      </p:sp>
      <p:pic>
        <p:nvPicPr>
          <p:cNvPr id="5" name="Content Placeholder 4"/>
          <p:cNvPicPr>
            <a:picLocks noGrp="1" noChangeAspect="1"/>
          </p:cNvPicPr>
          <p:nvPr>
            <p:ph sz="half" idx="2"/>
          </p:nvPr>
        </p:nvPicPr>
        <p:blipFill>
          <a:blip r:embed="rId2"/>
          <a:stretch>
            <a:fillRect/>
          </a:stretch>
        </p:blipFill>
        <p:spPr>
          <a:xfrm rot="5400000">
            <a:off x="6938010" y="2063750"/>
            <a:ext cx="5080000" cy="2730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Axon</a:t>
            </a:r>
          </a:p>
        </p:txBody>
      </p:sp>
      <p:sp>
        <p:nvSpPr>
          <p:cNvPr id="3" name="Content Placeholder 2"/>
          <p:cNvSpPr>
            <a:spLocks noGrp="1"/>
          </p:cNvSpPr>
          <p:nvPr>
            <p:ph sz="half" idx="1"/>
          </p:nvPr>
        </p:nvSpPr>
        <p:spPr/>
        <p:txBody>
          <a:bodyPr>
            <a:normAutofit fontScale="77500" lnSpcReduction="10000"/>
          </a:bodyPr>
          <a:lstStyle/>
          <a:p>
            <a:r>
              <a:rPr lang="en-US"/>
              <a:t>r nerve fiber, is a long, slender projection of a nerve cell, or neuron, in vertebrates, that typically conducts electrical impulses known as action potentials away from the nerve cell body. The function of the axon is to transmit information to different neurons, muscles, and glands. In certain sensory neurons (pseudounipolar neurons), such as those for touch and warmth, the axons are called afferent nerve fibers and the electrical impulse travels along these from the periphery to the cell body, and from the cell body to the spinal cord along another branch of the same axon. </a:t>
            </a:r>
          </a:p>
        </p:txBody>
      </p:sp>
      <p:pic>
        <p:nvPicPr>
          <p:cNvPr id="5" name="Content Placeholder 4"/>
          <p:cNvPicPr>
            <a:picLocks noGrp="1" noChangeAspect="1"/>
          </p:cNvPicPr>
          <p:nvPr>
            <p:ph sz="half" idx="2"/>
          </p:nvPr>
        </p:nvPicPr>
        <p:blipFill>
          <a:blip r:embed="rId2"/>
          <a:stretch>
            <a:fillRect/>
          </a:stretch>
        </p:blipFill>
        <p:spPr>
          <a:xfrm>
            <a:off x="6129655" y="527685"/>
            <a:ext cx="5224145" cy="5486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Neuron</a:t>
            </a:r>
          </a:p>
        </p:txBody>
      </p:sp>
      <p:sp>
        <p:nvSpPr>
          <p:cNvPr id="3" name="Content Placeholder 2"/>
          <p:cNvSpPr>
            <a:spLocks noGrp="1"/>
          </p:cNvSpPr>
          <p:nvPr>
            <p:ph sz="half" idx="1"/>
          </p:nvPr>
        </p:nvSpPr>
        <p:spPr/>
        <p:txBody>
          <a:bodyPr/>
          <a:lstStyle/>
          <a:p>
            <a:r>
              <a:rPr lang="en-US"/>
              <a:t> A neuron (also called neurone or nerve cell) is a cell that carries electrical impulses. Neurons are the basic units of the nervous system. Every neuron is made of a cell body (also called a soma), dendrites and an axon. Dendrites and axons are nerve fibres.</a:t>
            </a:r>
          </a:p>
        </p:txBody>
      </p:sp>
      <p:pic>
        <p:nvPicPr>
          <p:cNvPr id="5" name="Content Placeholder 4"/>
          <p:cNvPicPr>
            <a:picLocks noGrp="1" noChangeAspect="1"/>
          </p:cNvPicPr>
          <p:nvPr>
            <p:ph sz="half" idx="2"/>
          </p:nvPr>
        </p:nvPicPr>
        <p:blipFill>
          <a:blip r:embed="rId2"/>
          <a:stretch>
            <a:fillRect/>
          </a:stretch>
        </p:blipFill>
        <p:spPr>
          <a:xfrm>
            <a:off x="6619240" y="768350"/>
            <a:ext cx="4733925" cy="55994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Artificial Neural Network</a:t>
            </a:r>
          </a:p>
        </p:txBody>
      </p:sp>
      <p:pic>
        <p:nvPicPr>
          <p:cNvPr id="5" name="Content Placeholder 4"/>
          <p:cNvPicPr>
            <a:picLocks noGrp="1" noChangeAspect="1"/>
          </p:cNvPicPr>
          <p:nvPr>
            <p:ph sz="half" idx="1"/>
          </p:nvPr>
        </p:nvPicPr>
        <p:blipFill>
          <a:blip r:embed="rId2"/>
          <a:stretch>
            <a:fillRect/>
          </a:stretch>
        </p:blipFill>
        <p:spPr>
          <a:xfrm>
            <a:off x="6165850" y="1368425"/>
            <a:ext cx="5638800" cy="4861560"/>
          </a:xfrm>
          <a:prstGeom prst="rect">
            <a:avLst/>
          </a:prstGeom>
        </p:spPr>
      </p:pic>
      <p:sp>
        <p:nvSpPr>
          <p:cNvPr id="6" name="Text Box 5"/>
          <p:cNvSpPr txBox="1"/>
          <p:nvPr/>
        </p:nvSpPr>
        <p:spPr>
          <a:xfrm>
            <a:off x="664210" y="1686560"/>
            <a:ext cx="4695190" cy="3692525"/>
          </a:xfrm>
          <a:prstGeom prst="rect">
            <a:avLst/>
          </a:prstGeom>
          <a:noFill/>
        </p:spPr>
        <p:txBody>
          <a:bodyPr wrap="square" rtlCol="0">
            <a:spAutoFit/>
          </a:bodyPr>
          <a:lstStyle/>
          <a:p>
            <a:r>
              <a:rPr lang="en-US"/>
              <a:t>Artificial neural networks (ANN) or connectionist systems are computing systems inspired by the biological neural networks that constitute brains</a:t>
            </a:r>
          </a:p>
          <a:p>
            <a:endParaRPr lang="en-US"/>
          </a:p>
          <a:p>
            <a:endParaRPr lang="en-US"/>
          </a:p>
          <a:p>
            <a:r>
              <a:rPr lang="en-US"/>
              <a:t>A Biological Neural Ne-twork is A neural circuit which is a population of neurons interconnected by synapses to carry out a specific function when activated. Neural circuits interconnect to one another to form large scale brain networks. Biological neural networks have inspired the design of artificial neural networks.</a:t>
            </a:r>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 Propagation</a:t>
            </a:r>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a:t>Backpropagation is a method used in artificial neural networks to calculate a gradient that is needed in the calculation of the weights to be used in the network.</a:t>
            </a:r>
          </a:p>
          <a:p>
            <a:pPr marL="0" indent="0">
              <a:buNone/>
            </a:pPr>
            <a:r>
              <a:rPr lang="en-US" dirty="0"/>
              <a:t>Backpropagation is shorthand for "the backward propagation of errors," since an error is computed at the output and distributed backwards throughout the network’s layers. It is commonly used to train deep neural networks.</a:t>
            </a:r>
          </a:p>
        </p:txBody>
      </p:sp>
      <p:pic>
        <p:nvPicPr>
          <p:cNvPr id="7" name="Content Placeholder 6"/>
          <p:cNvPicPr>
            <a:picLocks noGrp="1" noChangeAspect="1"/>
          </p:cNvPicPr>
          <p:nvPr>
            <p:ph sz="half" idx="2"/>
          </p:nvPr>
        </p:nvPicPr>
        <p:blipFill>
          <a:blip r:embed="rId2"/>
          <a:stretch>
            <a:fillRect/>
          </a:stretch>
        </p:blipFill>
        <p:spPr>
          <a:xfrm>
            <a:off x="6344285" y="455930"/>
            <a:ext cx="5365750" cy="56076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Back-Propagation</a:t>
            </a:r>
          </a:p>
        </p:txBody>
      </p:sp>
      <p:pic>
        <p:nvPicPr>
          <p:cNvPr id="6" name="Content Placeholder 5"/>
          <p:cNvPicPr>
            <a:picLocks noGrp="1" noChangeAspect="1"/>
          </p:cNvPicPr>
          <p:nvPr>
            <p:ph sz="half" idx="2"/>
          </p:nvPr>
        </p:nvPicPr>
        <p:blipFill>
          <a:blip r:embed="rId2"/>
          <a:stretch>
            <a:fillRect/>
          </a:stretch>
        </p:blipFill>
        <p:spPr>
          <a:xfrm>
            <a:off x="5777230" y="1477010"/>
            <a:ext cx="6009640" cy="4490720"/>
          </a:xfrm>
          <a:prstGeom prst="rect">
            <a:avLst/>
          </a:prstGeom>
        </p:spPr>
      </p:pic>
      <p:sp>
        <p:nvSpPr>
          <p:cNvPr id="7" name="Text Box 6"/>
          <p:cNvSpPr txBox="1"/>
          <p:nvPr/>
        </p:nvSpPr>
        <p:spPr>
          <a:xfrm>
            <a:off x="770255" y="1734820"/>
            <a:ext cx="4243070" cy="3784600"/>
          </a:xfrm>
          <a:prstGeom prst="rect">
            <a:avLst/>
          </a:prstGeom>
          <a:noFill/>
        </p:spPr>
        <p:txBody>
          <a:bodyPr wrap="square" rtlCol="0">
            <a:spAutoFit/>
          </a:bodyPr>
          <a:lstStyle/>
          <a:p>
            <a:r>
              <a:rPr lang="en-US" sz="2400"/>
              <a:t>Backpropagation is a generalization of the delta rule to multi-layered feedforward networks, made possible by using the chain rule to iteratively compute gradients for each layer. It is closely related to the Gauss–Newton algorithm and is part of continuing research in neural backpropagation.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Gradient Descent</a:t>
            </a:r>
          </a:p>
        </p:txBody>
      </p:sp>
      <p:sp>
        <p:nvSpPr>
          <p:cNvPr id="3" name="Content Placeholder 2"/>
          <p:cNvSpPr>
            <a:spLocks noGrp="1"/>
          </p:cNvSpPr>
          <p:nvPr>
            <p:ph sz="half" idx="1"/>
          </p:nvPr>
        </p:nvSpPr>
        <p:spPr/>
        <p:txBody>
          <a:bodyPr/>
          <a:lstStyle/>
          <a:p>
            <a:r>
              <a:rPr lang="en-US" dirty="0"/>
              <a:t>Gradient descent is a first-order iterative optimization algorithm for finding the minimum of a function. To find a local minimum of a function using gradient descent, one takes steps proportional to the negative of the gradient (or approximate gradient) of the function at the current point.</a:t>
            </a:r>
          </a:p>
        </p:txBody>
      </p:sp>
      <p:pic>
        <p:nvPicPr>
          <p:cNvPr id="5" name="Content Placeholder 4"/>
          <p:cNvPicPr>
            <a:picLocks noGrp="1" noChangeAspect="1"/>
          </p:cNvPicPr>
          <p:nvPr>
            <p:ph sz="half" idx="2"/>
          </p:nvPr>
        </p:nvPicPr>
        <p:blipFill>
          <a:blip r:embed="rId3"/>
          <a:stretch>
            <a:fillRect/>
          </a:stretch>
        </p:blipFill>
        <p:spPr>
          <a:xfrm>
            <a:off x="6172200" y="1524635"/>
            <a:ext cx="5181600" cy="42875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EEE80-ED14-4213-8882-F402B07F72F9}"/>
              </a:ext>
            </a:extLst>
          </p:cNvPr>
          <p:cNvSpPr>
            <a:spLocks noGrp="1"/>
          </p:cNvSpPr>
          <p:nvPr>
            <p:ph type="title"/>
          </p:nvPr>
        </p:nvSpPr>
        <p:spPr/>
        <p:txBody>
          <a:bodyPr/>
          <a:lstStyle/>
          <a:p>
            <a:r>
              <a:rPr lang="en-US" dirty="0"/>
              <a:t>Hill Descent</a:t>
            </a:r>
          </a:p>
        </p:txBody>
      </p:sp>
      <p:pic>
        <p:nvPicPr>
          <p:cNvPr id="1030" name="Picture 6" descr="Image result for foggy hills cycling">
            <a:extLst>
              <a:ext uri="{FF2B5EF4-FFF2-40B4-BE49-F238E27FC236}">
                <a16:creationId xmlns:a16="http://schemas.microsoft.com/office/drawing/2014/main" id="{5C1CB8A0-8C0A-4CC8-88DB-BC6C6D473EC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75120" y="985520"/>
            <a:ext cx="4765040" cy="55073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E7F1FE4-C9B7-47A3-A95A-3B493B1F0153}"/>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056640" y="2215356"/>
            <a:ext cx="476504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806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A717-56D1-4FD8-987C-082B960D2F05}"/>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43D60012-08B4-4F07-9E05-4C5511BDF101}"/>
              </a:ext>
            </a:extLst>
          </p:cNvPr>
          <p:cNvSpPr>
            <a:spLocks noGrp="1"/>
          </p:cNvSpPr>
          <p:nvPr>
            <p:ph sz="half" idx="1"/>
          </p:nvPr>
        </p:nvSpPr>
        <p:spPr/>
        <p:txBody>
          <a:bodyPr/>
          <a:lstStyle/>
          <a:p>
            <a:r>
              <a:rPr lang="en-US" dirty="0"/>
              <a:t>Linear regression is a statistical approach for modelling relationship between a dependent variable with a given set of independent variables.</a:t>
            </a:r>
          </a:p>
          <a:p>
            <a:r>
              <a:rPr lang="en-US" dirty="0"/>
              <a:t>A linear model attempts to model to find the simplest relationship between the feature and Variable and Output as possible.</a:t>
            </a:r>
          </a:p>
          <a:p>
            <a:endParaRPr lang="en-US" dirty="0"/>
          </a:p>
        </p:txBody>
      </p:sp>
      <p:pic>
        <p:nvPicPr>
          <p:cNvPr id="2068" name="Picture 20">
            <a:extLst>
              <a:ext uri="{FF2B5EF4-FFF2-40B4-BE49-F238E27FC236}">
                <a16:creationId xmlns:a16="http://schemas.microsoft.com/office/drawing/2014/main" id="{CD3FC176-5677-465F-A64C-A9A42C65F31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2001520"/>
            <a:ext cx="5181600" cy="3732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204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F706FE0-2A64-4C3F-A56B-2C274950F239}"/>
              </a:ext>
            </a:extLst>
          </p:cNvPr>
          <p:cNvSpPr>
            <a:spLocks noGrp="1" noChangeArrowheads="1"/>
          </p:cNvSpPr>
          <p:nvPr>
            <p:ph type="title"/>
          </p:nvPr>
        </p:nvSpPr>
        <p:spPr>
          <a:noFill/>
          <a:ln/>
        </p:spPr>
        <p:txBody>
          <a:bodyPr/>
          <a:lstStyle/>
          <a:p>
            <a:r>
              <a:rPr lang="en-US" altLang="en-US" sz="4800" b="1" i="1">
                <a:latin typeface="Benguiat Frisky" pitchFamily="66" charset="0"/>
              </a:rPr>
              <a:t>Outline</a:t>
            </a:r>
            <a:endParaRPr lang="en-US" altLang="en-US" sz="4800" b="1" i="1">
              <a:effectLst>
                <a:outerShdw blurRad="38100" dist="38100" dir="2700000" algn="tl">
                  <a:srgbClr val="000000"/>
                </a:outerShdw>
              </a:effectLst>
              <a:latin typeface="Arial" panose="020B0604020202020204" pitchFamily="34" charset="0"/>
            </a:endParaRPr>
          </a:p>
        </p:txBody>
      </p:sp>
      <p:sp>
        <p:nvSpPr>
          <p:cNvPr id="3075" name="Rectangle 3">
            <a:extLst>
              <a:ext uri="{FF2B5EF4-FFF2-40B4-BE49-F238E27FC236}">
                <a16:creationId xmlns:a16="http://schemas.microsoft.com/office/drawing/2014/main" id="{AF7A6046-9CA7-4C65-8536-B34F715D08B1}"/>
              </a:ext>
            </a:extLst>
          </p:cNvPr>
          <p:cNvSpPr>
            <a:spLocks noGrp="1" noChangeArrowheads="1"/>
          </p:cNvSpPr>
          <p:nvPr>
            <p:ph type="body" idx="1"/>
          </p:nvPr>
        </p:nvSpPr>
        <p:spPr>
          <a:xfrm>
            <a:off x="3046414" y="2209800"/>
            <a:ext cx="6630987" cy="4114800"/>
          </a:xfrm>
          <a:noFill/>
          <a:ln/>
        </p:spPr>
        <p:txBody>
          <a:bodyPr/>
          <a:lstStyle/>
          <a:p>
            <a:pPr>
              <a:buClr>
                <a:schemeClr val="hlink"/>
              </a:buClr>
              <a:buFont typeface="Wingdings" panose="05000000000000000000" pitchFamily="2" charset="2"/>
              <a:buChar char="§"/>
            </a:pPr>
            <a:r>
              <a:rPr lang="en-US" altLang="en-US" sz="4400">
                <a:latin typeface="Benguiat Frisky" pitchFamily="66" charset="0"/>
              </a:rPr>
              <a:t>Introduction and Description</a:t>
            </a:r>
          </a:p>
          <a:p>
            <a:pPr>
              <a:buClr>
                <a:schemeClr val="hlink"/>
              </a:buClr>
              <a:buFont typeface="Wingdings" panose="05000000000000000000" pitchFamily="2" charset="2"/>
              <a:buChar char="§"/>
            </a:pPr>
            <a:r>
              <a:rPr lang="en-US" altLang="en-US" sz="4400">
                <a:latin typeface="Benguiat Frisky" pitchFamily="66" charset="0"/>
              </a:rPr>
              <a:t>Some Potential Problems and Solutions</a:t>
            </a:r>
          </a:p>
          <a:p>
            <a:pPr>
              <a:buClr>
                <a:schemeClr val="hlink"/>
              </a:buClr>
              <a:buFont typeface="Wingdings" panose="05000000000000000000" pitchFamily="2" charset="2"/>
              <a:buChar char="§"/>
            </a:pPr>
            <a:r>
              <a:rPr lang="en-US" altLang="en-US" sz="4400">
                <a:latin typeface="Benguiat Frisky" pitchFamily="66" charset="0"/>
              </a:rPr>
              <a:t>Writing Up the Results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Machine Learning</a:t>
            </a:r>
          </a:p>
        </p:txBody>
      </p:sp>
      <p:sp>
        <p:nvSpPr>
          <p:cNvPr id="3" name="Content Placeholder 2"/>
          <p:cNvSpPr>
            <a:spLocks noGrp="1"/>
          </p:cNvSpPr>
          <p:nvPr>
            <p:ph idx="1"/>
          </p:nvPr>
        </p:nvSpPr>
        <p:spPr/>
        <p:txBody>
          <a:bodyPr>
            <a:normAutofit/>
          </a:bodyPr>
          <a:lstStyle/>
          <a:p>
            <a:pPr marL="514350" indent="-514350">
              <a:buAutoNum type="arabicPeriod"/>
            </a:pPr>
            <a:r>
              <a:rPr lang="en-US"/>
              <a:t>Supervised machine learning.</a:t>
            </a:r>
            <a:endParaRPr lang="en-US">
              <a:sym typeface="+mn-ea"/>
            </a:endParaRPr>
          </a:p>
          <a:p>
            <a:pPr marL="514350" indent="-514350">
              <a:buAutoNum type="arabicPeriod"/>
            </a:pPr>
            <a:r>
              <a:rPr lang="en-US">
                <a:sym typeface="+mn-ea"/>
              </a:rPr>
              <a:t>Un-Supervised machine learning.</a:t>
            </a:r>
          </a:p>
          <a:p>
            <a:pPr marL="514350" indent="-514350">
              <a:buAutoNum type="arabicPeriod"/>
            </a:pPr>
            <a:r>
              <a:rPr lang="en-US">
                <a:sym typeface="+mn-ea"/>
              </a:rPr>
              <a:t>Semi-Supervised machine learning</a:t>
            </a:r>
          </a:p>
          <a:p>
            <a:pPr marL="514350" indent="-514350">
              <a:buAutoNum type="arabicPeriod"/>
            </a:pPr>
            <a:r>
              <a:rPr lang="en-US">
                <a:sym typeface="+mn-ea"/>
              </a:rPr>
              <a:t>Reinforcement machine learning</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2FFEBF4-7FE3-462C-AAAE-885D1A51DF3F}"/>
              </a:ext>
            </a:extLst>
          </p:cNvPr>
          <p:cNvSpPr>
            <a:spLocks noGrp="1" noChangeArrowheads="1"/>
          </p:cNvSpPr>
          <p:nvPr>
            <p:ph type="title"/>
          </p:nvPr>
        </p:nvSpPr>
        <p:spPr>
          <a:noFill/>
          <a:ln/>
        </p:spPr>
        <p:txBody>
          <a:bodyPr/>
          <a:lstStyle/>
          <a:p>
            <a:r>
              <a:rPr lang="en-US" altLang="en-US" b="1" i="1">
                <a:latin typeface="Arial" panose="020B0604020202020204" pitchFamily="34" charset="0"/>
              </a:rPr>
              <a:t>Introduction and Description</a:t>
            </a:r>
          </a:p>
        </p:txBody>
      </p:sp>
      <p:sp>
        <p:nvSpPr>
          <p:cNvPr id="4099" name="Rectangle 3">
            <a:extLst>
              <a:ext uri="{FF2B5EF4-FFF2-40B4-BE49-F238E27FC236}">
                <a16:creationId xmlns:a16="http://schemas.microsoft.com/office/drawing/2014/main" id="{CDA084FB-CE17-4DDC-AAA1-8A0560AB7327}"/>
              </a:ext>
            </a:extLst>
          </p:cNvPr>
          <p:cNvSpPr>
            <a:spLocks noGrp="1" noChangeArrowheads="1"/>
          </p:cNvSpPr>
          <p:nvPr>
            <p:ph type="body" idx="1"/>
          </p:nvPr>
        </p:nvSpPr>
        <p:spPr>
          <a:noFill/>
          <a:ln/>
        </p:spPr>
        <p:txBody>
          <a:bodyPr/>
          <a:lstStyle/>
          <a:p>
            <a:pPr>
              <a:buClr>
                <a:schemeClr val="hlink"/>
              </a:buClr>
              <a:buFont typeface="Wingdings" panose="05000000000000000000" pitchFamily="2" charset="2"/>
              <a:buChar char="§"/>
            </a:pPr>
            <a:r>
              <a:rPr lang="en-US" altLang="en-US">
                <a:latin typeface="Benguiat Frisky" pitchFamily="66" charset="0"/>
              </a:rPr>
              <a:t>Why use logistic regression?</a:t>
            </a:r>
          </a:p>
          <a:p>
            <a:pPr>
              <a:buClr>
                <a:schemeClr val="hlink"/>
              </a:buClr>
              <a:buFont typeface="Wingdings" panose="05000000000000000000" pitchFamily="2" charset="2"/>
              <a:buChar char="§"/>
            </a:pPr>
            <a:r>
              <a:rPr lang="en-US" altLang="en-US">
                <a:latin typeface="Benguiat Frisky" pitchFamily="66" charset="0"/>
              </a:rPr>
              <a:t>Estimation by maximum likelihood</a:t>
            </a:r>
          </a:p>
          <a:p>
            <a:pPr>
              <a:buClr>
                <a:schemeClr val="hlink"/>
              </a:buClr>
              <a:buFont typeface="Wingdings" panose="05000000000000000000" pitchFamily="2" charset="2"/>
              <a:buChar char="§"/>
            </a:pPr>
            <a:r>
              <a:rPr lang="en-US" altLang="en-US">
                <a:latin typeface="Benguiat Frisky" pitchFamily="66" charset="0"/>
              </a:rPr>
              <a:t>Interpreting coefficients</a:t>
            </a:r>
          </a:p>
          <a:p>
            <a:pPr>
              <a:buClr>
                <a:schemeClr val="hlink"/>
              </a:buClr>
              <a:buFont typeface="Wingdings" panose="05000000000000000000" pitchFamily="2" charset="2"/>
              <a:buChar char="§"/>
            </a:pPr>
            <a:r>
              <a:rPr lang="en-US" altLang="en-US">
                <a:latin typeface="Benguiat Frisky" pitchFamily="66" charset="0"/>
              </a:rPr>
              <a:t>Hypothesis testing</a:t>
            </a:r>
          </a:p>
          <a:p>
            <a:pPr>
              <a:buClr>
                <a:schemeClr val="hlink"/>
              </a:buClr>
              <a:buFont typeface="Wingdings" panose="05000000000000000000" pitchFamily="2" charset="2"/>
              <a:buChar char="§"/>
            </a:pPr>
            <a:r>
              <a:rPr lang="en-US" altLang="en-US">
                <a:latin typeface="Benguiat Frisky" pitchFamily="66" charset="0"/>
              </a:rPr>
              <a:t>Evaluating the performance of the model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LASER.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500" fill="hold"/>
                                        <p:tgtEl>
                                          <p:spTgt spid="409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0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LASER.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099">
                                            <p:txEl>
                                              <p:pRg st="3" end="3"/>
                                            </p:txEl>
                                          </p:spTgt>
                                        </p:tgtEl>
                                        <p:attrNameLst>
                                          <p:attrName>style.visibility</p:attrName>
                                        </p:attrNameLst>
                                      </p:cBhvr>
                                      <p:to>
                                        <p:strVal val="visible"/>
                                      </p:to>
                                    </p:set>
                                    <p:anim calcmode="lin" valueType="num">
                                      <p:cBhvr additive="base">
                                        <p:cTn id="25" dur="500" fill="hold"/>
                                        <p:tgtEl>
                                          <p:spTgt spid="409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09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LASER.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099">
                                            <p:txEl>
                                              <p:pRg st="4" end="4"/>
                                            </p:txEl>
                                          </p:spTgt>
                                        </p:tgtEl>
                                        <p:attrNameLst>
                                          <p:attrName>style.visibility</p:attrName>
                                        </p:attrNameLst>
                                      </p:cBhvr>
                                      <p:to>
                                        <p:strVal val="visible"/>
                                      </p:to>
                                    </p:set>
                                    <p:anim calcmode="lin" valueType="num">
                                      <p:cBhvr additive="base">
                                        <p:cTn id="31" dur="500" fill="hold"/>
                                        <p:tgtEl>
                                          <p:spTgt spid="409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09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AD10C23-7650-4BD4-AC7B-96A39F37751A}"/>
              </a:ext>
            </a:extLst>
          </p:cNvPr>
          <p:cNvSpPr>
            <a:spLocks noGrp="1" noChangeArrowheads="1"/>
          </p:cNvSpPr>
          <p:nvPr>
            <p:ph type="title"/>
          </p:nvPr>
        </p:nvSpPr>
        <p:spPr>
          <a:noFill/>
          <a:ln/>
        </p:spPr>
        <p:txBody>
          <a:bodyPr/>
          <a:lstStyle/>
          <a:p>
            <a:r>
              <a:rPr lang="en-US" altLang="en-US" b="1" i="1">
                <a:latin typeface="Arial" panose="020B0604020202020204" pitchFamily="34" charset="0"/>
              </a:rPr>
              <a:t>Why use logistic regression?</a:t>
            </a:r>
          </a:p>
        </p:txBody>
      </p:sp>
      <p:sp>
        <p:nvSpPr>
          <p:cNvPr id="5123" name="Rectangle 3">
            <a:extLst>
              <a:ext uri="{FF2B5EF4-FFF2-40B4-BE49-F238E27FC236}">
                <a16:creationId xmlns:a16="http://schemas.microsoft.com/office/drawing/2014/main" id="{E2594874-A48D-4DD6-A5C7-286F342F8287}"/>
              </a:ext>
            </a:extLst>
          </p:cNvPr>
          <p:cNvSpPr>
            <a:spLocks noGrp="1" noChangeArrowheads="1"/>
          </p:cNvSpPr>
          <p:nvPr>
            <p:ph type="body" sz="half" idx="1"/>
          </p:nvPr>
        </p:nvSpPr>
        <p:spPr>
          <a:xfrm>
            <a:off x="2209800" y="1981200"/>
            <a:ext cx="7772400" cy="4419600"/>
          </a:xfrm>
          <a:noFill/>
          <a:ln/>
        </p:spPr>
        <p:txBody>
          <a:bodyPr/>
          <a:lstStyle/>
          <a:p>
            <a:pPr>
              <a:lnSpc>
                <a:spcPct val="90000"/>
              </a:lnSpc>
              <a:buClr>
                <a:schemeClr val="hlink"/>
              </a:buClr>
              <a:buFont typeface="Wingdings" panose="05000000000000000000" pitchFamily="2" charset="2"/>
              <a:buChar char="§"/>
            </a:pPr>
            <a:r>
              <a:rPr lang="en-US" altLang="en-US">
                <a:latin typeface="Benguiat Frisky" pitchFamily="66" charset="0"/>
              </a:rPr>
              <a:t>There are many important research topics for which the dependent variable is "limited." </a:t>
            </a:r>
          </a:p>
          <a:p>
            <a:pPr>
              <a:lnSpc>
                <a:spcPct val="90000"/>
              </a:lnSpc>
              <a:buClr>
                <a:schemeClr val="hlink"/>
              </a:buClr>
              <a:buFont typeface="Wingdings" panose="05000000000000000000" pitchFamily="2" charset="2"/>
              <a:buChar char="§"/>
            </a:pPr>
            <a:r>
              <a:rPr lang="en-US" altLang="en-US">
                <a:latin typeface="Benguiat Frisky" pitchFamily="66" charset="0"/>
              </a:rPr>
              <a:t>For example: voting, morbidity or mortality, and participation data is not continuous or distributed normally.</a:t>
            </a:r>
          </a:p>
          <a:p>
            <a:pPr>
              <a:lnSpc>
                <a:spcPct val="90000"/>
              </a:lnSpc>
              <a:buClr>
                <a:schemeClr val="hlink"/>
              </a:buClr>
              <a:buFont typeface="Wingdings" panose="05000000000000000000" pitchFamily="2" charset="2"/>
              <a:buChar char="§"/>
            </a:pPr>
            <a:r>
              <a:rPr lang="en-US" altLang="en-US">
                <a:latin typeface="Benguiat Frisky" pitchFamily="66" charset="0"/>
              </a:rPr>
              <a:t>Binary logistic regression is a type of regression analysis where the dependent variable is a dummy variable: coded 0 (did not vote) or 1(did vote)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459824B-92E5-41A4-B40C-D94A603CA46C}"/>
              </a:ext>
            </a:extLst>
          </p:cNvPr>
          <p:cNvSpPr>
            <a:spLocks noGrp="1" noChangeArrowheads="1"/>
          </p:cNvSpPr>
          <p:nvPr>
            <p:ph type="title"/>
          </p:nvPr>
        </p:nvSpPr>
        <p:spPr>
          <a:noFill/>
          <a:ln/>
        </p:spPr>
        <p:txBody>
          <a:bodyPr/>
          <a:lstStyle/>
          <a:p>
            <a:r>
              <a:rPr lang="en-US" altLang="en-US" b="1" i="1">
                <a:latin typeface="Arial" panose="020B0604020202020204" pitchFamily="34" charset="0"/>
              </a:rPr>
              <a:t>The Linear Probability Model</a:t>
            </a:r>
          </a:p>
        </p:txBody>
      </p:sp>
      <p:sp>
        <p:nvSpPr>
          <p:cNvPr id="6147" name="Rectangle 3">
            <a:extLst>
              <a:ext uri="{FF2B5EF4-FFF2-40B4-BE49-F238E27FC236}">
                <a16:creationId xmlns:a16="http://schemas.microsoft.com/office/drawing/2014/main" id="{B4176BF7-6E03-47AE-961F-6522BBD3745F}"/>
              </a:ext>
            </a:extLst>
          </p:cNvPr>
          <p:cNvSpPr>
            <a:spLocks noGrp="1" noChangeArrowheads="1"/>
          </p:cNvSpPr>
          <p:nvPr>
            <p:ph type="body" idx="1"/>
          </p:nvPr>
        </p:nvSpPr>
        <p:spPr>
          <a:noFill/>
          <a:ln/>
        </p:spPr>
        <p:txBody>
          <a:bodyPr/>
          <a:lstStyle/>
          <a:p>
            <a:pPr>
              <a:buFontTx/>
              <a:buNone/>
            </a:pPr>
            <a:r>
              <a:rPr lang="en-US" altLang="en-US">
                <a:latin typeface="Benguiat Frisky" pitchFamily="66" charset="0"/>
              </a:rPr>
              <a:t>In the OLS regression: </a:t>
            </a:r>
          </a:p>
          <a:p>
            <a:pPr>
              <a:buFontTx/>
              <a:buNone/>
            </a:pPr>
            <a:r>
              <a:rPr lang="en-US" altLang="en-US">
                <a:latin typeface="Benguiat Frisky" pitchFamily="66" charset="0"/>
              </a:rPr>
              <a:t>	Y = </a:t>
            </a:r>
            <a:r>
              <a:rPr lang="en-US" altLang="en-US">
                <a:latin typeface="Benguiat Frisky" pitchFamily="66" charset="0"/>
                <a:sym typeface="Symbol" panose="05050102010706020507" pitchFamily="18" charset="2"/>
              </a:rPr>
              <a:t></a:t>
            </a:r>
            <a:r>
              <a:rPr lang="en-US" altLang="en-US">
                <a:latin typeface="Benguiat Frisky" pitchFamily="66" charset="0"/>
              </a:rPr>
              <a:t> + </a:t>
            </a:r>
            <a:r>
              <a:rPr lang="en-US" altLang="en-US">
                <a:latin typeface="Benguiat Frisky" pitchFamily="66" charset="0"/>
                <a:sym typeface="Symbol" panose="05050102010706020507" pitchFamily="18" charset="2"/>
              </a:rPr>
              <a:t></a:t>
            </a:r>
            <a:r>
              <a:rPr lang="en-US" altLang="en-US">
                <a:latin typeface="Benguiat Frisky" pitchFamily="66" charset="0"/>
              </a:rPr>
              <a:t>X + e ; where Y = (0, 1)</a:t>
            </a:r>
          </a:p>
          <a:p>
            <a:pPr>
              <a:buClr>
                <a:schemeClr val="hlink"/>
              </a:buClr>
              <a:buFont typeface="Wingdings" panose="05000000000000000000" pitchFamily="2" charset="2"/>
              <a:buChar char="§"/>
            </a:pPr>
            <a:r>
              <a:rPr lang="en-US" altLang="en-US">
                <a:latin typeface="Benguiat Frisky" pitchFamily="66" charset="0"/>
              </a:rPr>
              <a:t>The error terms are heteroskedastic</a:t>
            </a:r>
          </a:p>
          <a:p>
            <a:pPr>
              <a:buClr>
                <a:schemeClr val="hlink"/>
              </a:buClr>
              <a:buFont typeface="Wingdings" panose="05000000000000000000" pitchFamily="2" charset="2"/>
              <a:buChar char="§"/>
            </a:pPr>
            <a:r>
              <a:rPr lang="en-US" altLang="en-US">
                <a:latin typeface="Benguiat Frisky" pitchFamily="66" charset="0"/>
              </a:rPr>
              <a:t>e is not normally distributed because Y takes on only two values</a:t>
            </a:r>
          </a:p>
          <a:p>
            <a:pPr>
              <a:buClr>
                <a:schemeClr val="hlink"/>
              </a:buClr>
              <a:buFont typeface="Wingdings" panose="05000000000000000000" pitchFamily="2" charset="2"/>
              <a:buChar char="§"/>
            </a:pPr>
            <a:r>
              <a:rPr lang="en-US" altLang="en-US">
                <a:latin typeface="Benguiat Frisky" pitchFamily="66" charset="0"/>
              </a:rPr>
              <a:t>The predicted probabilities can be greater than 1 or less than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a:extLst>
              <a:ext uri="{FF2B5EF4-FFF2-40B4-BE49-F238E27FC236}">
                <a16:creationId xmlns:a16="http://schemas.microsoft.com/office/drawing/2014/main" id="{44604892-3C58-485E-B82E-25052B6E8DCB}"/>
              </a:ext>
            </a:extLst>
          </p:cNvPr>
          <p:cNvSpPr>
            <a:spLocks noChangeArrowheads="1"/>
          </p:cNvSpPr>
          <p:nvPr/>
        </p:nvSpPr>
        <p:spPr bwMode="auto">
          <a:xfrm>
            <a:off x="2286000" y="2438400"/>
            <a:ext cx="7620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Benguiat Frisky" pitchFamily="66" charset="0"/>
                <a:cs typeface="Times New Roman" panose="02020603050405020304" pitchFamily="18" charset="0"/>
              </a:rPr>
              <a:t>Q: EVAC</a:t>
            </a:r>
          </a:p>
          <a:p>
            <a:endParaRPr lang="en-US" altLang="en-US">
              <a:latin typeface="Benguiat Frisky" pitchFamily="66" charset="0"/>
              <a:cs typeface="Times New Roman" panose="02020603050405020304" pitchFamily="18" charset="0"/>
            </a:endParaRPr>
          </a:p>
          <a:p>
            <a:r>
              <a:rPr lang="en-US" altLang="en-US">
                <a:latin typeface="Benguiat Frisky" pitchFamily="66" charset="0"/>
                <a:cs typeface="Times New Roman" panose="02020603050405020304" pitchFamily="18" charset="0"/>
              </a:rPr>
              <a:t>Did you evacuate your home to go someplace safer before Hurricane Dennis (Floyd) hit? </a:t>
            </a:r>
          </a:p>
          <a:p>
            <a:r>
              <a:rPr lang="en-US" altLang="en-US">
                <a:latin typeface="Benguiat Frisky" pitchFamily="66" charset="0"/>
                <a:cs typeface="Times New Roman" panose="02020603050405020304" pitchFamily="18" charset="0"/>
              </a:rPr>
              <a:t> </a:t>
            </a:r>
          </a:p>
          <a:p>
            <a:r>
              <a:rPr lang="en-US" altLang="en-US">
                <a:latin typeface="Benguiat Frisky" pitchFamily="66" charset="0"/>
                <a:cs typeface="Times New Roman" panose="02020603050405020304" pitchFamily="18" charset="0"/>
              </a:rPr>
              <a:t>1 YES </a:t>
            </a:r>
          </a:p>
          <a:p>
            <a:r>
              <a:rPr lang="en-US" altLang="en-US">
                <a:latin typeface="Benguiat Frisky" pitchFamily="66" charset="0"/>
                <a:cs typeface="Times New Roman" panose="02020603050405020304" pitchFamily="18" charset="0"/>
              </a:rPr>
              <a:t>2 NO </a:t>
            </a:r>
          </a:p>
          <a:p>
            <a:r>
              <a:rPr lang="en-US" altLang="en-US">
                <a:latin typeface="Benguiat Frisky" pitchFamily="66" charset="0"/>
                <a:cs typeface="Times New Roman" panose="02020603050405020304" pitchFamily="18" charset="0"/>
              </a:rPr>
              <a:t>3 DON'T KNOW </a:t>
            </a:r>
          </a:p>
          <a:p>
            <a:r>
              <a:rPr lang="en-US" altLang="en-US">
                <a:latin typeface="Benguiat Frisky" pitchFamily="66" charset="0"/>
                <a:cs typeface="Times New Roman" panose="02020603050405020304" pitchFamily="18" charset="0"/>
              </a:rPr>
              <a:t>4 REFUSED </a:t>
            </a:r>
          </a:p>
          <a:p>
            <a:endParaRPr lang="en-US" altLang="en-US">
              <a:latin typeface="Benguiat Frisky" pitchFamily="66" charset="0"/>
            </a:endParaRPr>
          </a:p>
        </p:txBody>
      </p:sp>
      <p:sp>
        <p:nvSpPr>
          <p:cNvPr id="58372" name="Rectangle 4">
            <a:extLst>
              <a:ext uri="{FF2B5EF4-FFF2-40B4-BE49-F238E27FC236}">
                <a16:creationId xmlns:a16="http://schemas.microsoft.com/office/drawing/2014/main" id="{368498B6-C383-4BAD-9FCA-9B0A41C9BF56}"/>
              </a:ext>
            </a:extLst>
          </p:cNvPr>
          <p:cNvSpPr>
            <a:spLocks noGrp="1" noChangeArrowheads="1"/>
          </p:cNvSpPr>
          <p:nvPr>
            <p:ph type="title"/>
          </p:nvPr>
        </p:nvSpPr>
        <p:spPr>
          <a:noFill/>
          <a:ln/>
        </p:spPr>
        <p:txBody>
          <a:bodyPr/>
          <a:lstStyle/>
          <a:p>
            <a:r>
              <a:rPr lang="en-US" altLang="en-US" b="1" i="1">
                <a:latin typeface="Arial" panose="020B0604020202020204" pitchFamily="34" charset="0"/>
              </a:rPr>
              <a:t>An Example: Hurricane Evacuations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29D7EAD-0C13-4F0B-9F94-7AD15341B51A}"/>
              </a:ext>
            </a:extLst>
          </p:cNvPr>
          <p:cNvSpPr>
            <a:spLocks noGrp="1" noChangeArrowheads="1"/>
          </p:cNvSpPr>
          <p:nvPr>
            <p:ph type="title"/>
          </p:nvPr>
        </p:nvSpPr>
        <p:spPr/>
        <p:txBody>
          <a:bodyPr/>
          <a:lstStyle/>
          <a:p>
            <a:r>
              <a:rPr lang="en-US" altLang="en-US" b="1" i="1">
                <a:latin typeface="Arial" panose="020B0604020202020204" pitchFamily="34" charset="0"/>
              </a:rPr>
              <a:t>The Data</a:t>
            </a:r>
          </a:p>
        </p:txBody>
      </p:sp>
      <p:graphicFrame>
        <p:nvGraphicFramePr>
          <p:cNvPr id="57347" name="Object 3">
            <a:extLst>
              <a:ext uri="{FF2B5EF4-FFF2-40B4-BE49-F238E27FC236}">
                <a16:creationId xmlns:a16="http://schemas.microsoft.com/office/drawing/2014/main" id="{E4BBD553-6DF1-46A7-8A56-7255495E3C9D}"/>
              </a:ext>
            </a:extLst>
          </p:cNvPr>
          <p:cNvGraphicFramePr>
            <a:graphicFrameLocks noChangeAspect="1"/>
          </p:cNvGraphicFramePr>
          <p:nvPr/>
        </p:nvGraphicFramePr>
        <p:xfrm>
          <a:off x="3048000" y="2124075"/>
          <a:ext cx="6146800" cy="3849688"/>
        </p:xfrm>
        <a:graphic>
          <a:graphicData uri="http://schemas.openxmlformats.org/presentationml/2006/ole">
            <mc:AlternateContent xmlns:mc="http://schemas.openxmlformats.org/markup-compatibility/2006">
              <mc:Choice xmlns:v="urn:schemas-microsoft-com:vml" Requires="v">
                <p:oleObj spid="_x0000_s3075" name="Worksheet" r:id="rId3" imgW="3756942" imgH="2354953" progId="Excel.Sheet.8">
                  <p:embed/>
                </p:oleObj>
              </mc:Choice>
              <mc:Fallback>
                <p:oleObj name="Worksheet" r:id="rId3" imgW="3756942" imgH="2354953" progId="Excel.Sheet.8">
                  <p:embed/>
                  <p:pic>
                    <p:nvPicPr>
                      <p:cNvPr id="57347" name="Object 3">
                        <a:extLst>
                          <a:ext uri="{FF2B5EF4-FFF2-40B4-BE49-F238E27FC236}">
                            <a16:creationId xmlns:a16="http://schemas.microsoft.com/office/drawing/2014/main" id="{E4BBD553-6DF1-46A7-8A56-7255495E3C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124075"/>
                        <a:ext cx="6146800" cy="3849688"/>
                      </a:xfrm>
                      <a:prstGeom prst="rect">
                        <a:avLst/>
                      </a:prstGeom>
                      <a:noFill/>
                      <a:ln w="25400">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9A8D6D5-6756-439D-9F4E-016558AB8041}"/>
              </a:ext>
            </a:extLst>
          </p:cNvPr>
          <p:cNvSpPr>
            <a:spLocks noGrp="1" noChangeArrowheads="1"/>
          </p:cNvSpPr>
          <p:nvPr>
            <p:ph type="title"/>
          </p:nvPr>
        </p:nvSpPr>
        <p:spPr/>
        <p:txBody>
          <a:bodyPr/>
          <a:lstStyle/>
          <a:p>
            <a:r>
              <a:rPr lang="en-US" altLang="en-US" b="1" i="1">
                <a:latin typeface="Arial" panose="020B0604020202020204" pitchFamily="34" charset="0"/>
              </a:rPr>
              <a:t>OLS Results</a:t>
            </a:r>
          </a:p>
        </p:txBody>
      </p:sp>
      <p:graphicFrame>
        <p:nvGraphicFramePr>
          <p:cNvPr id="59397" name="Object 5">
            <a:extLst>
              <a:ext uri="{FF2B5EF4-FFF2-40B4-BE49-F238E27FC236}">
                <a16:creationId xmlns:a16="http://schemas.microsoft.com/office/drawing/2014/main" id="{396DF6B7-9E54-4673-8FDC-AD5BE2B2BEB6}"/>
              </a:ext>
            </a:extLst>
          </p:cNvPr>
          <p:cNvGraphicFramePr>
            <a:graphicFrameLocks noChangeAspect="1"/>
          </p:cNvGraphicFramePr>
          <p:nvPr/>
        </p:nvGraphicFramePr>
        <p:xfrm>
          <a:off x="2895600" y="1752600"/>
          <a:ext cx="6248400" cy="4529138"/>
        </p:xfrm>
        <a:graphic>
          <a:graphicData uri="http://schemas.openxmlformats.org/presentationml/2006/ole">
            <mc:AlternateContent xmlns:mc="http://schemas.openxmlformats.org/markup-compatibility/2006">
              <mc:Choice xmlns:v="urn:schemas-microsoft-com:vml" Requires="v">
                <p:oleObj spid="_x0000_s4099" name="Worksheet" r:id="rId3" imgW="2324608" imgH="1714827" progId="Excel.Sheet.8">
                  <p:embed/>
                </p:oleObj>
              </mc:Choice>
              <mc:Fallback>
                <p:oleObj name="Worksheet" r:id="rId3" imgW="2324608" imgH="1714827" progId="Excel.Sheet.8">
                  <p:embed/>
                  <p:pic>
                    <p:nvPicPr>
                      <p:cNvPr id="59397" name="Object 5">
                        <a:extLst>
                          <a:ext uri="{FF2B5EF4-FFF2-40B4-BE49-F238E27FC236}">
                            <a16:creationId xmlns:a16="http://schemas.microsoft.com/office/drawing/2014/main" id="{396DF6B7-9E54-4673-8FDC-AD5BE2B2BE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752600"/>
                        <a:ext cx="6248400" cy="4529138"/>
                      </a:xfrm>
                      <a:prstGeom prst="rect">
                        <a:avLst/>
                      </a:prstGeom>
                      <a:noFill/>
                      <a:ln w="25400">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F70B22C-A5FE-48A1-9BB0-3291894EEFE6}"/>
              </a:ext>
            </a:extLst>
          </p:cNvPr>
          <p:cNvSpPr>
            <a:spLocks noGrp="1" noChangeArrowheads="1"/>
          </p:cNvSpPr>
          <p:nvPr>
            <p:ph type="title"/>
          </p:nvPr>
        </p:nvSpPr>
        <p:spPr/>
        <p:txBody>
          <a:bodyPr/>
          <a:lstStyle/>
          <a:p>
            <a:r>
              <a:rPr lang="en-US" altLang="en-US" b="1" i="1">
                <a:latin typeface="Arial" panose="020B0604020202020204" pitchFamily="34" charset="0"/>
              </a:rPr>
              <a:t>Problems:</a:t>
            </a:r>
          </a:p>
        </p:txBody>
      </p:sp>
      <p:sp>
        <p:nvSpPr>
          <p:cNvPr id="60477" name="Rectangle 61">
            <a:extLst>
              <a:ext uri="{FF2B5EF4-FFF2-40B4-BE49-F238E27FC236}">
                <a16:creationId xmlns:a16="http://schemas.microsoft.com/office/drawing/2014/main" id="{AAE9B2AC-60DF-4FD5-86C3-0D8C07F41956}"/>
              </a:ext>
            </a:extLst>
          </p:cNvPr>
          <p:cNvSpPr>
            <a:spLocks noChangeArrowheads="1"/>
          </p:cNvSpPr>
          <p:nvPr/>
        </p:nvSpPr>
        <p:spPr bwMode="auto">
          <a:xfrm>
            <a:off x="2133600" y="3429000"/>
            <a:ext cx="7620000" cy="2667000"/>
          </a:xfrm>
          <a:prstGeom prst="rect">
            <a:avLst/>
          </a:prstGeom>
          <a:noFill/>
          <a:ln w="25400">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23" name="Rectangle 7">
            <a:extLst>
              <a:ext uri="{FF2B5EF4-FFF2-40B4-BE49-F238E27FC236}">
                <a16:creationId xmlns:a16="http://schemas.microsoft.com/office/drawing/2014/main" id="{BF28B3CC-88C7-47DE-909B-029D001735C3}"/>
              </a:ext>
            </a:extLst>
          </p:cNvPr>
          <p:cNvSpPr>
            <a:spLocks noChangeArrowheads="1"/>
          </p:cNvSpPr>
          <p:nvPr/>
        </p:nvSpPr>
        <p:spPr bwMode="auto">
          <a:xfrm>
            <a:off x="2290764" y="3651250"/>
            <a:ext cx="8847137" cy="692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24" name="Rectangle 8">
            <a:extLst>
              <a:ext uri="{FF2B5EF4-FFF2-40B4-BE49-F238E27FC236}">
                <a16:creationId xmlns:a16="http://schemas.microsoft.com/office/drawing/2014/main" id="{D01EAD4A-6D86-4694-9F06-3C7C6122032B}"/>
              </a:ext>
            </a:extLst>
          </p:cNvPr>
          <p:cNvSpPr>
            <a:spLocks noChangeArrowheads="1"/>
          </p:cNvSpPr>
          <p:nvPr/>
        </p:nvSpPr>
        <p:spPr bwMode="auto">
          <a:xfrm>
            <a:off x="5699125" y="3700464"/>
            <a:ext cx="324447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500" b="1">
                <a:solidFill>
                  <a:srgbClr val="000000"/>
                </a:solidFill>
                <a:latin typeface="Arial" panose="020B0604020202020204" pitchFamily="34" charset="0"/>
              </a:rPr>
              <a:t>Descriptive Statistics</a:t>
            </a:r>
            <a:endParaRPr lang="en-US" altLang="en-US"/>
          </a:p>
        </p:txBody>
      </p:sp>
      <p:sp>
        <p:nvSpPr>
          <p:cNvPr id="60425" name="Rectangle 9">
            <a:extLst>
              <a:ext uri="{FF2B5EF4-FFF2-40B4-BE49-F238E27FC236}">
                <a16:creationId xmlns:a16="http://schemas.microsoft.com/office/drawing/2014/main" id="{61F4B28D-25A4-4BF3-BEC2-026CAA45DA46}"/>
              </a:ext>
            </a:extLst>
          </p:cNvPr>
          <p:cNvSpPr>
            <a:spLocks noChangeArrowheads="1"/>
          </p:cNvSpPr>
          <p:nvPr/>
        </p:nvSpPr>
        <p:spPr bwMode="auto">
          <a:xfrm>
            <a:off x="4392614" y="5132389"/>
            <a:ext cx="1349375" cy="865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26" name="Rectangle 10">
            <a:extLst>
              <a:ext uri="{FF2B5EF4-FFF2-40B4-BE49-F238E27FC236}">
                <a16:creationId xmlns:a16="http://schemas.microsoft.com/office/drawing/2014/main" id="{A1D5F6C2-DD2A-40A4-AB70-C68703C4E94A}"/>
              </a:ext>
            </a:extLst>
          </p:cNvPr>
          <p:cNvSpPr>
            <a:spLocks noChangeArrowheads="1"/>
          </p:cNvSpPr>
          <p:nvPr/>
        </p:nvSpPr>
        <p:spPr bwMode="auto">
          <a:xfrm>
            <a:off x="5041901" y="5354639"/>
            <a:ext cx="711733"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500">
                <a:solidFill>
                  <a:srgbClr val="000000"/>
                </a:solidFill>
                <a:latin typeface="Arial" panose="020B0604020202020204" pitchFamily="34" charset="0"/>
              </a:rPr>
              <a:t>1070</a:t>
            </a:r>
            <a:endParaRPr lang="en-US" altLang="en-US"/>
          </a:p>
        </p:txBody>
      </p:sp>
      <p:sp>
        <p:nvSpPr>
          <p:cNvPr id="60427" name="Rectangle 11">
            <a:extLst>
              <a:ext uri="{FF2B5EF4-FFF2-40B4-BE49-F238E27FC236}">
                <a16:creationId xmlns:a16="http://schemas.microsoft.com/office/drawing/2014/main" id="{FF949676-C335-4F55-B0DC-2525D689E104}"/>
              </a:ext>
            </a:extLst>
          </p:cNvPr>
          <p:cNvSpPr>
            <a:spLocks noChangeArrowheads="1"/>
          </p:cNvSpPr>
          <p:nvPr/>
        </p:nvSpPr>
        <p:spPr bwMode="auto">
          <a:xfrm>
            <a:off x="5707064" y="5132389"/>
            <a:ext cx="1349375" cy="865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28" name="Rectangle 12">
            <a:extLst>
              <a:ext uri="{FF2B5EF4-FFF2-40B4-BE49-F238E27FC236}">
                <a16:creationId xmlns:a16="http://schemas.microsoft.com/office/drawing/2014/main" id="{AC55CD6A-0E02-4467-8D75-132A5EA78DB5}"/>
              </a:ext>
            </a:extLst>
          </p:cNvPr>
          <p:cNvSpPr>
            <a:spLocks noChangeArrowheads="1"/>
          </p:cNvSpPr>
          <p:nvPr/>
        </p:nvSpPr>
        <p:spPr bwMode="auto">
          <a:xfrm>
            <a:off x="6145213" y="5354639"/>
            <a:ext cx="1086836"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500">
                <a:solidFill>
                  <a:srgbClr val="000000"/>
                </a:solidFill>
                <a:latin typeface="Arial" panose="020B0604020202020204" pitchFamily="34" charset="0"/>
              </a:rPr>
              <a:t>-.08498</a:t>
            </a:r>
            <a:endParaRPr lang="en-US" altLang="en-US"/>
          </a:p>
        </p:txBody>
      </p:sp>
      <p:sp>
        <p:nvSpPr>
          <p:cNvPr id="60429" name="Rectangle 13">
            <a:extLst>
              <a:ext uri="{FF2B5EF4-FFF2-40B4-BE49-F238E27FC236}">
                <a16:creationId xmlns:a16="http://schemas.microsoft.com/office/drawing/2014/main" id="{DD104683-167E-47DA-9CE8-8F3F41C9AFED}"/>
              </a:ext>
            </a:extLst>
          </p:cNvPr>
          <p:cNvSpPr>
            <a:spLocks noChangeArrowheads="1"/>
          </p:cNvSpPr>
          <p:nvPr/>
        </p:nvSpPr>
        <p:spPr bwMode="auto">
          <a:xfrm>
            <a:off x="7021514" y="5132389"/>
            <a:ext cx="1347787" cy="865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30" name="Rectangle 14">
            <a:extLst>
              <a:ext uri="{FF2B5EF4-FFF2-40B4-BE49-F238E27FC236}">
                <a16:creationId xmlns:a16="http://schemas.microsoft.com/office/drawing/2014/main" id="{17EA5F45-043A-436B-B779-60C96184A275}"/>
              </a:ext>
            </a:extLst>
          </p:cNvPr>
          <p:cNvSpPr>
            <a:spLocks noChangeArrowheads="1"/>
          </p:cNvSpPr>
          <p:nvPr/>
        </p:nvSpPr>
        <p:spPr bwMode="auto">
          <a:xfrm>
            <a:off x="7512051" y="5354639"/>
            <a:ext cx="979435"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500">
                <a:solidFill>
                  <a:srgbClr val="000000"/>
                </a:solidFill>
                <a:latin typeface="Arial" panose="020B0604020202020204" pitchFamily="34" charset="0"/>
              </a:rPr>
              <a:t>.76027</a:t>
            </a:r>
            <a:endParaRPr lang="en-US" altLang="en-US"/>
          </a:p>
        </p:txBody>
      </p:sp>
      <p:sp>
        <p:nvSpPr>
          <p:cNvPr id="60431" name="Rectangle 15">
            <a:extLst>
              <a:ext uri="{FF2B5EF4-FFF2-40B4-BE49-F238E27FC236}">
                <a16:creationId xmlns:a16="http://schemas.microsoft.com/office/drawing/2014/main" id="{75A1339B-E208-45D1-90E5-BA6541802448}"/>
              </a:ext>
            </a:extLst>
          </p:cNvPr>
          <p:cNvSpPr>
            <a:spLocks noChangeArrowheads="1"/>
          </p:cNvSpPr>
          <p:nvPr/>
        </p:nvSpPr>
        <p:spPr bwMode="auto">
          <a:xfrm>
            <a:off x="8334376" y="5132389"/>
            <a:ext cx="1349375" cy="865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32" name="Rectangle 16">
            <a:extLst>
              <a:ext uri="{FF2B5EF4-FFF2-40B4-BE49-F238E27FC236}">
                <a16:creationId xmlns:a16="http://schemas.microsoft.com/office/drawing/2014/main" id="{8BA33490-C751-4B11-967A-F8889645D91F}"/>
              </a:ext>
            </a:extLst>
          </p:cNvPr>
          <p:cNvSpPr>
            <a:spLocks noChangeArrowheads="1"/>
          </p:cNvSpPr>
          <p:nvPr/>
        </p:nvSpPr>
        <p:spPr bwMode="auto">
          <a:xfrm>
            <a:off x="8613775" y="5354639"/>
            <a:ext cx="1335302"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500">
                <a:solidFill>
                  <a:srgbClr val="000000"/>
                </a:solidFill>
                <a:latin typeface="Arial" panose="020B0604020202020204" pitchFamily="34" charset="0"/>
              </a:rPr>
              <a:t>.2429907</a:t>
            </a:r>
            <a:endParaRPr lang="en-US" altLang="en-US"/>
          </a:p>
        </p:txBody>
      </p:sp>
      <p:sp>
        <p:nvSpPr>
          <p:cNvPr id="60433" name="Rectangle 17">
            <a:extLst>
              <a:ext uri="{FF2B5EF4-FFF2-40B4-BE49-F238E27FC236}">
                <a16:creationId xmlns:a16="http://schemas.microsoft.com/office/drawing/2014/main" id="{E58CB8BC-18D9-4B4F-99E7-1F9EEDF808AC}"/>
              </a:ext>
            </a:extLst>
          </p:cNvPr>
          <p:cNvSpPr>
            <a:spLocks noChangeArrowheads="1"/>
          </p:cNvSpPr>
          <p:nvPr/>
        </p:nvSpPr>
        <p:spPr bwMode="auto">
          <a:xfrm>
            <a:off x="9648826" y="5132389"/>
            <a:ext cx="1489075" cy="865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34" name="Rectangle 18">
            <a:extLst>
              <a:ext uri="{FF2B5EF4-FFF2-40B4-BE49-F238E27FC236}">
                <a16:creationId xmlns:a16="http://schemas.microsoft.com/office/drawing/2014/main" id="{0CCA801B-2432-4767-B2D4-F1D29CEA2F46}"/>
              </a:ext>
            </a:extLst>
          </p:cNvPr>
          <p:cNvSpPr>
            <a:spLocks noChangeArrowheads="1"/>
          </p:cNvSpPr>
          <p:nvPr/>
        </p:nvSpPr>
        <p:spPr bwMode="auto">
          <a:xfrm>
            <a:off x="10067925" y="5354639"/>
            <a:ext cx="1335302"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500">
                <a:solidFill>
                  <a:srgbClr val="000000"/>
                </a:solidFill>
                <a:latin typeface="Arial" panose="020B0604020202020204" pitchFamily="34" charset="0"/>
              </a:rPr>
              <a:t>.1632534</a:t>
            </a:r>
            <a:endParaRPr lang="en-US" altLang="en-US"/>
          </a:p>
        </p:txBody>
      </p:sp>
      <p:sp>
        <p:nvSpPr>
          <p:cNvPr id="60435" name="Rectangle 19">
            <a:extLst>
              <a:ext uri="{FF2B5EF4-FFF2-40B4-BE49-F238E27FC236}">
                <a16:creationId xmlns:a16="http://schemas.microsoft.com/office/drawing/2014/main" id="{7A4CD662-9E85-4169-9592-5DA7FC971CE5}"/>
              </a:ext>
            </a:extLst>
          </p:cNvPr>
          <p:cNvSpPr>
            <a:spLocks noChangeArrowheads="1"/>
          </p:cNvSpPr>
          <p:nvPr/>
        </p:nvSpPr>
        <p:spPr bwMode="auto">
          <a:xfrm>
            <a:off x="4392614" y="5948363"/>
            <a:ext cx="1349375" cy="4937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36" name="Rectangle 20">
            <a:extLst>
              <a:ext uri="{FF2B5EF4-FFF2-40B4-BE49-F238E27FC236}">
                <a16:creationId xmlns:a16="http://schemas.microsoft.com/office/drawing/2014/main" id="{B85E1B48-788D-48D8-8540-994CA96C8389}"/>
              </a:ext>
            </a:extLst>
          </p:cNvPr>
          <p:cNvSpPr>
            <a:spLocks noChangeArrowheads="1"/>
          </p:cNvSpPr>
          <p:nvPr/>
        </p:nvSpPr>
        <p:spPr bwMode="auto">
          <a:xfrm>
            <a:off x="5041901" y="5997576"/>
            <a:ext cx="711733"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500">
                <a:solidFill>
                  <a:srgbClr val="000000"/>
                </a:solidFill>
                <a:latin typeface="Arial" panose="020B0604020202020204" pitchFamily="34" charset="0"/>
              </a:rPr>
              <a:t>1070</a:t>
            </a:r>
            <a:endParaRPr lang="en-US" altLang="en-US"/>
          </a:p>
        </p:txBody>
      </p:sp>
      <p:sp>
        <p:nvSpPr>
          <p:cNvPr id="60437" name="Rectangle 21">
            <a:extLst>
              <a:ext uri="{FF2B5EF4-FFF2-40B4-BE49-F238E27FC236}">
                <a16:creationId xmlns:a16="http://schemas.microsoft.com/office/drawing/2014/main" id="{98B712CF-157B-4967-9147-C3CE18B7AEE8}"/>
              </a:ext>
            </a:extLst>
          </p:cNvPr>
          <p:cNvSpPr>
            <a:spLocks noChangeArrowheads="1"/>
          </p:cNvSpPr>
          <p:nvPr/>
        </p:nvSpPr>
        <p:spPr bwMode="auto">
          <a:xfrm>
            <a:off x="5707064" y="5948363"/>
            <a:ext cx="1349375" cy="4937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38" name="Rectangle 22">
            <a:extLst>
              <a:ext uri="{FF2B5EF4-FFF2-40B4-BE49-F238E27FC236}">
                <a16:creationId xmlns:a16="http://schemas.microsoft.com/office/drawing/2014/main" id="{BCA57E64-3254-4E5F-8686-4AE81C59E044}"/>
              </a:ext>
            </a:extLst>
          </p:cNvPr>
          <p:cNvSpPr>
            <a:spLocks noChangeArrowheads="1"/>
          </p:cNvSpPr>
          <p:nvPr/>
        </p:nvSpPr>
        <p:spPr bwMode="auto">
          <a:xfrm>
            <a:off x="7021514" y="5948363"/>
            <a:ext cx="1347787" cy="4937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39" name="Rectangle 23">
            <a:extLst>
              <a:ext uri="{FF2B5EF4-FFF2-40B4-BE49-F238E27FC236}">
                <a16:creationId xmlns:a16="http://schemas.microsoft.com/office/drawing/2014/main" id="{E611B60B-2778-4A66-B6F8-721FE2F7FD67}"/>
              </a:ext>
            </a:extLst>
          </p:cNvPr>
          <p:cNvSpPr>
            <a:spLocks noChangeArrowheads="1"/>
          </p:cNvSpPr>
          <p:nvPr/>
        </p:nvSpPr>
        <p:spPr bwMode="auto">
          <a:xfrm>
            <a:off x="8334376" y="5948363"/>
            <a:ext cx="1349375" cy="4937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40" name="Rectangle 24">
            <a:extLst>
              <a:ext uri="{FF2B5EF4-FFF2-40B4-BE49-F238E27FC236}">
                <a16:creationId xmlns:a16="http://schemas.microsoft.com/office/drawing/2014/main" id="{1CDD167C-32D7-4101-941A-E45E31DB4A07}"/>
              </a:ext>
            </a:extLst>
          </p:cNvPr>
          <p:cNvSpPr>
            <a:spLocks noChangeArrowheads="1"/>
          </p:cNvSpPr>
          <p:nvPr/>
        </p:nvSpPr>
        <p:spPr bwMode="auto">
          <a:xfrm>
            <a:off x="9648826" y="5948363"/>
            <a:ext cx="1489075" cy="4937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41" name="Rectangle 25">
            <a:extLst>
              <a:ext uri="{FF2B5EF4-FFF2-40B4-BE49-F238E27FC236}">
                <a16:creationId xmlns:a16="http://schemas.microsoft.com/office/drawing/2014/main" id="{FD89DC06-8666-4792-A88F-5511AEC852EE}"/>
              </a:ext>
            </a:extLst>
          </p:cNvPr>
          <p:cNvSpPr>
            <a:spLocks noChangeArrowheads="1"/>
          </p:cNvSpPr>
          <p:nvPr/>
        </p:nvSpPr>
        <p:spPr bwMode="auto">
          <a:xfrm>
            <a:off x="2308225" y="4318000"/>
            <a:ext cx="2120900" cy="863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42" name="Rectangle 26">
            <a:extLst>
              <a:ext uri="{FF2B5EF4-FFF2-40B4-BE49-F238E27FC236}">
                <a16:creationId xmlns:a16="http://schemas.microsoft.com/office/drawing/2014/main" id="{79B4FFA4-B315-4960-BCBB-513FBD10EC3C}"/>
              </a:ext>
            </a:extLst>
          </p:cNvPr>
          <p:cNvSpPr>
            <a:spLocks noChangeArrowheads="1"/>
          </p:cNvSpPr>
          <p:nvPr/>
        </p:nvSpPr>
        <p:spPr bwMode="auto">
          <a:xfrm>
            <a:off x="2308225" y="5132389"/>
            <a:ext cx="2120900" cy="865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43" name="Rectangle 27">
            <a:extLst>
              <a:ext uri="{FF2B5EF4-FFF2-40B4-BE49-F238E27FC236}">
                <a16:creationId xmlns:a16="http://schemas.microsoft.com/office/drawing/2014/main" id="{49783B55-6688-43A4-BBD5-6F5E57188D9A}"/>
              </a:ext>
            </a:extLst>
          </p:cNvPr>
          <p:cNvSpPr>
            <a:spLocks noChangeArrowheads="1"/>
          </p:cNvSpPr>
          <p:nvPr/>
        </p:nvSpPr>
        <p:spPr bwMode="auto">
          <a:xfrm>
            <a:off x="2449513" y="5157789"/>
            <a:ext cx="2242602"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500">
                <a:solidFill>
                  <a:srgbClr val="000000"/>
                </a:solidFill>
                <a:latin typeface="Arial" panose="020B0604020202020204" pitchFamily="34" charset="0"/>
              </a:rPr>
              <a:t>Unstandardized</a:t>
            </a:r>
            <a:endParaRPr lang="en-US" altLang="en-US"/>
          </a:p>
        </p:txBody>
      </p:sp>
      <p:sp>
        <p:nvSpPr>
          <p:cNvPr id="60444" name="Rectangle 28">
            <a:extLst>
              <a:ext uri="{FF2B5EF4-FFF2-40B4-BE49-F238E27FC236}">
                <a16:creationId xmlns:a16="http://schemas.microsoft.com/office/drawing/2014/main" id="{2E04837E-6CF0-498E-897A-20F751C43339}"/>
              </a:ext>
            </a:extLst>
          </p:cNvPr>
          <p:cNvSpPr>
            <a:spLocks noChangeArrowheads="1"/>
          </p:cNvSpPr>
          <p:nvPr/>
        </p:nvSpPr>
        <p:spPr bwMode="auto">
          <a:xfrm>
            <a:off x="2449513" y="5527676"/>
            <a:ext cx="2236446"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500">
                <a:solidFill>
                  <a:srgbClr val="000000"/>
                </a:solidFill>
                <a:latin typeface="Arial" panose="020B0604020202020204" pitchFamily="34" charset="0"/>
              </a:rPr>
              <a:t>Predicted Value</a:t>
            </a:r>
            <a:endParaRPr lang="en-US" altLang="en-US"/>
          </a:p>
        </p:txBody>
      </p:sp>
      <p:sp>
        <p:nvSpPr>
          <p:cNvPr id="60445" name="Rectangle 29">
            <a:extLst>
              <a:ext uri="{FF2B5EF4-FFF2-40B4-BE49-F238E27FC236}">
                <a16:creationId xmlns:a16="http://schemas.microsoft.com/office/drawing/2014/main" id="{4DBDC3D7-7998-4650-B617-3F128991C139}"/>
              </a:ext>
            </a:extLst>
          </p:cNvPr>
          <p:cNvSpPr>
            <a:spLocks noChangeArrowheads="1"/>
          </p:cNvSpPr>
          <p:nvPr/>
        </p:nvSpPr>
        <p:spPr bwMode="auto">
          <a:xfrm>
            <a:off x="2308225" y="5948363"/>
            <a:ext cx="2120900" cy="4937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46" name="Rectangle 30">
            <a:extLst>
              <a:ext uri="{FF2B5EF4-FFF2-40B4-BE49-F238E27FC236}">
                <a16:creationId xmlns:a16="http://schemas.microsoft.com/office/drawing/2014/main" id="{AFE607B8-E600-465D-BDFC-1B34B37F3B4E}"/>
              </a:ext>
            </a:extLst>
          </p:cNvPr>
          <p:cNvSpPr>
            <a:spLocks noChangeArrowheads="1"/>
          </p:cNvSpPr>
          <p:nvPr/>
        </p:nvSpPr>
        <p:spPr bwMode="auto">
          <a:xfrm>
            <a:off x="2449513" y="5972175"/>
            <a:ext cx="2343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500">
                <a:solidFill>
                  <a:srgbClr val="000000"/>
                </a:solidFill>
                <a:latin typeface="Arial" panose="020B0604020202020204" pitchFamily="34" charset="0"/>
              </a:rPr>
              <a:t>Valid N (listwise)</a:t>
            </a:r>
            <a:endParaRPr lang="en-US" altLang="en-US"/>
          </a:p>
        </p:txBody>
      </p:sp>
      <p:sp>
        <p:nvSpPr>
          <p:cNvPr id="60447" name="Rectangle 31">
            <a:extLst>
              <a:ext uri="{FF2B5EF4-FFF2-40B4-BE49-F238E27FC236}">
                <a16:creationId xmlns:a16="http://schemas.microsoft.com/office/drawing/2014/main" id="{00050D78-C44E-4C71-98D9-5B2CD80C0ACB}"/>
              </a:ext>
            </a:extLst>
          </p:cNvPr>
          <p:cNvSpPr>
            <a:spLocks noChangeArrowheads="1"/>
          </p:cNvSpPr>
          <p:nvPr/>
        </p:nvSpPr>
        <p:spPr bwMode="auto">
          <a:xfrm>
            <a:off x="4392614" y="4318000"/>
            <a:ext cx="1349375" cy="863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48" name="Rectangle 32">
            <a:extLst>
              <a:ext uri="{FF2B5EF4-FFF2-40B4-BE49-F238E27FC236}">
                <a16:creationId xmlns:a16="http://schemas.microsoft.com/office/drawing/2014/main" id="{285718E3-8602-4D44-9083-E308C84367C4}"/>
              </a:ext>
            </a:extLst>
          </p:cNvPr>
          <p:cNvSpPr>
            <a:spLocks noChangeArrowheads="1"/>
          </p:cNvSpPr>
          <p:nvPr/>
        </p:nvSpPr>
        <p:spPr bwMode="auto">
          <a:xfrm>
            <a:off x="4929188" y="4737101"/>
            <a:ext cx="230832"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500">
                <a:solidFill>
                  <a:srgbClr val="000000"/>
                </a:solidFill>
                <a:latin typeface="Arial" panose="020B0604020202020204" pitchFamily="34" charset="0"/>
              </a:rPr>
              <a:t>N</a:t>
            </a:r>
            <a:endParaRPr lang="en-US" altLang="en-US"/>
          </a:p>
        </p:txBody>
      </p:sp>
      <p:sp>
        <p:nvSpPr>
          <p:cNvPr id="60449" name="Rectangle 33">
            <a:extLst>
              <a:ext uri="{FF2B5EF4-FFF2-40B4-BE49-F238E27FC236}">
                <a16:creationId xmlns:a16="http://schemas.microsoft.com/office/drawing/2014/main" id="{02779B47-78FF-4029-84F9-09FF0D6E1811}"/>
              </a:ext>
            </a:extLst>
          </p:cNvPr>
          <p:cNvSpPr>
            <a:spLocks noChangeArrowheads="1"/>
          </p:cNvSpPr>
          <p:nvPr/>
        </p:nvSpPr>
        <p:spPr bwMode="auto">
          <a:xfrm>
            <a:off x="5707064" y="4318000"/>
            <a:ext cx="1349375" cy="863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50" name="Rectangle 34">
            <a:extLst>
              <a:ext uri="{FF2B5EF4-FFF2-40B4-BE49-F238E27FC236}">
                <a16:creationId xmlns:a16="http://schemas.microsoft.com/office/drawing/2014/main" id="{C134E2B6-BF58-4606-A0BC-941C80CA5507}"/>
              </a:ext>
            </a:extLst>
          </p:cNvPr>
          <p:cNvSpPr>
            <a:spLocks noChangeArrowheads="1"/>
          </p:cNvSpPr>
          <p:nvPr/>
        </p:nvSpPr>
        <p:spPr bwMode="auto">
          <a:xfrm>
            <a:off x="5908675" y="4737101"/>
            <a:ext cx="1300036"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500">
                <a:solidFill>
                  <a:srgbClr val="000000"/>
                </a:solidFill>
                <a:latin typeface="Arial" panose="020B0604020202020204" pitchFamily="34" charset="0"/>
              </a:rPr>
              <a:t>Minimum</a:t>
            </a:r>
            <a:endParaRPr lang="en-US" altLang="en-US"/>
          </a:p>
        </p:txBody>
      </p:sp>
      <p:sp>
        <p:nvSpPr>
          <p:cNvPr id="60451" name="Rectangle 35">
            <a:extLst>
              <a:ext uri="{FF2B5EF4-FFF2-40B4-BE49-F238E27FC236}">
                <a16:creationId xmlns:a16="http://schemas.microsoft.com/office/drawing/2014/main" id="{31632192-97CB-414A-8234-C1BFA67F6A03}"/>
              </a:ext>
            </a:extLst>
          </p:cNvPr>
          <p:cNvSpPr>
            <a:spLocks noChangeArrowheads="1"/>
          </p:cNvSpPr>
          <p:nvPr/>
        </p:nvSpPr>
        <p:spPr bwMode="auto">
          <a:xfrm>
            <a:off x="7021514" y="4318000"/>
            <a:ext cx="1347787" cy="863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52" name="Rectangle 36">
            <a:extLst>
              <a:ext uri="{FF2B5EF4-FFF2-40B4-BE49-F238E27FC236}">
                <a16:creationId xmlns:a16="http://schemas.microsoft.com/office/drawing/2014/main" id="{B7CB68B8-E371-4CD9-91CB-4940FF9D1C29}"/>
              </a:ext>
            </a:extLst>
          </p:cNvPr>
          <p:cNvSpPr>
            <a:spLocks noChangeArrowheads="1"/>
          </p:cNvSpPr>
          <p:nvPr/>
        </p:nvSpPr>
        <p:spPr bwMode="auto">
          <a:xfrm>
            <a:off x="7205663" y="4737101"/>
            <a:ext cx="138980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500">
                <a:solidFill>
                  <a:srgbClr val="000000"/>
                </a:solidFill>
                <a:latin typeface="Arial" panose="020B0604020202020204" pitchFamily="34" charset="0"/>
              </a:rPr>
              <a:t>Maximum</a:t>
            </a:r>
            <a:endParaRPr lang="en-US" altLang="en-US"/>
          </a:p>
        </p:txBody>
      </p:sp>
      <p:sp>
        <p:nvSpPr>
          <p:cNvPr id="60453" name="Rectangle 37">
            <a:extLst>
              <a:ext uri="{FF2B5EF4-FFF2-40B4-BE49-F238E27FC236}">
                <a16:creationId xmlns:a16="http://schemas.microsoft.com/office/drawing/2014/main" id="{9AEFE20F-04FA-4148-B028-B7D540DC606F}"/>
              </a:ext>
            </a:extLst>
          </p:cNvPr>
          <p:cNvSpPr>
            <a:spLocks noChangeArrowheads="1"/>
          </p:cNvSpPr>
          <p:nvPr/>
        </p:nvSpPr>
        <p:spPr bwMode="auto">
          <a:xfrm>
            <a:off x="8334376" y="4318000"/>
            <a:ext cx="1349375" cy="863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54" name="Rectangle 38">
            <a:extLst>
              <a:ext uri="{FF2B5EF4-FFF2-40B4-BE49-F238E27FC236}">
                <a16:creationId xmlns:a16="http://schemas.microsoft.com/office/drawing/2014/main" id="{9D704716-233C-4EF0-B37A-8C0CD1FC4D08}"/>
              </a:ext>
            </a:extLst>
          </p:cNvPr>
          <p:cNvSpPr>
            <a:spLocks noChangeArrowheads="1"/>
          </p:cNvSpPr>
          <p:nvPr/>
        </p:nvSpPr>
        <p:spPr bwMode="auto">
          <a:xfrm>
            <a:off x="8693151" y="4737101"/>
            <a:ext cx="80150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500">
                <a:solidFill>
                  <a:srgbClr val="000000"/>
                </a:solidFill>
                <a:latin typeface="Arial" panose="020B0604020202020204" pitchFamily="34" charset="0"/>
              </a:rPr>
              <a:t>Mean</a:t>
            </a:r>
            <a:endParaRPr lang="en-US" altLang="en-US"/>
          </a:p>
        </p:txBody>
      </p:sp>
      <p:sp>
        <p:nvSpPr>
          <p:cNvPr id="60455" name="Rectangle 39">
            <a:extLst>
              <a:ext uri="{FF2B5EF4-FFF2-40B4-BE49-F238E27FC236}">
                <a16:creationId xmlns:a16="http://schemas.microsoft.com/office/drawing/2014/main" id="{6125DDB2-F160-4207-811F-2FFF2729B986}"/>
              </a:ext>
            </a:extLst>
          </p:cNvPr>
          <p:cNvSpPr>
            <a:spLocks noChangeArrowheads="1"/>
          </p:cNvSpPr>
          <p:nvPr/>
        </p:nvSpPr>
        <p:spPr bwMode="auto">
          <a:xfrm>
            <a:off x="9648826" y="4318000"/>
            <a:ext cx="1489075" cy="863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56" name="Rectangle 40">
            <a:extLst>
              <a:ext uri="{FF2B5EF4-FFF2-40B4-BE49-F238E27FC236}">
                <a16:creationId xmlns:a16="http://schemas.microsoft.com/office/drawing/2014/main" id="{4A11A506-EE8F-47C8-96FD-EAD575C532CF}"/>
              </a:ext>
            </a:extLst>
          </p:cNvPr>
          <p:cNvSpPr>
            <a:spLocks noChangeArrowheads="1"/>
          </p:cNvSpPr>
          <p:nvPr/>
        </p:nvSpPr>
        <p:spPr bwMode="auto">
          <a:xfrm>
            <a:off x="10147301" y="4367214"/>
            <a:ext cx="570669"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500">
                <a:solidFill>
                  <a:srgbClr val="000000"/>
                </a:solidFill>
                <a:latin typeface="Arial" panose="020B0604020202020204" pitchFamily="34" charset="0"/>
              </a:rPr>
              <a:t>Std.</a:t>
            </a:r>
            <a:endParaRPr lang="en-US" altLang="en-US"/>
          </a:p>
        </p:txBody>
      </p:sp>
      <p:sp>
        <p:nvSpPr>
          <p:cNvPr id="60457" name="Rectangle 41">
            <a:extLst>
              <a:ext uri="{FF2B5EF4-FFF2-40B4-BE49-F238E27FC236}">
                <a16:creationId xmlns:a16="http://schemas.microsoft.com/office/drawing/2014/main" id="{2BDB9B35-F451-4930-93E0-902E4A0D1D57}"/>
              </a:ext>
            </a:extLst>
          </p:cNvPr>
          <p:cNvSpPr>
            <a:spLocks noChangeArrowheads="1"/>
          </p:cNvSpPr>
          <p:nvPr/>
        </p:nvSpPr>
        <p:spPr bwMode="auto">
          <a:xfrm>
            <a:off x="9920288" y="4737101"/>
            <a:ext cx="133369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500">
                <a:solidFill>
                  <a:srgbClr val="000000"/>
                </a:solidFill>
                <a:latin typeface="Arial" panose="020B0604020202020204" pitchFamily="34" charset="0"/>
              </a:rPr>
              <a:t>Deviation</a:t>
            </a:r>
            <a:endParaRPr lang="en-US" altLang="en-US"/>
          </a:p>
        </p:txBody>
      </p:sp>
      <p:sp>
        <p:nvSpPr>
          <p:cNvPr id="60458" name="Line 42">
            <a:extLst>
              <a:ext uri="{FF2B5EF4-FFF2-40B4-BE49-F238E27FC236}">
                <a16:creationId xmlns:a16="http://schemas.microsoft.com/office/drawing/2014/main" id="{B047FE40-BE9A-4D53-9BC0-181BC9492C2A}"/>
              </a:ext>
            </a:extLst>
          </p:cNvPr>
          <p:cNvSpPr>
            <a:spLocks noChangeShapeType="1"/>
          </p:cNvSpPr>
          <p:nvPr/>
        </p:nvSpPr>
        <p:spPr bwMode="auto">
          <a:xfrm>
            <a:off x="5707064" y="4318001"/>
            <a:ext cx="1587" cy="20748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9" name="Line 43">
            <a:extLst>
              <a:ext uri="{FF2B5EF4-FFF2-40B4-BE49-F238E27FC236}">
                <a16:creationId xmlns:a16="http://schemas.microsoft.com/office/drawing/2014/main" id="{C5300B81-F178-43D8-BA3E-4787BB7D47EC}"/>
              </a:ext>
            </a:extLst>
          </p:cNvPr>
          <p:cNvSpPr>
            <a:spLocks noChangeShapeType="1"/>
          </p:cNvSpPr>
          <p:nvPr/>
        </p:nvSpPr>
        <p:spPr bwMode="auto">
          <a:xfrm>
            <a:off x="7021514" y="4318001"/>
            <a:ext cx="1587" cy="20748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60" name="Line 44">
            <a:extLst>
              <a:ext uri="{FF2B5EF4-FFF2-40B4-BE49-F238E27FC236}">
                <a16:creationId xmlns:a16="http://schemas.microsoft.com/office/drawing/2014/main" id="{BFC6DA33-B354-47BE-B37C-94A30D6CEE03}"/>
              </a:ext>
            </a:extLst>
          </p:cNvPr>
          <p:cNvSpPr>
            <a:spLocks noChangeShapeType="1"/>
          </p:cNvSpPr>
          <p:nvPr/>
        </p:nvSpPr>
        <p:spPr bwMode="auto">
          <a:xfrm>
            <a:off x="8334375" y="4318001"/>
            <a:ext cx="1588" cy="20748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61" name="Line 45">
            <a:extLst>
              <a:ext uri="{FF2B5EF4-FFF2-40B4-BE49-F238E27FC236}">
                <a16:creationId xmlns:a16="http://schemas.microsoft.com/office/drawing/2014/main" id="{23FC5AE4-2EFF-4150-904A-52DD278B66F5}"/>
              </a:ext>
            </a:extLst>
          </p:cNvPr>
          <p:cNvSpPr>
            <a:spLocks noChangeShapeType="1"/>
          </p:cNvSpPr>
          <p:nvPr/>
        </p:nvSpPr>
        <p:spPr bwMode="auto">
          <a:xfrm>
            <a:off x="9648825" y="4318001"/>
            <a:ext cx="1588" cy="20748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62" name="Rectangle 46">
            <a:extLst>
              <a:ext uri="{FF2B5EF4-FFF2-40B4-BE49-F238E27FC236}">
                <a16:creationId xmlns:a16="http://schemas.microsoft.com/office/drawing/2014/main" id="{0F5BEFD3-1323-4342-B5D7-D005E5B7F63D}"/>
              </a:ext>
            </a:extLst>
          </p:cNvPr>
          <p:cNvSpPr>
            <a:spLocks noChangeArrowheads="1"/>
          </p:cNvSpPr>
          <p:nvPr/>
        </p:nvSpPr>
        <p:spPr bwMode="auto">
          <a:xfrm>
            <a:off x="2133600" y="6392863"/>
            <a:ext cx="9144000"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63" name="Rectangle 47">
            <a:extLst>
              <a:ext uri="{FF2B5EF4-FFF2-40B4-BE49-F238E27FC236}">
                <a16:creationId xmlns:a16="http://schemas.microsoft.com/office/drawing/2014/main" id="{869A7612-0999-47EF-872C-060A6E13DFE7}"/>
              </a:ext>
            </a:extLst>
          </p:cNvPr>
          <p:cNvSpPr>
            <a:spLocks noChangeArrowheads="1"/>
          </p:cNvSpPr>
          <p:nvPr/>
        </p:nvSpPr>
        <p:spPr bwMode="auto">
          <a:xfrm>
            <a:off x="12626975" y="6367463"/>
            <a:ext cx="192088" cy="74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64" name="Rectangle 48">
            <a:extLst>
              <a:ext uri="{FF2B5EF4-FFF2-40B4-BE49-F238E27FC236}">
                <a16:creationId xmlns:a16="http://schemas.microsoft.com/office/drawing/2014/main" id="{729C143A-795E-48A2-A7B9-BDC085AB654A}"/>
              </a:ext>
            </a:extLst>
          </p:cNvPr>
          <p:cNvSpPr>
            <a:spLocks noChangeArrowheads="1"/>
          </p:cNvSpPr>
          <p:nvPr/>
        </p:nvSpPr>
        <p:spPr bwMode="auto">
          <a:xfrm>
            <a:off x="12801600" y="4292601"/>
            <a:ext cx="17463" cy="237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65" name="Rectangle 49">
            <a:extLst>
              <a:ext uri="{FF2B5EF4-FFF2-40B4-BE49-F238E27FC236}">
                <a16:creationId xmlns:a16="http://schemas.microsoft.com/office/drawing/2014/main" id="{689F9E6D-BBE8-4672-A97B-186512676D38}"/>
              </a:ext>
            </a:extLst>
          </p:cNvPr>
          <p:cNvSpPr>
            <a:spLocks noChangeArrowheads="1"/>
          </p:cNvSpPr>
          <p:nvPr/>
        </p:nvSpPr>
        <p:spPr bwMode="auto">
          <a:xfrm>
            <a:off x="2308225" y="4268788"/>
            <a:ext cx="8986838" cy="74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66" name="Rectangle 50">
            <a:extLst>
              <a:ext uri="{FF2B5EF4-FFF2-40B4-BE49-F238E27FC236}">
                <a16:creationId xmlns:a16="http://schemas.microsoft.com/office/drawing/2014/main" id="{E6CAEF5E-0BC2-431F-AB03-5DB1F1E1F057}"/>
              </a:ext>
            </a:extLst>
          </p:cNvPr>
          <p:cNvSpPr>
            <a:spLocks noChangeArrowheads="1"/>
          </p:cNvSpPr>
          <p:nvPr/>
        </p:nvSpPr>
        <p:spPr bwMode="auto">
          <a:xfrm>
            <a:off x="12626975" y="3429000"/>
            <a:ext cx="192088" cy="914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67" name="Rectangle 51">
            <a:extLst>
              <a:ext uri="{FF2B5EF4-FFF2-40B4-BE49-F238E27FC236}">
                <a16:creationId xmlns:a16="http://schemas.microsoft.com/office/drawing/2014/main" id="{1996DB90-FF41-4C46-B0A4-2F483E19E4E3}"/>
              </a:ext>
            </a:extLst>
          </p:cNvPr>
          <p:cNvSpPr>
            <a:spLocks noChangeArrowheads="1"/>
          </p:cNvSpPr>
          <p:nvPr/>
        </p:nvSpPr>
        <p:spPr bwMode="auto">
          <a:xfrm>
            <a:off x="2133600" y="3429000"/>
            <a:ext cx="9144000" cy="247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68" name="Rectangle 52">
            <a:extLst>
              <a:ext uri="{FF2B5EF4-FFF2-40B4-BE49-F238E27FC236}">
                <a16:creationId xmlns:a16="http://schemas.microsoft.com/office/drawing/2014/main" id="{7074AB01-B554-4E19-B079-B13C543AD85F}"/>
              </a:ext>
            </a:extLst>
          </p:cNvPr>
          <p:cNvSpPr>
            <a:spLocks noChangeArrowheads="1"/>
          </p:cNvSpPr>
          <p:nvPr/>
        </p:nvSpPr>
        <p:spPr bwMode="auto">
          <a:xfrm>
            <a:off x="2133601" y="3429001"/>
            <a:ext cx="174625" cy="3209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69" name="Rectangle 53">
            <a:extLst>
              <a:ext uri="{FF2B5EF4-FFF2-40B4-BE49-F238E27FC236}">
                <a16:creationId xmlns:a16="http://schemas.microsoft.com/office/drawing/2014/main" id="{393AE839-E494-4D3A-B6DB-6B74D9E4AA7F}"/>
              </a:ext>
            </a:extLst>
          </p:cNvPr>
          <p:cNvSpPr>
            <a:spLocks noChangeArrowheads="1"/>
          </p:cNvSpPr>
          <p:nvPr/>
        </p:nvSpPr>
        <p:spPr bwMode="auto">
          <a:xfrm>
            <a:off x="12626975" y="3429001"/>
            <a:ext cx="192088" cy="3209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70" name="Rectangle 54">
            <a:extLst>
              <a:ext uri="{FF2B5EF4-FFF2-40B4-BE49-F238E27FC236}">
                <a16:creationId xmlns:a16="http://schemas.microsoft.com/office/drawing/2014/main" id="{72A1CBE8-6531-4BDC-81EF-3555FC952AAD}"/>
              </a:ext>
            </a:extLst>
          </p:cNvPr>
          <p:cNvSpPr>
            <a:spLocks noChangeArrowheads="1"/>
          </p:cNvSpPr>
          <p:nvPr/>
        </p:nvSpPr>
        <p:spPr bwMode="auto">
          <a:xfrm>
            <a:off x="2209800" y="6400801"/>
            <a:ext cx="9144000" cy="271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71" name="Line 55">
            <a:extLst>
              <a:ext uri="{FF2B5EF4-FFF2-40B4-BE49-F238E27FC236}">
                <a16:creationId xmlns:a16="http://schemas.microsoft.com/office/drawing/2014/main" id="{D866CD40-102C-4250-847E-5DB825418D2B}"/>
              </a:ext>
            </a:extLst>
          </p:cNvPr>
          <p:cNvSpPr>
            <a:spLocks noChangeShapeType="1"/>
          </p:cNvSpPr>
          <p:nvPr/>
        </p:nvSpPr>
        <p:spPr bwMode="auto">
          <a:xfrm>
            <a:off x="2325689" y="4343401"/>
            <a:ext cx="1587" cy="202406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72" name="Line 56">
            <a:extLst>
              <a:ext uri="{FF2B5EF4-FFF2-40B4-BE49-F238E27FC236}">
                <a16:creationId xmlns:a16="http://schemas.microsoft.com/office/drawing/2014/main" id="{531AAA76-E81C-48F3-BEBA-51100AA1BE14}"/>
              </a:ext>
            </a:extLst>
          </p:cNvPr>
          <p:cNvSpPr>
            <a:spLocks noChangeShapeType="1"/>
          </p:cNvSpPr>
          <p:nvPr/>
        </p:nvSpPr>
        <p:spPr bwMode="auto">
          <a:xfrm>
            <a:off x="12609513" y="4343401"/>
            <a:ext cx="1587" cy="202406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73" name="Line 57">
            <a:extLst>
              <a:ext uri="{FF2B5EF4-FFF2-40B4-BE49-F238E27FC236}">
                <a16:creationId xmlns:a16="http://schemas.microsoft.com/office/drawing/2014/main" id="{A745579B-68A4-4C8E-BBD1-55522BCB8714}"/>
              </a:ext>
            </a:extLst>
          </p:cNvPr>
          <p:cNvSpPr>
            <a:spLocks noChangeShapeType="1"/>
          </p:cNvSpPr>
          <p:nvPr/>
        </p:nvSpPr>
        <p:spPr bwMode="auto">
          <a:xfrm>
            <a:off x="2325689" y="4343400"/>
            <a:ext cx="8759825"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74" name="Line 58">
            <a:extLst>
              <a:ext uri="{FF2B5EF4-FFF2-40B4-BE49-F238E27FC236}">
                <a16:creationId xmlns:a16="http://schemas.microsoft.com/office/drawing/2014/main" id="{7F9661F0-5B32-4CC2-AEAF-D29A4A28FDC9}"/>
              </a:ext>
            </a:extLst>
          </p:cNvPr>
          <p:cNvSpPr>
            <a:spLocks noChangeShapeType="1"/>
          </p:cNvSpPr>
          <p:nvPr/>
        </p:nvSpPr>
        <p:spPr bwMode="auto">
          <a:xfrm>
            <a:off x="2325689" y="6367464"/>
            <a:ext cx="8759825"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75" name="Line 59">
            <a:extLst>
              <a:ext uri="{FF2B5EF4-FFF2-40B4-BE49-F238E27FC236}">
                <a16:creationId xmlns:a16="http://schemas.microsoft.com/office/drawing/2014/main" id="{CFBFBFDE-E637-4A2B-9BA3-D7D6CE6F5E7A}"/>
              </a:ext>
            </a:extLst>
          </p:cNvPr>
          <p:cNvSpPr>
            <a:spLocks noChangeShapeType="1"/>
          </p:cNvSpPr>
          <p:nvPr/>
        </p:nvSpPr>
        <p:spPr bwMode="auto">
          <a:xfrm>
            <a:off x="2325689" y="5157789"/>
            <a:ext cx="8759825"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76" name="Line 60">
            <a:extLst>
              <a:ext uri="{FF2B5EF4-FFF2-40B4-BE49-F238E27FC236}">
                <a16:creationId xmlns:a16="http://schemas.microsoft.com/office/drawing/2014/main" id="{19207391-CD37-4A73-9CEA-342FE7F88FFD}"/>
              </a:ext>
            </a:extLst>
          </p:cNvPr>
          <p:cNvSpPr>
            <a:spLocks noChangeShapeType="1"/>
          </p:cNvSpPr>
          <p:nvPr/>
        </p:nvSpPr>
        <p:spPr bwMode="auto">
          <a:xfrm>
            <a:off x="4410075" y="4343401"/>
            <a:ext cx="1588" cy="202406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2" name="Rectangle 6">
            <a:extLst>
              <a:ext uri="{FF2B5EF4-FFF2-40B4-BE49-F238E27FC236}">
                <a16:creationId xmlns:a16="http://schemas.microsoft.com/office/drawing/2014/main" id="{9E31657D-32FA-45F6-B3A2-AD7B22B401D3}"/>
              </a:ext>
            </a:extLst>
          </p:cNvPr>
          <p:cNvSpPr>
            <a:spLocks noChangeArrowheads="1"/>
          </p:cNvSpPr>
          <p:nvPr/>
        </p:nvSpPr>
        <p:spPr bwMode="auto">
          <a:xfrm>
            <a:off x="2362200" y="2133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i="1">
                <a:solidFill>
                  <a:schemeClr val="tx2"/>
                </a:solidFill>
                <a:latin typeface="Arial" panose="020B0604020202020204" pitchFamily="34" charset="0"/>
              </a:rPr>
              <a:t>Predicted Values outside the 0,1 range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163DBFC0-7CAA-45FE-B1EE-42C4FE81442A}"/>
              </a:ext>
            </a:extLst>
          </p:cNvPr>
          <p:cNvSpPr>
            <a:spLocks noGrp="1" noChangeArrowheads="1"/>
          </p:cNvSpPr>
          <p:nvPr>
            <p:ph type="title"/>
          </p:nvPr>
        </p:nvSpPr>
        <p:spPr/>
        <p:txBody>
          <a:bodyPr/>
          <a:lstStyle/>
          <a:p>
            <a:r>
              <a:rPr lang="en-US" altLang="en-US" b="1" i="1">
                <a:latin typeface="Arial" panose="020B0604020202020204" pitchFamily="34" charset="0"/>
              </a:rPr>
              <a:t>Heteroskedasticity</a:t>
            </a:r>
          </a:p>
        </p:txBody>
      </p:sp>
      <p:pic>
        <p:nvPicPr>
          <p:cNvPr id="61443" name="Picture 3">
            <a:extLst>
              <a:ext uri="{FF2B5EF4-FFF2-40B4-BE49-F238E27FC236}">
                <a16:creationId xmlns:a16="http://schemas.microsoft.com/office/drawing/2014/main" id="{83150D12-CEE0-4099-B74F-8A418DD9A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05000"/>
            <a:ext cx="5221288" cy="4178300"/>
          </a:xfrm>
          <a:prstGeom prst="rect">
            <a:avLst/>
          </a:prstGeom>
          <a:noFill/>
          <a:ln w="25400">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1444" name="Object 4">
            <a:extLst>
              <a:ext uri="{FF2B5EF4-FFF2-40B4-BE49-F238E27FC236}">
                <a16:creationId xmlns:a16="http://schemas.microsoft.com/office/drawing/2014/main" id="{E2F4CA7A-357A-4D57-9129-68E2E01DCC09}"/>
              </a:ext>
            </a:extLst>
          </p:cNvPr>
          <p:cNvGraphicFramePr>
            <a:graphicFrameLocks noChangeAspect="1"/>
          </p:cNvGraphicFramePr>
          <p:nvPr/>
        </p:nvGraphicFramePr>
        <p:xfrm>
          <a:off x="6096000" y="4191001"/>
          <a:ext cx="4038600" cy="1490663"/>
        </p:xfrm>
        <a:graphic>
          <a:graphicData uri="http://schemas.openxmlformats.org/presentationml/2006/ole">
            <mc:AlternateContent xmlns:mc="http://schemas.openxmlformats.org/markup-compatibility/2006">
              <mc:Choice xmlns:v="urn:schemas-microsoft-com:vml" Requires="v">
                <p:oleObj spid="_x0000_s5123" name="Worksheet" r:id="rId4" imgW="1951081" imgH="678417" progId="Excel.Sheet.8">
                  <p:embed/>
                </p:oleObj>
              </mc:Choice>
              <mc:Fallback>
                <p:oleObj name="Worksheet" r:id="rId4" imgW="1951081" imgH="678417" progId="Excel.Sheet.8">
                  <p:embed/>
                  <p:pic>
                    <p:nvPicPr>
                      <p:cNvPr id="61444" name="Object 4">
                        <a:extLst>
                          <a:ext uri="{FF2B5EF4-FFF2-40B4-BE49-F238E27FC236}">
                            <a16:creationId xmlns:a16="http://schemas.microsoft.com/office/drawing/2014/main" id="{E2F4CA7A-357A-4D57-9129-68E2E01DCC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191001"/>
                        <a:ext cx="4038600" cy="1490663"/>
                      </a:xfrm>
                      <a:prstGeom prst="rect">
                        <a:avLst/>
                      </a:prstGeom>
                      <a:noFill/>
                      <a:ln w="25400">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5" name="Text Box 5">
            <a:extLst>
              <a:ext uri="{FF2B5EF4-FFF2-40B4-BE49-F238E27FC236}">
                <a16:creationId xmlns:a16="http://schemas.microsoft.com/office/drawing/2014/main" id="{B503DA5A-DCF8-48FA-AB20-071DFC0EAB29}"/>
              </a:ext>
            </a:extLst>
          </p:cNvPr>
          <p:cNvSpPr txBox="1">
            <a:spLocks noChangeArrowheads="1"/>
          </p:cNvSpPr>
          <p:nvPr/>
        </p:nvSpPr>
        <p:spPr bwMode="auto">
          <a:xfrm>
            <a:off x="8077200" y="3429001"/>
            <a:ext cx="1667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Benguiat Frisky" pitchFamily="66" charset="0"/>
              </a:rPr>
              <a:t>Park Test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3A9C310-AE69-4123-9700-5BBDD5D48F3C}"/>
              </a:ext>
            </a:extLst>
          </p:cNvPr>
          <p:cNvSpPr>
            <a:spLocks noGrp="1" noChangeArrowheads="1"/>
          </p:cNvSpPr>
          <p:nvPr>
            <p:ph type="title"/>
          </p:nvPr>
        </p:nvSpPr>
        <p:spPr>
          <a:noFill/>
          <a:ln/>
        </p:spPr>
        <p:txBody>
          <a:bodyPr/>
          <a:lstStyle/>
          <a:p>
            <a:r>
              <a:rPr lang="en-US" altLang="en-US" sz="4000" b="1" i="1">
                <a:latin typeface="Arial" panose="020B0604020202020204" pitchFamily="34" charset="0"/>
              </a:rPr>
              <a:t>The Logistic Regression Model</a:t>
            </a:r>
          </a:p>
        </p:txBody>
      </p:sp>
      <p:sp>
        <p:nvSpPr>
          <p:cNvPr id="7171" name="Rectangle 3">
            <a:extLst>
              <a:ext uri="{FF2B5EF4-FFF2-40B4-BE49-F238E27FC236}">
                <a16:creationId xmlns:a16="http://schemas.microsoft.com/office/drawing/2014/main" id="{FC40B3F5-F6A0-42BC-BFBC-A9CA36E4D446}"/>
              </a:ext>
            </a:extLst>
          </p:cNvPr>
          <p:cNvSpPr>
            <a:spLocks noGrp="1" noChangeArrowheads="1"/>
          </p:cNvSpPr>
          <p:nvPr>
            <p:ph type="body" idx="1"/>
          </p:nvPr>
        </p:nvSpPr>
        <p:spPr>
          <a:noFill/>
          <a:ln/>
        </p:spPr>
        <p:txBody>
          <a:bodyPr/>
          <a:lstStyle/>
          <a:p>
            <a:pPr>
              <a:buFontTx/>
              <a:buNone/>
            </a:pPr>
            <a:r>
              <a:rPr lang="en-US" altLang="en-US">
                <a:latin typeface="Benguiat Frisky" pitchFamily="66" charset="0"/>
              </a:rPr>
              <a:t>The "logit" model solves these problems:</a:t>
            </a:r>
            <a:br>
              <a:rPr lang="en-US" altLang="en-US">
                <a:latin typeface="Benguiat Frisky" pitchFamily="66" charset="0"/>
              </a:rPr>
            </a:br>
            <a:br>
              <a:rPr lang="en-US" altLang="en-US">
                <a:latin typeface="Benguiat Frisky" pitchFamily="66" charset="0"/>
              </a:rPr>
            </a:br>
            <a:r>
              <a:rPr lang="en-US" altLang="en-US">
                <a:latin typeface="Benguiat Frisky" pitchFamily="66" charset="0"/>
              </a:rPr>
              <a:t>ln[p/(1-p)] = </a:t>
            </a:r>
            <a:r>
              <a:rPr lang="en-US" altLang="en-US" i="1">
                <a:latin typeface="Benguiat Frisky" pitchFamily="66" charset="0"/>
                <a:sym typeface="Symbol" panose="05050102010706020507" pitchFamily="18" charset="2"/>
              </a:rPr>
              <a:t></a:t>
            </a:r>
            <a:r>
              <a:rPr lang="en-US" altLang="en-US">
                <a:latin typeface="Benguiat Frisky" pitchFamily="66" charset="0"/>
              </a:rPr>
              <a:t> + </a:t>
            </a:r>
            <a:r>
              <a:rPr lang="en-US" altLang="en-US" i="1">
                <a:latin typeface="Benguiat Frisky" pitchFamily="66" charset="0"/>
                <a:sym typeface="Symbol" panose="05050102010706020507" pitchFamily="18" charset="2"/>
              </a:rPr>
              <a:t></a:t>
            </a:r>
            <a:r>
              <a:rPr lang="en-US" altLang="en-US">
                <a:latin typeface="Benguiat Frisky" pitchFamily="66" charset="0"/>
              </a:rPr>
              <a:t>X + e</a:t>
            </a:r>
            <a:br>
              <a:rPr lang="en-US" altLang="en-US">
                <a:latin typeface="Benguiat Frisky" pitchFamily="66" charset="0"/>
              </a:rPr>
            </a:br>
            <a:endParaRPr lang="en-US" altLang="en-US">
              <a:latin typeface="Benguiat Frisky" pitchFamily="66" charset="0"/>
            </a:endParaRPr>
          </a:p>
          <a:p>
            <a:pPr>
              <a:buClr>
                <a:schemeClr val="hlink"/>
              </a:buClr>
              <a:buFont typeface="Wingdings" panose="05000000000000000000" pitchFamily="2" charset="2"/>
              <a:buChar char="§"/>
            </a:pPr>
            <a:r>
              <a:rPr lang="en-US" altLang="en-US">
                <a:latin typeface="Benguiat Frisky" pitchFamily="66" charset="0"/>
              </a:rPr>
              <a:t>p is the probability that the event Y occurs, p(Y=1) </a:t>
            </a:r>
          </a:p>
          <a:p>
            <a:pPr>
              <a:buClr>
                <a:schemeClr val="hlink"/>
              </a:buClr>
              <a:buFont typeface="Wingdings" panose="05000000000000000000" pitchFamily="2" charset="2"/>
              <a:buChar char="§"/>
            </a:pPr>
            <a:r>
              <a:rPr lang="en-US" altLang="en-US">
                <a:latin typeface="Benguiat Frisky" pitchFamily="66" charset="0"/>
              </a:rPr>
              <a:t>p/(1-p) is the "odds ratio" </a:t>
            </a:r>
          </a:p>
          <a:p>
            <a:pPr>
              <a:buClr>
                <a:schemeClr val="hlink"/>
              </a:buClr>
              <a:buFont typeface="Wingdings" panose="05000000000000000000" pitchFamily="2" charset="2"/>
              <a:buChar char="§"/>
            </a:pPr>
            <a:r>
              <a:rPr lang="en-US" altLang="en-US">
                <a:latin typeface="Benguiat Frisky" pitchFamily="66" charset="0"/>
              </a:rPr>
              <a:t>ln[p/(1-p)] is the log odds ratio, or "logit"</a:t>
            </a:r>
            <a:r>
              <a:rPr lang="en-US"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09A474A-6885-4D02-951C-EC2EA8E2A6CE}"/>
              </a:ext>
            </a:extLst>
          </p:cNvPr>
          <p:cNvSpPr>
            <a:spLocks noGrp="1" noChangeArrowheads="1"/>
          </p:cNvSpPr>
          <p:nvPr>
            <p:ph type="body" idx="1"/>
          </p:nvPr>
        </p:nvSpPr>
        <p:spPr>
          <a:xfrm>
            <a:off x="2209800" y="381000"/>
            <a:ext cx="8077200" cy="6019800"/>
          </a:xfrm>
          <a:noFill/>
          <a:ln/>
        </p:spPr>
        <p:txBody>
          <a:bodyPr/>
          <a:lstStyle/>
          <a:p>
            <a:pPr>
              <a:buFontTx/>
              <a:buNone/>
            </a:pPr>
            <a:r>
              <a:rPr lang="en-US" altLang="en-US" b="1">
                <a:solidFill>
                  <a:schemeClr val="tx2"/>
                </a:solidFill>
                <a:latin typeface="Benguiat Frisky" pitchFamily="66" charset="0"/>
              </a:rPr>
              <a:t>More:</a:t>
            </a:r>
            <a:endParaRPr lang="en-US" altLang="en-US">
              <a:solidFill>
                <a:schemeClr val="tx2"/>
              </a:solidFill>
              <a:latin typeface="Benguiat Frisky" pitchFamily="66" charset="0"/>
            </a:endParaRPr>
          </a:p>
          <a:p>
            <a:pPr>
              <a:buClr>
                <a:schemeClr val="hlink"/>
              </a:buClr>
              <a:buFont typeface="Wingdings" panose="05000000000000000000" pitchFamily="2" charset="2"/>
              <a:buChar char="§"/>
            </a:pPr>
            <a:r>
              <a:rPr lang="en-US" altLang="en-US">
                <a:latin typeface="Benguiat Frisky" pitchFamily="66" charset="0"/>
              </a:rPr>
              <a:t>The logistic distribution constrains the estimated probabilities to lie between 0 and 1. </a:t>
            </a:r>
          </a:p>
          <a:p>
            <a:pPr>
              <a:buClr>
                <a:schemeClr val="hlink"/>
              </a:buClr>
              <a:buFont typeface="Wingdings" panose="05000000000000000000" pitchFamily="2" charset="2"/>
              <a:buChar char="§"/>
            </a:pPr>
            <a:r>
              <a:rPr lang="en-US" altLang="en-US">
                <a:latin typeface="Benguiat Frisky" pitchFamily="66" charset="0"/>
              </a:rPr>
              <a:t>The estimated probability is:</a:t>
            </a:r>
            <a:br>
              <a:rPr lang="en-US" altLang="en-US">
                <a:latin typeface="Benguiat Frisky" pitchFamily="66" charset="0"/>
              </a:rPr>
            </a:br>
            <a:br>
              <a:rPr lang="en-US" altLang="en-US">
                <a:latin typeface="Benguiat Frisky" pitchFamily="66" charset="0"/>
              </a:rPr>
            </a:br>
            <a:r>
              <a:rPr lang="en-US" altLang="en-US">
                <a:latin typeface="Benguiat Frisky" pitchFamily="66" charset="0"/>
              </a:rPr>
              <a:t>	p = 1/[1 + exp(-</a:t>
            </a:r>
            <a:r>
              <a:rPr lang="en-US" altLang="en-US" i="1">
                <a:latin typeface="Benguiat Frisky" pitchFamily="66" charset="0"/>
                <a:sym typeface="Symbol" panose="05050102010706020507" pitchFamily="18" charset="2"/>
              </a:rPr>
              <a:t></a:t>
            </a:r>
            <a:r>
              <a:rPr lang="en-US" altLang="en-US">
                <a:latin typeface="Benguiat Frisky" pitchFamily="66" charset="0"/>
              </a:rPr>
              <a:t> - </a:t>
            </a:r>
            <a:r>
              <a:rPr lang="en-US" altLang="en-US" i="1">
                <a:latin typeface="Benguiat Frisky" pitchFamily="66" charset="0"/>
                <a:sym typeface="Symbol" panose="05050102010706020507" pitchFamily="18" charset="2"/>
              </a:rPr>
              <a:t></a:t>
            </a:r>
            <a:r>
              <a:rPr lang="en-US" altLang="en-US" i="1">
                <a:latin typeface="Benguiat Frisky" pitchFamily="66" charset="0"/>
              </a:rPr>
              <a:t> </a:t>
            </a:r>
            <a:r>
              <a:rPr lang="en-US" altLang="en-US">
                <a:latin typeface="Benguiat Frisky" pitchFamily="66" charset="0"/>
              </a:rPr>
              <a:t>X)] </a:t>
            </a:r>
            <a:br>
              <a:rPr lang="en-US" altLang="en-US">
                <a:latin typeface="Benguiat Frisky" pitchFamily="66" charset="0"/>
              </a:rPr>
            </a:br>
            <a:endParaRPr lang="en-US" altLang="en-US">
              <a:latin typeface="Benguiat Frisky" pitchFamily="66" charset="0"/>
            </a:endParaRPr>
          </a:p>
          <a:p>
            <a:pPr>
              <a:buClr>
                <a:schemeClr val="hlink"/>
              </a:buClr>
              <a:buFont typeface="Wingdings" panose="05000000000000000000" pitchFamily="2" charset="2"/>
              <a:buChar char="§"/>
            </a:pPr>
            <a:r>
              <a:rPr lang="en-US" altLang="en-US">
                <a:latin typeface="Benguiat Frisky" pitchFamily="66" charset="0"/>
              </a:rPr>
              <a:t>if you let </a:t>
            </a:r>
            <a:r>
              <a:rPr lang="en-US" altLang="en-US" i="1">
                <a:latin typeface="Benguiat Frisky" pitchFamily="66" charset="0"/>
                <a:sym typeface="Symbol" panose="05050102010706020507" pitchFamily="18" charset="2"/>
              </a:rPr>
              <a:t></a:t>
            </a:r>
            <a:r>
              <a:rPr lang="en-US" altLang="en-US">
                <a:latin typeface="Benguiat Frisky" pitchFamily="66" charset="0"/>
              </a:rPr>
              <a:t> + </a:t>
            </a:r>
            <a:r>
              <a:rPr lang="en-US" altLang="en-US" i="1">
                <a:latin typeface="Benguiat Frisky" pitchFamily="66" charset="0"/>
                <a:sym typeface="Symbol" panose="05050102010706020507" pitchFamily="18" charset="2"/>
              </a:rPr>
              <a:t></a:t>
            </a:r>
            <a:r>
              <a:rPr lang="en-US" altLang="en-US" i="1">
                <a:latin typeface="Benguiat Frisky" pitchFamily="66" charset="0"/>
              </a:rPr>
              <a:t> </a:t>
            </a:r>
            <a:r>
              <a:rPr lang="en-US" altLang="en-US">
                <a:latin typeface="Benguiat Frisky" pitchFamily="66" charset="0"/>
              </a:rPr>
              <a:t>X =0, then p = .50 </a:t>
            </a:r>
          </a:p>
          <a:p>
            <a:pPr>
              <a:buClr>
                <a:schemeClr val="hlink"/>
              </a:buClr>
              <a:buFont typeface="Wingdings" panose="05000000000000000000" pitchFamily="2" charset="2"/>
              <a:buChar char="§"/>
            </a:pPr>
            <a:r>
              <a:rPr lang="en-US" altLang="en-US">
                <a:latin typeface="Benguiat Frisky" pitchFamily="66" charset="0"/>
              </a:rPr>
              <a:t>as </a:t>
            </a:r>
            <a:r>
              <a:rPr lang="en-US" altLang="en-US" i="1">
                <a:latin typeface="Benguiat Frisky" pitchFamily="66" charset="0"/>
                <a:sym typeface="Symbol" panose="05050102010706020507" pitchFamily="18" charset="2"/>
              </a:rPr>
              <a:t></a:t>
            </a:r>
            <a:r>
              <a:rPr lang="en-US" altLang="en-US">
                <a:latin typeface="Benguiat Frisky" pitchFamily="66" charset="0"/>
              </a:rPr>
              <a:t> + </a:t>
            </a:r>
            <a:r>
              <a:rPr lang="en-US" altLang="en-US" i="1">
                <a:latin typeface="Benguiat Frisky" pitchFamily="66" charset="0"/>
                <a:sym typeface="Symbol" panose="05050102010706020507" pitchFamily="18" charset="2"/>
              </a:rPr>
              <a:t></a:t>
            </a:r>
            <a:r>
              <a:rPr lang="en-US" altLang="en-US" i="1">
                <a:latin typeface="Benguiat Frisky" pitchFamily="66" charset="0"/>
              </a:rPr>
              <a:t> </a:t>
            </a:r>
            <a:r>
              <a:rPr lang="en-US" altLang="en-US">
                <a:latin typeface="Benguiat Frisky" pitchFamily="66" charset="0"/>
              </a:rPr>
              <a:t>X gets really big, p approaches 1 </a:t>
            </a:r>
          </a:p>
          <a:p>
            <a:pPr>
              <a:buClr>
                <a:schemeClr val="hlink"/>
              </a:buClr>
              <a:buFont typeface="Wingdings" panose="05000000000000000000" pitchFamily="2" charset="2"/>
              <a:buChar char="§"/>
            </a:pPr>
            <a:r>
              <a:rPr lang="en-US" altLang="en-US">
                <a:latin typeface="Benguiat Frisky" pitchFamily="66" charset="0"/>
              </a:rPr>
              <a:t>as </a:t>
            </a:r>
            <a:r>
              <a:rPr lang="en-US" altLang="en-US" i="1">
                <a:latin typeface="Benguiat Frisky" pitchFamily="66" charset="0"/>
                <a:sym typeface="Symbol" panose="05050102010706020507" pitchFamily="18" charset="2"/>
              </a:rPr>
              <a:t></a:t>
            </a:r>
            <a:r>
              <a:rPr lang="en-US" altLang="en-US">
                <a:latin typeface="Benguiat Frisky" pitchFamily="66" charset="0"/>
              </a:rPr>
              <a:t> + </a:t>
            </a:r>
            <a:r>
              <a:rPr lang="en-US" altLang="en-US" i="1">
                <a:latin typeface="Benguiat Frisky" pitchFamily="66" charset="0"/>
                <a:sym typeface="Symbol" panose="05050102010706020507" pitchFamily="18" charset="2"/>
              </a:rPr>
              <a:t></a:t>
            </a:r>
            <a:r>
              <a:rPr lang="en-US" altLang="en-US" i="1">
                <a:latin typeface="Benguiat Frisky" pitchFamily="66" charset="0"/>
              </a:rPr>
              <a:t> </a:t>
            </a:r>
            <a:r>
              <a:rPr lang="en-US" altLang="en-US">
                <a:latin typeface="Benguiat Frisky" pitchFamily="66" charset="0"/>
              </a:rPr>
              <a:t>X gets really small, p approaches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Supervised Machine Learning</a:t>
            </a:r>
          </a:p>
        </p:txBody>
      </p:sp>
      <p:sp>
        <p:nvSpPr>
          <p:cNvPr id="3" name="Content Placeholder 2"/>
          <p:cNvSpPr>
            <a:spLocks noGrp="1"/>
          </p:cNvSpPr>
          <p:nvPr>
            <p:ph idx="1"/>
          </p:nvPr>
        </p:nvSpPr>
        <p:spPr/>
        <p:txBody>
          <a:bodyPr/>
          <a:lstStyle/>
          <a:p>
            <a:r>
              <a:rPr lang="en-US"/>
              <a:t>Supervised learning is the machine learning task of learning a function that maps an input to an output based on example input-output pairs.</a:t>
            </a:r>
          </a:p>
          <a:p>
            <a:r>
              <a:rPr lang="en-US"/>
              <a:t>It infers a function from labeled training data consisting of a set of training examples.</a:t>
            </a:r>
          </a:p>
          <a:p>
            <a:r>
              <a:rPr lang="en-US"/>
              <a:t>In supervised learning, each example is a pair consisting of an input object (typically a vector) and a desired output value (also called the supervisory signal). A supervised learning algorithm analyzes the training data and produces an inferred function, which can be used for mapping new examples.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a:extLst>
              <a:ext uri="{FF2B5EF4-FFF2-40B4-BE49-F238E27FC236}">
                <a16:creationId xmlns:a16="http://schemas.microsoft.com/office/drawing/2014/main" id="{B357B781-0256-4502-9C38-1012606B5514}"/>
              </a:ext>
            </a:extLst>
          </p:cNvPr>
          <p:cNvGraphicFramePr>
            <a:graphicFrameLocks/>
          </p:cNvGraphicFramePr>
          <p:nvPr/>
        </p:nvGraphicFramePr>
        <p:xfrm>
          <a:off x="1524000" y="0"/>
          <a:ext cx="9144000" cy="6858000"/>
        </p:xfrm>
        <a:graphic>
          <a:graphicData uri="http://schemas.openxmlformats.org/presentationml/2006/ole">
            <mc:AlternateContent xmlns:mc="http://schemas.openxmlformats.org/markup-compatibility/2006">
              <mc:Choice xmlns:v="urn:schemas-microsoft-com:vml" Requires="v">
                <p:oleObj spid="_x0000_s6147" name="Photo House" r:id="rId3" imgW="4631934" imgH="3492197" progId="Photohse.Document">
                  <p:embed/>
                </p:oleObj>
              </mc:Choice>
              <mc:Fallback>
                <p:oleObj name="Photo House" r:id="rId3" imgW="4631934" imgH="3492197" progId="Photohse.Document">
                  <p:embed/>
                  <p:pic>
                    <p:nvPicPr>
                      <p:cNvPr id="9218" name="Object 2">
                        <a:extLst>
                          <a:ext uri="{FF2B5EF4-FFF2-40B4-BE49-F238E27FC236}">
                            <a16:creationId xmlns:a16="http://schemas.microsoft.com/office/drawing/2014/main" id="{B357B781-0256-4502-9C38-1012606B551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Types of Supervised Machine Learning Problems</a:t>
            </a:r>
          </a:p>
        </p:txBody>
      </p:sp>
      <p:sp>
        <p:nvSpPr>
          <p:cNvPr id="3" name="Content Placeholder 2"/>
          <p:cNvSpPr>
            <a:spLocks noGrp="1"/>
          </p:cNvSpPr>
          <p:nvPr>
            <p:ph idx="1"/>
          </p:nvPr>
        </p:nvSpPr>
        <p:spPr/>
        <p:txBody>
          <a:bodyPr/>
          <a:lstStyle/>
          <a:p>
            <a:r>
              <a:rPr lang="en-US"/>
              <a:t>Classification</a:t>
            </a:r>
          </a:p>
          <a:p>
            <a:pPr lvl="1"/>
            <a:r>
              <a:rPr lang="en-US"/>
              <a:t>A classification problem is when the output variable is a category, such as “red” or “blue” or “disease” and “no disease”.</a:t>
            </a:r>
          </a:p>
          <a:p>
            <a:endParaRPr lang="en-US"/>
          </a:p>
          <a:p>
            <a:endParaRPr lang="en-US"/>
          </a:p>
          <a:p>
            <a:r>
              <a:rPr lang="en-US"/>
              <a:t>Regression</a:t>
            </a:r>
          </a:p>
          <a:p>
            <a:pPr lvl="1"/>
            <a:r>
              <a:rPr lang="en-US"/>
              <a:t> A regression problem is when the output variable is a real value, such as “dollars” or “weight”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 Supervised Machine Learning Algorithms</a:t>
            </a:r>
          </a:p>
        </p:txBody>
      </p:sp>
      <p:sp>
        <p:nvSpPr>
          <p:cNvPr id="3" name="Content Placeholder 2"/>
          <p:cNvSpPr>
            <a:spLocks noGrp="1"/>
          </p:cNvSpPr>
          <p:nvPr>
            <p:ph idx="1"/>
          </p:nvPr>
        </p:nvSpPr>
        <p:spPr/>
        <p:txBody>
          <a:bodyPr>
            <a:normAutofit lnSpcReduction="10000"/>
          </a:bodyPr>
          <a:lstStyle/>
          <a:p>
            <a:endParaRPr lang="en-US"/>
          </a:p>
          <a:p>
            <a:r>
              <a:rPr lang="en-US"/>
              <a:t>Some common types of problems built on top of classification and regression include recommendation and time series prediction respectively.</a:t>
            </a:r>
          </a:p>
          <a:p>
            <a:endParaRPr lang="en-US"/>
          </a:p>
          <a:p>
            <a:r>
              <a:rPr lang="en-US"/>
              <a:t>Some popular examples of supervised machine learning algorithms are:</a:t>
            </a:r>
          </a:p>
          <a:p>
            <a:pPr lvl="1"/>
            <a:r>
              <a:rPr lang="en-US"/>
              <a:t>Linear regression for regression problems.</a:t>
            </a:r>
          </a:p>
          <a:p>
            <a:pPr lvl="1"/>
            <a:r>
              <a:rPr lang="en-US"/>
              <a:t>Random forest for classification and regression problems.</a:t>
            </a:r>
          </a:p>
          <a:p>
            <a:pPr lvl="1"/>
            <a:r>
              <a:rPr lang="en-US"/>
              <a:t>Support vector machines for classification problems.</a:t>
            </a:r>
          </a:p>
          <a:p>
            <a:pPr lvl="1"/>
            <a:r>
              <a:rPr lang="en-US"/>
              <a:t>Decision Trees for Classification and Regression.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 Un-Supervised Machine Learning Algorithms</a:t>
            </a:r>
            <a:endParaRPr lang="en-US"/>
          </a:p>
        </p:txBody>
      </p:sp>
      <p:sp>
        <p:nvSpPr>
          <p:cNvPr id="3" name="Content Placeholder 2"/>
          <p:cNvSpPr>
            <a:spLocks noGrp="1"/>
          </p:cNvSpPr>
          <p:nvPr>
            <p:ph sz="half" idx="1"/>
          </p:nvPr>
        </p:nvSpPr>
        <p:spPr/>
        <p:txBody>
          <a:bodyPr>
            <a:noAutofit/>
          </a:bodyPr>
          <a:lstStyle/>
          <a:p>
            <a:pPr marL="0" indent="0">
              <a:buNone/>
            </a:pPr>
            <a:r>
              <a:rPr lang="en-US" sz="2400"/>
              <a:t>Unsupervised learning is where you only have input data (X) and no corresponding output variables.The goal for unsupervised learning is to model the underlying structure or distribution in the data in order to learn more about the data.These are called </a:t>
            </a:r>
            <a:r>
              <a:rPr lang="en-US" sz="2400" b="1" u="sng"/>
              <a:t>unsupervised learning</a:t>
            </a:r>
            <a:r>
              <a:rPr lang="en-US" sz="2400"/>
              <a:t> because unlike supervised learning above there is no correct answers and there is no </a:t>
            </a:r>
            <a:r>
              <a:rPr lang="en-US" sz="2400" b="1"/>
              <a:t>teacher</a:t>
            </a:r>
            <a:r>
              <a:rPr lang="en-US" sz="2400"/>
              <a:t>. Algorithms are left to their own devises to discover and present the interesting structure in the data.</a:t>
            </a:r>
          </a:p>
          <a:p>
            <a:endParaRPr lang="en-US" sz="1400"/>
          </a:p>
        </p:txBody>
      </p:sp>
      <p:pic>
        <p:nvPicPr>
          <p:cNvPr id="4" name="Content Placeholder 3"/>
          <p:cNvPicPr>
            <a:picLocks noGrp="1" noChangeAspect="1"/>
          </p:cNvPicPr>
          <p:nvPr>
            <p:ph sz="half" idx="2"/>
          </p:nvPr>
        </p:nvPicPr>
        <p:blipFill>
          <a:blip r:embed="rId2"/>
          <a:stretch>
            <a:fillRect/>
          </a:stretch>
        </p:blipFill>
        <p:spPr>
          <a:xfrm>
            <a:off x="6139815" y="1691005"/>
            <a:ext cx="5711825" cy="4314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 Un-Supervised Machine Learning Algorithms</a:t>
            </a:r>
            <a:endParaRPr lang="en-US"/>
          </a:p>
        </p:txBody>
      </p:sp>
      <p:sp>
        <p:nvSpPr>
          <p:cNvPr id="3" name="Content Placeholder 2"/>
          <p:cNvSpPr>
            <a:spLocks noGrp="1"/>
          </p:cNvSpPr>
          <p:nvPr>
            <p:ph sz="half" idx="1"/>
          </p:nvPr>
        </p:nvSpPr>
        <p:spPr>
          <a:xfrm>
            <a:off x="695960" y="1690688"/>
            <a:ext cx="4800600" cy="4910455"/>
          </a:xfrm>
        </p:spPr>
        <p:txBody>
          <a:bodyPr>
            <a:normAutofit fontScale="55000" lnSpcReduction="20000"/>
          </a:bodyPr>
          <a:lstStyle/>
          <a:p>
            <a:r>
              <a:rPr lang="en-US" sz="5000" dirty="0"/>
              <a:t>Unsupervised learning problems can be further grouped into clustering and association problems.</a:t>
            </a:r>
            <a:endParaRPr lang="en-US" dirty="0"/>
          </a:p>
          <a:p>
            <a:pPr lvl="1"/>
            <a:r>
              <a:rPr lang="en-US" sz="3600" dirty="0"/>
              <a:t>Clustering: A clustering problem is where you want to discover the inherent groupings in the data, such as grouping customers by purchasing behavior.</a:t>
            </a:r>
          </a:p>
          <a:p>
            <a:pPr lvl="1"/>
            <a:r>
              <a:rPr lang="en-US" sz="3600" dirty="0"/>
              <a:t>Association:  An association rule learning problem is where you want to discover rules that describe large portions of your data, such as people that buy X also tend to buy Y.</a:t>
            </a:r>
          </a:p>
          <a:p>
            <a:endParaRPr lang="en-US" dirty="0"/>
          </a:p>
          <a:p>
            <a:r>
              <a:rPr lang="en-US" dirty="0"/>
              <a:t>Some popular examples of unsupervised learning algorithms are:</a:t>
            </a:r>
          </a:p>
          <a:p>
            <a:pPr lvl="1"/>
            <a:r>
              <a:rPr lang="en-US" dirty="0"/>
              <a:t>PCA(Principal Component Analysis)</a:t>
            </a:r>
          </a:p>
          <a:p>
            <a:pPr lvl="1"/>
            <a:r>
              <a:rPr lang="en-US" dirty="0"/>
              <a:t>k-means for clustering problems.</a:t>
            </a:r>
          </a:p>
          <a:p>
            <a:pPr lvl="1"/>
            <a:r>
              <a:rPr lang="en-US" dirty="0" err="1"/>
              <a:t>Apriori</a:t>
            </a:r>
            <a:r>
              <a:rPr lang="en-US" dirty="0"/>
              <a:t> algorithm for association rule learning problems.</a:t>
            </a:r>
          </a:p>
        </p:txBody>
      </p:sp>
      <p:pic>
        <p:nvPicPr>
          <p:cNvPr id="7" name="Picture 6"/>
          <p:cNvPicPr>
            <a:picLocks noChangeAspect="1"/>
          </p:cNvPicPr>
          <p:nvPr/>
        </p:nvPicPr>
        <p:blipFill>
          <a:blip r:embed="rId2"/>
          <a:stretch>
            <a:fillRect/>
          </a:stretch>
        </p:blipFill>
        <p:spPr>
          <a:xfrm>
            <a:off x="5890260" y="1691005"/>
            <a:ext cx="5462905" cy="42716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 Supervised Machine Learning Algorithms</a:t>
            </a:r>
            <a:endParaRPr lang="en-US"/>
          </a:p>
        </p:txBody>
      </p:sp>
      <p:sp>
        <p:nvSpPr>
          <p:cNvPr id="3" name="Content Placeholder 2"/>
          <p:cNvSpPr>
            <a:spLocks noGrp="1"/>
          </p:cNvSpPr>
          <p:nvPr>
            <p:ph sz="half" idx="1"/>
          </p:nvPr>
        </p:nvSpPr>
        <p:spPr>
          <a:xfrm>
            <a:off x="459740" y="1825625"/>
            <a:ext cx="5181600" cy="4351338"/>
          </a:xfrm>
        </p:spPr>
        <p:txBody>
          <a:bodyPr>
            <a:normAutofit fontScale="90000" lnSpcReduction="20000"/>
          </a:bodyPr>
          <a:lstStyle/>
          <a:p>
            <a:pPr marL="0" indent="0">
              <a:buNone/>
            </a:pPr>
            <a:r>
              <a:rPr lang="en-US" sz="3200" b="1" u="sng"/>
              <a:t>Linear Regression</a:t>
            </a:r>
            <a:endParaRPr lang="en-US" b="1" u="sng"/>
          </a:p>
          <a:p>
            <a:r>
              <a:rPr lang="en-US"/>
              <a:t>Regression analysis is a subfield of supervised machine learning. It aims to model the relationship between a certain number of features and a continuous target variable.</a:t>
            </a:r>
          </a:p>
          <a:p>
            <a:endParaRPr lang="en-US"/>
          </a:p>
          <a:p>
            <a:r>
              <a:rPr lang="en-US"/>
              <a:t>In regression problems we try to come up with a quantitative answer, like predicting the prices of a house or the number of seconds that someone will spend watching a video.</a:t>
            </a:r>
          </a:p>
        </p:txBody>
      </p:sp>
      <p:pic>
        <p:nvPicPr>
          <p:cNvPr id="4" name="Content Placeholder 3"/>
          <p:cNvPicPr>
            <a:picLocks noGrp="1" noChangeAspect="1"/>
          </p:cNvPicPr>
          <p:nvPr>
            <p:ph sz="half" idx="2"/>
          </p:nvPr>
        </p:nvPicPr>
        <p:blipFill>
          <a:blip r:embed="rId2"/>
          <a:stretch>
            <a:fillRect/>
          </a:stretch>
        </p:blipFill>
        <p:spPr>
          <a:xfrm>
            <a:off x="5478145" y="1825625"/>
            <a:ext cx="5464175" cy="41128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2581</Words>
  <Application>Microsoft Office PowerPoint</Application>
  <PresentationFormat>Widescreen</PresentationFormat>
  <Paragraphs>196</Paragraphs>
  <Slides>40</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8" baseType="lpstr">
      <vt:lpstr>Arial</vt:lpstr>
      <vt:lpstr>Benguiat Frisky</vt:lpstr>
      <vt:lpstr>Calibri</vt:lpstr>
      <vt:lpstr>Calibri Light</vt:lpstr>
      <vt:lpstr>Wingdings</vt:lpstr>
      <vt:lpstr>Office Theme</vt:lpstr>
      <vt:lpstr>Microsoft Excel Worksheet</vt:lpstr>
      <vt:lpstr>Photo House</vt:lpstr>
      <vt:lpstr>What is Machine Learning?</vt:lpstr>
      <vt:lpstr>Machine Learning</vt:lpstr>
      <vt:lpstr>Types Of Machine Learning</vt:lpstr>
      <vt:lpstr>Supervised Machine Learning</vt:lpstr>
      <vt:lpstr>Types of Supervised Machine Learning Problems</vt:lpstr>
      <vt:lpstr> Supervised Machine Learning Algorithms</vt:lpstr>
      <vt:lpstr> Un-Supervised Machine Learning Algorithms</vt:lpstr>
      <vt:lpstr> Un-Supervised Machine Learning Algorithms</vt:lpstr>
      <vt:lpstr> Supervised Machine Learning Algorithms</vt:lpstr>
      <vt:lpstr> Supervised Machine Learning Algorithms</vt:lpstr>
      <vt:lpstr> Supervised Machine Learning Algorithms</vt:lpstr>
      <vt:lpstr> Supervised Machine Learning Algorithms</vt:lpstr>
      <vt:lpstr> Supervised Machine Learning Algorithms</vt:lpstr>
      <vt:lpstr> Supervised Machine Learning Algorithms </vt:lpstr>
      <vt:lpstr> Supervised Machine Learning Algorithms</vt:lpstr>
      <vt:lpstr> Supervised Machine Learning Algorithms</vt:lpstr>
      <vt:lpstr> Supervised Machine Learning Algorithms</vt:lpstr>
      <vt:lpstr> Supervised Machine Learning Algorithms</vt:lpstr>
      <vt:lpstr>Neural Networks</vt:lpstr>
      <vt:lpstr>Dendrite</vt:lpstr>
      <vt:lpstr>Axon</vt:lpstr>
      <vt:lpstr>Neuron</vt:lpstr>
      <vt:lpstr>Artificial Neural Network</vt:lpstr>
      <vt:lpstr>Back Propagation</vt:lpstr>
      <vt:lpstr>Back-Propagation</vt:lpstr>
      <vt:lpstr>Gradient Descent</vt:lpstr>
      <vt:lpstr>Hill Descent</vt:lpstr>
      <vt:lpstr>Linear Regression</vt:lpstr>
      <vt:lpstr>Outline</vt:lpstr>
      <vt:lpstr>Introduction and Description</vt:lpstr>
      <vt:lpstr>Why use logistic regression?</vt:lpstr>
      <vt:lpstr>The Linear Probability Model</vt:lpstr>
      <vt:lpstr>An Example: Hurricane Evacuations</vt:lpstr>
      <vt:lpstr>The Data</vt:lpstr>
      <vt:lpstr>OLS Results</vt:lpstr>
      <vt:lpstr>Problems:</vt:lpstr>
      <vt:lpstr>Heteroskedasticity</vt:lpstr>
      <vt:lpstr>The Logistic Regression Model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dc:title>
  <dc:creator>nssidana</dc:creator>
  <cp:lastModifiedBy>navdeep sidana</cp:lastModifiedBy>
  <cp:revision>9</cp:revision>
  <dcterms:created xsi:type="dcterms:W3CDTF">2019-03-15T07:12:07Z</dcterms:created>
  <dcterms:modified xsi:type="dcterms:W3CDTF">2020-01-31T14:05:03Z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