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2239-20D2-C167-D190-A185CD672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69AB7-94B8-43F7-8A4D-74454B0E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261F-BAD8-0B6E-C4FF-29B3D99F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56B-459A-4E89-BF55-C35C323CEE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8E67-9E0C-5216-A62E-7DC7B576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01126-8C51-3F09-2BC3-DC03630D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931-8311-4DE8-92A1-8D25EAB7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7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51C1-7796-5B81-6A85-9B8C173E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ADA91-FBDE-A9C8-334C-16C85B6ED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0D272-29E5-D1EB-40DD-CE446DEB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56B-459A-4E89-BF55-C35C323CEE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3428C-C889-961B-BACC-E522988F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BED0-B779-5B77-7BBA-B9D8DBCD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931-8311-4DE8-92A1-8D25EAB7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1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1DDAA-5CEA-48DA-2A62-10A708711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22A9-8E91-2850-1840-F3B205664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1E61-0DD3-1B33-FEEE-698F40E8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56B-459A-4E89-BF55-C35C323CEE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305A3-4B7E-E761-5269-DFC6FCF2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9801-2D9A-A1A1-ACA9-E1C8E4D3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931-8311-4DE8-92A1-8D25EAB7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7FA8-B511-3069-55FB-89BE7708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2A4F-296C-39FE-E589-D11E987C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AE41-01AD-841A-14B7-6A163252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56B-459A-4E89-BF55-C35C323CEE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71CD-703F-865E-81B8-4A254C01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392A8-1CEB-8B43-B644-40BC8039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931-8311-4DE8-92A1-8D25EAB7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07BF-1D5B-55E9-B6D1-BA721778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A601B-3449-7C63-C1D8-E450C61B1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C1B3-6B41-9A24-924B-CF614EF0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56B-459A-4E89-BF55-C35C323CEE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29E05-3D24-902A-CBAD-77E6AC41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0C410-3135-C3CA-54E1-775ADFE6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931-8311-4DE8-92A1-8D25EAB7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C4C9-C6DF-F6BD-5A16-A4298CAB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078F-108F-A17E-241F-021617D10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1E3C1-8739-7CA4-01E4-FC9440B64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52122-1E76-E963-3089-6DFA2EC3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56B-459A-4E89-BF55-C35C323CEE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23B11-5750-9574-48C1-3CC07838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EC554-CB7D-9CA4-DB42-2252A373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931-8311-4DE8-92A1-8D25EAB7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C7A0-337C-02CE-0D0A-C46BC67B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D86C7-060D-45F8-424C-DC4A99E6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1D4E-4ECF-7BC4-F569-80489A5F4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C5469-F334-4565-B967-99E73C7DD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BE2B2-85AF-D3AD-CA47-464635515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3350F-109D-8E25-D1DF-03F53792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56B-459A-4E89-BF55-C35C323CEE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AFDD0-7768-BD60-A5E4-97909A26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946DF-82DA-44A9-D642-628898E6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931-8311-4DE8-92A1-8D25EAB7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7D0B-9DF2-4DD8-35A9-A01DF3B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405E8-B8DF-F61A-ACE6-6B5DBE55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56B-459A-4E89-BF55-C35C323CEE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5D042-C96C-F31F-99C6-B47C426E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83D3D-FF57-D1D3-0448-EEA4AB33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931-8311-4DE8-92A1-8D25EAB7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DD7FD-D3C4-AB34-2C45-4BD2DE52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56B-459A-4E89-BF55-C35C323CEE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57D0A-C9AB-6783-0FD3-30463072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9E0E-0FC9-F64A-56C8-AC2E3BE0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931-8311-4DE8-92A1-8D25EAB7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235F-0BBA-6AAC-7B19-D75DA075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39B3-6640-453F-6C14-E34061B34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17B09-13DA-FDCB-05F3-0E2111EFA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FDFAC-B7E3-B453-1C23-0ED79CE8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56B-459A-4E89-BF55-C35C323CEE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417B-C38B-26D3-7A40-B30A1714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2113-B090-0FF5-D67C-BA451833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931-8311-4DE8-92A1-8D25EAB7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7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6FBC-C84F-E196-23C6-8467A844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B5782-9DA3-E925-6EA2-ABDB14714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0C1B6-3FE9-FEEF-E316-86B83133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C171C-8FDB-8447-A07A-F34D6169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056B-459A-4E89-BF55-C35C323CEE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BE2C5-AAAB-115A-63ED-6104DE3D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B4E24-F526-17CC-92BF-691E0E89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A9931-8311-4DE8-92A1-8D25EAB7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3CB2D-25C3-880D-7ABB-F29E0A7E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05578-9937-69FC-8D37-99F4789D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F0340-9047-99DD-3648-9D7B4A5EB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4056B-459A-4E89-BF55-C35C323CEE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E36AF-9734-AE39-833F-6BFC95A8F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D0FC-4D76-5C31-AA9C-737001283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A9931-8311-4DE8-92A1-8D25EAB7D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2F6FA8-B2C3-B120-1851-C9249D7F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9127" y="1"/>
            <a:ext cx="12551127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F219078-0BD6-9FCE-22A0-F49161275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236" y="3023465"/>
            <a:ext cx="7059258" cy="1044274"/>
          </a:xfrm>
        </p:spPr>
        <p:txBody>
          <a:bodyPr>
            <a:normAutofit fontScale="90000"/>
          </a:bodyPr>
          <a:lstStyle/>
          <a:p>
            <a:pPr algn="ctr"/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نظام تحديد الحفر في </a:t>
            </a:r>
            <a:r>
              <a:rPr lang="ar-SA" dirty="0">
                <a:latin typeface="Courier New" panose="02070309020205020404" pitchFamily="49" charset="0"/>
                <a:cs typeface="Courier New" panose="02070309020205020404" pitchFamily="49" charset="0"/>
              </a:rPr>
              <a:t>الطرقات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" name="Picture 4" descr="A green building and leaf logo&#10;&#10;AI-generated content may be incorrect.">
            <a:extLst>
              <a:ext uri="{FF2B5EF4-FFF2-40B4-BE49-F238E27FC236}">
                <a16:creationId xmlns:a16="http://schemas.microsoft.com/office/drawing/2014/main" id="{ACDE220D-4E89-6ABB-6F0B-B664CCC2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92" y="741756"/>
            <a:ext cx="1801228" cy="1281866"/>
          </a:xfrm>
          <a:prstGeom prst="rect">
            <a:avLst/>
          </a:prstGeom>
        </p:spPr>
      </p:pic>
      <p:sp>
        <p:nvSpPr>
          <p:cNvPr id="6" name="Subtitle 3">
            <a:extLst>
              <a:ext uri="{FF2B5EF4-FFF2-40B4-BE49-F238E27FC236}">
                <a16:creationId xmlns:a16="http://schemas.microsoft.com/office/drawing/2014/main" id="{1FBC2B99-5578-3A2E-5F4C-D2DFE34C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730" y="4619278"/>
            <a:ext cx="7059258" cy="1967443"/>
          </a:xfrm>
        </p:spPr>
        <p:txBody>
          <a:bodyPr/>
          <a:lstStyle/>
          <a:p>
            <a:pPr marL="0" indent="0" algn="l" rtl="0" eaLnBrk="1" latinLnBrk="0" hangingPunct="1"/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عبد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الرحمن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العجلان</a:t>
            </a:r>
            <a:endParaRPr lang="ar-SA" dirty="0"/>
          </a:p>
          <a:p>
            <a:pPr marL="0" indent="0" algn="l" rtl="0" eaLnBrk="1" latinLnBrk="0" hangingPunct="1"/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عبد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الرحمن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سلام</a:t>
            </a:r>
            <a:r>
              <a:rPr lang="ar-S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ة  </a:t>
            </a:r>
            <a:endParaRPr lang="en-US" dirty="0">
              <a:effectLst/>
            </a:endParaRPr>
          </a:p>
          <a:p>
            <a:pPr marL="0" indent="0" algn="l" rtl="0" eaLnBrk="1" latinLnBrk="0" hangingPunct="1"/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عبد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الرحمن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ودعاني 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823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5DC1CA-29B7-D3DF-F50D-60A79028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9"/>
            <a:ext cx="12192000" cy="712230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495D1D1-DD64-4763-EAD6-D090290C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574" y="197273"/>
            <a:ext cx="7148450" cy="2003551"/>
          </a:xfrm>
        </p:spPr>
        <p:txBody>
          <a:bodyPr/>
          <a:lstStyle/>
          <a:p>
            <a:pPr algn="r"/>
            <a:r>
              <a:rPr lang="ar-SA" dirty="0"/>
              <a:t>مقطع لعرض نسخة من التطبيق "</a:t>
            </a:r>
            <a:r>
              <a:rPr lang="en-US" dirty="0"/>
              <a:t>demo"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8107883-611E-8B2E-E810-511E95DE1E58}"/>
              </a:ext>
            </a:extLst>
          </p:cNvPr>
          <p:cNvSpPr txBox="1">
            <a:spLocks/>
          </p:cNvSpPr>
          <p:nvPr/>
        </p:nvSpPr>
        <p:spPr>
          <a:xfrm>
            <a:off x="-236340" y="5515488"/>
            <a:ext cx="5508626" cy="20921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sz="2400" dirty="0"/>
              <a:t>هذا المقطع يعرض كيفية استخدام التطبيق. سيمكن المستخدمين من فحص عملية اكتشاف الحفر بصورة عملية وسلسة. التطبيق يستعرض النتائج بطريقة تفاعلية.</a:t>
            </a:r>
            <a:endParaRPr lang="en-US" sz="24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C93C764-D170-B95E-CBBA-3BA995017E55}"/>
              </a:ext>
            </a:extLst>
          </p:cNvPr>
          <p:cNvSpPr txBox="1">
            <a:spLocks/>
          </p:cNvSpPr>
          <p:nvPr/>
        </p:nvSpPr>
        <p:spPr>
          <a:xfrm>
            <a:off x="-327780" y="4921127"/>
            <a:ext cx="5508626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b="1" dirty="0"/>
              <a:t>رؤية عملية لكفاءة التطبيق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11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7BFD7B6-672D-A5E6-6259-1192D954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9"/>
            <a:ext cx="12192000" cy="6853641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28FCE00-EEAF-A8E5-D44D-900B1A2CEA94}"/>
              </a:ext>
            </a:extLst>
          </p:cNvPr>
          <p:cNvSpPr txBox="1">
            <a:spLocks/>
          </p:cNvSpPr>
          <p:nvPr/>
        </p:nvSpPr>
        <p:spPr>
          <a:xfrm>
            <a:off x="6699624" y="1206818"/>
            <a:ext cx="4968000" cy="8436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377">
              <a:lnSpc>
                <a:spcPct val="100000"/>
              </a:lnSpc>
              <a:spcBef>
                <a:spcPts val="0"/>
              </a:spcBef>
              <a:buNone/>
            </a:pPr>
            <a:r>
              <a:rPr lang="ar-S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دربنا هذا النموذج خصيصًا لاكتشاف الحفر وتحليل الصور واستنتاج معلومات دقيقة بفعالية عالية 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8162B14-F0F2-EE4A-1A61-8580DCABFA79}"/>
              </a:ext>
            </a:extLst>
          </p:cNvPr>
          <p:cNvSpPr txBox="1">
            <a:spLocks/>
          </p:cNvSpPr>
          <p:nvPr/>
        </p:nvSpPr>
        <p:spPr>
          <a:xfrm>
            <a:off x="6594983" y="715538"/>
            <a:ext cx="4968000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YOLO11  </a:t>
            </a:r>
            <a:r>
              <a:rPr lang="ar-SA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نموذج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ABBE62F-644F-CCB5-EEFA-87E4A87FCD8C}"/>
              </a:ext>
            </a:extLst>
          </p:cNvPr>
          <p:cNvSpPr txBox="1">
            <a:spLocks/>
          </p:cNvSpPr>
          <p:nvPr/>
        </p:nvSpPr>
        <p:spPr>
          <a:xfrm>
            <a:off x="294139" y="5312924"/>
            <a:ext cx="4968627" cy="17917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قمنا بتحسين عرض البيانات, نضيف تسميات  توضح نوع الحفرة ونسبة الثقة لزيادة دقة المعلومات المعروضة.</a:t>
            </a:r>
            <a:br>
              <a:rPr lang="ar-S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ar-S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OpenCV </a:t>
            </a:r>
            <a:r>
              <a:rPr lang="ar-SA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لهذه الوظيفة استعملنا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33A7892-29B9-865B-5687-1E69373612F7}"/>
              </a:ext>
            </a:extLst>
          </p:cNvPr>
          <p:cNvSpPr txBox="1">
            <a:spLocks/>
          </p:cNvSpPr>
          <p:nvPr/>
        </p:nvSpPr>
        <p:spPr>
          <a:xfrm>
            <a:off x="2357635" y="4750994"/>
            <a:ext cx="2905131" cy="36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تقنيات معالجة الصور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FF3729A-BEB5-46FF-CA52-BCF2602B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546" b="11546"/>
          <a:stretch>
            <a:fillRect/>
          </a:stretch>
        </p:blipFill>
        <p:spPr>
          <a:xfrm>
            <a:off x="6699624" y="3551486"/>
            <a:ext cx="5366984" cy="2969614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308D391-D2FE-21C1-6E36-B2F2AE686C0E}"/>
              </a:ext>
            </a:extLst>
          </p:cNvPr>
          <p:cNvSpPr txBox="1">
            <a:spLocks/>
          </p:cNvSpPr>
          <p:nvPr/>
        </p:nvSpPr>
        <p:spPr>
          <a:xfrm>
            <a:off x="294766" y="776345"/>
            <a:ext cx="4968000" cy="567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pickle </a:t>
            </a:r>
            <a:r>
              <a:rPr lang="ar-SA" dirty="0"/>
              <a:t>تخزين البيانات: قمنا بتخزين مواقع الحفر المكتشفة في ملف</a:t>
            </a:r>
          </a:p>
          <a:p>
            <a:pPr algn="r"/>
            <a:r>
              <a:rPr lang="en-US" dirty="0"/>
              <a:t>Folium </a:t>
            </a:r>
            <a:r>
              <a:rPr lang="ar-SA" dirty="0"/>
              <a:t>عرضها لاحقًا على خريطة تفاعلية باستخدام مكتبة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FB05F12-6D7B-A613-703C-9DD8C2A7B6A7}"/>
              </a:ext>
            </a:extLst>
          </p:cNvPr>
          <p:cNvSpPr txBox="1">
            <a:spLocks/>
          </p:cNvSpPr>
          <p:nvPr/>
        </p:nvSpPr>
        <p:spPr>
          <a:xfrm>
            <a:off x="294766" y="383033"/>
            <a:ext cx="4968000" cy="36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ar-SA" dirty="0"/>
              <a:t>خريطة تفاعلية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C5D51ECC-5F7C-980C-08E5-A3D536743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87973"/>
              </p:ext>
            </p:extLst>
          </p:nvPr>
        </p:nvGraphicFramePr>
        <p:xfrm>
          <a:off x="609600" y="2560320"/>
          <a:ext cx="10363200" cy="3694176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الخطوة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F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الوصف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F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المساهمون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EF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8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YOLOاستخدام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نموذج</a:t>
                      </a:r>
                      <a:r>
                        <a:rPr lang="ar-SA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 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9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تدريب النموذج لاكتشاف الحفر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9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عبد الرحمن العجلان, </a:t>
                      </a:r>
                      <a:endParaRPr lang="ar-SA" sz="1400" dirty="0">
                        <a:solidFill>
                          <a:srgbClr val="000000"/>
                        </a:solidFill>
                        <a:latin typeface="Calibri" pitchFamily="34" charset="0"/>
                        <a:ea typeface="Calibri" pitchFamily="34" charset="-122"/>
                        <a:cs typeface="Calibri" pitchFamily="34" charset="-12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عبد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الرحمن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سلامة,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عبد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الرحمن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ar-SA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ودعاني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8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تطوير تطبيق تفاعلي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9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بناء واجهة مستخدم لتسهيل التحميل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9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عبد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الرحمن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العجلان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, </a:t>
                      </a:r>
                      <a:endParaRPr lang="ar-SA" sz="1400" dirty="0">
                        <a:solidFill>
                          <a:srgbClr val="000000"/>
                        </a:solidFill>
                        <a:latin typeface="Calibri" pitchFamily="34" charset="0"/>
                        <a:ea typeface="Calibri" pitchFamily="34" charset="-122"/>
                        <a:cs typeface="Calibri" pitchFamily="34" charset="-12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عبد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الرحمن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سلامة,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عبد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الرحمن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ar-SA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ودعاني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8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تخزين البيانات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9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ar-SA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pickle</a:t>
                      </a:r>
                      <a:r>
                        <a:rPr lang="ar-SA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تخزين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مواق</a:t>
                      </a:r>
                      <a:r>
                        <a:rPr lang="ar-SA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ع و معلومات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الحفر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في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ملف</a:t>
                      </a:r>
                      <a:r>
                        <a:rPr lang="ar-SA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 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9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عبد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الرحمن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العجلان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, </a:t>
                      </a:r>
                      <a:endParaRPr lang="ar-SA" sz="1400" dirty="0">
                        <a:solidFill>
                          <a:srgbClr val="000000"/>
                        </a:solidFill>
                        <a:latin typeface="Calibri" pitchFamily="34" charset="0"/>
                        <a:ea typeface="Calibri" pitchFamily="34" charset="-122"/>
                        <a:cs typeface="Calibri" pitchFamily="34" charset="-12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عبد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الرحمن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سلامة,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عبد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الرحمن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 </a:t>
                      </a:r>
                      <a:r>
                        <a:rPr lang="ar-SA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ودعاني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546100" y="584200"/>
            <a:ext cx="10439400" cy="1066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sz="4400" dirty="0">
                <a:latin typeface="Arial Black"/>
              </a:rPr>
              <a:t>الخطوات والمساهمون</a:t>
            </a:r>
            <a:endParaRPr lang="en-US" sz="4400" dirty="0">
              <a:latin typeface="Arial Black"/>
            </a:endParaRPr>
          </a:p>
        </p:txBody>
      </p:sp>
      <p:sp>
        <p:nvSpPr>
          <p:cNvPr id="6" name="Text 2"/>
          <p:cNvSpPr/>
          <p:nvPr/>
        </p:nvSpPr>
        <p:spPr>
          <a:xfrm>
            <a:off x="584200" y="1778000"/>
            <a:ext cx="9842500" cy="660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ar-SA" sz="1600" dirty="0">
                <a:latin typeface="Calibri"/>
                <a:ea typeface="Calibri"/>
                <a:cs typeface="Calibri"/>
              </a:rPr>
              <a:t>هذا الجدول يتلخص فيه الخطوات التي تم اتباعها والمساهمون في هذه المبادرة. يُبرز المساهمون الخطوات الأساسية بشكل دقيق.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78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EEECDF885BB41B8F6BF178E3EA7B3" ma:contentTypeVersion="18" ma:contentTypeDescription="Create a new document." ma:contentTypeScope="" ma:versionID="1506fbeb760db92ddcd03a0a635f6f7a">
  <xsd:schema xmlns:xsd="http://www.w3.org/2001/XMLSchema" xmlns:xs="http://www.w3.org/2001/XMLSchema" xmlns:p="http://schemas.microsoft.com/office/2006/metadata/properties" xmlns:ns3="9e9d0f21-8eb7-435d-8e03-2a909f826a85" xmlns:ns4="6229b2c3-c39a-4b57-84e4-7e41a9a9bfe6" targetNamespace="http://schemas.microsoft.com/office/2006/metadata/properties" ma:root="true" ma:fieldsID="2348b9c60d9fa2545ea7122792a1b61c" ns3:_="" ns4:_="">
    <xsd:import namespace="9e9d0f21-8eb7-435d-8e03-2a909f826a85"/>
    <xsd:import namespace="6229b2c3-c39a-4b57-84e4-7e41a9a9bf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d0f21-8eb7-435d-8e03-2a909f826a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9b2c3-c39a-4b57-84e4-7e41a9a9bfe6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9d0f21-8eb7-435d-8e03-2a909f826a85" xsi:nil="true"/>
  </documentManagement>
</p:properties>
</file>

<file path=customXml/itemProps1.xml><?xml version="1.0" encoding="utf-8"?>
<ds:datastoreItem xmlns:ds="http://schemas.openxmlformats.org/officeDocument/2006/customXml" ds:itemID="{BFC2A493-3D54-4233-8BC2-2750DEC6A2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d0f21-8eb7-435d-8e03-2a909f826a85"/>
    <ds:schemaRef ds:uri="6229b2c3-c39a-4b57-84e4-7e41a9a9bf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C35ADF-0EBC-4F43-ABF1-59F220C7B6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919326-69EA-42A3-8630-9F8B7E4C12CA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6229b2c3-c39a-4b57-84e4-7e41a9a9bfe6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9e9d0f21-8eb7-435d-8e03-2a909f826a8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199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Arial Black</vt:lpstr>
      <vt:lpstr>Calibri</vt:lpstr>
      <vt:lpstr>Calibri Bold</vt:lpstr>
      <vt:lpstr>Courier New</vt:lpstr>
      <vt:lpstr>Office Theme</vt:lpstr>
      <vt:lpstr>نظام تحديد الحفر في الطرقات </vt:lpstr>
      <vt:lpstr>مقطع لعرض نسخة من التطبيق "demo"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عبدالرحمن سلامة ID 443170254</dc:creator>
  <cp:lastModifiedBy>عبدالرحمن سلامة ID 443170254</cp:lastModifiedBy>
  <cp:revision>1</cp:revision>
  <dcterms:created xsi:type="dcterms:W3CDTF">2025-01-30T07:35:26Z</dcterms:created>
  <dcterms:modified xsi:type="dcterms:W3CDTF">2025-01-30T07:56:27Z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0x010100820EEECDF885BB41B8F6BF178E3EA7B3</vt:lpwstr>
  </property>
</Properties>
</file>