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1pPr>
    <a:lvl2pPr marL="0" marR="0" indent="457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2pPr>
    <a:lvl3pPr marL="0" marR="0" indent="914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3pPr>
    <a:lvl4pPr marL="0" marR="0" indent="1371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4pPr>
    <a:lvl5pPr marL="0" marR="0" indent="18288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5pPr>
    <a:lvl6pPr marL="0" marR="0" indent="22860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6pPr>
    <a:lvl7pPr marL="0" marR="0" indent="2743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7pPr>
    <a:lvl8pPr marL="0" marR="0" indent="3200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8pPr>
    <a:lvl9pPr marL="0" marR="0" indent="3657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CA"/>
          </a:solidFill>
        </a:fill>
      </a:tcStyle>
    </a:wholeTbl>
    <a:band2H>
      <a:tcTxStyle b="def" i="def"/>
      <a:tcStyle>
        <a:tcBdr/>
        <a:fill>
          <a:solidFill>
            <a:srgbClr val="F4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j-lt"/>
        <a:ea typeface="+mj-ea"/>
        <a:cs typeface="+mj-cs"/>
        <a:sym typeface="Franklin Gothic Book"/>
      </a:defRPr>
    </a:lvl1pPr>
    <a:lvl2pPr indent="228600" defTabSz="1300480" latinLnBrk="0">
      <a:defRPr sz="1600">
        <a:latin typeface="+mj-lt"/>
        <a:ea typeface="+mj-ea"/>
        <a:cs typeface="+mj-cs"/>
        <a:sym typeface="Franklin Gothic Book"/>
      </a:defRPr>
    </a:lvl2pPr>
    <a:lvl3pPr indent="457200" defTabSz="1300480" latinLnBrk="0">
      <a:defRPr sz="1600">
        <a:latin typeface="+mj-lt"/>
        <a:ea typeface="+mj-ea"/>
        <a:cs typeface="+mj-cs"/>
        <a:sym typeface="Franklin Gothic Book"/>
      </a:defRPr>
    </a:lvl3pPr>
    <a:lvl4pPr indent="685800" defTabSz="1300480" latinLnBrk="0">
      <a:defRPr sz="1600">
        <a:latin typeface="+mj-lt"/>
        <a:ea typeface="+mj-ea"/>
        <a:cs typeface="+mj-cs"/>
        <a:sym typeface="Franklin Gothic Book"/>
      </a:defRPr>
    </a:lvl4pPr>
    <a:lvl5pPr indent="914400" defTabSz="1300480" latinLnBrk="0">
      <a:defRPr sz="1600">
        <a:latin typeface="+mj-lt"/>
        <a:ea typeface="+mj-ea"/>
        <a:cs typeface="+mj-cs"/>
        <a:sym typeface="Franklin Gothic Book"/>
      </a:defRPr>
    </a:lvl5pPr>
    <a:lvl6pPr indent="1143000" defTabSz="1300480" latinLnBrk="0">
      <a:defRPr sz="1600">
        <a:latin typeface="+mj-lt"/>
        <a:ea typeface="+mj-ea"/>
        <a:cs typeface="+mj-cs"/>
        <a:sym typeface="Franklin Gothic Book"/>
      </a:defRPr>
    </a:lvl6pPr>
    <a:lvl7pPr indent="1371600" defTabSz="1300480" latinLnBrk="0">
      <a:defRPr sz="1600">
        <a:latin typeface="+mj-lt"/>
        <a:ea typeface="+mj-ea"/>
        <a:cs typeface="+mj-cs"/>
        <a:sym typeface="Franklin Gothic Book"/>
      </a:defRPr>
    </a:lvl7pPr>
    <a:lvl8pPr indent="1600200" defTabSz="1300480" latinLnBrk="0">
      <a:defRPr sz="1600">
        <a:latin typeface="+mj-lt"/>
        <a:ea typeface="+mj-ea"/>
        <a:cs typeface="+mj-cs"/>
        <a:sym typeface="Franklin Gothic Book"/>
      </a:defRPr>
    </a:lvl8pPr>
    <a:lvl9pPr indent="1828800" defTabSz="1300480" latinLnBrk="0">
      <a:defRPr sz="1600">
        <a:latin typeface="+mj-lt"/>
        <a:ea typeface="+mj-ea"/>
        <a:cs typeface="+mj-cs"/>
        <a:sym typeface="Franklin Gothic Boo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文本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97" name="正文级别 1…"/>
          <p:cNvSpPr txBox="1"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>
            <a:lvl1pPr marL="471487" indent="-471487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文本"/>
          <p:cNvSpPr txBox="1"/>
          <p:nvPr>
            <p:ph type="title"/>
          </p:nvPr>
        </p:nvSpPr>
        <p:spPr>
          <a:xfrm>
            <a:off x="9428480" y="390596"/>
            <a:ext cx="2926081" cy="8322169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106" name="正文级别 1…"/>
          <p:cNvSpPr txBox="1"/>
          <p:nvPr>
            <p:ph type="body" idx="1"/>
          </p:nvPr>
        </p:nvSpPr>
        <p:spPr>
          <a:xfrm>
            <a:off x="650239" y="390596"/>
            <a:ext cx="8561495" cy="8322169"/>
          </a:xfrm>
          <a:prstGeom prst="rect">
            <a:avLst/>
          </a:prstGeom>
        </p:spPr>
        <p:txBody>
          <a:bodyPr/>
          <a:lstStyle>
            <a:lvl1pPr marL="471487" indent="-471487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副标题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/>
          <p:nvPr>
            <p:ph type="title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5" name="正文级别 1…"/>
          <p:cNvSpPr txBox="1"/>
          <p:nvPr>
            <p:ph type="body" sz="quarter" idx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幻灯片编号"/>
          <p:cNvSpPr txBox="1"/>
          <p:nvPr>
            <p:ph type="sldNum" sz="quarter" idx="2"/>
          </p:nvPr>
        </p:nvSpPr>
        <p:spPr>
          <a:xfrm>
            <a:off x="6343006" y="9296400"/>
            <a:ext cx="312015" cy="312343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584200"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文本"/>
          <p:cNvSpPr txBox="1"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4" name="正文级别 1…"/>
          <p:cNvSpPr txBox="1"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/>
          <a:lstStyle>
            <a:lvl1pPr marL="310242" indent="-310242">
              <a:lnSpc>
                <a:spcPct val="90000"/>
              </a:lnSpc>
              <a:spcBef>
                <a:spcPts val="14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>
              <a:lnSpc>
                <a:spcPct val="90000"/>
              </a:lnSpc>
              <a:spcBef>
                <a:spcPts val="14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1027289" y="6267591"/>
            <a:ext cx="11054081" cy="1937174"/>
          </a:xfrm>
          <a:prstGeom prst="rect">
            <a:avLst/>
          </a:prstGeom>
        </p:spPr>
        <p:txBody>
          <a:bodyPr anchor="t"/>
          <a:lstStyle>
            <a:lvl1pPr>
              <a:defRPr b="1" cap="all"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34" name="正文级别 1…"/>
          <p:cNvSpPr txBox="1"/>
          <p:nvPr>
            <p:ph type="body" sz="quarter" idx="1"/>
          </p:nvPr>
        </p:nvSpPr>
        <p:spPr>
          <a:xfrm>
            <a:off x="1027289" y="4133991"/>
            <a:ext cx="11054081" cy="2133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half" idx="1"/>
          </p:nvPr>
        </p:nvSpPr>
        <p:spPr>
          <a:xfrm>
            <a:off x="650239" y="2275839"/>
            <a:ext cx="5743788" cy="6436927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900"/>
              </a:spcBef>
              <a:defRPr sz="3800"/>
            </a:lvl1pPr>
            <a:lvl2pPr marL="909637" indent="-452437">
              <a:spcBef>
                <a:spcPts val="900"/>
              </a:spcBef>
              <a:defRPr sz="3800"/>
            </a:lvl2pPr>
            <a:lvl3pPr marL="1348739" indent="-434339">
              <a:spcBef>
                <a:spcPts val="900"/>
              </a:spcBef>
              <a:defRPr sz="3800"/>
            </a:lvl3pPr>
            <a:lvl4pPr marL="1854200" indent="-482600">
              <a:spcBef>
                <a:spcPts val="900"/>
              </a:spcBef>
              <a:defRPr sz="3800"/>
            </a:lvl4pPr>
            <a:lvl5pPr marL="2311400" indent="-482600">
              <a:spcBef>
                <a:spcPts val="9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/>
          </p:nvPr>
        </p:nvSpPr>
        <p:spPr>
          <a:xfrm>
            <a:off x="650239" y="2183271"/>
            <a:ext cx="5746046" cy="90988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400"/>
            </a:lvl1pPr>
            <a:lvl2pPr marL="0" indent="457200">
              <a:spcBef>
                <a:spcPts val="800"/>
              </a:spcBef>
              <a:buSzTx/>
              <a:buFontTx/>
              <a:buNone/>
              <a:defRPr b="1" sz="3400"/>
            </a:lvl2pPr>
            <a:lvl3pPr marL="0" indent="914400">
              <a:spcBef>
                <a:spcPts val="800"/>
              </a:spcBef>
              <a:buSzTx/>
              <a:buFontTx/>
              <a:buNone/>
              <a:defRPr b="1" sz="3400"/>
            </a:lvl3pPr>
            <a:lvl4pPr marL="0" indent="1371600">
              <a:spcBef>
                <a:spcPts val="800"/>
              </a:spcBef>
              <a:buSzTx/>
              <a:buFontTx/>
              <a:buNone/>
              <a:defRPr b="1" sz="3400"/>
            </a:lvl4pPr>
            <a:lvl5pPr marL="0" indent="1828800">
              <a:spcBef>
                <a:spcPts val="800"/>
              </a:spcBef>
              <a:buSzTx/>
              <a:buFontTx/>
              <a:buNone/>
              <a:defRPr b="1" sz="3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/>
          <p:nvPr>
            <p:ph type="body" sz="quarter" idx="13"/>
          </p:nvPr>
        </p:nvSpPr>
        <p:spPr>
          <a:xfrm>
            <a:off x="6606258" y="2183271"/>
            <a:ext cx="5748303" cy="90988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b="1" sz="3400"/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文本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/>
          <p:nvPr>
            <p:ph type="title"/>
          </p:nvPr>
        </p:nvSpPr>
        <p:spPr>
          <a:xfrm>
            <a:off x="650239" y="388337"/>
            <a:ext cx="4278491" cy="1652694"/>
          </a:xfrm>
          <a:prstGeom prst="rect">
            <a:avLst/>
          </a:prstGeom>
        </p:spPr>
        <p:txBody>
          <a:bodyPr anchor="b"/>
          <a:lstStyle>
            <a:lvl1pPr>
              <a:defRPr b="1"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77" name="正文级别 1…"/>
          <p:cNvSpPr txBox="1"/>
          <p:nvPr>
            <p:ph type="body" idx="1"/>
          </p:nvPr>
        </p:nvSpPr>
        <p:spPr>
          <a:xfrm>
            <a:off x="5084515" y="388337"/>
            <a:ext cx="7270046" cy="8324429"/>
          </a:xfrm>
          <a:prstGeom prst="rect">
            <a:avLst/>
          </a:prstGeom>
        </p:spPr>
        <p:txBody>
          <a:bodyPr/>
          <a:lstStyle>
            <a:lvl1pPr marL="471487" indent="-471487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文本占位符 3"/>
          <p:cNvSpPr/>
          <p:nvPr>
            <p:ph type="body" sz="half" idx="13"/>
          </p:nvPr>
        </p:nvSpPr>
        <p:spPr>
          <a:xfrm>
            <a:off x="650239" y="2041031"/>
            <a:ext cx="4278491" cy="667173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</a:p>
        </p:txBody>
      </p:sp>
      <p:sp>
        <p:nvSpPr>
          <p:cNvPr id="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/>
          <p:nvPr>
            <p:ph type="title"/>
          </p:nvPr>
        </p:nvSpPr>
        <p:spPr>
          <a:xfrm>
            <a:off x="2549031" y="6827519"/>
            <a:ext cx="7802882" cy="806029"/>
          </a:xfrm>
          <a:prstGeom prst="rect">
            <a:avLst/>
          </a:prstGeom>
        </p:spPr>
        <p:txBody>
          <a:bodyPr anchor="b"/>
          <a:lstStyle>
            <a:lvl1pPr>
              <a:defRPr b="1"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87" name="图片占位符 2"/>
          <p:cNvSpPr/>
          <p:nvPr>
            <p:ph type="pic" sz="half" idx="13"/>
          </p:nvPr>
        </p:nvSpPr>
        <p:spPr>
          <a:xfrm>
            <a:off x="2549031" y="871502"/>
            <a:ext cx="7802882" cy="5852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正文级别 1…"/>
          <p:cNvSpPr txBox="1"/>
          <p:nvPr>
            <p:ph type="body" sz="quarter" idx="1"/>
          </p:nvPr>
        </p:nvSpPr>
        <p:spPr>
          <a:xfrm>
            <a:off x="2549031" y="7633547"/>
            <a:ext cx="7802882" cy="11446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234" y="1220359"/>
            <a:ext cx="13004801" cy="853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8"/>
          <p:cNvSpPr/>
          <p:nvPr/>
        </p:nvSpPr>
        <p:spPr>
          <a:xfrm>
            <a:off x="-866" y="1219199"/>
            <a:ext cx="13006532" cy="8539766"/>
          </a:xfrm>
          <a:prstGeom prst="rect">
            <a:avLst/>
          </a:prstGeom>
          <a:solidFill>
            <a:srgbClr val="FFFFFF">
              <a:alpha val="71000"/>
            </a:srgbClr>
          </a:solidFill>
          <a:ln w="3175">
            <a:miter lim="400000"/>
          </a:ln>
        </p:spPr>
        <p:txBody>
          <a:bodyPr lIns="36575" tIns="36575" rIns="36575" bIns="36575" anchor="ctr"/>
          <a:lstStyle/>
          <a:p>
            <a:pPr>
              <a:defRPr sz="2000"/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609600" y="1828800"/>
            <a:ext cx="11704321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609599" y="3340100"/>
            <a:ext cx="11704322" cy="5870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2pPr marL="906235" indent="-449035"/>
            <a:lvl3pPr marL="1333500" indent="-419100"/>
            <a:lvl4pPr marL="1874520" indent="-502920"/>
            <a:lvl5pPr marL="2331720" indent="-50292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sym-logo300.png" descr="sym-logo300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0956" y="300566"/>
            <a:ext cx="606748" cy="606749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7" name="Sym社区系统商业版"/>
          <p:cNvSpPr txBox="1"/>
          <p:nvPr/>
        </p:nvSpPr>
        <p:spPr>
          <a:xfrm>
            <a:off x="1219200" y="375340"/>
            <a:ext cx="65779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914400">
              <a:spcBef>
                <a:spcPts val="700"/>
              </a:spcBef>
              <a:defRPr sz="2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</a:t>
            </a:r>
            <a:r>
              <a:t>社区系统商业版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1985853" y="9123307"/>
            <a:ext cx="368707" cy="352959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 xmlns:p14="http://schemas.microsoft.com/office/powerpoint/2010/main" spd="med" advClick="1"/>
  <p:txStyles>
    <p:titleStyle>
      <a:lvl1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471487" marR="0" indent="-471487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1pPr>
      <a:lvl2pPr marL="763360" marR="0" indent="-30616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2pPr>
      <a:lvl3pPr marL="1200150" marR="0" indent="-28575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3pPr>
      <a:lvl4pPr marL="1714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4pPr>
      <a:lvl5pPr marL="21717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5pPr>
      <a:lvl6pPr marL="26289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6pPr>
      <a:lvl7pPr marL="30861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7pPr>
      <a:lvl8pPr marL="35433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8pPr>
      <a:lvl9pPr marL="4000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cpai.com/article/1488603534762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cpai.com/article/1486188905847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bs.wtoip.com/" TargetMode="External"/><Relationship Id="rId3" Type="http://schemas.openxmlformats.org/officeDocument/2006/relationships/hyperlink" Target="http://c.raqsoft.com.cn/" TargetMode="External"/><Relationship Id="rId4" Type="http://schemas.openxmlformats.org/officeDocument/2006/relationships/hyperlink" Target="https://tapdealing.com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ym-logo300.png" descr="sym-logo3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6442" y="2456462"/>
            <a:ext cx="1588524" cy="158852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35" name="Sym社区系统商业版"/>
          <p:cNvSpPr txBox="1"/>
          <p:nvPr/>
        </p:nvSpPr>
        <p:spPr>
          <a:xfrm>
            <a:off x="4130261" y="2816553"/>
            <a:ext cx="7118097" cy="89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b">
            <a:spAutoFit/>
          </a:bodyPr>
          <a:lstStyle/>
          <a:p>
            <a:pPr>
              <a:spcBef>
                <a:spcPts val="1000"/>
              </a:spcBef>
              <a:defRPr sz="60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</a:t>
            </a:r>
            <a:r>
              <a:t>社区系统商业版</a:t>
            </a:r>
          </a:p>
        </p:txBody>
      </p:sp>
      <p:sp>
        <p:nvSpPr>
          <p:cNvPr id="136" name="副标题 3"/>
          <p:cNvSpPr txBox="1"/>
          <p:nvPr>
            <p:ph type="subTitle" sz="quarter" idx="1"/>
          </p:nvPr>
        </p:nvSpPr>
        <p:spPr>
          <a:xfrm>
            <a:off x="1950719" y="6153784"/>
            <a:ext cx="9103361" cy="2492588"/>
          </a:xfrm>
          <a:prstGeom prst="rect">
            <a:avLst/>
          </a:prstGeom>
        </p:spPr>
        <p:txBody>
          <a:bodyPr/>
          <a:lstStyle/>
          <a:p>
            <a:pPr/>
            <a:r>
              <a:t>背景、功能以及技术架构简介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货币系统</a:t>
            </a:r>
          </a:p>
        </p:txBody>
      </p:sp>
      <p:sp>
        <p:nvSpPr>
          <p:cNvPr id="16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少量二开即可对接区块链</a:t>
            </a:r>
          </a:p>
          <a:p>
            <a:pPr/>
            <a:r>
              <a:t>币种管理</a:t>
            </a:r>
          </a:p>
          <a:p>
            <a:pPr/>
            <a:r>
              <a:t>钱包地址管理</a:t>
            </a:r>
          </a:p>
          <a:p>
            <a:pPr/>
            <a:r>
              <a:t>转账、提币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隐私系统</a:t>
            </a:r>
          </a:p>
        </p:txBody>
      </p:sp>
      <p:sp>
        <p:nvSpPr>
          <p:cNvPr id="16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内容可见性控制（打赏区、仅楼主可见、禁止非登录浏览等）</a:t>
            </a:r>
          </a:p>
          <a:p>
            <a:pPr/>
            <a:r>
              <a:t>用户隐私开关</a:t>
            </a:r>
          </a:p>
        </p:txBody>
      </p:sp>
      <p:pic>
        <p:nvPicPr>
          <p:cNvPr id="167" name="未标题-1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636" y="4690172"/>
            <a:ext cx="8764431" cy="4467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通知系统</a:t>
            </a:r>
          </a:p>
        </p:txBody>
      </p:sp>
      <p:sp>
        <p:nvSpPr>
          <p:cNvPr id="17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详细的通知分类</a:t>
            </a:r>
          </a:p>
          <a:p>
            <a:pPr/>
            <a:r>
              <a:t>WebSocket</a:t>
            </a:r>
            <a:r>
              <a:t>实时通知</a:t>
            </a:r>
          </a:p>
          <a:p>
            <a:pPr/>
            <a:r>
              <a:t>合并频繁通知，减少打扰用户</a:t>
            </a:r>
          </a:p>
          <a:p>
            <a:pPr/>
            <a:r>
              <a:t>支持浏览器离线通知（</a:t>
            </a:r>
            <a:r>
              <a:t>Chrome</a:t>
            </a:r>
            <a:r>
              <a:t>、</a:t>
            </a:r>
            <a:r>
              <a:t>FF</a:t>
            </a:r>
            <a:r>
              <a:t>、</a:t>
            </a:r>
            <a:r>
              <a:t>Edge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举报系统</a:t>
            </a:r>
          </a:p>
        </p:txBody>
      </p:sp>
      <p:sp>
        <p:nvSpPr>
          <p:cNvPr id="17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举报用户</a:t>
            </a:r>
          </a:p>
          <a:p>
            <a:pPr/>
            <a:r>
              <a:t>举报帖子</a:t>
            </a:r>
          </a:p>
          <a:p>
            <a:pPr/>
            <a:r>
              <a:t>举报内容可进行忽略</a:t>
            </a:r>
            <a:r>
              <a:t>/</a:t>
            </a:r>
            <a:r>
              <a:t>奖励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搜索系统</a:t>
            </a:r>
          </a:p>
        </p:txBody>
      </p:sp>
      <p:sp>
        <p:nvSpPr>
          <p:cNvPr id="17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零开发对接</a:t>
            </a:r>
            <a:r>
              <a:t>Algolia</a:t>
            </a:r>
          </a:p>
          <a:p>
            <a:pPr/>
            <a:r>
              <a:t>少量二开对接</a:t>
            </a:r>
            <a:r>
              <a:t>Elasticsearch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微信、第三方账号相关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微信公众号、小程序对接</a:t>
            </a:r>
          </a:p>
          <a:p>
            <a:pPr/>
            <a:r>
              <a:t>支持通过微博、</a:t>
            </a:r>
            <a:r>
              <a:t>QQ</a:t>
            </a:r>
            <a:r>
              <a:t>、微信账号登录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</a:t>
            </a:r>
          </a:p>
        </p:txBody>
      </p:sp>
      <p:sp>
        <p:nvSpPr>
          <p:cNvPr id="18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提供丰富的</a:t>
            </a:r>
            <a:r>
              <a:t>API</a:t>
            </a:r>
            <a:r>
              <a:t>给</a:t>
            </a:r>
            <a:r>
              <a:t>APP</a:t>
            </a:r>
            <a:r>
              <a:t>客户端或者其他系统进行交互联动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API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文档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其他功能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6839" indent="-316839" defTabSz="1287475">
              <a:lnSpc>
                <a:spcPct val="81000"/>
              </a:lnSpc>
              <a:defRPr sz="2772"/>
            </a:pPr>
            <a:r>
              <a:t>简单的微博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支持注销账号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语音摘要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快捷键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匿名发帖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音视频播放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录音发帖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多主题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多维度用户数据统计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多语言国际化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环境搭建</a:t>
            </a:r>
          </a:p>
        </p:txBody>
      </p:sp>
      <p:sp>
        <p:nvSpPr>
          <p:cNvPr id="18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JDK 8</a:t>
            </a:r>
          </a:p>
          <a:p>
            <a:pPr/>
            <a:r>
              <a:t>MySQL 5.7+</a:t>
            </a:r>
          </a:p>
          <a:p>
            <a:pPr/>
            <a:r>
              <a:t>Tomcat/Jetty 9</a:t>
            </a:r>
          </a:p>
          <a:p>
            <a:pPr/>
            <a:r>
              <a:t>Maven</a:t>
            </a:r>
          </a:p>
          <a:p>
            <a:pPr/>
          </a:p>
          <a:p>
            <a:pPr marL="0" indent="0">
              <a:buSzTx/>
              <a:buNone/>
            </a:pPr>
            <a:r>
              <a:t>细节请参考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《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Sym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安装指南》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技术架构</a:t>
            </a:r>
          </a:p>
        </p:txBody>
      </p:sp>
      <p:sp>
        <p:nvSpPr>
          <p:cNvPr id="19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开发框架</a:t>
            </a:r>
          </a:p>
          <a:p>
            <a:pPr/>
            <a:r>
              <a:t>MVC</a:t>
            </a:r>
            <a:r>
              <a:t>分层</a:t>
            </a:r>
          </a:p>
          <a:p>
            <a:pPr/>
            <a:r>
              <a:t>移动端</a:t>
            </a:r>
          </a:p>
          <a:p>
            <a:pPr/>
            <a:r>
              <a:t>SEO</a:t>
            </a:r>
          </a:p>
          <a:p>
            <a:pPr/>
            <a:r>
              <a:t>性能优化</a:t>
            </a:r>
          </a:p>
          <a:p>
            <a:pPr/>
            <a:r>
              <a:t>安全性</a:t>
            </a:r>
          </a:p>
          <a:p>
            <a:pPr/>
            <a:r>
              <a:t>集群部署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开发背景</a:t>
            </a:r>
          </a:p>
        </p:txBody>
      </p:sp>
      <p:sp>
        <p:nvSpPr>
          <p:cNvPr id="13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初始研发于</a:t>
            </a:r>
            <a:r>
              <a:t>2011</a:t>
            </a:r>
            <a:r>
              <a:t>年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业界缺乏</a:t>
            </a:r>
            <a:r>
              <a:t>Java</a:t>
            </a:r>
            <a:r>
              <a:t>写的社区论坛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结合实际运营需求驱动开发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易于扩展的二次开发平台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开发框架</a:t>
            </a:r>
          </a:p>
        </p:txBody>
      </p:sp>
      <p:sp>
        <p:nvSpPr>
          <p:cNvPr id="19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</a:t>
            </a:r>
            <a:r>
              <a:t>Latke</a:t>
            </a:r>
            <a:r>
              <a:t>开发，类似</a:t>
            </a:r>
            <a:r>
              <a:t>SpringMVC</a:t>
            </a:r>
            <a:r>
              <a:t>的轻量级</a:t>
            </a:r>
            <a:r>
              <a:t>Servlet</a:t>
            </a:r>
            <a:r>
              <a:t>框架</a:t>
            </a:r>
          </a:p>
          <a:p>
            <a:pPr/>
            <a:r>
              <a:t>服务端模板使用</a:t>
            </a:r>
            <a:r>
              <a:t>FreeMarker</a:t>
            </a:r>
          </a:p>
          <a:p>
            <a:pPr/>
            <a:r>
              <a:t>前端</a:t>
            </a:r>
            <a:r>
              <a:t>jQuery</a:t>
            </a:r>
            <a:r>
              <a:t>，</a:t>
            </a:r>
            <a:r>
              <a:t>webpack</a:t>
            </a:r>
            <a:r>
              <a:t>打包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</a:t>
            </a:r>
            <a:r>
              <a:t>分层</a:t>
            </a:r>
          </a:p>
        </p:txBody>
      </p:sp>
      <p:sp>
        <p:nvSpPr>
          <p:cNvPr id="19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Processor</a:t>
            </a:r>
            <a:r>
              <a:t>控制器层，处理</a:t>
            </a:r>
            <a:r>
              <a:t>AJAX</a:t>
            </a:r>
            <a:r>
              <a:t>、</a:t>
            </a:r>
            <a:r>
              <a:t>PJAX</a:t>
            </a:r>
            <a:r>
              <a:t>、页面渲染</a:t>
            </a:r>
          </a:p>
          <a:p>
            <a:pPr/>
            <a:r>
              <a:t>Service</a:t>
            </a:r>
            <a:r>
              <a:t>服务层，所有交互操作基本都封装在内，兼顾复用与扩展</a:t>
            </a:r>
          </a:p>
          <a:p>
            <a:pPr/>
            <a:r>
              <a:t>Repository</a:t>
            </a:r>
            <a:r>
              <a:t>数据访问层，处理</a:t>
            </a:r>
            <a:r>
              <a:t>JSON</a:t>
            </a:r>
            <a:r>
              <a:t>数据存取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移动端</a:t>
            </a:r>
          </a:p>
        </p:txBody>
      </p:sp>
      <p:sp>
        <p:nvSpPr>
          <p:cNvPr id="20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单独一套模板进行渲染</a:t>
            </a:r>
          </a:p>
          <a:p>
            <a:pPr/>
            <a:r>
              <a:t>支持</a:t>
            </a:r>
            <a:r>
              <a:t>PWA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SEO	</a:t>
            </a:r>
          </a:p>
        </p:txBody>
      </p:sp>
      <p:sp>
        <p:nvSpPr>
          <p:cNvPr id="20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合理的</a:t>
            </a:r>
            <a:r>
              <a:t>URL</a:t>
            </a:r>
            <a:r>
              <a:t>、</a:t>
            </a:r>
            <a:r>
              <a:t>DOM</a:t>
            </a:r>
          </a:p>
          <a:p>
            <a:pPr/>
            <a:r>
              <a:t>所有链接精准设置</a:t>
            </a:r>
            <a:r>
              <a:t>rel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性能优化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</a:t>
            </a:r>
            <a:r>
              <a:t>零</a:t>
            </a:r>
            <a:r>
              <a:t>join</a:t>
            </a:r>
          </a:p>
          <a:p>
            <a:pPr/>
            <a:r>
              <a:t>热数据缓存</a:t>
            </a:r>
          </a:p>
          <a:p>
            <a:pPr/>
            <a:r>
              <a:t>支持</a:t>
            </a:r>
            <a:r>
              <a:t>Redis</a:t>
            </a:r>
            <a:r>
              <a:t>或内存缓存</a:t>
            </a:r>
          </a:p>
          <a:p>
            <a:pPr/>
            <a:r>
              <a:t>后端耗时埋点与性能监控日志</a:t>
            </a:r>
          </a:p>
          <a:p>
            <a:pPr/>
            <a:r>
              <a:t>前端按需加载图片、</a:t>
            </a:r>
            <a:r>
              <a:t>JS</a:t>
            </a:r>
          </a:p>
          <a:p>
            <a:pPr/>
            <a:r>
              <a:t>前端</a:t>
            </a:r>
            <a:r>
              <a:t>Service Worker</a:t>
            </a:r>
            <a:r>
              <a:t>缓存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安全性</a:t>
            </a:r>
          </a:p>
        </p:txBody>
      </p:sp>
      <p:sp>
        <p:nvSpPr>
          <p:cNvPr id="20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全面防御</a:t>
            </a:r>
            <a:r>
              <a:t>XSS</a:t>
            </a:r>
            <a:r>
              <a:t>、</a:t>
            </a:r>
            <a:r>
              <a:t>CSRF</a:t>
            </a:r>
          </a:p>
          <a:p>
            <a:pPr/>
            <a:r>
              <a:t>内置</a:t>
            </a:r>
            <a:r>
              <a:t>CC</a:t>
            </a:r>
            <a:r>
              <a:t>攻击过滤</a:t>
            </a:r>
          </a:p>
          <a:p>
            <a:pPr/>
            <a:r>
              <a:t>支持敏感词配置</a:t>
            </a:r>
          </a:p>
          <a:p>
            <a:pPr/>
            <a:r>
              <a:t>可接入微信提供的内容安全校验接口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集群部署</a:t>
            </a:r>
          </a:p>
        </p:txBody>
      </p:sp>
      <p:sp>
        <p:nvSpPr>
          <p:cNvPr id="21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会话通过</a:t>
            </a:r>
            <a:r>
              <a:t>Cookie</a:t>
            </a:r>
            <a:r>
              <a:t>校验</a:t>
            </a:r>
          </a:p>
          <a:p>
            <a:pPr/>
            <a:r>
              <a:t>使用</a:t>
            </a:r>
            <a:r>
              <a:t>Redis</a:t>
            </a:r>
            <a:r>
              <a:t>统一缓存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开源商业化</a:t>
            </a:r>
          </a:p>
        </p:txBody>
      </p:sp>
      <p:sp>
        <p:nvSpPr>
          <p:cNvPr id="14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B3log</a:t>
            </a:r>
            <a:r>
              <a:t>开源组织</a:t>
            </a:r>
          </a:p>
          <a:p>
            <a:pPr/>
            <a:r>
              <a:t>社区版开源协议</a:t>
            </a:r>
            <a:r>
              <a:t>AGPL</a:t>
            </a:r>
          </a:p>
          <a:p>
            <a:pPr/>
            <a:r>
              <a:t>商业版使用授权</a:t>
            </a:r>
          </a:p>
          <a:p>
            <a:pPr/>
            <a:r>
              <a:t>Sym</a:t>
            </a:r>
            <a:r>
              <a:t>软件著作权</a:t>
            </a:r>
          </a:p>
          <a:p>
            <a:pPr/>
            <a:r>
              <a:t>云南链滴科技有限公司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客户案例</a:t>
            </a:r>
          </a:p>
        </p:txBody>
      </p:sp>
      <p:sp>
        <p:nvSpPr>
          <p:cNvPr id="14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汇桔网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https://bbs.wtoip.com</a:t>
            </a:r>
          </a:p>
          <a:p>
            <a:pPr/>
            <a:r>
              <a:t>四方环视 </a:t>
            </a:r>
            <a:r>
              <a:t>http://bbs.ivrpano.com</a:t>
            </a:r>
          </a:p>
          <a:p>
            <a:pPr/>
            <a:r>
              <a:t>乾学院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http://c.raqsoft.com.cn</a:t>
            </a:r>
          </a:p>
          <a:p>
            <a:pPr/>
            <a:r>
              <a:t>一帆时空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https://tapdealing.com</a:t>
            </a:r>
            <a:r>
              <a:t> （电商导购）</a:t>
            </a:r>
          </a:p>
          <a:p>
            <a:pPr/>
            <a:r>
              <a:t>深圳平安（在建中，三村晖教育平台社区）</a:t>
            </a:r>
          </a:p>
          <a:p>
            <a:pPr/>
            <a:r>
              <a:t>深圳金蝶（在建中，精斗云社区）</a:t>
            </a:r>
          </a:p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功能模块</a:t>
            </a:r>
          </a:p>
        </p:txBody>
      </p:sp>
      <p:sp>
        <p:nvSpPr>
          <p:cNvPr id="148" name="内容占位符 2"/>
          <p:cNvSpPr txBox="1"/>
          <p:nvPr>
            <p:ph type="body" idx="1"/>
          </p:nvPr>
        </p:nvSpPr>
        <p:spPr>
          <a:xfrm>
            <a:off x="609599" y="3340100"/>
            <a:ext cx="11704322" cy="6416090"/>
          </a:xfrm>
          <a:prstGeom prst="rect">
            <a:avLst/>
          </a:prstGeom>
        </p:spPr>
        <p:txBody>
          <a:bodyPr/>
          <a:lstStyle/>
          <a:p>
            <a:pPr marL="314325" indent="-314325">
              <a:defRPr sz="2200"/>
            </a:pPr>
            <a:r>
              <a:t>积分系统</a:t>
            </a:r>
          </a:p>
          <a:p>
            <a:pPr marL="314325" indent="-314325">
              <a:defRPr sz="2200"/>
            </a:pPr>
            <a:r>
              <a:t>榜单系统</a:t>
            </a:r>
          </a:p>
          <a:p>
            <a:pPr marL="314325" indent="-314325">
              <a:defRPr sz="2200"/>
            </a:pPr>
            <a:r>
              <a:t>问答系统</a:t>
            </a:r>
          </a:p>
          <a:p>
            <a:pPr marL="314325" indent="-314325">
              <a:defRPr sz="2200"/>
            </a:pPr>
            <a:r>
              <a:t>贡献系统（用户角色与权限）</a:t>
            </a:r>
          </a:p>
          <a:p>
            <a:pPr marL="314325" indent="-314325">
              <a:defRPr sz="2200"/>
            </a:pPr>
            <a:r>
              <a:t>货币系统（可对接区块链虚拟货币）</a:t>
            </a:r>
          </a:p>
          <a:p>
            <a:pPr marL="314325" indent="-314325">
              <a:defRPr sz="2200"/>
            </a:pPr>
            <a:r>
              <a:t>隐私系统（匿名浏览、用户隐私开关）</a:t>
            </a:r>
          </a:p>
          <a:p>
            <a:pPr marL="314325" indent="-314325">
              <a:defRPr sz="2200"/>
            </a:pPr>
            <a:r>
              <a:t>通知系统</a:t>
            </a:r>
          </a:p>
          <a:p>
            <a:pPr marL="314325" indent="-314325">
              <a:defRPr sz="2200"/>
            </a:pPr>
            <a:r>
              <a:t>举报系统</a:t>
            </a:r>
          </a:p>
          <a:p>
            <a:pPr marL="314325" indent="-314325">
              <a:defRPr sz="2200"/>
            </a:pPr>
            <a:r>
              <a:t>搜索系统</a:t>
            </a:r>
          </a:p>
          <a:p>
            <a:pPr marL="314325" indent="-314325">
              <a:defRPr sz="2200"/>
            </a:pPr>
            <a:r>
              <a:t>微信、第三方账号相关</a:t>
            </a:r>
          </a:p>
          <a:p>
            <a:pPr marL="314325" indent="-314325">
              <a:defRPr sz="2200"/>
            </a:pPr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积分系统</a:t>
            </a:r>
          </a:p>
        </p:txBody>
      </p:sp>
      <p:sp>
        <p:nvSpPr>
          <p:cNvPr id="15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大部分操作消耗积分（防止垃圾内容）</a:t>
            </a:r>
          </a:p>
          <a:p>
            <a:pPr/>
            <a:r>
              <a:t>每一项积分相关操作均可配置数值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榜单系统</a:t>
            </a:r>
          </a:p>
        </p:txBody>
      </p:sp>
      <p:sp>
        <p:nvSpPr>
          <p:cNvPr id="15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积分排行榜</a:t>
            </a:r>
          </a:p>
          <a:p>
            <a:pPr/>
            <a:r>
              <a:t>签到排行榜</a:t>
            </a:r>
          </a:p>
          <a:p>
            <a:pPr/>
            <a:r>
              <a:t>贡献排行榜</a:t>
            </a:r>
          </a:p>
          <a:p>
            <a:pPr/>
            <a:r>
              <a:t>链接排行榜（站外链接点击）</a:t>
            </a:r>
          </a:p>
          <a:p>
            <a:pPr/>
            <a:r>
              <a:t>活跃度排行榜</a:t>
            </a:r>
          </a:p>
          <a:p>
            <a:pPr/>
            <a:r>
              <a:t>帖子排行榜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问答系统</a:t>
            </a:r>
          </a:p>
        </p:txBody>
      </p:sp>
      <p:sp>
        <p:nvSpPr>
          <p:cNvPr id="15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提问积分悬赏</a:t>
            </a:r>
          </a:p>
          <a:p>
            <a:pPr/>
            <a:r>
              <a:t>采纳答案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贡献系统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对用户贡献进行量化</a:t>
            </a:r>
          </a:p>
          <a:p>
            <a:pPr/>
            <a:r>
              <a:t>影响角色，最终影响权限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