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CACA"/>
          </a:solidFill>
        </a:fill>
      </a:tcStyle>
    </a:wholeTbl>
    <a:band2H>
      <a:tcTxStyle b="def" i="def"/>
      <a:tcStyle>
        <a:tcBdr/>
        <a:fill>
          <a:solidFill>
            <a:srgbClr val="F4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508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97" name="正文级别 1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/>
          <p:nvPr>
            <p:ph type="title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06" name="正文级别 1…"/>
          <p:cNvSpPr txBox="1"/>
          <p:nvPr>
            <p:ph type="body" idx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242" indent="-310242">
              <a:lnSpc>
                <a:spcPct val="90000"/>
              </a:lnSpc>
              <a:spcBef>
                <a:spcPts val="14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>
              <a:lnSpc>
                <a:spcPct val="90000"/>
              </a:lnSpc>
              <a:spcBef>
                <a:spcPts val="1400"/>
              </a:spcBef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b="1" cap="all"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900"/>
              </a:spcBef>
              <a:defRPr sz="3800"/>
            </a:lvl1pPr>
            <a:lvl2pPr marL="909637" indent="-452437">
              <a:spcBef>
                <a:spcPts val="900"/>
              </a:spcBef>
              <a:defRPr sz="3800"/>
            </a:lvl2pPr>
            <a:lvl3pPr marL="1348739" indent="-434339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400"/>
            </a:lvl1pPr>
            <a:lvl2pPr marL="0" indent="457200">
              <a:spcBef>
                <a:spcPts val="800"/>
              </a:spcBef>
              <a:buSzTx/>
              <a:buFontTx/>
              <a:buNone/>
              <a:defRPr b="1" sz="3400"/>
            </a:lvl2pPr>
            <a:lvl3pPr marL="0" indent="914400">
              <a:spcBef>
                <a:spcPts val="800"/>
              </a:spcBef>
              <a:buSzTx/>
              <a:buFontTx/>
              <a:buNone/>
              <a:defRPr b="1" sz="3400"/>
            </a:lvl3pPr>
            <a:lvl4pPr marL="0" indent="1371600">
              <a:spcBef>
                <a:spcPts val="800"/>
              </a:spcBef>
              <a:buSzTx/>
              <a:buFontTx/>
              <a:buNone/>
              <a:defRPr b="1" sz="3400"/>
            </a:lvl4pPr>
            <a:lvl5pPr marL="0" indent="1828800">
              <a:spcBef>
                <a:spcPts val="800"/>
              </a:spcBef>
              <a:buSzTx/>
              <a:buFontTx/>
              <a:buNone/>
              <a:defRPr b="1" sz="3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/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400"/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b="1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/>
          <p:nvPr>
            <p:ph type="title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b="1"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77" name="正文级别 1…"/>
          <p:cNvSpPr txBox="1"/>
          <p:nvPr>
            <p:ph type="body" idx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487" indent="-471487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/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b="1" sz="2800"/>
            </a:lvl1pPr>
          </a:lstStyle>
          <a:p>
            <a:pPr/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正文级别 1…"/>
          <p:cNvSpPr txBox="1"/>
          <p:nvPr>
            <p:ph type="body" sz="quarter" idx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2pPr marL="906235" indent="-449035"/>
            <a:lvl3pPr marL="1333500" indent="-419100"/>
            <a:lvl4pPr marL="1874520" indent="-502920"/>
            <a:lvl5pPr marL="2331720" indent="-50292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7" name="Sym  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  </a:t>
            </a:r>
            <a:r>
              <a:t>社区系统商业版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 xmlns:p14="http://schemas.microsoft.com/office/powerpoint/2010/main" spd="med" advClick="1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471487" marR="0" indent="-471487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1pPr>
      <a:lvl2pPr marL="763360" marR="0" indent="-30616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pai.com/article/1488603534762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pai.com/article/1486188905847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bs.wtoip.com/" TargetMode="External"/><Relationship Id="rId3" Type="http://schemas.openxmlformats.org/officeDocument/2006/relationships/hyperlink" Target="http://c.raqsoft.com.cn/" TargetMode="External"/><Relationship Id="rId4" Type="http://schemas.openxmlformats.org/officeDocument/2006/relationships/hyperlink" Target="https://tapdealing.com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7958" y="2456462"/>
            <a:ext cx="1588524" cy="158852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35" name="Sym  社区系统商业版"/>
          <p:cNvSpPr txBox="1"/>
          <p:nvPr/>
        </p:nvSpPr>
        <p:spPr>
          <a:xfrm>
            <a:off x="3801777" y="2816553"/>
            <a:ext cx="7625589" cy="89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  </a:t>
            </a:r>
            <a:r>
              <a:t>社区系统商业版</a:t>
            </a:r>
          </a:p>
        </p:txBody>
      </p:sp>
      <p:sp>
        <p:nvSpPr>
          <p:cNvPr id="136" name="副标题 3"/>
          <p:cNvSpPr txBox="1"/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pPr/>
            <a:r>
              <a:t>背景、功能以及技术架构简介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货币系统</a:t>
            </a:r>
          </a:p>
        </p:txBody>
      </p:sp>
      <p:sp>
        <p:nvSpPr>
          <p:cNvPr id="1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少量二开即可对接区块链</a:t>
            </a:r>
          </a:p>
          <a:p>
            <a:pPr/>
            <a:r>
              <a:t>币种管理</a:t>
            </a:r>
          </a:p>
          <a:p>
            <a:pPr/>
            <a:r>
              <a:t>钱包地址管理</a:t>
            </a:r>
          </a:p>
          <a:p>
            <a:pPr/>
            <a:r>
              <a:t>转账、提币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隐私系统</a:t>
            </a:r>
          </a:p>
        </p:txBody>
      </p:sp>
      <p:sp>
        <p:nvSpPr>
          <p:cNvPr id="16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内容可见性控制（打赏区、仅楼主可见、禁止非登录浏览等）</a:t>
            </a:r>
          </a:p>
          <a:p>
            <a:pPr/>
            <a:r>
              <a:t>用户隐私开关</a:t>
            </a:r>
          </a:p>
        </p:txBody>
      </p:sp>
      <p:pic>
        <p:nvPicPr>
          <p:cNvPr id="167" name="未标题-1.png" descr="未标题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636" y="4690172"/>
            <a:ext cx="8764431" cy="4467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通知系统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详细的通知分类</a:t>
            </a:r>
          </a:p>
          <a:p>
            <a:pPr/>
            <a:r>
              <a:t>WebSocket</a:t>
            </a:r>
            <a:r>
              <a:t>实时通知</a:t>
            </a:r>
          </a:p>
          <a:p>
            <a:pPr/>
            <a:r>
              <a:t>合并频繁通知，减少打扰用户</a:t>
            </a:r>
          </a:p>
          <a:p>
            <a:pPr/>
            <a:r>
              <a:t>支持浏览器离线通知（</a:t>
            </a:r>
            <a:r>
              <a:t>Chrome</a:t>
            </a:r>
            <a:r>
              <a:t>、</a:t>
            </a:r>
            <a:r>
              <a:t>FF</a:t>
            </a:r>
            <a:r>
              <a:t>、</a:t>
            </a:r>
            <a:r>
              <a:t>Edge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举报系统</a:t>
            </a:r>
          </a:p>
        </p:txBody>
      </p:sp>
      <p:sp>
        <p:nvSpPr>
          <p:cNvPr id="1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举报用户</a:t>
            </a:r>
          </a:p>
          <a:p>
            <a:pPr/>
            <a:r>
              <a:t>举报帖子</a:t>
            </a:r>
          </a:p>
          <a:p>
            <a:pPr/>
            <a:r>
              <a:t>举报内容可进行忽略</a:t>
            </a:r>
            <a:r>
              <a:t>/</a:t>
            </a:r>
            <a:r>
              <a:t>奖励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搜索系统</a:t>
            </a:r>
          </a:p>
        </p:txBody>
      </p:sp>
      <p:sp>
        <p:nvSpPr>
          <p:cNvPr id="17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零开发对接</a:t>
            </a:r>
            <a:r>
              <a:t>Algolia</a:t>
            </a:r>
          </a:p>
          <a:p>
            <a:pPr/>
            <a:r>
              <a:t>少量二开对接</a:t>
            </a:r>
            <a:r>
              <a:t>Elasticsearch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微信、第三方账号相关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微信公众号、小程序对接</a:t>
            </a:r>
          </a:p>
          <a:p>
            <a:pPr/>
            <a:r>
              <a:t>支持通过微博、</a:t>
            </a:r>
            <a:r>
              <a:t>QQ</a:t>
            </a:r>
            <a:r>
              <a:t>、微信账号登录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</a:t>
            </a:r>
          </a:p>
        </p:txBody>
      </p:sp>
      <p:sp>
        <p:nvSpPr>
          <p:cNvPr id="18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提供丰富的</a:t>
            </a:r>
            <a:r>
              <a:t>API</a:t>
            </a:r>
            <a:r>
              <a:t>给</a:t>
            </a:r>
            <a:r>
              <a:t>APP</a:t>
            </a:r>
            <a:r>
              <a:t>客户端或者其他系统进行交互联动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API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其他功能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39" indent="-316839" defTabSz="1287475">
              <a:lnSpc>
                <a:spcPct val="81000"/>
              </a:lnSpc>
              <a:defRPr sz="2772"/>
            </a:pPr>
            <a:r>
              <a:t>简单的微博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支持注销账号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语音摘要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快捷键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匿名发帖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音视频播放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录音发帖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多主题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多维度用户数据统计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多语言国际化</a:t>
            </a:r>
          </a:p>
          <a:p>
            <a:pPr marL="316839" indent="-316839" defTabSz="1287475">
              <a:lnSpc>
                <a:spcPct val="81000"/>
              </a:lnSpc>
              <a:defRPr sz="2772"/>
            </a:pPr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环境搭建</a:t>
            </a:r>
          </a:p>
        </p:txBody>
      </p:sp>
      <p:sp>
        <p:nvSpPr>
          <p:cNvPr id="18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 8</a:t>
            </a:r>
          </a:p>
          <a:p>
            <a:pPr/>
            <a:r>
              <a:t>MySQL 5.7+</a:t>
            </a:r>
          </a:p>
          <a:p>
            <a:pPr/>
            <a:r>
              <a:t>Tomcat/Jetty 9</a:t>
            </a:r>
          </a:p>
          <a:p>
            <a:pPr/>
            <a:r>
              <a:t>Maven</a:t>
            </a:r>
          </a:p>
          <a:p>
            <a:pPr/>
          </a:p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《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Sym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安装指南》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技术架构</a:t>
            </a:r>
          </a:p>
        </p:txBody>
      </p:sp>
      <p:sp>
        <p:nvSpPr>
          <p:cNvPr id="19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开发框架</a:t>
            </a:r>
          </a:p>
          <a:p>
            <a:pPr/>
            <a:r>
              <a:t>MVC</a:t>
            </a:r>
            <a:r>
              <a:t>分层</a:t>
            </a:r>
          </a:p>
          <a:p>
            <a:pPr/>
            <a:r>
              <a:t>移动端</a:t>
            </a:r>
          </a:p>
          <a:p>
            <a:pPr/>
            <a:r>
              <a:t>SEO</a:t>
            </a:r>
          </a:p>
          <a:p>
            <a:pPr/>
            <a:r>
              <a:t>性能优化</a:t>
            </a:r>
          </a:p>
          <a:p>
            <a:pPr/>
            <a:r>
              <a:t>安全性</a:t>
            </a:r>
          </a:p>
          <a:p>
            <a:pPr/>
            <a:r>
              <a:t>集群部署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开发背景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初始研发于</a:t>
            </a:r>
            <a:r>
              <a:t>2011</a:t>
            </a:r>
            <a:r>
              <a:t>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业界缺乏</a:t>
            </a:r>
            <a:r>
              <a:t>Java</a:t>
            </a:r>
            <a:r>
              <a:t>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开发框架</a:t>
            </a:r>
          </a:p>
        </p:txBody>
      </p:sp>
      <p:sp>
        <p:nvSpPr>
          <p:cNvPr id="19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</a:t>
            </a:r>
            <a:r>
              <a:t>Latke</a:t>
            </a:r>
            <a:r>
              <a:t>开发，类似</a:t>
            </a:r>
            <a:r>
              <a:t>SpringMVC</a:t>
            </a:r>
            <a:r>
              <a:t>的轻量级</a:t>
            </a:r>
            <a:r>
              <a:t>Servlet</a:t>
            </a:r>
            <a:r>
              <a:t>框架</a:t>
            </a:r>
          </a:p>
          <a:p>
            <a:pPr/>
            <a:r>
              <a:t>服务端模板使用</a:t>
            </a:r>
            <a:r>
              <a:t>FreeMarker</a:t>
            </a:r>
          </a:p>
          <a:p>
            <a:pPr/>
            <a:r>
              <a:t>前端</a:t>
            </a:r>
            <a:r>
              <a:t>jQuery</a:t>
            </a:r>
            <a:r>
              <a:t>，</a:t>
            </a:r>
            <a:r>
              <a:t>webpack</a:t>
            </a:r>
            <a:r>
              <a:t>打包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MVC</a:t>
            </a:r>
            <a:r>
              <a:t>分层</a:t>
            </a:r>
          </a:p>
        </p:txBody>
      </p:sp>
      <p:sp>
        <p:nvSpPr>
          <p:cNvPr id="19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Processor</a:t>
            </a:r>
            <a:r>
              <a:t>控制器层，处理</a:t>
            </a:r>
            <a:r>
              <a:t>AJAX</a:t>
            </a:r>
            <a:r>
              <a:t>、</a:t>
            </a:r>
            <a:r>
              <a:t>PJAX</a:t>
            </a:r>
            <a:r>
              <a:t>、页面渲染</a:t>
            </a:r>
          </a:p>
          <a:p>
            <a:pPr/>
            <a:r>
              <a:t>Service</a:t>
            </a:r>
            <a:r>
              <a:t>服务层，所有交互操作基本都封装在内，兼顾复用与扩展</a:t>
            </a:r>
          </a:p>
          <a:p>
            <a:pPr/>
            <a:r>
              <a:t>Repository</a:t>
            </a:r>
            <a:r>
              <a:t>数据访问层，处理</a:t>
            </a:r>
            <a:r>
              <a:t>JSON</a:t>
            </a:r>
            <a:r>
              <a:t>数据存取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移动端</a:t>
            </a:r>
          </a:p>
        </p:txBody>
      </p:sp>
      <p:sp>
        <p:nvSpPr>
          <p:cNvPr id="20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单独一套模板进行渲染</a:t>
            </a:r>
          </a:p>
          <a:p>
            <a:pPr/>
            <a:r>
              <a:t>支持</a:t>
            </a:r>
            <a:r>
              <a:t>PWA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SEO	</a:t>
            </a:r>
          </a:p>
        </p:txBody>
      </p:sp>
      <p:sp>
        <p:nvSpPr>
          <p:cNvPr id="20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合理的</a:t>
            </a:r>
            <a:r>
              <a:t>URL</a:t>
            </a:r>
            <a:r>
              <a:t>、</a:t>
            </a:r>
            <a:r>
              <a:t>DOM</a:t>
            </a:r>
          </a:p>
          <a:p>
            <a:pPr/>
            <a:r>
              <a:t>所有链接精准设置</a:t>
            </a:r>
            <a:r>
              <a:t>rel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性能优化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</a:t>
            </a:r>
            <a:r>
              <a:t>零</a:t>
            </a:r>
            <a:r>
              <a:t>join</a:t>
            </a:r>
          </a:p>
          <a:p>
            <a:pPr/>
            <a:r>
              <a:t>热数据缓存</a:t>
            </a:r>
          </a:p>
          <a:p>
            <a:pPr/>
            <a:r>
              <a:t>支持</a:t>
            </a:r>
            <a:r>
              <a:t>Redis</a:t>
            </a:r>
            <a:r>
              <a:t>或内存缓存</a:t>
            </a:r>
          </a:p>
          <a:p>
            <a:pPr/>
            <a:r>
              <a:t>后端耗时埋点与性能监控日志</a:t>
            </a:r>
          </a:p>
          <a:p>
            <a:pPr/>
            <a:r>
              <a:t>前端按需加载图片、</a:t>
            </a:r>
            <a:r>
              <a:t>JS</a:t>
            </a:r>
          </a:p>
          <a:p>
            <a:pPr/>
            <a:r>
              <a:t>前端</a:t>
            </a:r>
            <a:r>
              <a:t>Service Worker</a:t>
            </a:r>
            <a:r>
              <a:t>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安全性</a:t>
            </a:r>
          </a:p>
        </p:txBody>
      </p:sp>
      <p:sp>
        <p:nvSpPr>
          <p:cNvPr id="20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全面防御</a:t>
            </a:r>
            <a:r>
              <a:t>XSS</a:t>
            </a:r>
            <a:r>
              <a:t>、</a:t>
            </a:r>
            <a:r>
              <a:t>CSRF</a:t>
            </a:r>
          </a:p>
          <a:p>
            <a:pPr/>
            <a:r>
              <a:t>内置</a:t>
            </a:r>
            <a:r>
              <a:t>CC</a:t>
            </a:r>
            <a:r>
              <a:t>攻击过滤</a:t>
            </a:r>
          </a:p>
          <a:p>
            <a:pPr/>
            <a:r>
              <a:t>支持敏感词配置</a:t>
            </a:r>
          </a:p>
          <a:p>
            <a:pPr/>
            <a:r>
              <a:t>可接入微信提供的内容安全校验接口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集群部署</a:t>
            </a:r>
          </a:p>
        </p:txBody>
      </p:sp>
      <p:sp>
        <p:nvSpPr>
          <p:cNvPr id="21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会话通过</a:t>
            </a:r>
            <a:r>
              <a:t>Cookie</a:t>
            </a:r>
            <a:r>
              <a:t>校验</a:t>
            </a:r>
          </a:p>
          <a:p>
            <a:pPr/>
            <a:r>
              <a:t>使用</a:t>
            </a:r>
            <a:r>
              <a:t>Redis</a:t>
            </a:r>
            <a:r>
              <a:t>统一缓存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开源商业化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B3log</a:t>
            </a:r>
            <a:r>
              <a:t>开源组织</a:t>
            </a:r>
          </a:p>
          <a:p>
            <a:pPr/>
            <a:r>
              <a:t>社区版开源协议</a:t>
            </a:r>
            <a:r>
              <a:t>AGPL</a:t>
            </a:r>
          </a:p>
          <a:p>
            <a:pPr/>
            <a:r>
              <a:t>商业版使用授权</a:t>
            </a:r>
          </a:p>
          <a:p>
            <a:pPr/>
            <a:r>
              <a:t>Sym</a:t>
            </a:r>
            <a:r>
              <a:t>软件著作权</a:t>
            </a:r>
          </a:p>
          <a:p>
            <a:pPr/>
            <a:r>
              <a:t>云南链滴科技有限公司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客户案例</a:t>
            </a:r>
          </a:p>
        </p:txBody>
      </p:sp>
      <p:sp>
        <p:nvSpPr>
          <p:cNvPr id="14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https://bbs.wtoip.com</a:t>
            </a:r>
          </a:p>
          <a:p>
            <a:pPr/>
            <a:r>
              <a:t>四方环视 </a:t>
            </a:r>
            <a:r>
              <a:t>http://bbs.ivrpano.com</a:t>
            </a:r>
          </a:p>
          <a:p>
            <a:pPr/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http://c.raqsoft.com.cn</a:t>
            </a:r>
          </a:p>
          <a:p>
            <a:pPr/>
            <a:r>
              <a:t>一帆时空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https://tapdealing.com</a:t>
            </a:r>
            <a:r>
              <a:t> （电商导购）</a:t>
            </a:r>
          </a:p>
          <a:p>
            <a:pPr/>
            <a:r>
              <a:t>深圳平安（在建中，三村晖教育平台社区）</a:t>
            </a:r>
          </a:p>
          <a:p>
            <a:pPr/>
            <a:r>
              <a:t>深圳金蝶（在建中，精斗云社区）</a:t>
            </a:r>
          </a:p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功能模块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积分系统</a:t>
            </a:r>
          </a:p>
        </p:txBody>
      </p:sp>
      <p:sp>
        <p:nvSpPr>
          <p:cNvPr id="15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大部分操作消耗积分（防止垃圾内容）</a:t>
            </a:r>
          </a:p>
          <a:p>
            <a:pPr/>
            <a:r>
              <a:t>每一项积分相关操作均可配置数值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榜单系统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积分排行榜</a:t>
            </a:r>
          </a:p>
          <a:p>
            <a:pPr/>
            <a:r>
              <a:t>签到排行榜</a:t>
            </a:r>
          </a:p>
          <a:p>
            <a:pPr/>
            <a:r>
              <a:t>贡献排行榜</a:t>
            </a:r>
          </a:p>
          <a:p>
            <a:pPr/>
            <a:r>
              <a:t>链接排行榜（站外链接点击）</a:t>
            </a:r>
          </a:p>
          <a:p>
            <a:pPr/>
            <a:r>
              <a:t>活跃度排行榜</a:t>
            </a:r>
          </a:p>
          <a:p>
            <a:pPr/>
            <a:r>
              <a:t>帖子排行榜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问答系统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提问积分悬赏</a:t>
            </a:r>
          </a:p>
          <a:p>
            <a:pPr/>
            <a:r>
              <a:t>采纳答案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贡献系统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对用户贡献进行量化</a:t>
            </a:r>
          </a:p>
          <a:p>
            <a:pPr/>
            <a:r>
              <a:t>影响角色，最终影响权限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