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5pPr>
    <a:lvl6pPr marL="0" marR="0" indent="22860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6pPr>
    <a:lvl7pPr marL="0" marR="0" indent="2743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7pPr>
    <a:lvl8pPr marL="0" marR="0" indent="3200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8pPr>
    <a:lvl9pPr marL="0" marR="0" indent="3657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Franklin Gothic Book" panose="020B0503020102020204"/>
      </a:defRPr>
    </a:lvl1pPr>
    <a:lvl2pPr indent="228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2pPr>
    <a:lvl3pPr indent="457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3pPr>
    <a:lvl4pPr indent="685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4pPr>
    <a:lvl5pPr indent="914400" defTabSz="1300480" latinLnBrk="0">
      <a:defRPr sz="1600">
        <a:latin typeface="+mj-lt"/>
        <a:ea typeface="+mj-ea"/>
        <a:cs typeface="+mj-cs"/>
        <a:sym typeface="Franklin Gothic Book" panose="020B0503020102020204"/>
      </a:defRPr>
    </a:lvl5pPr>
    <a:lvl6pPr indent="1143000" defTabSz="1300480" latinLnBrk="0">
      <a:defRPr sz="1600">
        <a:latin typeface="+mj-lt"/>
        <a:ea typeface="+mj-ea"/>
        <a:cs typeface="+mj-cs"/>
        <a:sym typeface="Franklin Gothic Book" panose="020B0503020102020204"/>
      </a:defRPr>
    </a:lvl6pPr>
    <a:lvl7pPr indent="1371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7pPr>
    <a:lvl8pPr indent="1600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8pPr>
    <a:lvl9pPr indent="1828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 hasCustomPrompt="1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 hasCustomPrompt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97" name="正文级别 1…"/>
          <p:cNvSpPr txBox="1"/>
          <p:nvPr>
            <p:ph type="body" idx="1" hasCustomPrompt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/>
          <p:nvPr>
            <p:ph type="title" hasCustomPrompt="1"/>
          </p:nvPr>
        </p:nvSpPr>
        <p:spPr>
          <a:xfrm>
            <a:off x="9428480" y="390596"/>
            <a:ext cx="2926081" cy="8322169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650239" y="390596"/>
            <a:ext cx="8561495" cy="832216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/>
          <p:nvPr>
            <p:ph type="title" hasCustomPrompt="1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正文级别 1…"/>
          <p:cNvSpPr txBox="1"/>
          <p:nvPr>
            <p:ph type="body" sz="quarter" idx="1" hasCustomPrompt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/>
          <p:nvPr>
            <p:ph type="sldNum" sz="quarter" idx="2"/>
          </p:nvPr>
        </p:nvSpPr>
        <p:spPr>
          <a:xfrm>
            <a:off x="6343006" y="9296400"/>
            <a:ext cx="312015" cy="312343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/>
          <p:nvPr>
            <p:ph type="title" hasCustomPrompt="1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lnSpc>
                <a:spcPct val="90000"/>
              </a:lnSpc>
              <a:defRPr sz="6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4" name="正文级别 1…"/>
          <p:cNvSpPr txBox="1"/>
          <p:nvPr>
            <p:ph type="body" idx="1" hasCustomPrompt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310515" indent="-310515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819150" indent="-36195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48740" indent="-434340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542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3114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 hasCustomPrompt="1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>
              <a:defRPr sz="5600" b="1" cap="all"/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 hasCustomPrompt="1"/>
          </p:nvPr>
        </p:nvSpPr>
        <p:spPr>
          <a:xfrm>
            <a:off x="650239" y="2275839"/>
            <a:ext cx="5743788" cy="6436927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900"/>
              </a:spcBef>
              <a:defRPr sz="3800"/>
            </a:lvl1pPr>
            <a:lvl2pPr marL="909320" indent="-452120">
              <a:spcBef>
                <a:spcPts val="900"/>
              </a:spcBef>
              <a:defRPr sz="3800"/>
            </a:lvl2pPr>
            <a:lvl3pPr marL="1348740" indent="-434340">
              <a:spcBef>
                <a:spcPts val="900"/>
              </a:spcBef>
              <a:defRPr sz="3800"/>
            </a:lvl3pPr>
            <a:lvl4pPr marL="1854200" indent="-482600">
              <a:spcBef>
                <a:spcPts val="900"/>
              </a:spcBef>
              <a:defRPr sz="3800"/>
            </a:lvl4pPr>
            <a:lvl5pPr marL="2311400" indent="-482600">
              <a:spcBef>
                <a:spcPts val="9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650239" y="2183271"/>
            <a:ext cx="5746046" cy="90988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400" b="1"/>
            </a:lvl1pPr>
            <a:lvl2pPr marL="0" indent="457200">
              <a:spcBef>
                <a:spcPts val="800"/>
              </a:spcBef>
              <a:buSzTx/>
              <a:buFontTx/>
              <a:buNone/>
              <a:defRPr sz="3400" b="1"/>
            </a:lvl2pPr>
            <a:lvl3pPr marL="0" indent="914400">
              <a:spcBef>
                <a:spcPts val="800"/>
              </a:spcBef>
              <a:buSzTx/>
              <a:buFontTx/>
              <a:buNone/>
              <a:defRPr sz="3400" b="1"/>
            </a:lvl3pPr>
            <a:lvl4pPr marL="0" indent="1371600">
              <a:spcBef>
                <a:spcPts val="800"/>
              </a:spcBef>
              <a:buSzTx/>
              <a:buFontTx/>
              <a:buNone/>
              <a:defRPr sz="3400" b="1"/>
            </a:lvl4pPr>
            <a:lvl5pPr marL="0" indent="1828800">
              <a:spcBef>
                <a:spcPts val="800"/>
              </a:spcBef>
              <a:buSzTx/>
              <a:buFontTx/>
              <a:buNone/>
              <a:defRPr sz="3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/>
          <p:nvPr>
            <p:ph type="body" sz="quarter" idx="13"/>
          </p:nvPr>
        </p:nvSpPr>
        <p:spPr>
          <a:xfrm>
            <a:off x="6606258" y="2183271"/>
            <a:ext cx="5748303" cy="90988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400" b="1"/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/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/>
          <p:nvPr>
            <p:ph type="title" hasCustomPrompt="1"/>
          </p:nvPr>
        </p:nvSpPr>
        <p:spPr>
          <a:xfrm>
            <a:off x="650239" y="388337"/>
            <a:ext cx="4278491" cy="1652694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77" name="正文级别 1…"/>
          <p:cNvSpPr txBox="1"/>
          <p:nvPr>
            <p:ph type="body" idx="1" hasCustomPrompt="1"/>
          </p:nvPr>
        </p:nvSpPr>
        <p:spPr>
          <a:xfrm>
            <a:off x="5084515" y="388337"/>
            <a:ext cx="7270046" cy="832442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3"/>
          <p:cNvSpPr/>
          <p:nvPr>
            <p:ph type="body" sz="half" idx="13"/>
          </p:nvPr>
        </p:nvSpPr>
        <p:spPr>
          <a:xfrm>
            <a:off x="650239" y="2041031"/>
            <a:ext cx="4278491" cy="667173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/>
          <p:nvPr>
            <p:ph type="title" hasCustomPrompt="1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87" name="图片占位符 2"/>
          <p:cNvSpPr/>
          <p:nvPr>
            <p:ph type="pic" sz="half" idx="13"/>
          </p:nvPr>
        </p:nvSpPr>
        <p:spPr>
          <a:xfrm>
            <a:off x="2549031" y="871502"/>
            <a:ext cx="7802882" cy="5852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正文级别 1…"/>
          <p:cNvSpPr txBox="1"/>
          <p:nvPr>
            <p:ph type="body" sz="quarter" idx="1" hasCustomPrompt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-4234" y="1220359"/>
            <a:ext cx="13004801" cy="8534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8"/>
          <p:cNvSpPr/>
          <p:nvPr/>
        </p:nvSpPr>
        <p:spPr>
          <a:xfrm>
            <a:off x="-866" y="1219199"/>
            <a:ext cx="13006532" cy="8539766"/>
          </a:xfrm>
          <a:prstGeom prst="rect">
            <a:avLst/>
          </a:prstGeom>
          <a:solidFill>
            <a:srgbClr val="FFFFFF">
              <a:alpha val="71000"/>
            </a:srgbClr>
          </a:solidFill>
          <a:ln w="3175">
            <a:miter lim="400000"/>
          </a:ln>
        </p:spPr>
        <p:txBody>
          <a:bodyPr lIns="36575" tIns="36575" rIns="36575" bIns="36575" anchor="ctr"/>
          <a:lstStyle/>
          <a:p>
            <a:pPr>
              <a:defRPr sz="2000"/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609600" y="1828800"/>
            <a:ext cx="11704321" cy="901700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609599" y="3340100"/>
            <a:ext cx="11704322" cy="5870453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normAutofit/>
          </a:bodyPr>
          <a:lstStyle>
            <a:lvl2pPr marL="906145" indent="-448945"/>
            <a:lvl3pPr marL="1333500" indent="-419100"/>
            <a:lvl4pPr marL="1874520" indent="-502920"/>
            <a:lvl5pPr marL="2331720" indent="-50292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sym-logo300.png" descr="sym-logo300.png"/>
          <p:cNvPicPr/>
          <p:nvPr/>
        </p:nvPicPr>
        <p:blipFill>
          <a:blip r:embed="rId16"/>
          <a:stretch>
            <a:fillRect/>
          </a:stretch>
        </p:blipFill>
        <p:spPr>
          <a:xfrm>
            <a:off x="310956" y="300566"/>
            <a:ext cx="606748" cy="606749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7" name="Sym社区系统商业版"/>
          <p:cNvSpPr txBox="1"/>
          <p:nvPr/>
        </p:nvSpPr>
        <p:spPr>
          <a:xfrm>
            <a:off x="1219200" y="375340"/>
            <a:ext cx="6577918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914400">
              <a:spcBef>
                <a:spcPts val="700"/>
              </a:spcBef>
              <a:defRPr sz="2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1985853" y="9123307"/>
            <a:ext cx="368707" cy="352959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1pPr>
      <a:lvl2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2pPr>
      <a:lvl3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3pPr>
      <a:lvl4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4pPr>
      <a:lvl5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5pPr>
      <a:lvl6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6pPr>
      <a:lvl7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7pPr>
      <a:lvl8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8pPr>
      <a:lvl9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9pPr>
    </p:titleStyle>
    <p:bodyStyle>
      <a:lvl1pPr marL="471170" marR="0" indent="-4711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1pPr>
      <a:lvl2pPr marL="763270" marR="0" indent="-3060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2pPr>
      <a:lvl3pPr marL="1200150" marR="0" indent="-28575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3pPr>
      <a:lvl4pPr marL="1714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4pPr>
      <a:lvl5pPr marL="21717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»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5pPr>
      <a:lvl6pPr marL="26289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6pPr>
      <a:lvl7pPr marL="30861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7pPr>
      <a:lvl8pPr marL="35433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8pPr>
      <a:lvl9pPr marL="4000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1pPr>
      <a:lvl2pPr marL="0" marR="0" indent="457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2pPr>
      <a:lvl3pPr marL="0" marR="0" indent="914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3pPr>
      <a:lvl4pPr marL="0" marR="0" indent="1371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4pPr>
      <a:lvl5pPr marL="0" marR="0" indent="18288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5pPr>
      <a:lvl6pPr marL="0" marR="0" indent="22860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6pPr>
      <a:lvl7pPr marL="0" marR="0" indent="2743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7pPr>
      <a:lvl8pPr marL="0" marR="0" indent="3200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8pPr>
      <a:lvl9pPr marL="0" marR="0" indent="3657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bs.ivrpano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ym-logo300.png" descr="sym-logo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42" y="2456462"/>
            <a:ext cx="1588524" cy="1588524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135" name="Sym社区系统商业版"/>
          <p:cNvSpPr txBox="1"/>
          <p:nvPr/>
        </p:nvSpPr>
        <p:spPr>
          <a:xfrm>
            <a:off x="4130261" y="2816553"/>
            <a:ext cx="7118097" cy="892048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b">
            <a:spAutoFit/>
          </a:bodyPr>
          <a:lstStyle/>
          <a:p>
            <a:pPr>
              <a:spcBef>
                <a:spcPts val="1000"/>
              </a:spcBef>
              <a:defRPr sz="6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136" name="副标题 3"/>
          <p:cNvSpPr txBox="1"/>
          <p:nvPr>
            <p:ph type="subTitle" sz="quarter" idx="1"/>
          </p:nvPr>
        </p:nvSpPr>
        <p:spPr>
          <a:xfrm>
            <a:off x="1950719" y="6153784"/>
            <a:ext cx="9103361" cy="2492588"/>
          </a:xfrm>
          <a:prstGeom prst="rect">
            <a:avLst/>
          </a:prstGeom>
        </p:spPr>
        <p:txBody>
          <a:bodyPr/>
          <a:lstStyle/>
          <a:p>
            <a:r>
              <a:t>背景、功能以及技术架构简介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货币系统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少量二开即可对接区块链</a:t>
            </a:r>
          </a:p>
          <a:p>
            <a:r>
              <a:t>币种管理</a:t>
            </a:r>
          </a:p>
          <a:p>
            <a:r>
              <a:t>钱包地址管理</a:t>
            </a:r>
          </a:p>
          <a:p>
            <a:r>
              <a:t>转账、提币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隐私系统</a:t>
            </a:r>
          </a:p>
        </p:txBody>
      </p:sp>
      <p:sp>
        <p:nvSpPr>
          <p:cNvPr id="16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内容可见性控制（打赏区、仅楼主可见、禁止非登录浏览等）</a:t>
            </a:r>
          </a:p>
          <a:p>
            <a:r>
              <a:t>用户隐私开关</a:t>
            </a:r>
          </a:p>
        </p:txBody>
      </p:sp>
      <p:pic>
        <p:nvPicPr>
          <p:cNvPr id="167" name="未标题-1.png" descr="未标题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636" y="4690172"/>
            <a:ext cx="8764431" cy="44679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通知系统</a:t>
            </a:r>
          </a:p>
        </p:txBody>
      </p:sp>
      <p:sp>
        <p:nvSpPr>
          <p:cNvPr id="17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详细的通知分类</a:t>
            </a:r>
          </a:p>
          <a:p>
            <a:r>
              <a:t>WebSocket实时通知</a:t>
            </a:r>
          </a:p>
          <a:p>
            <a:r>
              <a:t>合并频繁通知，减少打扰用户</a:t>
            </a:r>
          </a:p>
          <a:p>
            <a:r>
              <a:t>支持浏览器离线通知（Chrome、FF、Edge）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举报系统</a:t>
            </a:r>
          </a:p>
        </p:txBody>
      </p:sp>
      <p:sp>
        <p:nvSpPr>
          <p:cNvPr id="17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举报用户</a:t>
            </a:r>
          </a:p>
          <a:p>
            <a:r>
              <a:t>举报帖子</a:t>
            </a:r>
          </a:p>
          <a:p>
            <a:r>
              <a:t>举报内容可进行忽略/奖励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搜索系统</a:t>
            </a:r>
          </a:p>
        </p:txBody>
      </p:sp>
      <p:sp>
        <p:nvSpPr>
          <p:cNvPr id="17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零开发对接Algolia</a:t>
            </a:r>
          </a:p>
          <a:p>
            <a:r>
              <a:t>少量二开对接Elasticsearch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微信、第三方账号相关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微信公众号、小程序对接</a:t>
            </a:r>
          </a:p>
          <a:p>
            <a:r>
              <a:t>支持通过微博、QQ、微信账号登录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</a:t>
            </a:r>
          </a:p>
        </p:txBody>
      </p:sp>
      <p:sp>
        <p:nvSpPr>
          <p:cNvPr id="18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提供丰富的API给APP客户端或者其他系统进行交互联动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API文档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其他功能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865" indent="-316865" defTabSz="1287145">
              <a:lnSpc>
                <a:spcPct val="81000"/>
              </a:lnSpc>
              <a:defRPr sz="2770"/>
            </a:pPr>
            <a:r>
              <a:t>简单的微博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注销账号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语音摘要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快捷键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匿名发帖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音视频播放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录音发帖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rPr lang="zh-CN">
                <a:ea typeface="宋体" panose="02010600030101010101" pitchFamily="2" charset="-122"/>
              </a:rPr>
              <a:t>投票表单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多主题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多维度用户数据统计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多语言国际化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环境搭建</a:t>
            </a:r>
          </a:p>
        </p:txBody>
      </p:sp>
      <p:sp>
        <p:nvSpPr>
          <p:cNvPr id="18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JDK 8</a:t>
            </a:r>
          </a:p>
          <a:p>
            <a:r>
              <a:t>MySQL 5.7+</a:t>
            </a:r>
          </a:p>
          <a:p>
            <a:r>
              <a:t>Tomcat/Jetty 9</a:t>
            </a:r>
          </a:p>
          <a:p>
            <a:r>
              <a:t>Maven</a:t>
            </a:r>
          </a:p>
          <a:p/>
          <a:p>
            <a:pPr marL="0" indent="0">
              <a:buSzTx/>
              <a:buNone/>
            </a:pPr>
            <a:r>
              <a:t>细节请参考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《Sym安装指南》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技术架构</a:t>
            </a:r>
          </a:p>
        </p:txBody>
      </p:sp>
      <p:sp>
        <p:nvSpPr>
          <p:cNvPr id="19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  <a:p>
            <a:r>
              <a:t>MVC分层</a:t>
            </a:r>
          </a:p>
          <a:p>
            <a:r>
              <a:t>移动端</a:t>
            </a:r>
          </a:p>
          <a:p>
            <a:r>
              <a:t>SEO</a:t>
            </a:r>
          </a:p>
          <a:p>
            <a:r>
              <a:t>性能优化</a:t>
            </a:r>
          </a:p>
          <a:p>
            <a:r>
              <a:t>安全性</a:t>
            </a:r>
          </a:p>
          <a:p>
            <a:r>
              <a:t>集群部署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开发背景</a:t>
            </a:r>
          </a:p>
        </p:txBody>
      </p:sp>
      <p:sp>
        <p:nvSpPr>
          <p:cNvPr id="13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初始研发于2011年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业界缺乏Java写的社区论坛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结合实际运营需求驱动开发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易于扩展的二次开发平台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</p:txBody>
      </p:sp>
      <p:sp>
        <p:nvSpPr>
          <p:cNvPr id="19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基于Latke开发，类似SpringMVC的轻量级Servlet框架</a:t>
            </a:r>
          </a:p>
          <a:p>
            <a:r>
              <a:t>服务端模板使用FreeMarker</a:t>
            </a:r>
          </a:p>
          <a:p>
            <a:r>
              <a:t>前端jQuery，webpack打包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MVC分层</a:t>
            </a:r>
          </a:p>
        </p:txBody>
      </p:sp>
      <p:sp>
        <p:nvSpPr>
          <p:cNvPr id="19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Processor控制器层，处理AJAX、PJAX、页面渲染</a:t>
            </a:r>
          </a:p>
          <a:p>
            <a:r>
              <a:t>Service服务层，所有交互操作基本都封装在内，兼顾复用与扩展</a:t>
            </a:r>
          </a:p>
          <a:p>
            <a:r>
              <a:t>Repository数据访问层，处理JSON数据存取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移动端</a:t>
            </a:r>
          </a:p>
        </p:txBody>
      </p:sp>
      <p:sp>
        <p:nvSpPr>
          <p:cNvPr id="20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单独一套模板进行渲染</a:t>
            </a:r>
          </a:p>
          <a:p>
            <a:r>
              <a:t>支持PWA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SEO	</a:t>
            </a:r>
          </a:p>
        </p:txBody>
      </p:sp>
      <p:sp>
        <p:nvSpPr>
          <p:cNvPr id="20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合理的URL、DOM</a:t>
            </a:r>
          </a:p>
          <a:p>
            <a:r>
              <a:t>所有链接精准设置rel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性能优化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SQL零join</a:t>
            </a:r>
          </a:p>
          <a:p>
            <a:r>
              <a:t>热数据缓存</a:t>
            </a:r>
          </a:p>
          <a:p>
            <a:r>
              <a:t>支持Redis或内存缓存</a:t>
            </a:r>
          </a:p>
          <a:p>
            <a:r>
              <a:t>后端耗时埋点与性能监控日志</a:t>
            </a:r>
          </a:p>
          <a:p>
            <a:r>
              <a:t>前端按需加载图片、JS</a:t>
            </a:r>
          </a:p>
          <a:p>
            <a:r>
              <a:t>前端Service Worker缓存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安全性</a:t>
            </a:r>
          </a:p>
        </p:txBody>
      </p:sp>
      <p:sp>
        <p:nvSpPr>
          <p:cNvPr id="20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全面防御XSS、CSRF</a:t>
            </a:r>
          </a:p>
          <a:p>
            <a:r>
              <a:t>内置CC攻击过滤</a:t>
            </a:r>
          </a:p>
          <a:p>
            <a:r>
              <a:t>支持敏感词配置</a:t>
            </a:r>
          </a:p>
          <a:p>
            <a:r>
              <a:t>可接入微信提供的内容安全校验接口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集群部署</a:t>
            </a:r>
          </a:p>
        </p:txBody>
      </p:sp>
      <p:sp>
        <p:nvSpPr>
          <p:cNvPr id="21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会话通过Cookie校验</a:t>
            </a:r>
          </a:p>
          <a:p>
            <a:r>
              <a:t>使用Redis统一缓存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开源商业化</a:t>
            </a:r>
          </a:p>
        </p:txBody>
      </p:sp>
      <p:sp>
        <p:nvSpPr>
          <p:cNvPr id="14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B3log开源组织</a:t>
            </a:r>
          </a:p>
          <a:p>
            <a:r>
              <a:t>社区版开源协议AGPL</a:t>
            </a:r>
          </a:p>
          <a:p>
            <a:r>
              <a:t>商业版使用授权</a:t>
            </a:r>
          </a:p>
          <a:p>
            <a:r>
              <a:t>Sym软件著作权</a:t>
            </a:r>
          </a:p>
          <a:p>
            <a:r>
              <a:t>云南链滴科技有限公司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客户案例</a:t>
            </a:r>
          </a:p>
        </p:txBody>
      </p:sp>
      <p:sp>
        <p:nvSpPr>
          <p:cNvPr id="14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汇桔网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https://bbs.wtoip.com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r>
              <a:t>四方环视 </a:t>
            </a:r>
            <a:r>
              <a:rPr>
                <a:hlinkClick r:id="rId1" tooltip=""/>
              </a:rPr>
              <a:t>http://bbs.ivrpano.com</a:t>
            </a:r>
          </a:p>
          <a:p>
            <a:r>
              <a:t>乾学院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http://c.raqsoft.com.cn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r>
              <a:t>一帆时空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https://tapdealing.com</a:t>
            </a:r>
            <a:r>
              <a:t> （电商导购）</a:t>
            </a:r>
          </a:p>
          <a:p>
            <a:r>
              <a:t>深圳平安（在建中，三村晖教育平台社区）</a:t>
            </a:r>
          </a:p>
          <a:p>
            <a:r>
              <a:t>深圳金蝶（在建中，精斗云社区）</a:t>
            </a:r>
          </a:p>
          <a:p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功能模块</a:t>
            </a:r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xfrm>
            <a:off x="609599" y="3340100"/>
            <a:ext cx="11704322" cy="6416090"/>
          </a:xfrm>
          <a:prstGeom prst="rect">
            <a:avLst/>
          </a:prstGeom>
        </p:spPr>
        <p:txBody>
          <a:bodyPr/>
          <a:lstStyle/>
          <a:p>
            <a:pPr marL="314325" indent="-314325">
              <a:defRPr sz="2200"/>
            </a:pPr>
            <a:r>
              <a:t>积分系统</a:t>
            </a:r>
          </a:p>
          <a:p>
            <a:pPr marL="314325" indent="-314325">
              <a:defRPr sz="2200"/>
            </a:pPr>
            <a:r>
              <a:t>榜单系统</a:t>
            </a:r>
          </a:p>
          <a:p>
            <a:pPr marL="314325" indent="-314325">
              <a:defRPr sz="2200"/>
            </a:pPr>
            <a:r>
              <a:t>问答系统</a:t>
            </a:r>
          </a:p>
          <a:p>
            <a:pPr marL="314325" indent="-314325">
              <a:defRPr sz="2200"/>
            </a:pPr>
            <a:r>
              <a:t>贡献系统（用户角色与权限）</a:t>
            </a:r>
          </a:p>
          <a:p>
            <a:pPr marL="314325" indent="-314325">
              <a:defRPr sz="2200"/>
            </a:pPr>
            <a:r>
              <a:t>货币系统（可对接区块链虚拟货币）</a:t>
            </a:r>
          </a:p>
          <a:p>
            <a:pPr marL="314325" indent="-314325">
              <a:defRPr sz="2200"/>
            </a:pPr>
            <a:r>
              <a:t>隐私系统（匿名浏览、用户隐私开关）</a:t>
            </a:r>
          </a:p>
          <a:p>
            <a:pPr marL="314325" indent="-314325">
              <a:defRPr sz="2200"/>
            </a:pPr>
            <a:r>
              <a:t>通知系统</a:t>
            </a:r>
          </a:p>
          <a:p>
            <a:pPr marL="314325" indent="-314325">
              <a:defRPr sz="2200"/>
            </a:pPr>
            <a:r>
              <a:t>举报系统</a:t>
            </a:r>
          </a:p>
          <a:p>
            <a:pPr marL="314325" indent="-314325">
              <a:defRPr sz="2200"/>
            </a:pPr>
            <a:r>
              <a:t>搜索系统</a:t>
            </a:r>
          </a:p>
          <a:p>
            <a:pPr marL="314325" indent="-314325">
              <a:defRPr sz="2200"/>
            </a:pPr>
            <a:r>
              <a:t>微信、第三方账号相关</a:t>
            </a:r>
          </a:p>
          <a:p>
            <a:pPr marL="314325" indent="-314325">
              <a:defRPr sz="2200"/>
            </a:pPr>
            <a:r>
              <a:t>API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积分系统</a:t>
            </a:r>
          </a:p>
        </p:txBody>
      </p:sp>
      <p:sp>
        <p:nvSpPr>
          <p:cNvPr id="15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大部分操作消耗积分（防止垃圾内容）</a:t>
            </a:r>
          </a:p>
          <a:p>
            <a:r>
              <a:t>每一项积分相关操作均可配置数值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榜单系统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积分排行榜</a:t>
            </a:r>
          </a:p>
          <a:p>
            <a:r>
              <a:t>签到排行榜</a:t>
            </a:r>
          </a:p>
          <a:p>
            <a:r>
              <a:t>贡献排行榜</a:t>
            </a:r>
          </a:p>
          <a:p>
            <a:r>
              <a:t>链接排行榜（站外链接点击）</a:t>
            </a:r>
          </a:p>
          <a:p>
            <a:r>
              <a:t>活跃度排行榜</a:t>
            </a:r>
          </a:p>
          <a:p>
            <a:r>
              <a:t>帖子排行榜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问答系统</a:t>
            </a:r>
          </a:p>
        </p:txBody>
      </p:sp>
      <p:sp>
        <p:nvSpPr>
          <p:cNvPr id="15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提问积分悬赏</a:t>
            </a:r>
          </a:p>
          <a:p>
            <a:r>
              <a:t>采纳答案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贡献系统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对用户贡献进行量化</a:t>
            </a:r>
          </a:p>
          <a:p>
            <a:r>
              <a:t>影响角色，最终影响权限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/>
  <Paragraphs>184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Franklin Gothic Book</vt:lpstr>
      <vt:lpstr>冬青黑体简体中文 W3</vt:lpstr>
      <vt:lpstr>Franklin Gothic Medium</vt:lpstr>
      <vt:lpstr>Arial</vt:lpstr>
      <vt:lpstr>Helvetica Neue Medium</vt:lpstr>
      <vt:lpstr>Helvetica Neue</vt:lpstr>
      <vt:lpstr>Helvetica Neue Light</vt:lpstr>
      <vt:lpstr>Calibri Light</vt:lpstr>
      <vt:lpstr>Calibri</vt:lpstr>
      <vt:lpstr>黑体</vt:lpstr>
      <vt:lpstr>微软雅黑</vt:lpstr>
      <vt:lpstr>Arial Unicode MS</vt:lpstr>
      <vt:lpstr>Franklin Gothic Book</vt:lpstr>
      <vt:lpstr>Office 主题</vt:lpstr>
      <vt:lpstr>PowerPoint 演示文稿</vt:lpstr>
      <vt:lpstr>开发背景</vt:lpstr>
      <vt:lpstr>开源商业化</vt:lpstr>
      <vt:lpstr>客户案例</vt:lpstr>
      <vt:lpstr>功能模块</vt:lpstr>
      <vt:lpstr>积分系统</vt:lpstr>
      <vt:lpstr>榜单系统</vt:lpstr>
      <vt:lpstr>问答系统</vt:lpstr>
      <vt:lpstr>贡献系统</vt:lpstr>
      <vt:lpstr>货币系统</vt:lpstr>
      <vt:lpstr>隐私系统</vt:lpstr>
      <vt:lpstr>通知系统</vt:lpstr>
      <vt:lpstr>举报系统</vt:lpstr>
      <vt:lpstr>搜索系统</vt:lpstr>
      <vt:lpstr>微信、第三方账号相关</vt:lpstr>
      <vt:lpstr>API</vt:lpstr>
      <vt:lpstr>其他功能</vt:lpstr>
      <vt:lpstr>环境搭建</vt:lpstr>
      <vt:lpstr>技术架构</vt:lpstr>
      <vt:lpstr>开发框架</vt:lpstr>
      <vt:lpstr>MVC分层</vt:lpstr>
      <vt:lpstr>移动端</vt:lpstr>
      <vt:lpstr>SEO	</vt:lpstr>
      <vt:lpstr>性能优化</vt:lpstr>
      <vt:lpstr>安全性</vt:lpstr>
      <vt:lpstr>集群部署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DL882</cp:lastModifiedBy>
  <cp:revision>2</cp:revision>
  <dcterms:created xsi:type="dcterms:W3CDTF">2019-01-19T11:50:20Z</dcterms:created>
  <dcterms:modified xsi:type="dcterms:W3CDTF">2019-01-19T11:51:24Z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