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4" r:id="rId11"/>
    <p:sldId id="265" r:id="rId12"/>
    <p:sldId id="275" r:id="rId13"/>
    <p:sldId id="267" r:id="rId14"/>
    <p:sldId id="268" r:id="rId15"/>
    <p:sldId id="269"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3"/>
    <p:restoredTop sz="94663"/>
  </p:normalViewPr>
  <p:slideViewPr>
    <p:cSldViewPr snapToGrid="0" snapToObjects="1">
      <p:cViewPr varScale="1">
        <p:scale>
          <a:sx n="113" d="100"/>
          <a:sy n="113" d="100"/>
        </p:scale>
        <p:origin x="17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7328" y="1053934"/>
            <a:ext cx="8915399" cy="2262781"/>
          </a:xfrm>
        </p:spPr>
        <p:txBody>
          <a:bodyPr>
            <a:normAutofit/>
          </a:bodyPr>
          <a:lstStyle/>
          <a:p>
            <a:pPr algn="ctr"/>
            <a:r>
              <a:rPr kumimoji="1" lang="en-US" altLang="zh-CN" sz="4000" dirty="0"/>
              <a:t>Programming Language :  Lua</a:t>
            </a:r>
            <a:endParaRPr kumimoji="1" lang="zh-CN" altLang="en-US" sz="4000" dirty="0"/>
          </a:p>
        </p:txBody>
      </p:sp>
      <p:sp>
        <p:nvSpPr>
          <p:cNvPr id="3" name="副标题 2"/>
          <p:cNvSpPr>
            <a:spLocks noGrp="1"/>
          </p:cNvSpPr>
          <p:nvPr>
            <p:ph type="subTitle" idx="1"/>
          </p:nvPr>
        </p:nvSpPr>
        <p:spPr>
          <a:xfrm>
            <a:off x="2351706" y="4096988"/>
            <a:ext cx="8915399" cy="1545418"/>
          </a:xfrm>
        </p:spPr>
        <p:txBody>
          <a:bodyPr/>
          <a:lstStyle/>
          <a:p>
            <a:r>
              <a:rPr kumimoji="1" lang="en-US" altLang="zh-CN" dirty="0"/>
              <a:t>Member Name: </a:t>
            </a:r>
            <a:r>
              <a:rPr kumimoji="1" lang="en-US" altLang="zh-CN" dirty="0" err="1"/>
              <a:t>Yixin</a:t>
            </a:r>
            <a:r>
              <a:rPr kumimoji="1" lang="en-US" altLang="zh-CN" dirty="0"/>
              <a:t> Li  </a:t>
            </a:r>
            <a:r>
              <a:rPr kumimoji="1" lang="en-US" altLang="zh-CN" dirty="0" err="1"/>
              <a:t>Jiahui</a:t>
            </a:r>
            <a:r>
              <a:rPr kumimoji="1" lang="en-US" altLang="zh-CN" dirty="0"/>
              <a:t> Wang</a:t>
            </a:r>
          </a:p>
          <a:p>
            <a:r>
              <a:rPr kumimoji="1" lang="en-US" altLang="zh-CN" dirty="0"/>
              <a:t>Date:  Apr 29, 2019</a:t>
            </a:r>
          </a:p>
          <a:p>
            <a:endParaRPr kumimoji="1" lang="zh-CN" altLang="en-US" dirty="0"/>
          </a:p>
        </p:txBody>
      </p:sp>
    </p:spTree>
    <p:extLst>
      <p:ext uri="{BB962C8B-B14F-4D97-AF65-F5344CB8AC3E}">
        <p14:creationId xmlns:p14="http://schemas.microsoft.com/office/powerpoint/2010/main" val="198214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8F70-B3E6-3E43-975A-E8DCE6381C36}"/>
              </a:ext>
            </a:extLst>
          </p:cNvPr>
          <p:cNvSpPr>
            <a:spLocks noGrp="1"/>
          </p:cNvSpPr>
          <p:nvPr>
            <p:ph type="title"/>
          </p:nvPr>
        </p:nvSpPr>
        <p:spPr/>
        <p:txBody>
          <a:bodyPr/>
          <a:lstStyle/>
          <a:p>
            <a:r>
              <a:rPr lang="en-US" dirty="0"/>
              <a:t>Lua Environment _G</a:t>
            </a:r>
          </a:p>
        </p:txBody>
      </p:sp>
      <p:pic>
        <p:nvPicPr>
          <p:cNvPr id="5" name="Content Placeholder 4">
            <a:extLst>
              <a:ext uri="{FF2B5EF4-FFF2-40B4-BE49-F238E27FC236}">
                <a16:creationId xmlns:a16="http://schemas.microsoft.com/office/drawing/2014/main" id="{8C14A293-51E2-694A-9C35-5A2B9347753C}"/>
              </a:ext>
            </a:extLst>
          </p:cNvPr>
          <p:cNvPicPr>
            <a:picLocks noGrp="1" noChangeAspect="1"/>
          </p:cNvPicPr>
          <p:nvPr>
            <p:ph idx="1"/>
          </p:nvPr>
        </p:nvPicPr>
        <p:blipFill>
          <a:blip r:embed="rId2"/>
          <a:stretch>
            <a:fillRect/>
          </a:stretch>
        </p:blipFill>
        <p:spPr>
          <a:xfrm>
            <a:off x="1883360" y="2087716"/>
            <a:ext cx="8915400" cy="3613344"/>
          </a:xfrm>
        </p:spPr>
      </p:pic>
    </p:spTree>
    <p:extLst>
      <p:ext uri="{BB962C8B-B14F-4D97-AF65-F5344CB8AC3E}">
        <p14:creationId xmlns:p14="http://schemas.microsoft.com/office/powerpoint/2010/main" val="108721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1641" y="620875"/>
            <a:ext cx="8911687" cy="1280890"/>
          </a:xfrm>
        </p:spPr>
        <p:txBody>
          <a:bodyPr>
            <a:normAutofit/>
          </a:bodyPr>
          <a:lstStyle/>
          <a:p>
            <a:pPr algn="ctr"/>
            <a:r>
              <a:rPr kumimoji="1" lang="en-US" altLang="zh-CN" sz="4000" dirty="0">
                <a:latin typeface="Times New Roman" charset="0"/>
                <a:ea typeface="Times New Roman" charset="0"/>
                <a:cs typeface="Times New Roman" charset="0"/>
              </a:rPr>
              <a:t>Example of subprograms</a:t>
            </a:r>
            <a:endParaRPr kumimoji="1" lang="zh-CN" altLang="en-US" sz="4000" dirty="0">
              <a:latin typeface="Times New Roman" charset="0"/>
              <a:ea typeface="Times New Roman" charset="0"/>
              <a:cs typeface="Times New Roman" charset="0"/>
            </a:endParaRPr>
          </a:p>
        </p:txBody>
      </p:sp>
      <p:sp>
        <p:nvSpPr>
          <p:cNvPr id="3" name="内容占位符 2"/>
          <p:cNvSpPr>
            <a:spLocks noGrp="1"/>
          </p:cNvSpPr>
          <p:nvPr>
            <p:ph idx="1"/>
          </p:nvPr>
        </p:nvSpPr>
        <p:spPr>
          <a:xfrm>
            <a:off x="1769814" y="1622961"/>
            <a:ext cx="8915400" cy="3777622"/>
          </a:xfrm>
        </p:spPr>
        <p:txBody>
          <a:bodyPr>
            <a:normAutofit/>
          </a:bodyPr>
          <a:lstStyle/>
          <a:p>
            <a:r>
              <a:rPr lang="en-US" altLang="zh-CN" sz="2400" dirty="0">
                <a:latin typeface="Times New Roman" charset="0"/>
                <a:ea typeface="Times New Roman" charset="0"/>
                <a:cs typeface="Times New Roman" charset="0"/>
              </a:rPr>
              <a:t>write and use packages</a:t>
            </a:r>
          </a:p>
          <a:p>
            <a:endParaRPr lang="en-US" altLang="zh-CN" sz="2400" dirty="0">
              <a:latin typeface="Times New Roman" charset="0"/>
              <a:ea typeface="Times New Roman" charset="0"/>
              <a:cs typeface="Times New Roman" charset="0"/>
            </a:endParaRPr>
          </a:p>
          <a:p>
            <a:endParaRPr lang="en-US" altLang="zh-CN" sz="2400" dirty="0">
              <a:latin typeface="Times New Roman" charset="0"/>
              <a:ea typeface="Times New Roman" charset="0"/>
              <a:cs typeface="Times New Roman" charset="0"/>
            </a:endParaRPr>
          </a:p>
          <a:p>
            <a:endParaRPr kumimoji="1" lang="zh-CN" altLang="en-US" sz="2400" dirty="0">
              <a:latin typeface="Times New Roman" charset="0"/>
              <a:ea typeface="Times New Roman" charset="0"/>
              <a:cs typeface="Times New Roman" charset="0"/>
            </a:endParaRPr>
          </a:p>
        </p:txBody>
      </p:sp>
      <p:pic>
        <p:nvPicPr>
          <p:cNvPr id="7" name="Picture 6">
            <a:extLst>
              <a:ext uri="{FF2B5EF4-FFF2-40B4-BE49-F238E27FC236}">
                <a16:creationId xmlns:a16="http://schemas.microsoft.com/office/drawing/2014/main" id="{F8249BA5-F2AE-9C49-9BE0-58EA17A8E7D9}"/>
              </a:ext>
            </a:extLst>
          </p:cNvPr>
          <p:cNvPicPr>
            <a:picLocks noChangeAspect="1"/>
          </p:cNvPicPr>
          <p:nvPr/>
        </p:nvPicPr>
        <p:blipFill>
          <a:blip r:embed="rId2"/>
          <a:stretch>
            <a:fillRect/>
          </a:stretch>
        </p:blipFill>
        <p:spPr>
          <a:xfrm>
            <a:off x="2320246" y="2452448"/>
            <a:ext cx="7551507" cy="2948135"/>
          </a:xfrm>
          <a:prstGeom prst="rect">
            <a:avLst/>
          </a:prstGeom>
        </p:spPr>
      </p:pic>
    </p:spTree>
    <p:extLst>
      <p:ext uri="{BB962C8B-B14F-4D97-AF65-F5344CB8AC3E}">
        <p14:creationId xmlns:p14="http://schemas.microsoft.com/office/powerpoint/2010/main" val="5330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6E2F-0DD0-2B42-8C39-613429ED02AD}"/>
              </a:ext>
            </a:extLst>
          </p:cNvPr>
          <p:cNvSpPr>
            <a:spLocks noGrp="1"/>
          </p:cNvSpPr>
          <p:nvPr>
            <p:ph type="title"/>
          </p:nvPr>
        </p:nvSpPr>
        <p:spPr/>
        <p:txBody>
          <a:bodyPr/>
          <a:lstStyle/>
          <a:p>
            <a:r>
              <a:rPr kumimoji="1" lang="en-US" altLang="zh-CN" dirty="0">
                <a:latin typeface="Times New Roman" charset="0"/>
                <a:ea typeface="Times New Roman" charset="0"/>
                <a:cs typeface="Times New Roman" charset="0"/>
              </a:rPr>
              <a:t>Example of subprograms</a:t>
            </a:r>
            <a:endParaRPr lang="en-US" dirty="0"/>
          </a:p>
        </p:txBody>
      </p:sp>
      <p:sp>
        <p:nvSpPr>
          <p:cNvPr id="3" name="Content Placeholder 2">
            <a:extLst>
              <a:ext uri="{FF2B5EF4-FFF2-40B4-BE49-F238E27FC236}">
                <a16:creationId xmlns:a16="http://schemas.microsoft.com/office/drawing/2014/main" id="{2927F059-8F5D-ED44-B090-4D41BC4B9FBF}"/>
              </a:ext>
            </a:extLst>
          </p:cNvPr>
          <p:cNvSpPr>
            <a:spLocks noGrp="1"/>
          </p:cNvSpPr>
          <p:nvPr>
            <p:ph sz="half" idx="1"/>
          </p:nvPr>
        </p:nvSpPr>
        <p:spPr>
          <a:xfrm>
            <a:off x="1359568" y="1588168"/>
            <a:ext cx="5314908" cy="4323054"/>
          </a:xfrm>
        </p:spPr>
        <p:txBody>
          <a:bodyPr/>
          <a:lstStyle/>
          <a:p>
            <a:r>
              <a:rPr kumimoji="1" lang="en-US" altLang="zh-CN" sz="2400" dirty="0">
                <a:solidFill>
                  <a:schemeClr val="tx1"/>
                </a:solidFill>
                <a:latin typeface="Times New Roman" charset="0"/>
                <a:ea typeface="Times New Roman" charset="0"/>
                <a:cs typeface="Times New Roman" charset="0"/>
              </a:rPr>
              <a:t>Object-Oriented-Programming</a:t>
            </a:r>
            <a:endParaRPr kumimoji="1" lang="zh-CN" altLang="en-US" sz="2400" dirty="0">
              <a:solidFill>
                <a:schemeClr val="tx1"/>
              </a:solidFill>
              <a:latin typeface="Times New Roman" charset="0"/>
              <a:ea typeface="Times New Roman" charset="0"/>
              <a:cs typeface="Times New Roman" charset="0"/>
            </a:endParaRPr>
          </a:p>
          <a:p>
            <a:endParaRPr lang="en-US" dirty="0"/>
          </a:p>
        </p:txBody>
      </p:sp>
      <p:sp>
        <p:nvSpPr>
          <p:cNvPr id="4" name="Content Placeholder 3">
            <a:extLst>
              <a:ext uri="{FF2B5EF4-FFF2-40B4-BE49-F238E27FC236}">
                <a16:creationId xmlns:a16="http://schemas.microsoft.com/office/drawing/2014/main" id="{7DDE54DA-CDDD-AA4B-9B11-75F6AD158506}"/>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D65DBD7F-A70F-7E4D-8C38-5D9B1688FA26}"/>
              </a:ext>
            </a:extLst>
          </p:cNvPr>
          <p:cNvPicPr>
            <a:picLocks noChangeAspect="1"/>
          </p:cNvPicPr>
          <p:nvPr/>
        </p:nvPicPr>
        <p:blipFill>
          <a:blip r:embed="rId2"/>
          <a:stretch>
            <a:fillRect/>
          </a:stretch>
        </p:blipFill>
        <p:spPr>
          <a:xfrm>
            <a:off x="1637425" y="2169373"/>
            <a:ext cx="7575744" cy="3559074"/>
          </a:xfrm>
          <a:prstGeom prst="rect">
            <a:avLst/>
          </a:prstGeom>
        </p:spPr>
      </p:pic>
    </p:spTree>
    <p:extLst>
      <p:ext uri="{BB962C8B-B14F-4D97-AF65-F5344CB8AC3E}">
        <p14:creationId xmlns:p14="http://schemas.microsoft.com/office/powerpoint/2010/main" val="190840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405392" y="624110"/>
            <a:ext cx="8911687" cy="1280890"/>
          </a:xfrm>
        </p:spPr>
        <p:txBody>
          <a:bodyPr>
            <a:normAutofit/>
          </a:bodyPr>
          <a:lstStyle/>
          <a:p>
            <a:pPr algn="ctr"/>
            <a:r>
              <a:rPr kumimoji="1" lang="en-US" altLang="zh-CN" sz="4400" b="1" dirty="0">
                <a:latin typeface="Times New Roman" charset="0"/>
                <a:ea typeface="Times New Roman" charset="0"/>
                <a:cs typeface="Times New Roman" charset="0"/>
              </a:rPr>
              <a:t>Program: Game 2048</a:t>
            </a:r>
            <a:endParaRPr kumimoji="1" lang="zh-CN" altLang="en-US" sz="4400" b="1" dirty="0">
              <a:latin typeface="Times New Roman" charset="0"/>
              <a:ea typeface="Times New Roman" charset="0"/>
              <a:cs typeface="Times New Roman" charset="0"/>
            </a:endParaRPr>
          </a:p>
        </p:txBody>
      </p:sp>
      <p:sp>
        <p:nvSpPr>
          <p:cNvPr id="8" name="内容占位符 7"/>
          <p:cNvSpPr>
            <a:spLocks noGrp="1"/>
          </p:cNvSpPr>
          <p:nvPr>
            <p:ph idx="1"/>
          </p:nvPr>
        </p:nvSpPr>
        <p:spPr>
          <a:xfrm>
            <a:off x="1698563" y="1905000"/>
            <a:ext cx="8915400" cy="3777622"/>
          </a:xfrm>
        </p:spPr>
        <p:txBody>
          <a:bodyPr>
            <a:normAutofit/>
          </a:bodyPr>
          <a:lstStyle/>
          <a:p>
            <a:r>
              <a:rPr kumimoji="1" lang="en-US" altLang="zh-CN" sz="3200" dirty="0">
                <a:solidFill>
                  <a:schemeClr val="tx1"/>
                </a:solidFill>
                <a:latin typeface="Times New Roman" charset="0"/>
                <a:ea typeface="Times New Roman" charset="0"/>
                <a:cs typeface="Times New Roman" charset="0"/>
              </a:rPr>
              <a:t> Rules</a:t>
            </a:r>
          </a:p>
          <a:p>
            <a:r>
              <a:rPr kumimoji="1" lang="en-US" altLang="zh-CN" sz="3200" dirty="0">
                <a:solidFill>
                  <a:schemeClr val="tx1"/>
                </a:solidFill>
                <a:latin typeface="Times New Roman" charset="0"/>
                <a:ea typeface="Times New Roman" charset="0"/>
                <a:cs typeface="Times New Roman" charset="0"/>
              </a:rPr>
              <a:t> How to play</a:t>
            </a:r>
          </a:p>
          <a:p>
            <a:r>
              <a:rPr kumimoji="1" lang="en-US" altLang="zh-CN" sz="3200" dirty="0">
                <a:solidFill>
                  <a:schemeClr val="tx1"/>
                </a:solidFill>
                <a:latin typeface="Times New Roman" charset="0"/>
                <a:ea typeface="Times New Roman" charset="0"/>
                <a:cs typeface="Times New Roman" charset="0"/>
              </a:rPr>
              <a:t> Example</a:t>
            </a:r>
          </a:p>
          <a:p>
            <a:r>
              <a:rPr kumimoji="1" lang="en-US" altLang="zh-CN" sz="3200" dirty="0">
                <a:solidFill>
                  <a:schemeClr val="tx1"/>
                </a:solidFill>
                <a:latin typeface="Times New Roman" charset="0"/>
                <a:ea typeface="Times New Roman" charset="0"/>
                <a:cs typeface="Times New Roman" charset="0"/>
              </a:rPr>
              <a:t> Advantages of use Lua</a:t>
            </a:r>
          </a:p>
          <a:p>
            <a:r>
              <a:rPr kumimoji="1" lang="en-US" altLang="zh-CN" sz="3200" dirty="0">
                <a:solidFill>
                  <a:schemeClr val="tx1"/>
                </a:solidFill>
                <a:latin typeface="Times New Roman" charset="0"/>
                <a:ea typeface="Times New Roman" charset="0"/>
                <a:cs typeface="Times New Roman" charset="0"/>
              </a:rPr>
              <a:t>Summary of program</a:t>
            </a:r>
          </a:p>
        </p:txBody>
      </p:sp>
    </p:spTree>
    <p:extLst>
      <p:ext uri="{BB962C8B-B14F-4D97-AF65-F5344CB8AC3E}">
        <p14:creationId xmlns:p14="http://schemas.microsoft.com/office/powerpoint/2010/main" val="128439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885" y="932869"/>
            <a:ext cx="8911687" cy="1280890"/>
          </a:xfrm>
        </p:spPr>
        <p:txBody>
          <a:bodyPr>
            <a:normAutofit/>
          </a:bodyPr>
          <a:lstStyle/>
          <a:p>
            <a:pPr algn="ctr"/>
            <a:r>
              <a:rPr kumimoji="1" lang="en-US" altLang="zh-CN" sz="4000" dirty="0">
                <a:latin typeface="Times New Roman" charset="0"/>
                <a:ea typeface="Times New Roman" charset="0"/>
                <a:cs typeface="Times New Roman" charset="0"/>
              </a:rPr>
              <a:t>Rules</a:t>
            </a:r>
            <a:endParaRPr kumimoji="1" lang="zh-CN" altLang="en-US" sz="4000" dirty="0">
              <a:latin typeface="Times New Roman" charset="0"/>
              <a:ea typeface="Times New Roman" charset="0"/>
              <a:cs typeface="Times New Roman" charset="0"/>
            </a:endParaRPr>
          </a:p>
        </p:txBody>
      </p:sp>
      <p:sp>
        <p:nvSpPr>
          <p:cNvPr id="3" name="内容占位符 2"/>
          <p:cNvSpPr>
            <a:spLocks noGrp="1"/>
          </p:cNvSpPr>
          <p:nvPr>
            <p:ph idx="1"/>
          </p:nvPr>
        </p:nvSpPr>
        <p:spPr>
          <a:xfrm>
            <a:off x="1841066" y="1905000"/>
            <a:ext cx="8915400" cy="3777622"/>
          </a:xfrm>
        </p:spPr>
        <p:txBody>
          <a:bodyPr>
            <a:normAutofit/>
          </a:bodyPr>
          <a:lstStyle/>
          <a:p>
            <a:r>
              <a:rPr kumimoji="1" lang="en-US" altLang="zh-CN" sz="2400" dirty="0">
                <a:solidFill>
                  <a:schemeClr val="tx1"/>
                </a:solidFill>
                <a:latin typeface="Times New Roman" charset="0"/>
                <a:ea typeface="Times New Roman" charset="0"/>
                <a:cs typeface="Times New Roman" charset="0"/>
              </a:rPr>
              <a:t>The rule of game “2048” is you need to control all the blocks to move in the same direction. </a:t>
            </a:r>
          </a:p>
          <a:p>
            <a:r>
              <a:rPr kumimoji="1" lang="en-US" altLang="zh-CN" sz="2400" dirty="0">
                <a:solidFill>
                  <a:schemeClr val="tx1"/>
                </a:solidFill>
                <a:latin typeface="Times New Roman" charset="0"/>
                <a:ea typeface="Times New Roman" charset="0"/>
                <a:cs typeface="Times New Roman" charset="0"/>
              </a:rPr>
              <a:t>Two blocks with the same number collide and merge into their sum. </a:t>
            </a:r>
          </a:p>
          <a:p>
            <a:r>
              <a:rPr kumimoji="1" lang="en-US" altLang="zh-CN" sz="2400" dirty="0">
                <a:solidFill>
                  <a:schemeClr val="tx1"/>
                </a:solidFill>
                <a:latin typeface="Times New Roman" charset="0"/>
                <a:ea typeface="Times New Roman" charset="0"/>
                <a:cs typeface="Times New Roman" charset="0"/>
              </a:rPr>
              <a:t>After each operation, a 2 or 4 will be randomly generated. </a:t>
            </a:r>
          </a:p>
          <a:p>
            <a:r>
              <a:rPr kumimoji="1" lang="en-US" altLang="zh-CN" sz="2400" dirty="0">
                <a:solidFill>
                  <a:schemeClr val="tx1"/>
                </a:solidFill>
                <a:latin typeface="Times New Roman" charset="0"/>
                <a:ea typeface="Times New Roman" charset="0"/>
                <a:cs typeface="Times New Roman" charset="0"/>
              </a:rPr>
              <a:t>Finally, a "2048" block is won.</a:t>
            </a:r>
          </a:p>
          <a:p>
            <a:r>
              <a:rPr kumimoji="1" lang="en-US" altLang="zh-CN" sz="2400" dirty="0">
                <a:solidFill>
                  <a:schemeClr val="tx1"/>
                </a:solidFill>
                <a:latin typeface="Times New Roman" charset="0"/>
                <a:ea typeface="Times New Roman" charset="0"/>
                <a:cs typeface="Times New Roman" charset="0"/>
              </a:rPr>
              <a:t>2048 use 4*4 grid. Initialized the game, give two numbers on the grid at the beginning. </a:t>
            </a:r>
          </a:p>
          <a:p>
            <a:r>
              <a:rPr kumimoji="1" lang="en-US" altLang="zh-CN" sz="2400" dirty="0">
                <a:solidFill>
                  <a:schemeClr val="tx1"/>
                </a:solidFill>
                <a:latin typeface="Times New Roman" charset="0"/>
                <a:ea typeface="Times New Roman" charset="0"/>
                <a:cs typeface="Times New Roman" charset="0"/>
              </a:rPr>
              <a:t>When player move one time, it will random generate a number.</a:t>
            </a:r>
            <a:endParaRPr kumimoji="1" lang="zh-CN" altLang="en-US" sz="240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87684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6006" y="730987"/>
            <a:ext cx="8911687" cy="1280890"/>
          </a:xfrm>
        </p:spPr>
        <p:txBody>
          <a:bodyPr>
            <a:normAutofit/>
          </a:bodyPr>
          <a:lstStyle/>
          <a:p>
            <a:pPr algn="ctr"/>
            <a:r>
              <a:rPr kumimoji="1" lang="en-US" altLang="zh-CN" sz="4000" dirty="0">
                <a:latin typeface="Times New Roman" charset="0"/>
                <a:ea typeface="Times New Roman" charset="0"/>
                <a:cs typeface="Times New Roman" charset="0"/>
              </a:rPr>
              <a:t>How to play</a:t>
            </a:r>
            <a:endParaRPr kumimoji="1" lang="zh-CN" altLang="en-US" sz="4000" dirty="0">
              <a:latin typeface="Times New Roman" charset="0"/>
              <a:ea typeface="Times New Roman" charset="0"/>
              <a:cs typeface="Times New Roman" charset="0"/>
            </a:endParaRPr>
          </a:p>
        </p:txBody>
      </p:sp>
      <p:sp>
        <p:nvSpPr>
          <p:cNvPr id="3" name="内容占位符 2"/>
          <p:cNvSpPr>
            <a:spLocks noGrp="1"/>
          </p:cNvSpPr>
          <p:nvPr>
            <p:ph idx="1"/>
          </p:nvPr>
        </p:nvSpPr>
        <p:spPr>
          <a:xfrm>
            <a:off x="1816925" y="1721922"/>
            <a:ext cx="9687687" cy="4189300"/>
          </a:xfrm>
        </p:spPr>
        <p:txBody>
          <a:bodyPr>
            <a:normAutofit fontScale="55000" lnSpcReduction="20000"/>
          </a:bodyPr>
          <a:lstStyle/>
          <a:p>
            <a:r>
              <a:rPr kumimoji="1" lang="en-US" altLang="zh-CN" sz="4400" dirty="0">
                <a:solidFill>
                  <a:schemeClr val="tx1"/>
                </a:solidFill>
                <a:latin typeface="Times New Roman" charset="0"/>
                <a:ea typeface="Times New Roman" charset="0"/>
                <a:cs typeface="Times New Roman" charset="0"/>
              </a:rPr>
              <a:t>First, compile and run the program. </a:t>
            </a:r>
          </a:p>
          <a:p>
            <a:r>
              <a:rPr kumimoji="1" lang="en-US" altLang="zh-CN" sz="4400" dirty="0">
                <a:solidFill>
                  <a:schemeClr val="tx1"/>
                </a:solidFill>
                <a:latin typeface="Times New Roman" charset="0"/>
                <a:ea typeface="Times New Roman" charset="0"/>
                <a:cs typeface="Times New Roman" charset="0"/>
              </a:rPr>
              <a:t>Second, use command to move the number on the grid</a:t>
            </a:r>
          </a:p>
          <a:p>
            <a:r>
              <a:rPr kumimoji="1" lang="en-US" altLang="zh-CN" sz="4400" dirty="0">
                <a:solidFill>
                  <a:schemeClr val="tx1"/>
                </a:solidFill>
                <a:latin typeface="Times New Roman" charset="0"/>
                <a:ea typeface="Times New Roman" charset="0"/>
                <a:cs typeface="Times New Roman" charset="0"/>
              </a:rPr>
              <a:t>When you get 2048, you win</a:t>
            </a:r>
          </a:p>
          <a:p>
            <a:r>
              <a:rPr kumimoji="1" lang="en-US" altLang="zh-CN" sz="4400" dirty="0">
                <a:solidFill>
                  <a:schemeClr val="tx1"/>
                </a:solidFill>
                <a:latin typeface="Times New Roman" charset="0"/>
                <a:ea typeface="Times New Roman" charset="0"/>
                <a:cs typeface="Times New Roman" charset="0"/>
              </a:rPr>
              <a:t>When the grid is full and can’t move, you lose then game over</a:t>
            </a:r>
          </a:p>
          <a:p>
            <a:r>
              <a:rPr kumimoji="1" lang="en-US" altLang="zh-CN" sz="4400" dirty="0">
                <a:solidFill>
                  <a:schemeClr val="tx1"/>
                </a:solidFill>
                <a:latin typeface="Times New Roman" charset="0"/>
                <a:ea typeface="Times New Roman" charset="0"/>
                <a:cs typeface="Times New Roman" charset="0"/>
              </a:rPr>
              <a:t>The command as follows:</a:t>
            </a:r>
          </a:p>
          <a:p>
            <a:pPr lvl="1"/>
            <a:r>
              <a:rPr kumimoji="1" lang="en-US" altLang="zh-CN" sz="3600" dirty="0">
                <a:solidFill>
                  <a:schemeClr val="tx1"/>
                </a:solidFill>
                <a:latin typeface="Times New Roman" charset="0"/>
                <a:ea typeface="Times New Roman" charset="0"/>
                <a:cs typeface="Times New Roman" charset="0"/>
              </a:rPr>
              <a:t>left: move all number to the left</a:t>
            </a:r>
          </a:p>
          <a:p>
            <a:pPr lvl="1"/>
            <a:r>
              <a:rPr kumimoji="1" lang="en-US" altLang="zh-CN" sz="3600" dirty="0">
                <a:solidFill>
                  <a:schemeClr val="tx1"/>
                </a:solidFill>
                <a:latin typeface="Times New Roman" charset="0"/>
                <a:ea typeface="Times New Roman" charset="0"/>
                <a:cs typeface="Times New Roman" charset="0"/>
              </a:rPr>
              <a:t>right: move all number to the right</a:t>
            </a:r>
          </a:p>
          <a:p>
            <a:pPr lvl="1"/>
            <a:r>
              <a:rPr kumimoji="1" lang="en-US" altLang="zh-CN" sz="3600" dirty="0">
                <a:solidFill>
                  <a:schemeClr val="tx1"/>
                </a:solidFill>
                <a:latin typeface="Times New Roman" charset="0"/>
                <a:ea typeface="Times New Roman" charset="0"/>
                <a:cs typeface="Times New Roman" charset="0"/>
              </a:rPr>
              <a:t>up: move all number to the top of the grid</a:t>
            </a:r>
          </a:p>
          <a:p>
            <a:pPr lvl="1"/>
            <a:r>
              <a:rPr kumimoji="1" lang="en-US" altLang="zh-CN" sz="3600" dirty="0">
                <a:solidFill>
                  <a:schemeClr val="tx1"/>
                </a:solidFill>
                <a:latin typeface="Times New Roman" charset="0"/>
                <a:ea typeface="Times New Roman" charset="0"/>
                <a:cs typeface="Times New Roman" charset="0"/>
              </a:rPr>
              <a:t>down: move all number to the bottom of the grid</a:t>
            </a:r>
          </a:p>
          <a:p>
            <a:pPr lvl="1"/>
            <a:r>
              <a:rPr kumimoji="1" lang="en-US" altLang="zh-CN" sz="3600" dirty="0">
                <a:solidFill>
                  <a:schemeClr val="tx1"/>
                </a:solidFill>
                <a:latin typeface="Times New Roman" charset="0"/>
                <a:ea typeface="Times New Roman" charset="0"/>
                <a:cs typeface="Times New Roman" charset="0"/>
              </a:rPr>
              <a:t>exit: terminal the game</a:t>
            </a:r>
          </a:p>
          <a:p>
            <a:pPr lvl="1"/>
            <a:endParaRPr kumimoji="1" lang="en-US" altLang="zh-CN" dirty="0"/>
          </a:p>
        </p:txBody>
      </p:sp>
    </p:spTree>
    <p:extLst>
      <p:ext uri="{BB962C8B-B14F-4D97-AF65-F5344CB8AC3E}">
        <p14:creationId xmlns:p14="http://schemas.microsoft.com/office/powerpoint/2010/main" val="15925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B34D41-3352-0946-A05C-60673C73C141}"/>
              </a:ext>
            </a:extLst>
          </p:cNvPr>
          <p:cNvPicPr>
            <a:picLocks noGrp="1" noChangeAspect="1"/>
          </p:cNvPicPr>
          <p:nvPr>
            <p:ph idx="1"/>
          </p:nvPr>
        </p:nvPicPr>
        <p:blipFill>
          <a:blip r:embed="rId2"/>
          <a:stretch>
            <a:fillRect/>
          </a:stretch>
        </p:blipFill>
        <p:spPr>
          <a:xfrm>
            <a:off x="7620000" y="-1"/>
            <a:ext cx="4572000" cy="6858001"/>
          </a:xfrm>
        </p:spPr>
      </p:pic>
      <p:sp>
        <p:nvSpPr>
          <p:cNvPr id="2" name="标题 1"/>
          <p:cNvSpPr>
            <a:spLocks noGrp="1"/>
          </p:cNvSpPr>
          <p:nvPr>
            <p:ph type="title"/>
          </p:nvPr>
        </p:nvSpPr>
        <p:spPr>
          <a:xfrm>
            <a:off x="2039769" y="624110"/>
            <a:ext cx="8911687" cy="1280890"/>
          </a:xfrm>
        </p:spPr>
        <p:txBody>
          <a:bodyPr/>
          <a:lstStyle/>
          <a:p>
            <a:r>
              <a:rPr kumimoji="1" lang="en-US" altLang="zh-CN" dirty="0"/>
              <a:t>Thank you for listening!</a:t>
            </a:r>
            <a:endParaRPr kumimoji="1" lang="zh-CN" altLang="en-US" dirty="0"/>
          </a:p>
        </p:txBody>
      </p:sp>
    </p:spTree>
    <p:extLst>
      <p:ext uri="{BB962C8B-B14F-4D97-AF65-F5344CB8AC3E}">
        <p14:creationId xmlns:p14="http://schemas.microsoft.com/office/powerpoint/2010/main" val="84916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68530" y="852710"/>
            <a:ext cx="8911687" cy="1280890"/>
          </a:xfrm>
        </p:spPr>
        <p:txBody>
          <a:bodyPr>
            <a:normAutofit/>
          </a:bodyPr>
          <a:lstStyle/>
          <a:p>
            <a:r>
              <a:rPr kumimoji="1" lang="en-US" altLang="zh-CN" sz="4400" dirty="0"/>
              <a:t>Content:</a:t>
            </a:r>
            <a:endParaRPr kumimoji="1" lang="zh-CN" altLang="en-US" sz="4400" dirty="0"/>
          </a:p>
        </p:txBody>
      </p:sp>
      <p:sp>
        <p:nvSpPr>
          <p:cNvPr id="3" name="内容占位符 2"/>
          <p:cNvSpPr>
            <a:spLocks noGrp="1"/>
          </p:cNvSpPr>
          <p:nvPr>
            <p:ph idx="1"/>
          </p:nvPr>
        </p:nvSpPr>
        <p:spPr/>
        <p:txBody>
          <a:bodyPr>
            <a:normAutofit/>
          </a:bodyPr>
          <a:lstStyle/>
          <a:p>
            <a:r>
              <a:rPr kumimoji="1" lang="en-US" altLang="zh-CN" sz="4000" dirty="0"/>
              <a:t>1. Introduction</a:t>
            </a:r>
          </a:p>
          <a:p>
            <a:r>
              <a:rPr kumimoji="1" lang="en-US" altLang="zh-CN" sz="4000" dirty="0"/>
              <a:t>2. Basic grammar</a:t>
            </a:r>
          </a:p>
          <a:p>
            <a:r>
              <a:rPr kumimoji="1" lang="en-US" altLang="zh-CN" sz="4000" dirty="0"/>
              <a:t>3. Programming</a:t>
            </a:r>
          </a:p>
          <a:p>
            <a:r>
              <a:rPr kumimoji="1" lang="en-US" altLang="zh-CN" sz="4000" dirty="0"/>
              <a:t>4. Summary</a:t>
            </a:r>
            <a:endParaRPr kumimoji="1" lang="zh-CN" altLang="en-US" sz="4000" dirty="0"/>
          </a:p>
        </p:txBody>
      </p:sp>
    </p:spTree>
    <p:extLst>
      <p:ext uri="{BB962C8B-B14F-4D97-AF65-F5344CB8AC3E}">
        <p14:creationId xmlns:p14="http://schemas.microsoft.com/office/powerpoint/2010/main" val="109041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08" y="885367"/>
            <a:ext cx="8911687" cy="1280890"/>
          </a:xfrm>
        </p:spPr>
        <p:txBody>
          <a:bodyPr>
            <a:normAutofit/>
          </a:bodyPr>
          <a:lstStyle/>
          <a:p>
            <a:pPr algn="ctr"/>
            <a:r>
              <a:rPr kumimoji="1" lang="en-US" altLang="zh-CN" sz="4000" b="1" dirty="0">
                <a:latin typeface="Times New Roman" charset="0"/>
                <a:ea typeface="Times New Roman" charset="0"/>
                <a:cs typeface="Times New Roman" charset="0"/>
              </a:rPr>
              <a:t>Introduction</a:t>
            </a:r>
            <a:endParaRPr kumimoji="1" lang="zh-CN" altLang="en-US" sz="4000" b="1" dirty="0">
              <a:latin typeface="Times New Roman" charset="0"/>
              <a:ea typeface="Times New Roman" charset="0"/>
              <a:cs typeface="Times New Roman" charset="0"/>
            </a:endParaRPr>
          </a:p>
        </p:txBody>
      </p:sp>
      <p:sp>
        <p:nvSpPr>
          <p:cNvPr id="3" name="内容占位符 2"/>
          <p:cNvSpPr>
            <a:spLocks noGrp="1"/>
          </p:cNvSpPr>
          <p:nvPr>
            <p:ph idx="1"/>
          </p:nvPr>
        </p:nvSpPr>
        <p:spPr>
          <a:xfrm>
            <a:off x="1912319" y="1905000"/>
            <a:ext cx="8915400" cy="3777622"/>
          </a:xfrm>
        </p:spPr>
        <p:txBody>
          <a:bodyPr>
            <a:noAutofit/>
          </a:bodyPr>
          <a:lstStyle/>
          <a:p>
            <a:pPr lvl="0" defTabSz="914400">
              <a:spcBef>
                <a:spcPts val="0"/>
              </a:spcBef>
              <a:buClrTx/>
              <a:buFont typeface="Wingdings" charset="2"/>
              <a:buChar char="l"/>
            </a:pPr>
            <a:r>
              <a:rPr kumimoji="1" lang="en-US" altLang="zh-CN" sz="2400" dirty="0">
                <a:solidFill>
                  <a:schemeClr val="tx1"/>
                </a:solidFill>
                <a:latin typeface="Times New Roman" charset="0"/>
                <a:ea typeface="Times New Roman" charset="0"/>
                <a:cs typeface="Times New Roman" charset="0"/>
              </a:rPr>
              <a:t>Lua is a scripting language that was first developed at the </a:t>
            </a:r>
            <a:r>
              <a:rPr kumimoji="1" lang="en-US" altLang="zh-CN" sz="2400" dirty="0" err="1">
                <a:solidFill>
                  <a:schemeClr val="tx1"/>
                </a:solidFill>
                <a:latin typeface="Times New Roman" charset="0"/>
                <a:ea typeface="Times New Roman" charset="0"/>
                <a:cs typeface="Times New Roman" charset="0"/>
              </a:rPr>
              <a:t>Pontificla</a:t>
            </a:r>
            <a:r>
              <a:rPr kumimoji="1" lang="en-US" altLang="zh-CN" sz="2400" dirty="0">
                <a:solidFill>
                  <a:schemeClr val="tx1"/>
                </a:solidFill>
                <a:latin typeface="Times New Roman" charset="0"/>
                <a:ea typeface="Times New Roman" charset="0"/>
                <a:cs typeface="Times New Roman" charset="0"/>
              </a:rPr>
              <a:t> Catholic University of Rio De </a:t>
            </a:r>
            <a:r>
              <a:rPr kumimoji="1" lang="en-US" altLang="zh-CN" sz="2400" dirty="0" err="1">
                <a:solidFill>
                  <a:schemeClr val="tx1"/>
                </a:solidFill>
                <a:latin typeface="Times New Roman" charset="0"/>
                <a:ea typeface="Times New Roman" charset="0"/>
                <a:cs typeface="Times New Roman" charset="0"/>
              </a:rPr>
              <a:t>Janerio</a:t>
            </a:r>
            <a:r>
              <a:rPr kumimoji="1" lang="en-US" altLang="zh-CN" sz="2400" dirty="0">
                <a:solidFill>
                  <a:schemeClr val="tx1"/>
                </a:solidFill>
                <a:latin typeface="Times New Roman" charset="0"/>
                <a:ea typeface="Times New Roman" charset="0"/>
                <a:cs typeface="Times New Roman" charset="0"/>
              </a:rPr>
              <a:t> in Brazil. </a:t>
            </a:r>
          </a:p>
          <a:p>
            <a:pPr lvl="0" defTabSz="914400">
              <a:spcBef>
                <a:spcPts val="0"/>
              </a:spcBef>
              <a:buClrTx/>
              <a:buFont typeface="Wingdings" charset="2"/>
              <a:buChar char="l"/>
            </a:pPr>
            <a:r>
              <a:rPr kumimoji="1" lang="en-US" altLang="zh-CN" sz="2400" dirty="0">
                <a:solidFill>
                  <a:schemeClr val="tx1"/>
                </a:solidFill>
                <a:latin typeface="Times New Roman" charset="0"/>
                <a:ea typeface="Times New Roman" charset="0"/>
                <a:cs typeface="Times New Roman" charset="0"/>
              </a:rPr>
              <a:t>Lua was created because back in those days when computer languages were not very flexible. </a:t>
            </a:r>
          </a:p>
          <a:p>
            <a:pPr lvl="0" defTabSz="914400">
              <a:spcBef>
                <a:spcPts val="0"/>
              </a:spcBef>
              <a:buClrTx/>
              <a:buFont typeface="Wingdings" charset="2"/>
              <a:buChar char="l"/>
            </a:pPr>
            <a:r>
              <a:rPr kumimoji="1" lang="en-US" altLang="zh-CN" sz="2400" dirty="0">
                <a:solidFill>
                  <a:schemeClr val="tx1"/>
                </a:solidFill>
                <a:latin typeface="Times New Roman" charset="0"/>
                <a:ea typeface="Times New Roman" charset="0"/>
                <a:cs typeface="Times New Roman" charset="0"/>
              </a:rPr>
              <a:t>Lua was created to make it simpler and faster to modify the entire program.</a:t>
            </a:r>
          </a:p>
          <a:p>
            <a:pPr lvl="0" defTabSz="914400">
              <a:spcBef>
                <a:spcPts val="0"/>
              </a:spcBef>
              <a:buClrTx/>
              <a:buFont typeface="Wingdings" charset="2"/>
              <a:buChar char="l"/>
            </a:pPr>
            <a:r>
              <a:rPr kumimoji="1" lang="en-US" altLang="zh-CN" sz="2400" dirty="0">
                <a:solidFill>
                  <a:schemeClr val="tx1"/>
                </a:solidFill>
                <a:latin typeface="Times New Roman" charset="0"/>
                <a:ea typeface="Times New Roman" charset="0"/>
                <a:cs typeface="Times New Roman" charset="0"/>
              </a:rPr>
              <a:t>Lua has helped many large programs with its simplicity and portability. </a:t>
            </a:r>
          </a:p>
          <a:p>
            <a:pPr lvl="0" defTabSz="914400">
              <a:spcBef>
                <a:spcPts val="0"/>
              </a:spcBef>
              <a:buClrTx/>
              <a:buFont typeface="Wingdings" charset="2"/>
              <a:buChar char="l"/>
            </a:pPr>
            <a:r>
              <a:rPr kumimoji="1" lang="en-US" altLang="zh-CN" sz="2400" dirty="0">
                <a:solidFill>
                  <a:schemeClr val="tx1"/>
                </a:solidFill>
                <a:latin typeface="Times New Roman" charset="0"/>
                <a:ea typeface="Times New Roman" charset="0"/>
                <a:cs typeface="Times New Roman" charset="0"/>
              </a:rPr>
              <a:t>Lua has been continuously modified and updated to be widely used. Besides being a leading scripting languages in gaming, it </a:t>
            </a:r>
            <a:r>
              <a:rPr kumimoji="1" lang="en-US" altLang="zh-CN" sz="2400" dirty="0" err="1">
                <a:solidFill>
                  <a:schemeClr val="tx1"/>
                </a:solidFill>
                <a:latin typeface="Times New Roman" charset="0"/>
                <a:ea typeface="Times New Roman" charset="0"/>
                <a:cs typeface="Times New Roman" charset="0"/>
              </a:rPr>
              <a:t>hasall</a:t>
            </a:r>
            <a:r>
              <a:rPr kumimoji="1" lang="en-US" altLang="zh-CN" sz="2400" dirty="0">
                <a:solidFill>
                  <a:schemeClr val="tx1"/>
                </a:solidFill>
                <a:latin typeface="Times New Roman" charset="0"/>
                <a:ea typeface="Times New Roman" charset="0"/>
                <a:cs typeface="Times New Roman" charset="0"/>
              </a:rPr>
              <a:t> kinds of industrial applications including robotics, image processing, literate programming, and so on.</a:t>
            </a:r>
            <a:endParaRPr kumimoji="1" lang="zh-CN" altLang="en-US" sz="240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10956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4800" b="1" dirty="0">
                <a:latin typeface="Times New Roman" charset="0"/>
                <a:ea typeface="Times New Roman" charset="0"/>
                <a:cs typeface="Times New Roman" charset="0"/>
              </a:rPr>
              <a:t>Basic grammar</a:t>
            </a:r>
            <a:endParaRPr kumimoji="1" lang="zh-CN" altLang="en-US" sz="4800" b="1"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pPr>
              <a:buFont typeface="Wingdings" charset="2"/>
              <a:buChar char="l"/>
            </a:pPr>
            <a:r>
              <a:rPr kumimoji="1" lang="en-US" altLang="zh-CN" sz="4400" dirty="0">
                <a:latin typeface="Times New Roman" charset="0"/>
                <a:ea typeface="Times New Roman" charset="0"/>
                <a:cs typeface="Times New Roman" charset="0"/>
              </a:rPr>
              <a:t>Control Structure</a:t>
            </a:r>
          </a:p>
          <a:p>
            <a:pPr>
              <a:buFont typeface="Wingdings" charset="2"/>
              <a:buChar char="l"/>
            </a:pPr>
            <a:r>
              <a:rPr kumimoji="1" lang="en-US" altLang="zh-CN" sz="4400" dirty="0">
                <a:latin typeface="Times New Roman" charset="0"/>
                <a:ea typeface="Times New Roman" charset="0"/>
                <a:cs typeface="Times New Roman" charset="0"/>
              </a:rPr>
              <a:t>Data Type</a:t>
            </a:r>
          </a:p>
          <a:p>
            <a:pPr>
              <a:buFont typeface="Wingdings" charset="2"/>
              <a:buChar char="l"/>
            </a:pPr>
            <a:r>
              <a:rPr lang="en-US" altLang="zh-CN" sz="4400" dirty="0">
                <a:latin typeface="Times New Roman" charset="0"/>
                <a:ea typeface="Times New Roman" charset="0"/>
                <a:cs typeface="Times New Roman" charset="0"/>
              </a:rPr>
              <a:t>Subprograms</a:t>
            </a:r>
          </a:p>
          <a:p>
            <a:pPr>
              <a:buFont typeface="Wingdings" charset="2"/>
              <a:buChar char="l"/>
            </a:pPr>
            <a:endParaRPr kumimoji="1" lang="zh-CN" altLang="en-US" dirty="0"/>
          </a:p>
        </p:txBody>
      </p:sp>
    </p:spTree>
    <p:extLst>
      <p:ext uri="{BB962C8B-B14F-4D97-AF65-F5344CB8AC3E}">
        <p14:creationId xmlns:p14="http://schemas.microsoft.com/office/powerpoint/2010/main" val="161814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4400" dirty="0">
                <a:latin typeface="Times New Roman" charset="0"/>
                <a:ea typeface="Times New Roman" charset="0"/>
                <a:cs typeface="Times New Roman" charset="0"/>
              </a:rPr>
              <a:t>Control Structure</a:t>
            </a:r>
            <a:endParaRPr kumimoji="1" lang="zh-CN" altLang="en-US" sz="4400"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normAutofit/>
          </a:bodyPr>
          <a:lstStyle/>
          <a:p>
            <a:r>
              <a:rPr kumimoji="1" lang="en-US" altLang="zh-CN" sz="2400" dirty="0">
                <a:solidFill>
                  <a:schemeClr val="tx1"/>
                </a:solidFill>
                <a:latin typeface="Times New Roman" charset="0"/>
                <a:ea typeface="Times New Roman" charset="0"/>
                <a:cs typeface="Times New Roman" charset="0"/>
              </a:rPr>
              <a:t>The control structure in Lua is fairly straight forward and common as in many popular languages. </a:t>
            </a:r>
          </a:p>
          <a:p>
            <a:r>
              <a:rPr kumimoji="1" lang="en-US" altLang="zh-CN" sz="2400" dirty="0">
                <a:solidFill>
                  <a:schemeClr val="tx1"/>
                </a:solidFill>
                <a:latin typeface="Times New Roman" charset="0"/>
                <a:ea typeface="Times New Roman" charset="0"/>
                <a:cs typeface="Times New Roman" charset="0"/>
              </a:rPr>
              <a:t>There are two types of control structure: ”if-then-else” for conditional and for, while, repeat for iteration.</a:t>
            </a:r>
          </a:p>
          <a:p>
            <a:r>
              <a:rPr kumimoji="1" lang="en-US" altLang="zh-CN" sz="2400" dirty="0">
                <a:solidFill>
                  <a:schemeClr val="tx1"/>
                </a:solidFill>
                <a:latin typeface="Times New Roman" charset="0"/>
                <a:ea typeface="Times New Roman" charset="0"/>
                <a:cs typeface="Times New Roman" charset="0"/>
              </a:rPr>
              <a:t>All the control structure ends with a key word ”end”, except that for repeat, we need no ”end” for the iteration but with a key word ”until”.</a:t>
            </a:r>
            <a:endParaRPr kumimoji="1" lang="zh-CN" altLang="en-US" sz="240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7206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en-US" altLang="zh-CN" sz="4000" dirty="0">
                <a:latin typeface="Times New Roman" charset="0"/>
                <a:ea typeface="Times New Roman" charset="0"/>
                <a:cs typeface="Times New Roman" charset="0"/>
              </a:rPr>
              <a:t>Example of control structure</a:t>
            </a:r>
            <a:endParaRPr kumimoji="1" lang="zh-CN" altLang="en-US" sz="4000" dirty="0">
              <a:latin typeface="Times New Roman" charset="0"/>
              <a:ea typeface="Times New Roman" charset="0"/>
              <a:cs typeface="Times New Roman" charset="0"/>
            </a:endParaRPr>
          </a:p>
        </p:txBody>
      </p:sp>
      <p:sp>
        <p:nvSpPr>
          <p:cNvPr id="7" name="内容占位符 6"/>
          <p:cNvSpPr>
            <a:spLocks noGrp="1"/>
          </p:cNvSpPr>
          <p:nvPr>
            <p:ph sz="half" idx="1"/>
          </p:nvPr>
        </p:nvSpPr>
        <p:spPr>
          <a:xfrm>
            <a:off x="2126074" y="2109849"/>
            <a:ext cx="4313864" cy="3777622"/>
          </a:xfrm>
        </p:spPr>
        <p:txBody>
          <a:bodyPr>
            <a:normAutofit/>
          </a:bodyPr>
          <a:lstStyle/>
          <a:p>
            <a:r>
              <a:rPr kumimoji="1" lang="en-US" altLang="zh-CN" sz="2400" dirty="0">
                <a:latin typeface="Times New Roman" charset="0"/>
                <a:ea typeface="Times New Roman" charset="0"/>
                <a:cs typeface="Times New Roman" charset="0"/>
              </a:rPr>
              <a:t>if-then-else:</a:t>
            </a:r>
          </a:p>
          <a:p>
            <a:endParaRPr kumimoji="1" lang="en-US" altLang="zh-CN" sz="2400" dirty="0">
              <a:latin typeface="Times New Roman" charset="0"/>
              <a:ea typeface="Times New Roman" charset="0"/>
              <a:cs typeface="Times New Roman" charset="0"/>
            </a:endParaRPr>
          </a:p>
          <a:p>
            <a:endParaRPr kumimoji="1" lang="en-US" altLang="zh-CN" sz="2400" dirty="0">
              <a:latin typeface="Times New Roman" charset="0"/>
              <a:ea typeface="Times New Roman" charset="0"/>
              <a:cs typeface="Times New Roman" charset="0"/>
            </a:endParaRPr>
          </a:p>
          <a:p>
            <a:endParaRPr kumimoji="1" lang="en-US" altLang="zh-CN" sz="2400" dirty="0">
              <a:latin typeface="Times New Roman" charset="0"/>
              <a:ea typeface="Times New Roman" charset="0"/>
              <a:cs typeface="Times New Roman" charset="0"/>
            </a:endParaRPr>
          </a:p>
          <a:p>
            <a:r>
              <a:rPr kumimoji="1" lang="en-US" altLang="zh-CN" sz="2400" dirty="0">
                <a:latin typeface="Times New Roman" charset="0"/>
                <a:ea typeface="Times New Roman" charset="0"/>
                <a:cs typeface="Times New Roman" charset="0"/>
              </a:rPr>
              <a:t>for loop:</a:t>
            </a:r>
            <a:endParaRPr kumimoji="1" lang="zh-CN" altLang="en-US" sz="2400" dirty="0">
              <a:latin typeface="Times New Roman" charset="0"/>
              <a:ea typeface="Times New Roman" charset="0"/>
              <a:cs typeface="Times New Roman" charset="0"/>
            </a:endParaRPr>
          </a:p>
        </p:txBody>
      </p:sp>
      <p:pic>
        <p:nvPicPr>
          <p:cNvPr id="9" name="内容占位符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26074" y="2776824"/>
            <a:ext cx="4313864" cy="1013901"/>
          </a:xfr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074" y="4595314"/>
            <a:ext cx="4038600" cy="1130300"/>
          </a:xfrm>
          <a:prstGeom prst="rect">
            <a:avLst/>
          </a:prstGeom>
        </p:spPr>
      </p:pic>
      <p:sp>
        <p:nvSpPr>
          <p:cNvPr id="11" name="内容占位符 6"/>
          <p:cNvSpPr txBox="1">
            <a:spLocks/>
          </p:cNvSpPr>
          <p:nvPr/>
        </p:nvSpPr>
        <p:spPr>
          <a:xfrm>
            <a:off x="6874225" y="2102922"/>
            <a:ext cx="4313864"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kumimoji="1" lang="en-US" altLang="zh-CN" sz="2400" dirty="0">
                <a:latin typeface="Times New Roman" charset="0"/>
                <a:ea typeface="Times New Roman" charset="0"/>
                <a:cs typeface="Times New Roman" charset="0"/>
              </a:rPr>
              <a:t>while loop:</a:t>
            </a:r>
          </a:p>
          <a:p>
            <a:endParaRPr kumimoji="1" lang="en-US" altLang="zh-CN" sz="2400" dirty="0">
              <a:latin typeface="Times New Roman" charset="0"/>
              <a:ea typeface="Times New Roman" charset="0"/>
              <a:cs typeface="Times New Roman" charset="0"/>
            </a:endParaRPr>
          </a:p>
          <a:p>
            <a:endParaRPr kumimoji="1" lang="en-US" altLang="zh-CN" sz="2400" dirty="0">
              <a:latin typeface="Times New Roman" charset="0"/>
              <a:ea typeface="Times New Roman" charset="0"/>
              <a:cs typeface="Times New Roman" charset="0"/>
            </a:endParaRPr>
          </a:p>
          <a:p>
            <a:endParaRPr kumimoji="1" lang="en-US" altLang="zh-CN" sz="2400" dirty="0">
              <a:latin typeface="Times New Roman" charset="0"/>
              <a:ea typeface="Times New Roman" charset="0"/>
              <a:cs typeface="Times New Roman" charset="0"/>
            </a:endParaRPr>
          </a:p>
          <a:p>
            <a:r>
              <a:rPr kumimoji="1" lang="en-US" altLang="zh-CN" sz="2400" dirty="0">
                <a:latin typeface="Times New Roman" charset="0"/>
                <a:ea typeface="Times New Roman" charset="0"/>
                <a:cs typeface="Times New Roman" charset="0"/>
              </a:rPr>
              <a:t>repeat-until:</a:t>
            </a:r>
            <a:endParaRPr kumimoji="1" lang="zh-CN" altLang="en-US" sz="2400" dirty="0">
              <a:latin typeface="Times New Roman" charset="0"/>
              <a:ea typeface="Times New Roman" charset="0"/>
              <a:cs typeface="Times New Roman"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4225" y="2776824"/>
            <a:ext cx="4117041" cy="110783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665" y="4734189"/>
            <a:ext cx="3738160" cy="991425"/>
          </a:xfrm>
          <a:prstGeom prst="rect">
            <a:avLst/>
          </a:prstGeom>
        </p:spPr>
      </p:pic>
    </p:spTree>
    <p:extLst>
      <p:ext uri="{BB962C8B-B14F-4D97-AF65-F5344CB8AC3E}">
        <p14:creationId xmlns:p14="http://schemas.microsoft.com/office/powerpoint/2010/main" val="184888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7273" y="992244"/>
            <a:ext cx="8911687" cy="1280890"/>
          </a:xfrm>
        </p:spPr>
        <p:txBody>
          <a:bodyPr>
            <a:normAutofit/>
          </a:bodyPr>
          <a:lstStyle/>
          <a:p>
            <a:pPr algn="ctr"/>
            <a:r>
              <a:rPr kumimoji="1" lang="en-US" altLang="zh-CN" sz="4800" dirty="0">
                <a:latin typeface="Times New Roman" charset="0"/>
                <a:ea typeface="Times New Roman" charset="0"/>
                <a:cs typeface="Times New Roman" charset="0"/>
              </a:rPr>
              <a:t>Data type</a:t>
            </a:r>
            <a:endParaRPr kumimoji="1" lang="zh-CN" altLang="en-US" sz="4800" dirty="0">
              <a:latin typeface="Times New Roman" charset="0"/>
              <a:ea typeface="Times New Roman" charset="0"/>
              <a:cs typeface="Times New Roman" charset="0"/>
            </a:endParaRPr>
          </a:p>
        </p:txBody>
      </p:sp>
      <p:sp>
        <p:nvSpPr>
          <p:cNvPr id="5" name="内容占位符 4"/>
          <p:cNvSpPr>
            <a:spLocks noGrp="1"/>
          </p:cNvSpPr>
          <p:nvPr>
            <p:ph idx="1"/>
          </p:nvPr>
        </p:nvSpPr>
        <p:spPr>
          <a:xfrm>
            <a:off x="2101932" y="2019368"/>
            <a:ext cx="8915400" cy="3777622"/>
          </a:xfrm>
        </p:spPr>
        <p:txBody>
          <a:bodyPr>
            <a:noAutofit/>
          </a:bodyPr>
          <a:lstStyle/>
          <a:p>
            <a:r>
              <a:rPr kumimoji="1" lang="en-US" altLang="zh-CN" sz="2800" dirty="0">
                <a:latin typeface="Times New Roman" charset="0"/>
                <a:ea typeface="Times New Roman" charset="0"/>
                <a:cs typeface="Times New Roman" charset="0"/>
              </a:rPr>
              <a:t>Lua is a dynamically typed language. </a:t>
            </a:r>
          </a:p>
          <a:p>
            <a:r>
              <a:rPr kumimoji="1" lang="en-US" altLang="zh-CN" sz="2800" dirty="0">
                <a:latin typeface="Times New Roman" charset="0"/>
                <a:ea typeface="Times New Roman" charset="0"/>
                <a:cs typeface="Times New Roman" charset="0"/>
              </a:rPr>
              <a:t>Variables do not need define the type before assignment. </a:t>
            </a:r>
          </a:p>
          <a:p>
            <a:r>
              <a:rPr kumimoji="1" lang="en-US" altLang="zh-CN" sz="2800" dirty="0">
                <a:latin typeface="Times New Roman" charset="0"/>
                <a:ea typeface="Times New Roman" charset="0"/>
                <a:cs typeface="Times New Roman" charset="0"/>
              </a:rPr>
              <a:t>However, a value type can be stored in a variable and pass as a parameter or as a return value.</a:t>
            </a:r>
          </a:p>
          <a:p>
            <a:r>
              <a:rPr kumimoji="1" lang="en-US" altLang="zh-CN" sz="2800" dirty="0">
                <a:latin typeface="Times New Roman" charset="0"/>
                <a:ea typeface="Times New Roman" charset="0"/>
                <a:cs typeface="Times New Roman" charset="0"/>
              </a:rPr>
              <a:t>There are eight data types in the Lua. These include nil, boolean, number, string, table, function, </a:t>
            </a:r>
            <a:r>
              <a:rPr kumimoji="1" lang="en-US" altLang="zh-CN" sz="2800" dirty="0" err="1">
                <a:latin typeface="Times New Roman" charset="0"/>
                <a:ea typeface="Times New Roman" charset="0"/>
                <a:cs typeface="Times New Roman" charset="0"/>
              </a:rPr>
              <a:t>userdata</a:t>
            </a:r>
            <a:r>
              <a:rPr kumimoji="1" lang="en-US" altLang="zh-CN" sz="2800" dirty="0">
                <a:latin typeface="Times New Roman" charset="0"/>
                <a:ea typeface="Times New Roman" charset="0"/>
                <a:cs typeface="Times New Roman" charset="0"/>
              </a:rPr>
              <a:t> and thread.</a:t>
            </a:r>
          </a:p>
          <a:p>
            <a:r>
              <a:rPr kumimoji="1" lang="en-US" altLang="zh-CN" sz="2800" dirty="0">
                <a:latin typeface="Times New Roman" charset="0"/>
                <a:ea typeface="Times New Roman" charset="0"/>
                <a:cs typeface="Times New Roman" charset="0"/>
              </a:rPr>
              <a:t>We can use type() to check the type of value.</a:t>
            </a:r>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97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4" y="315352"/>
            <a:ext cx="8911687" cy="1280890"/>
          </a:xfrm>
        </p:spPr>
        <p:txBody>
          <a:bodyPr/>
          <a:lstStyle/>
          <a:p>
            <a:r>
              <a:rPr kumimoji="1" lang="en-US" altLang="zh-CN" dirty="0"/>
              <a:t>Example of Data Type</a:t>
            </a:r>
            <a:endParaRPr kumimoji="1" lang="zh-CN" altLang="en-US" dirty="0"/>
          </a:p>
        </p:txBody>
      </p:sp>
      <p:sp>
        <p:nvSpPr>
          <p:cNvPr id="4" name="内容占位符 3"/>
          <p:cNvSpPr>
            <a:spLocks noGrp="1"/>
          </p:cNvSpPr>
          <p:nvPr>
            <p:ph sz="half" idx="1"/>
          </p:nvPr>
        </p:nvSpPr>
        <p:spPr>
          <a:xfrm>
            <a:off x="1099553" y="1290072"/>
            <a:ext cx="4313864" cy="3777622"/>
          </a:xfrm>
        </p:spPr>
        <p:txBody>
          <a:bodyPr/>
          <a:lstStyle/>
          <a:p>
            <a:r>
              <a:rPr kumimoji="1" lang="en-US" altLang="zh-CN" sz="2000" dirty="0">
                <a:latin typeface="Times New Roman" charset="0"/>
                <a:ea typeface="Times New Roman" charset="0"/>
                <a:cs typeface="Times New Roman" charset="0"/>
              </a:rPr>
              <a:t>nil</a:t>
            </a:r>
          </a:p>
          <a:p>
            <a:endParaRPr kumimoji="1" lang="en-US" altLang="zh-CN" sz="2000" dirty="0">
              <a:latin typeface="Times New Roman" charset="0"/>
              <a:ea typeface="Times New Roman" charset="0"/>
              <a:cs typeface="Times New Roman" charset="0"/>
            </a:endParaRPr>
          </a:p>
          <a:p>
            <a:endParaRPr kumimoji="1" lang="en-US" altLang="zh-CN" dirty="0"/>
          </a:p>
          <a:p>
            <a:r>
              <a:rPr kumimoji="1" lang="en-US" altLang="zh-CN" sz="2000" dirty="0">
                <a:latin typeface="Times New Roman" charset="0"/>
                <a:ea typeface="Times New Roman" charset="0"/>
                <a:cs typeface="Times New Roman" charset="0"/>
              </a:rPr>
              <a:t>boolean</a:t>
            </a:r>
          </a:p>
          <a:p>
            <a:endParaRPr kumimoji="1" lang="en-US" altLang="zh-CN" dirty="0"/>
          </a:p>
          <a:p>
            <a:endParaRPr kumimoji="1" lang="en-US" altLang="zh-CN" dirty="0"/>
          </a:p>
          <a:p>
            <a:endParaRPr kumimoji="1" lang="en-US" altLang="zh-CN" dirty="0"/>
          </a:p>
          <a:p>
            <a:endParaRPr kumimoji="1" lang="en-US" altLang="zh-CN" dirty="0"/>
          </a:p>
          <a:p>
            <a:r>
              <a:rPr kumimoji="1" lang="en-US" altLang="zh-CN" sz="2000" dirty="0">
                <a:latin typeface="Times New Roman" charset="0"/>
                <a:ea typeface="Times New Roman" charset="0"/>
                <a:cs typeface="Times New Roman" charset="0"/>
              </a:rPr>
              <a:t>function</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pic>
        <p:nvPicPr>
          <p:cNvPr id="6" name="内容占位符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64328" y="1721080"/>
            <a:ext cx="4049089" cy="725320"/>
          </a:xfr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328" y="2990922"/>
            <a:ext cx="4019561" cy="1480891"/>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282" y="5504126"/>
            <a:ext cx="4094921" cy="1027875"/>
          </a:xfrm>
          <a:prstGeom prst="rect">
            <a:avLst/>
          </a:prstGeom>
        </p:spPr>
      </p:pic>
      <p:sp>
        <p:nvSpPr>
          <p:cNvPr id="10" name="内容占位符 3"/>
          <p:cNvSpPr txBox="1">
            <a:spLocks/>
          </p:cNvSpPr>
          <p:nvPr/>
        </p:nvSpPr>
        <p:spPr>
          <a:xfrm>
            <a:off x="6302081" y="1405146"/>
            <a:ext cx="4322235" cy="421188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kumimoji="1" lang="en-US" altLang="zh-CN" sz="2400" dirty="0">
                <a:latin typeface="Times New Roman" charset="0"/>
                <a:ea typeface="Times New Roman" charset="0"/>
                <a:cs typeface="Times New Roman" charset="0"/>
              </a:rPr>
              <a:t>string</a:t>
            </a:r>
          </a:p>
          <a:p>
            <a:endParaRPr kumimoji="1" lang="en-US" altLang="zh-CN" dirty="0"/>
          </a:p>
          <a:p>
            <a:endParaRPr kumimoji="1" lang="en-US" altLang="zh-CN" dirty="0"/>
          </a:p>
          <a:p>
            <a:endParaRPr kumimoji="1" lang="en-US" altLang="zh-CN" dirty="0"/>
          </a:p>
          <a:p>
            <a:endParaRPr kumimoji="1" lang="en-US" altLang="zh-CN" dirty="0"/>
          </a:p>
          <a:p>
            <a:r>
              <a:rPr kumimoji="1" lang="en-US" altLang="zh-CN" sz="2400" dirty="0">
                <a:latin typeface="Times New Roman" charset="0"/>
                <a:ea typeface="Times New Roman" charset="0"/>
                <a:cs typeface="Times New Roman" charset="0"/>
              </a:rPr>
              <a:t>table</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sz="2400" dirty="0">
                <a:latin typeface="Times New Roman" charset="0"/>
                <a:ea typeface="Times New Roman" charset="0"/>
                <a:cs typeface="Times New Roman" charset="0"/>
              </a:rPr>
              <a:t>number</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5282" y="1843975"/>
            <a:ext cx="4019035" cy="957482"/>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5282" y="3544649"/>
            <a:ext cx="5188596" cy="1471687"/>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6705" y="5016336"/>
            <a:ext cx="4112821" cy="1645721"/>
          </a:xfrm>
          <a:prstGeom prst="rect">
            <a:avLst/>
          </a:prstGeom>
        </p:spPr>
      </p:pic>
    </p:spTree>
    <p:extLst>
      <p:ext uri="{BB962C8B-B14F-4D97-AF65-F5344CB8AC3E}">
        <p14:creationId xmlns:p14="http://schemas.microsoft.com/office/powerpoint/2010/main" val="189425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0384" y="849742"/>
            <a:ext cx="8911687" cy="1280890"/>
          </a:xfrm>
        </p:spPr>
        <p:txBody>
          <a:bodyPr>
            <a:normAutofit/>
          </a:bodyPr>
          <a:lstStyle/>
          <a:p>
            <a:pPr algn="ctr"/>
            <a:r>
              <a:rPr kumimoji="1" lang="en-US" altLang="zh-CN" sz="4400" dirty="0">
                <a:latin typeface="Times New Roman" charset="0"/>
                <a:ea typeface="Times New Roman" charset="0"/>
                <a:cs typeface="Times New Roman" charset="0"/>
              </a:rPr>
              <a:t>Subprograms</a:t>
            </a:r>
            <a:endParaRPr kumimoji="1" lang="zh-CN" altLang="en-US" sz="4400" dirty="0">
              <a:latin typeface="Times New Roman" charset="0"/>
              <a:ea typeface="Times New Roman" charset="0"/>
              <a:cs typeface="Times New Roman" charset="0"/>
            </a:endParaRPr>
          </a:p>
        </p:txBody>
      </p:sp>
      <p:sp>
        <p:nvSpPr>
          <p:cNvPr id="5" name="内容占位符 4"/>
          <p:cNvSpPr>
            <a:spLocks noGrp="1"/>
          </p:cNvSpPr>
          <p:nvPr>
            <p:ph idx="1"/>
          </p:nvPr>
        </p:nvSpPr>
        <p:spPr>
          <a:xfrm>
            <a:off x="1567935" y="1845623"/>
            <a:ext cx="8915400" cy="4043548"/>
          </a:xfrm>
        </p:spPr>
        <p:txBody>
          <a:bodyPr>
            <a:noAutofit/>
          </a:bodyPr>
          <a:lstStyle/>
          <a:p>
            <a:r>
              <a:rPr kumimoji="1" lang="en-US" altLang="zh-CN" sz="2400" dirty="0">
                <a:solidFill>
                  <a:schemeClr val="tx1"/>
                </a:solidFill>
                <a:latin typeface="Times New Roman" charset="0"/>
                <a:ea typeface="Times New Roman" charset="0"/>
                <a:cs typeface="Times New Roman" charset="0"/>
              </a:rPr>
              <a:t>Lua does not build any special mechanism to perform the functions of normal package. </a:t>
            </a:r>
          </a:p>
          <a:p>
            <a:r>
              <a:rPr kumimoji="1" lang="en-US" altLang="zh-CN" sz="2400" dirty="0">
                <a:solidFill>
                  <a:schemeClr val="tx1"/>
                </a:solidFill>
                <a:latin typeface="Times New Roman" charset="0"/>
                <a:ea typeface="Times New Roman" charset="0"/>
                <a:cs typeface="Times New Roman" charset="0"/>
              </a:rPr>
              <a:t>Lua stores all global variables for each file in regular Lua tables, called environment. </a:t>
            </a:r>
          </a:p>
          <a:p>
            <a:r>
              <a:rPr kumimoji="1" lang="en-US" altLang="zh-CN" sz="2400" dirty="0">
                <a:solidFill>
                  <a:schemeClr val="tx1"/>
                </a:solidFill>
                <a:latin typeface="Times New Roman" charset="0"/>
                <a:ea typeface="Times New Roman" charset="0"/>
                <a:cs typeface="Times New Roman" charset="0"/>
              </a:rPr>
              <a:t>Users will be able to access the functions from other files as well as functions in libraries by accessing the global variables and functions by simply use “require” key word to “import” by the package </a:t>
            </a:r>
            <a:r>
              <a:rPr kumimoji="1" lang="en-US" altLang="zh-CN" sz="2400" dirty="0" err="1">
                <a:solidFill>
                  <a:schemeClr val="tx1"/>
                </a:solidFill>
                <a:latin typeface="Times New Roman" charset="0"/>
                <a:ea typeface="Times New Roman" charset="0"/>
                <a:cs typeface="Times New Roman" charset="0"/>
              </a:rPr>
              <a:t>name.Lua</a:t>
            </a:r>
            <a:r>
              <a:rPr kumimoji="1" lang="en-US" altLang="zh-CN" sz="2400" dirty="0">
                <a:solidFill>
                  <a:schemeClr val="tx1"/>
                </a:solidFill>
                <a:latin typeface="Times New Roman" charset="0"/>
                <a:ea typeface="Times New Roman" charset="0"/>
                <a:cs typeface="Times New Roman" charset="0"/>
              </a:rPr>
              <a:t> creates an table for environment itself, called G, so one would be able to access all packages by setting the current (use a local variable) environment equal to G.</a:t>
            </a:r>
            <a:endParaRPr kumimoji="1" lang="zh-CN" altLang="en-US" sz="240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114774896"/>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丝状</Template>
  <TotalTime>175</TotalTime>
  <Words>653</Words>
  <Application>Microsoft Macintosh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丝状</vt:lpstr>
      <vt:lpstr>Programming Language :  Lua</vt:lpstr>
      <vt:lpstr>Content:</vt:lpstr>
      <vt:lpstr>Introduction</vt:lpstr>
      <vt:lpstr>Basic grammar</vt:lpstr>
      <vt:lpstr>Control Structure</vt:lpstr>
      <vt:lpstr>Example of control structure</vt:lpstr>
      <vt:lpstr>Data type</vt:lpstr>
      <vt:lpstr>Example of Data Type</vt:lpstr>
      <vt:lpstr>Subprograms</vt:lpstr>
      <vt:lpstr>Lua Environment _G</vt:lpstr>
      <vt:lpstr>Example of subprograms</vt:lpstr>
      <vt:lpstr>Example of subprograms</vt:lpstr>
      <vt:lpstr>Program: Game 2048</vt:lpstr>
      <vt:lpstr>Rules</vt:lpstr>
      <vt:lpstr>How to play</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Lua </dc:title>
  <dc:creator>Office 365</dc:creator>
  <cp:lastModifiedBy>administrator</cp:lastModifiedBy>
  <cp:revision>22</cp:revision>
  <dcterms:created xsi:type="dcterms:W3CDTF">2020-04-29T06:20:30Z</dcterms:created>
  <dcterms:modified xsi:type="dcterms:W3CDTF">2020-04-29T12:54:34Z</dcterms:modified>
</cp:coreProperties>
</file>