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75" r:id="rId4"/>
    <p:sldId id="257" r:id="rId5"/>
    <p:sldId id="258" r:id="rId6"/>
    <p:sldId id="261" r:id="rId7"/>
    <p:sldId id="262" r:id="rId8"/>
    <p:sldId id="276" r:id="rId9"/>
    <p:sldId id="263" r:id="rId10"/>
    <p:sldId id="277" r:id="rId11"/>
    <p:sldId id="278" r:id="rId12"/>
    <p:sldId id="279" r:id="rId13"/>
    <p:sldId id="260" r:id="rId14"/>
    <p:sldId id="280" r:id="rId15"/>
    <p:sldId id="265" r:id="rId16"/>
    <p:sldId id="264" r:id="rId17"/>
    <p:sldId id="266" r:id="rId18"/>
    <p:sldId id="267" r:id="rId19"/>
    <p:sldId id="268" r:id="rId20"/>
    <p:sldId id="269" r:id="rId21"/>
    <p:sldId id="271" r:id="rId22"/>
    <p:sldId id="281" r:id="rId23"/>
    <p:sldId id="272" r:id="rId24"/>
    <p:sldId id="270" r:id="rId25"/>
    <p:sldId id="25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61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56760-12F3-409E-A909-254DF825530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66D25E6-4767-4E21-A6FC-C653B47775EE}">
      <dgm:prSet phldrT="[文本]"/>
      <dgm:spPr/>
      <dgm:t>
        <a:bodyPr/>
        <a:lstStyle/>
        <a:p>
          <a:r>
            <a:rPr lang="zh-CN" altLang="en-US" dirty="0" smtClean="0"/>
            <a:t>针对性</a:t>
          </a:r>
          <a:endParaRPr lang="zh-CN" altLang="en-US" dirty="0"/>
        </a:p>
      </dgm:t>
    </dgm:pt>
    <dgm:pt modelId="{DEC42523-3E1C-4ED5-9003-65778D03C8DB}" type="parTrans" cxnId="{27ADD9CA-4EC2-41B4-82AD-5D04320311DD}">
      <dgm:prSet/>
      <dgm:spPr/>
      <dgm:t>
        <a:bodyPr/>
        <a:lstStyle/>
        <a:p>
          <a:endParaRPr lang="zh-CN" altLang="en-US"/>
        </a:p>
      </dgm:t>
    </dgm:pt>
    <dgm:pt modelId="{CE115334-6BB5-4BB4-AE51-08A9EF0BD164}" type="sibTrans" cxnId="{27ADD9CA-4EC2-41B4-82AD-5D04320311DD}">
      <dgm:prSet/>
      <dgm:spPr/>
      <dgm:t>
        <a:bodyPr/>
        <a:lstStyle/>
        <a:p>
          <a:endParaRPr lang="zh-CN" altLang="en-US"/>
        </a:p>
      </dgm:t>
    </dgm:pt>
    <dgm:pt modelId="{F111492B-8293-4952-8760-B7EB1DAA5CBD}">
      <dgm:prSet phldrT="[文本]"/>
      <dgm:spPr/>
      <dgm:t>
        <a:bodyPr/>
        <a:lstStyle/>
        <a:p>
          <a:r>
            <a:rPr lang="zh-CN" altLang="en-US" dirty="0" smtClean="0"/>
            <a:t>撒网式</a:t>
          </a:r>
          <a:endParaRPr lang="zh-CN" altLang="en-US" dirty="0"/>
        </a:p>
      </dgm:t>
    </dgm:pt>
    <dgm:pt modelId="{1D9FA202-18BF-4054-B0DC-9E64BBB91B85}" type="parTrans" cxnId="{2E6B477E-6D07-4A91-A5FD-CF8E06F7989B}">
      <dgm:prSet/>
      <dgm:spPr/>
      <dgm:t>
        <a:bodyPr/>
        <a:lstStyle/>
        <a:p>
          <a:endParaRPr lang="zh-CN" altLang="en-US"/>
        </a:p>
      </dgm:t>
    </dgm:pt>
    <dgm:pt modelId="{C8EF0245-AC62-4DA5-B188-9B413A016618}" type="sibTrans" cxnId="{2E6B477E-6D07-4A91-A5FD-CF8E06F7989B}">
      <dgm:prSet/>
      <dgm:spPr/>
      <dgm:t>
        <a:bodyPr/>
        <a:lstStyle/>
        <a:p>
          <a:endParaRPr lang="zh-CN" altLang="en-US"/>
        </a:p>
      </dgm:t>
    </dgm:pt>
    <dgm:pt modelId="{8C045894-9759-4631-BD65-03CFA0D2A7D3}" type="pres">
      <dgm:prSet presAssocID="{FA056760-12F3-409E-A909-254DF8255305}" presName="compositeShape" presStyleCnt="0">
        <dgm:presLayoutVars>
          <dgm:chMax val="7"/>
          <dgm:dir/>
          <dgm:resizeHandles val="exact"/>
        </dgm:presLayoutVars>
      </dgm:prSet>
      <dgm:spPr/>
    </dgm:pt>
    <dgm:pt modelId="{7198F2E9-AE8B-4A26-96BE-C59E0229404C}" type="pres">
      <dgm:prSet presAssocID="{966D25E6-4767-4E21-A6FC-C653B47775EE}" presName="circ1" presStyleLbl="vennNode1" presStyleIdx="0" presStyleCnt="2"/>
      <dgm:spPr/>
      <dgm:t>
        <a:bodyPr/>
        <a:lstStyle/>
        <a:p>
          <a:endParaRPr lang="zh-CN" altLang="en-US"/>
        </a:p>
      </dgm:t>
    </dgm:pt>
    <dgm:pt modelId="{2D632D4B-8F4B-4D59-9438-E51FD4C8126D}" type="pres">
      <dgm:prSet presAssocID="{966D25E6-4767-4E21-A6FC-C653B47775E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0239AF-2D4B-4DC6-9B12-568046FBFA60}" type="pres">
      <dgm:prSet presAssocID="{F111492B-8293-4952-8760-B7EB1DAA5CBD}" presName="circ2" presStyleLbl="vennNode1" presStyleIdx="1" presStyleCnt="2"/>
      <dgm:spPr/>
    </dgm:pt>
    <dgm:pt modelId="{ACEE9367-A11D-40FA-9EA5-CFE246F548D9}" type="pres">
      <dgm:prSet presAssocID="{F111492B-8293-4952-8760-B7EB1DAA5CB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7ADD9CA-4EC2-41B4-82AD-5D04320311DD}" srcId="{FA056760-12F3-409E-A909-254DF8255305}" destId="{966D25E6-4767-4E21-A6FC-C653B47775EE}" srcOrd="0" destOrd="0" parTransId="{DEC42523-3E1C-4ED5-9003-65778D03C8DB}" sibTransId="{CE115334-6BB5-4BB4-AE51-08A9EF0BD164}"/>
    <dgm:cxn modelId="{5A0DE7F6-9DAA-4484-8259-3AED137C9DD4}" type="presOf" srcId="{FA056760-12F3-409E-A909-254DF8255305}" destId="{8C045894-9759-4631-BD65-03CFA0D2A7D3}" srcOrd="0" destOrd="0" presId="urn:microsoft.com/office/officeart/2005/8/layout/venn1"/>
    <dgm:cxn modelId="{3E594FD9-87A0-49ED-9849-B3CC91285BEF}" type="presOf" srcId="{966D25E6-4767-4E21-A6FC-C653B47775EE}" destId="{2D632D4B-8F4B-4D59-9438-E51FD4C8126D}" srcOrd="1" destOrd="0" presId="urn:microsoft.com/office/officeart/2005/8/layout/venn1"/>
    <dgm:cxn modelId="{312C0DF0-7047-48F7-ACD2-1C4763DB687C}" type="presOf" srcId="{F111492B-8293-4952-8760-B7EB1DAA5CBD}" destId="{ACEE9367-A11D-40FA-9EA5-CFE246F548D9}" srcOrd="1" destOrd="0" presId="urn:microsoft.com/office/officeart/2005/8/layout/venn1"/>
    <dgm:cxn modelId="{0ED782F4-212D-4E17-B60B-95C351C5C8C5}" type="presOf" srcId="{F111492B-8293-4952-8760-B7EB1DAA5CBD}" destId="{BD0239AF-2D4B-4DC6-9B12-568046FBFA60}" srcOrd="0" destOrd="0" presId="urn:microsoft.com/office/officeart/2005/8/layout/venn1"/>
    <dgm:cxn modelId="{2AC62DFB-435F-4FC4-84BA-55343884115C}" type="presOf" srcId="{966D25E6-4767-4E21-A6FC-C653B47775EE}" destId="{7198F2E9-AE8B-4A26-96BE-C59E0229404C}" srcOrd="0" destOrd="0" presId="urn:microsoft.com/office/officeart/2005/8/layout/venn1"/>
    <dgm:cxn modelId="{2E6B477E-6D07-4A91-A5FD-CF8E06F7989B}" srcId="{FA056760-12F3-409E-A909-254DF8255305}" destId="{F111492B-8293-4952-8760-B7EB1DAA5CBD}" srcOrd="1" destOrd="0" parTransId="{1D9FA202-18BF-4054-B0DC-9E64BBB91B85}" sibTransId="{C8EF0245-AC62-4DA5-B188-9B413A016618}"/>
    <dgm:cxn modelId="{270E7A50-17A9-498E-B9CC-CC90DE00E60E}" type="presParOf" srcId="{8C045894-9759-4631-BD65-03CFA0D2A7D3}" destId="{7198F2E9-AE8B-4A26-96BE-C59E0229404C}" srcOrd="0" destOrd="0" presId="urn:microsoft.com/office/officeart/2005/8/layout/venn1"/>
    <dgm:cxn modelId="{0101797D-3445-4D11-BBBE-EF99ABA46887}" type="presParOf" srcId="{8C045894-9759-4631-BD65-03CFA0D2A7D3}" destId="{2D632D4B-8F4B-4D59-9438-E51FD4C8126D}" srcOrd="1" destOrd="0" presId="urn:microsoft.com/office/officeart/2005/8/layout/venn1"/>
    <dgm:cxn modelId="{54529EDE-FDAB-4585-9B82-CDC8A7D63AD6}" type="presParOf" srcId="{8C045894-9759-4631-BD65-03CFA0D2A7D3}" destId="{BD0239AF-2D4B-4DC6-9B12-568046FBFA60}" srcOrd="2" destOrd="0" presId="urn:microsoft.com/office/officeart/2005/8/layout/venn1"/>
    <dgm:cxn modelId="{52329C88-40CB-4715-970B-16CE7B0F5468}" type="presParOf" srcId="{8C045894-9759-4631-BD65-03CFA0D2A7D3}" destId="{ACEE9367-A11D-40FA-9EA5-CFE246F548D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A42D2-9306-477F-88C3-FB5EA4478FB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541BFCB-FF6F-42AA-86B5-32D41C4444BB}">
      <dgm:prSet phldrT="[文本]"/>
      <dgm:spPr/>
      <dgm:t>
        <a:bodyPr/>
        <a:lstStyle/>
        <a:p>
          <a:r>
            <a:rPr lang="zh-CN" altLang="en-US" dirty="0" smtClean="0"/>
            <a:t>个人或组织</a:t>
          </a:r>
          <a:endParaRPr lang="zh-CN" altLang="en-US" dirty="0"/>
        </a:p>
      </dgm:t>
    </dgm:pt>
    <dgm:pt modelId="{F0B5BB93-323B-47FC-9838-179FF4F269D4}" type="parTrans" cxnId="{8DEEB693-E0C1-485D-819D-8D251065B7FE}">
      <dgm:prSet/>
      <dgm:spPr/>
      <dgm:t>
        <a:bodyPr/>
        <a:lstStyle/>
        <a:p>
          <a:endParaRPr lang="zh-CN" altLang="en-US"/>
        </a:p>
      </dgm:t>
    </dgm:pt>
    <dgm:pt modelId="{934DB082-3DF2-4D1D-BD43-C6B11645D649}" type="sibTrans" cxnId="{8DEEB693-E0C1-485D-819D-8D251065B7FE}">
      <dgm:prSet/>
      <dgm:spPr/>
      <dgm:t>
        <a:bodyPr/>
        <a:lstStyle/>
        <a:p>
          <a:endParaRPr lang="zh-CN" altLang="en-US"/>
        </a:p>
      </dgm:t>
    </dgm:pt>
    <dgm:pt modelId="{5B46356A-426E-465C-B384-CD627103E327}">
      <dgm:prSet phldrT="[文本]"/>
      <dgm:spPr/>
      <dgm:t>
        <a:bodyPr/>
        <a:lstStyle/>
        <a:p>
          <a:r>
            <a:rPr lang="zh-CN" altLang="en-US" dirty="0" smtClean="0"/>
            <a:t>公司</a:t>
          </a:r>
          <a:endParaRPr lang="zh-CN" altLang="en-US" dirty="0"/>
        </a:p>
      </dgm:t>
    </dgm:pt>
    <dgm:pt modelId="{9F7EAD2F-43D2-4206-8652-F793A88C4D26}" type="parTrans" cxnId="{AA1D2483-5BF7-4DC7-B736-A9F2C27123BB}">
      <dgm:prSet/>
      <dgm:spPr/>
      <dgm:t>
        <a:bodyPr/>
        <a:lstStyle/>
        <a:p>
          <a:endParaRPr lang="zh-CN" altLang="en-US"/>
        </a:p>
      </dgm:t>
    </dgm:pt>
    <dgm:pt modelId="{6C18DBF3-5C18-4FC2-8908-CA3A73FE2B5E}" type="sibTrans" cxnId="{AA1D2483-5BF7-4DC7-B736-A9F2C27123BB}">
      <dgm:prSet/>
      <dgm:spPr/>
      <dgm:t>
        <a:bodyPr/>
        <a:lstStyle/>
        <a:p>
          <a:endParaRPr lang="zh-CN" altLang="en-US"/>
        </a:p>
      </dgm:t>
    </dgm:pt>
    <dgm:pt modelId="{D4B8D367-D1BE-4E50-AE0E-75701EF35538}">
      <dgm:prSet phldrT="[文本]"/>
      <dgm:spPr/>
      <dgm:t>
        <a:bodyPr/>
        <a:lstStyle/>
        <a:p>
          <a:r>
            <a:rPr lang="zh-CN" altLang="en-US" dirty="0" smtClean="0"/>
            <a:t>国家</a:t>
          </a:r>
          <a:endParaRPr lang="zh-CN" altLang="en-US" dirty="0"/>
        </a:p>
      </dgm:t>
    </dgm:pt>
    <dgm:pt modelId="{17B8A847-8ABE-4016-8171-8F886511F3CC}" type="parTrans" cxnId="{D7A81A8C-723D-4F8B-9F58-80C77A0DC950}">
      <dgm:prSet/>
      <dgm:spPr/>
      <dgm:t>
        <a:bodyPr/>
        <a:lstStyle/>
        <a:p>
          <a:endParaRPr lang="zh-CN" altLang="en-US"/>
        </a:p>
      </dgm:t>
    </dgm:pt>
    <dgm:pt modelId="{CA23FB2D-D926-48DD-A8A4-A2E0DFAFBADD}" type="sibTrans" cxnId="{D7A81A8C-723D-4F8B-9F58-80C77A0DC950}">
      <dgm:prSet/>
      <dgm:spPr/>
      <dgm:t>
        <a:bodyPr/>
        <a:lstStyle/>
        <a:p>
          <a:endParaRPr lang="zh-CN" altLang="en-US"/>
        </a:p>
      </dgm:t>
    </dgm:pt>
    <dgm:pt modelId="{2145E6A7-6626-4A99-B2A4-60A3DFA63FA3}" type="pres">
      <dgm:prSet presAssocID="{2BDA42D2-9306-477F-88C3-FB5EA4478FBB}" presName="compositeShape" presStyleCnt="0">
        <dgm:presLayoutVars>
          <dgm:chMax val="7"/>
          <dgm:dir/>
          <dgm:resizeHandles val="exact"/>
        </dgm:presLayoutVars>
      </dgm:prSet>
      <dgm:spPr/>
    </dgm:pt>
    <dgm:pt modelId="{7012EEBA-8F8E-41B2-91E8-E8F371D2394C}" type="pres">
      <dgm:prSet presAssocID="{9541BFCB-FF6F-42AA-86B5-32D41C4444BB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FCD5FC8A-8DC9-49AE-81F8-FE6F951B6081}" type="pres">
      <dgm:prSet presAssocID="{9541BFCB-FF6F-42AA-86B5-32D41C4444B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7DF8E4-390F-4968-8C84-4EAD93AB5A24}" type="pres">
      <dgm:prSet presAssocID="{5B46356A-426E-465C-B384-CD627103E327}" presName="circ2" presStyleLbl="vennNode1" presStyleIdx="1" presStyleCnt="3"/>
      <dgm:spPr/>
    </dgm:pt>
    <dgm:pt modelId="{5BDD9AFF-6B73-482C-AB08-086D91E6F783}" type="pres">
      <dgm:prSet presAssocID="{5B46356A-426E-465C-B384-CD627103E32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4C07EB-CA6B-41E2-9543-8AD8E6CDD8B0}" type="pres">
      <dgm:prSet presAssocID="{D4B8D367-D1BE-4E50-AE0E-75701EF35538}" presName="circ3" presStyleLbl="vennNode1" presStyleIdx="2" presStyleCnt="3"/>
      <dgm:spPr/>
    </dgm:pt>
    <dgm:pt modelId="{149B0275-323F-4A1E-8F4A-4C01E4B4F991}" type="pres">
      <dgm:prSet presAssocID="{D4B8D367-D1BE-4E50-AE0E-75701EF3553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DEEB693-E0C1-485D-819D-8D251065B7FE}" srcId="{2BDA42D2-9306-477F-88C3-FB5EA4478FBB}" destId="{9541BFCB-FF6F-42AA-86B5-32D41C4444BB}" srcOrd="0" destOrd="0" parTransId="{F0B5BB93-323B-47FC-9838-179FF4F269D4}" sibTransId="{934DB082-3DF2-4D1D-BD43-C6B11645D649}"/>
    <dgm:cxn modelId="{58E0D0D5-7591-4989-A527-091443C97DD4}" type="presOf" srcId="{D4B8D367-D1BE-4E50-AE0E-75701EF35538}" destId="{149B0275-323F-4A1E-8F4A-4C01E4B4F991}" srcOrd="1" destOrd="0" presId="urn:microsoft.com/office/officeart/2005/8/layout/venn1"/>
    <dgm:cxn modelId="{473FBFAD-1492-4D47-A0C8-43CB21D46214}" type="presOf" srcId="{9541BFCB-FF6F-42AA-86B5-32D41C4444BB}" destId="{FCD5FC8A-8DC9-49AE-81F8-FE6F951B6081}" srcOrd="1" destOrd="0" presId="urn:microsoft.com/office/officeart/2005/8/layout/venn1"/>
    <dgm:cxn modelId="{C1CC086C-6AF3-4636-A995-ED9B0B72C54E}" type="presOf" srcId="{2BDA42D2-9306-477F-88C3-FB5EA4478FBB}" destId="{2145E6A7-6626-4A99-B2A4-60A3DFA63FA3}" srcOrd="0" destOrd="0" presId="urn:microsoft.com/office/officeart/2005/8/layout/venn1"/>
    <dgm:cxn modelId="{F7353DC5-E348-43A5-9F3C-5D38434A8B5A}" type="presOf" srcId="{5B46356A-426E-465C-B384-CD627103E327}" destId="{5BDD9AFF-6B73-482C-AB08-086D91E6F783}" srcOrd="1" destOrd="0" presId="urn:microsoft.com/office/officeart/2005/8/layout/venn1"/>
    <dgm:cxn modelId="{D7A81A8C-723D-4F8B-9F58-80C77A0DC950}" srcId="{2BDA42D2-9306-477F-88C3-FB5EA4478FBB}" destId="{D4B8D367-D1BE-4E50-AE0E-75701EF35538}" srcOrd="2" destOrd="0" parTransId="{17B8A847-8ABE-4016-8171-8F886511F3CC}" sibTransId="{CA23FB2D-D926-48DD-A8A4-A2E0DFAFBADD}"/>
    <dgm:cxn modelId="{AA1D2483-5BF7-4DC7-B736-A9F2C27123BB}" srcId="{2BDA42D2-9306-477F-88C3-FB5EA4478FBB}" destId="{5B46356A-426E-465C-B384-CD627103E327}" srcOrd="1" destOrd="0" parTransId="{9F7EAD2F-43D2-4206-8652-F793A88C4D26}" sibTransId="{6C18DBF3-5C18-4FC2-8908-CA3A73FE2B5E}"/>
    <dgm:cxn modelId="{F45EB68A-E09A-4D43-A5B0-8FF77B11B88B}" type="presOf" srcId="{D4B8D367-D1BE-4E50-AE0E-75701EF35538}" destId="{434C07EB-CA6B-41E2-9543-8AD8E6CDD8B0}" srcOrd="0" destOrd="0" presId="urn:microsoft.com/office/officeart/2005/8/layout/venn1"/>
    <dgm:cxn modelId="{B623A3D5-FCA4-402D-B295-CC60258F963E}" type="presOf" srcId="{9541BFCB-FF6F-42AA-86B5-32D41C4444BB}" destId="{7012EEBA-8F8E-41B2-91E8-E8F371D2394C}" srcOrd="0" destOrd="0" presId="urn:microsoft.com/office/officeart/2005/8/layout/venn1"/>
    <dgm:cxn modelId="{48D6E373-789D-4A2F-8CFC-9F01CBC31A0A}" type="presOf" srcId="{5B46356A-426E-465C-B384-CD627103E327}" destId="{277DF8E4-390F-4968-8C84-4EAD93AB5A24}" srcOrd="0" destOrd="0" presId="urn:microsoft.com/office/officeart/2005/8/layout/venn1"/>
    <dgm:cxn modelId="{3F9AABF4-8EE3-43FD-8F85-E36F45F3D1BF}" type="presParOf" srcId="{2145E6A7-6626-4A99-B2A4-60A3DFA63FA3}" destId="{7012EEBA-8F8E-41B2-91E8-E8F371D2394C}" srcOrd="0" destOrd="0" presId="urn:microsoft.com/office/officeart/2005/8/layout/venn1"/>
    <dgm:cxn modelId="{D767D7A7-4238-469D-916B-3EEC6942186E}" type="presParOf" srcId="{2145E6A7-6626-4A99-B2A4-60A3DFA63FA3}" destId="{FCD5FC8A-8DC9-49AE-81F8-FE6F951B6081}" srcOrd="1" destOrd="0" presId="urn:microsoft.com/office/officeart/2005/8/layout/venn1"/>
    <dgm:cxn modelId="{A6A07A0F-5542-4F8C-9B0B-CF18E55C7F9D}" type="presParOf" srcId="{2145E6A7-6626-4A99-B2A4-60A3DFA63FA3}" destId="{277DF8E4-390F-4968-8C84-4EAD93AB5A24}" srcOrd="2" destOrd="0" presId="urn:microsoft.com/office/officeart/2005/8/layout/venn1"/>
    <dgm:cxn modelId="{DBFF1F18-0AD9-43AE-98ED-9DCB935CB8B4}" type="presParOf" srcId="{2145E6A7-6626-4A99-B2A4-60A3DFA63FA3}" destId="{5BDD9AFF-6B73-482C-AB08-086D91E6F783}" srcOrd="3" destOrd="0" presId="urn:microsoft.com/office/officeart/2005/8/layout/venn1"/>
    <dgm:cxn modelId="{FA9C5CB4-EF8B-44A1-A550-FF5DE24FA706}" type="presParOf" srcId="{2145E6A7-6626-4A99-B2A4-60A3DFA63FA3}" destId="{434C07EB-CA6B-41E2-9543-8AD8E6CDD8B0}" srcOrd="4" destOrd="0" presId="urn:microsoft.com/office/officeart/2005/8/layout/venn1"/>
    <dgm:cxn modelId="{BD4B4B3F-42C7-4243-A942-1C72E97B4E16}" type="presParOf" srcId="{2145E6A7-6626-4A99-B2A4-60A3DFA63FA3}" destId="{149B0275-323F-4A1E-8F4A-4C01E4B4F99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8F2E9-AE8B-4A26-96BE-C59E0229404C}">
      <dsp:nvSpPr>
        <dsp:cNvPr id="0" name=""/>
        <dsp:cNvSpPr/>
      </dsp:nvSpPr>
      <dsp:spPr>
        <a:xfrm>
          <a:off x="182879" y="453813"/>
          <a:ext cx="4511040" cy="45110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针对性</a:t>
          </a:r>
          <a:endParaRPr lang="zh-CN" altLang="en-US" sz="6500" kern="1200" dirty="0"/>
        </a:p>
      </dsp:txBody>
      <dsp:txXfrm>
        <a:off x="812799" y="985762"/>
        <a:ext cx="2600960" cy="3447142"/>
      </dsp:txXfrm>
    </dsp:sp>
    <dsp:sp modelId="{BD0239AF-2D4B-4DC6-9B12-568046FBFA60}">
      <dsp:nvSpPr>
        <dsp:cNvPr id="0" name=""/>
        <dsp:cNvSpPr/>
      </dsp:nvSpPr>
      <dsp:spPr>
        <a:xfrm>
          <a:off x="3434080" y="453813"/>
          <a:ext cx="4511040" cy="45110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撒网式</a:t>
          </a:r>
          <a:endParaRPr lang="zh-CN" altLang="en-US" sz="6500" kern="1200" dirty="0"/>
        </a:p>
      </dsp:txBody>
      <dsp:txXfrm>
        <a:off x="4714240" y="985762"/>
        <a:ext cx="2600960" cy="3447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2EEBA-8F8E-41B2-91E8-E8F371D2394C}">
      <dsp:nvSpPr>
        <dsp:cNvPr id="0" name=""/>
        <dsp:cNvSpPr/>
      </dsp:nvSpPr>
      <dsp:spPr>
        <a:xfrm>
          <a:off x="2438399" y="67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个人或组织</a:t>
          </a:r>
          <a:endParaRPr lang="zh-CN" altLang="en-US" sz="4900" kern="1200" dirty="0"/>
        </a:p>
      </dsp:txBody>
      <dsp:txXfrm>
        <a:off x="2871893" y="636693"/>
        <a:ext cx="2384213" cy="1463040"/>
      </dsp:txXfrm>
    </dsp:sp>
    <dsp:sp modelId="{277DF8E4-390F-4968-8C84-4EAD93AB5A24}">
      <dsp:nvSpPr>
        <dsp:cNvPr id="0" name=""/>
        <dsp:cNvSpPr/>
      </dsp:nvSpPr>
      <dsp:spPr>
        <a:xfrm>
          <a:off x="3611541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公司</a:t>
          </a:r>
          <a:endParaRPr lang="zh-CN" altLang="en-US" sz="4900" kern="1200" dirty="0"/>
        </a:p>
      </dsp:txBody>
      <dsp:txXfrm>
        <a:off x="4605866" y="2939626"/>
        <a:ext cx="1950720" cy="1788160"/>
      </dsp:txXfrm>
    </dsp:sp>
    <dsp:sp modelId="{434C07EB-CA6B-41E2-9543-8AD8E6CDD8B0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国家</a:t>
          </a:r>
          <a:endParaRPr lang="zh-CN" altLang="en-US" sz="4900" kern="1200" dirty="0"/>
        </a:p>
      </dsp:txBody>
      <dsp:txXfrm>
        <a:off x="1571413" y="2939626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D80FB-703E-4142-93D3-AA6F3ADA6B76}" type="datetimeFigureOut">
              <a:rPr lang="zh-CN" altLang="en-US" smtClean="0"/>
              <a:t>2013/4/20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64F8E-8615-448F-9A34-6BA8209A8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9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88.com/p-360144164839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统计学层面，大数据黑客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64F8E-8615-448F-9A34-6BA8209A83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2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err="1" smtClean="0">
                <a:hlinkClick r:id="rId3"/>
              </a:rPr>
              <a:t>www.doc88.com</a:t>
            </a:r>
            <a:r>
              <a:rPr lang="en-US" altLang="zh-CN" dirty="0" smtClean="0">
                <a:hlinkClick r:id="rId3"/>
              </a:rPr>
              <a:t>/p-</a:t>
            </a:r>
            <a:r>
              <a:rPr lang="en-US" altLang="zh-CN" dirty="0" err="1" smtClean="0">
                <a:hlinkClick r:id="rId3"/>
              </a:rPr>
              <a:t>360144164839.html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缓存投毒攻击原理与防御策略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64F8E-8615-448F-9A34-6BA8209A83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1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DC15-852F-4479-87A5-968ED1BB96CA}" type="datetimeFigureOut">
              <a:rPr lang="zh-CN" altLang="en-US" smtClean="0"/>
              <a:t>2013/4/20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763-D679-4019-A72E-DD408C23C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4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DC15-852F-4479-87A5-968ED1BB96CA}" type="datetimeFigureOut">
              <a:rPr lang="zh-CN" altLang="en-US" smtClean="0"/>
              <a:t>2013/4/20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763-D679-4019-A72E-DD408C23C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2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DC15-852F-4479-87A5-968ED1BB96CA}" type="datetimeFigureOut">
              <a:rPr lang="zh-CN" altLang="en-US" smtClean="0"/>
              <a:t>2013/4/20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763-D679-4019-A72E-DD408C23C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DC15-852F-4479-87A5-968ED1BB96CA}" type="datetimeFigureOut">
              <a:rPr lang="zh-CN" altLang="en-US" smtClean="0"/>
              <a:t>2013/4/20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763-D679-4019-A72E-DD408C23C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DC15-852F-4479-87A5-968ED1BB96CA}" type="datetimeFigureOut">
              <a:rPr lang="zh-CN" altLang="en-US" smtClean="0"/>
              <a:t>2013/4/20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763-D679-4019-A72E-DD408C23C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DC15-852F-4479-87A5-968ED1BB96CA}" type="datetimeFigureOut">
              <a:rPr lang="zh-CN" altLang="en-US" smtClean="0"/>
              <a:t>2013/4/20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763-D679-4019-A72E-DD408C23C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8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DC15-852F-4479-87A5-968ED1BB96CA}" type="datetimeFigureOut">
              <a:rPr lang="zh-CN" altLang="en-US" smtClean="0"/>
              <a:t>2013/4/20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763-D679-4019-A72E-DD408C23C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6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DC15-852F-4479-87A5-968ED1BB96CA}" type="datetimeFigureOut">
              <a:rPr lang="zh-CN" altLang="en-US" smtClean="0"/>
              <a:t>2013/4/20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763-D679-4019-A72E-DD408C23C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75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DC15-852F-4479-87A5-968ED1BB96CA}" type="datetimeFigureOut">
              <a:rPr lang="zh-CN" altLang="en-US" smtClean="0"/>
              <a:t>2013/4/20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763-D679-4019-A72E-DD408C23C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6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DC15-852F-4479-87A5-968ED1BB96CA}" type="datetimeFigureOut">
              <a:rPr lang="zh-CN" altLang="en-US" smtClean="0"/>
              <a:t>2013/4/20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763-D679-4019-A72E-DD408C23C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DC15-852F-4479-87A5-968ED1BB96CA}" type="datetimeFigureOut">
              <a:rPr lang="zh-CN" altLang="en-US" smtClean="0"/>
              <a:t>2013/4/20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9763-D679-4019-A72E-DD408C23C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0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EDC15-852F-4479-87A5-968ED1BB96CA}" type="datetimeFigureOut">
              <a:rPr lang="zh-CN" altLang="en-US" smtClean="0"/>
              <a:t>2013/4/20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9763-D679-4019-A72E-DD408C23C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你的网站是怎么被黑的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sz="2000" dirty="0" smtClean="0"/>
              <a:t>知</a:t>
            </a:r>
            <a:r>
              <a:rPr lang="zh-CN" altLang="en-US" sz="2000" dirty="0" smtClean="0"/>
              <a:t>道创宇 余</a:t>
            </a:r>
            <a:r>
              <a:rPr lang="zh-CN" altLang="en-US" sz="2000" dirty="0" smtClean="0"/>
              <a:t>弦</a:t>
            </a:r>
            <a:endParaRPr lang="en-US" altLang="zh-CN" sz="2000" dirty="0" smtClean="0"/>
          </a:p>
          <a:p>
            <a:r>
              <a:rPr lang="en-US" altLang="zh-CN" sz="1800" dirty="0" smtClean="0"/>
              <a:t>2013/4/22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134523"/>
            <a:ext cx="2857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个人或组织行为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如：维</a:t>
            </a:r>
            <a:r>
              <a:rPr lang="zh-CN" altLang="en-US" dirty="0"/>
              <a:t>基解密的阿桑</a:t>
            </a:r>
            <a:r>
              <a:rPr lang="zh-CN" altLang="en-US" dirty="0" smtClean="0"/>
              <a:t>奇</a:t>
            </a:r>
            <a:r>
              <a:rPr lang="en-US" altLang="zh-CN" dirty="0"/>
              <a:t>&amp;</a:t>
            </a:r>
            <a:r>
              <a:rPr lang="zh-CN" altLang="en-US" dirty="0" smtClean="0"/>
              <a:t>匿</a:t>
            </a:r>
            <a:r>
              <a:rPr lang="zh-CN" altLang="en-US" dirty="0"/>
              <a:t>名组织</a:t>
            </a:r>
            <a:r>
              <a:rPr lang="en-US" altLang="zh-CN" dirty="0"/>
              <a:t>Anonymous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  <p:sp>
        <p:nvSpPr>
          <p:cNvPr id="5" name="AutoShape 2" descr="http://www.wikileaks.ch/IMG/jpg/folder_small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63198" y="2486023"/>
            <a:ext cx="4465604" cy="3690937"/>
            <a:chOff x="3024231" y="2486023"/>
            <a:chExt cx="4465604" cy="3690937"/>
          </a:xfrm>
        </p:grpSpPr>
        <p:pic>
          <p:nvPicPr>
            <p:cNvPr id="5125" name="Picture 5" descr="Anonymou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907" y="2486023"/>
              <a:ext cx="2472928" cy="369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D:\desktop\desktop2\WL_Hour_Glass_smal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231" y="2625725"/>
              <a:ext cx="1352550" cy="312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78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</a:t>
            </a:r>
            <a:r>
              <a:rPr lang="zh-CN" altLang="en-US" dirty="0" smtClean="0"/>
              <a:t>司行为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恶意竞</a:t>
            </a:r>
            <a:r>
              <a:rPr lang="zh-CN" altLang="en-US" dirty="0" smtClean="0"/>
              <a:t>争</a:t>
            </a:r>
            <a:r>
              <a:rPr lang="zh-CN" altLang="en-US" dirty="0"/>
              <a:t>，</a:t>
            </a:r>
            <a:r>
              <a:rPr lang="zh-CN" altLang="en-US" dirty="0" smtClean="0"/>
              <a:t>如：</a:t>
            </a:r>
            <a:r>
              <a:rPr lang="en-US" altLang="zh-CN" dirty="0" err="1" smtClean="0"/>
              <a:t>DDoS</a:t>
            </a:r>
            <a:r>
              <a:rPr lang="zh-CN" altLang="en-US" dirty="0" smtClean="0"/>
              <a:t>搞瘫业务、</a:t>
            </a:r>
            <a:r>
              <a:rPr lang="zh-CN" altLang="en-US" dirty="0"/>
              <a:t>入侵邮</a:t>
            </a:r>
            <a:r>
              <a:rPr lang="zh-CN" altLang="en-US" dirty="0" smtClean="0"/>
              <a:t>箱获取情报</a:t>
            </a:r>
            <a:r>
              <a:rPr lang="en-US" altLang="zh-CN" dirty="0" smtClean="0"/>
              <a:t>...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国家行为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马赛克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  <p:pic>
        <p:nvPicPr>
          <p:cNvPr id="6146" name="Picture 2" descr="电视台没信号的时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30028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2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</a:t>
            </a:r>
            <a:r>
              <a:rPr lang="zh-CN" altLang="en-US" dirty="0" smtClean="0"/>
              <a:t>段：维度三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劫</a:t>
            </a:r>
            <a:r>
              <a:rPr lang="zh-CN" altLang="en-US" dirty="0" smtClean="0"/>
              <a:t>持</a:t>
            </a:r>
            <a:endParaRPr lang="en-US" altLang="zh-CN" dirty="0" smtClean="0"/>
          </a:p>
          <a:p>
            <a:r>
              <a:rPr lang="zh-CN" altLang="en-US" dirty="0"/>
              <a:t>同网</a:t>
            </a:r>
            <a:r>
              <a:rPr lang="zh-CN" altLang="en-US" dirty="0" smtClean="0"/>
              <a:t>段</a:t>
            </a:r>
            <a:r>
              <a:rPr lang="en-US" altLang="zh-CN" dirty="0" smtClean="0"/>
              <a:t>ARP</a:t>
            </a:r>
          </a:p>
          <a:p>
            <a:r>
              <a:rPr lang="zh-CN" altLang="en-US" dirty="0"/>
              <a:t>主</a:t>
            </a:r>
            <a:r>
              <a:rPr lang="zh-CN" altLang="en-US" dirty="0" smtClean="0"/>
              <a:t>机端口入侵</a:t>
            </a:r>
            <a:endParaRPr lang="en-US" altLang="zh-CN" dirty="0" smtClean="0"/>
          </a:p>
          <a:p>
            <a:r>
              <a:rPr lang="zh-CN" altLang="en-US" dirty="0" smtClean="0"/>
              <a:t>旁站入侵</a:t>
            </a:r>
            <a:endParaRPr lang="en-US" altLang="zh-CN" dirty="0" smtClean="0"/>
          </a:p>
          <a:p>
            <a:r>
              <a:rPr lang="zh-CN" altLang="en-US" dirty="0" smtClean="0"/>
              <a:t>第三方内容</a:t>
            </a:r>
            <a:endParaRPr lang="en-US" altLang="zh-CN" dirty="0" smtClean="0"/>
          </a:p>
          <a:p>
            <a:r>
              <a:rPr lang="zh-CN" altLang="en-US" dirty="0"/>
              <a:t>社会工</a:t>
            </a:r>
            <a:r>
              <a:rPr lang="zh-CN" altLang="en-US" dirty="0" smtClean="0"/>
              <a:t>程学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漏</a:t>
            </a:r>
            <a:r>
              <a:rPr lang="zh-CN" altLang="en-US" dirty="0" smtClean="0"/>
              <a:t>洞</a:t>
            </a:r>
            <a:endParaRPr lang="en-US" altLang="zh-CN" dirty="0" smtClean="0"/>
          </a:p>
          <a:p>
            <a:r>
              <a:rPr lang="en-US" altLang="zh-CN" dirty="0" smtClean="0"/>
              <a:t>...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5400000">
            <a:off x="8355080" y="1843951"/>
            <a:ext cx="16482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dirty="0" smtClean="0"/>
              <a:t>:(</a:t>
            </a:r>
            <a:endParaRPr lang="zh-CN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29943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劫持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如：</a:t>
            </a:r>
            <a:r>
              <a:rPr lang="en-US" altLang="zh-CN" dirty="0" smtClean="0"/>
              <a:t>2010/1/12</a:t>
            </a:r>
            <a:r>
              <a:rPr lang="zh-CN" altLang="en-US" dirty="0" smtClean="0"/>
              <a:t>百度被黑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06" y="2401042"/>
            <a:ext cx="6300788" cy="394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劫持</a:t>
            </a:r>
            <a:r>
              <a:rPr lang="en-US" altLang="zh-CN" sz="3200" dirty="0" smtClean="0"/>
              <a:t>/</a:t>
            </a:r>
            <a:r>
              <a:rPr lang="zh-CN" altLang="en-US" sz="3200" dirty="0"/>
              <a:t>管</a:t>
            </a:r>
            <a:r>
              <a:rPr lang="zh-CN" altLang="en-US" sz="3200" dirty="0" smtClean="0"/>
              <a:t>理后台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社工等手法拿下域名管理后台</a:t>
            </a:r>
            <a:endParaRPr lang="en-US" altLang="zh-CN" dirty="0" smtClean="0"/>
          </a:p>
          <a:p>
            <a:r>
              <a:rPr lang="zh-CN" altLang="en-US" dirty="0" smtClean="0"/>
              <a:t>域名管理后台修改</a:t>
            </a:r>
            <a:r>
              <a:rPr lang="en-US" altLang="zh-CN" dirty="0" smtClean="0"/>
              <a:t>A</a:t>
            </a:r>
            <a:r>
              <a:rPr lang="zh-CN" altLang="en-US" dirty="0" smtClean="0"/>
              <a:t>记录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NS</a:t>
            </a:r>
            <a:r>
              <a:rPr lang="zh-CN" altLang="en-US" dirty="0" smtClean="0"/>
              <a:t>记</a:t>
            </a:r>
            <a:r>
              <a:rPr lang="zh-CN" altLang="en-US" dirty="0" smtClean="0"/>
              <a:t>录等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4" y="3024188"/>
            <a:ext cx="74485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4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/>
              <a:t>劫</a:t>
            </a:r>
            <a:r>
              <a:rPr lang="zh-CN" altLang="en-US" dirty="0" smtClean="0"/>
              <a:t>持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投毒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DNS</a:t>
            </a:r>
            <a:r>
              <a:rPr lang="zh-CN" altLang="en-US" dirty="0" smtClean="0"/>
              <a:t>缓存机制的攻击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x.com</a:t>
            </a:r>
            <a:r>
              <a:rPr lang="zh-CN" altLang="en-US" dirty="0"/>
              <a:t>对</a:t>
            </a:r>
            <a:r>
              <a:rPr lang="zh-CN" altLang="en-US" dirty="0" smtClean="0"/>
              <a:t>应的正确</a:t>
            </a:r>
            <a:r>
              <a:rPr lang="en-US" altLang="zh-CN" dirty="0" smtClean="0"/>
              <a:t>IP</a:t>
            </a:r>
            <a:r>
              <a:rPr lang="zh-CN" altLang="en-US" dirty="0" smtClean="0"/>
              <a:t>是：</a:t>
            </a:r>
            <a:r>
              <a:rPr lang="en-US" altLang="zh-CN" dirty="0" smtClean="0"/>
              <a:t>101.1.1.101</a:t>
            </a:r>
            <a:endParaRPr lang="en-US" altLang="zh-CN" dirty="0" smtClean="0"/>
          </a:p>
          <a:p>
            <a:pPr lvl="1"/>
            <a:r>
              <a:rPr lang="zh-CN" altLang="en-US" dirty="0"/>
              <a:t>投</a:t>
            </a:r>
            <a:r>
              <a:rPr lang="zh-CN" altLang="en-US" dirty="0" smtClean="0"/>
              <a:t>毒后缓存里的记录变为：</a:t>
            </a:r>
            <a:r>
              <a:rPr lang="en-US" altLang="zh-CN" dirty="0" err="1" smtClean="0"/>
              <a:t>x.com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202.2.2.202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202.2.2.202</a:t>
            </a:r>
            <a:r>
              <a:rPr lang="zh-CN" altLang="en-US" dirty="0" smtClean="0"/>
              <a:t>是攻击者准备好的假网站所在的服务器</a:t>
            </a:r>
            <a:r>
              <a:rPr lang="en-US" altLang="zh-CN" dirty="0" smtClean="0"/>
              <a:t>IP</a:t>
            </a:r>
          </a:p>
          <a:p>
            <a:r>
              <a:rPr lang="en-US" altLang="zh-CN" dirty="0" smtClean="0"/>
              <a:t>2008</a:t>
            </a:r>
            <a:r>
              <a:rPr lang="zh-CN" altLang="en-US" dirty="0"/>
              <a:t>年黑帽大会上</a:t>
            </a:r>
            <a:r>
              <a:rPr lang="en-US" altLang="zh-CN" dirty="0"/>
              <a:t>Dan </a:t>
            </a:r>
            <a:r>
              <a:rPr lang="en-US" altLang="zh-CN" dirty="0" err="1"/>
              <a:t>Kaminsky</a:t>
            </a:r>
            <a:r>
              <a:rPr lang="zh-CN" altLang="en-US" dirty="0"/>
              <a:t>提出更危险的</a:t>
            </a:r>
            <a:r>
              <a:rPr lang="en-US" altLang="zh-CN" dirty="0"/>
              <a:t>DNS</a:t>
            </a:r>
            <a:r>
              <a:rPr lang="zh-CN" altLang="en-US" dirty="0"/>
              <a:t>投毒威胁</a:t>
            </a:r>
            <a:endParaRPr lang="en-US" altLang="zh-CN" dirty="0"/>
          </a:p>
          <a:p>
            <a:pPr lvl="1"/>
            <a:r>
              <a:rPr lang="zh-CN" altLang="en-US" dirty="0" smtClean="0"/>
              <a:t>劫持域名变得更容易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理想情况下</a:t>
            </a:r>
            <a:r>
              <a:rPr lang="zh-CN" altLang="en-US" dirty="0"/>
              <a:t>最大</a:t>
            </a:r>
            <a:r>
              <a:rPr lang="en-US" altLang="zh-CN" dirty="0" smtClean="0"/>
              <a:t>66536</a:t>
            </a:r>
            <a:r>
              <a:rPr lang="zh-CN" altLang="en-US" dirty="0" smtClean="0"/>
              <a:t>次攻击可成功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0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同网段</a:t>
            </a:r>
            <a:r>
              <a:rPr lang="en-US" altLang="zh-CN" dirty="0" smtClean="0"/>
              <a:t>ARP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机房某机器中</a:t>
            </a:r>
            <a:r>
              <a:rPr lang="en-US" altLang="zh-CN" dirty="0" smtClean="0"/>
              <a:t>ARP</a:t>
            </a:r>
            <a:r>
              <a:rPr lang="zh-CN" altLang="en-US" dirty="0" smtClean="0"/>
              <a:t>病毒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致同一个网段的网页响应数据到网关时，被篡改</a:t>
            </a:r>
            <a:endParaRPr lang="en-US" altLang="zh-CN" dirty="0" smtClean="0"/>
          </a:p>
          <a:p>
            <a:pPr lvl="1"/>
            <a:r>
              <a:rPr lang="zh-CN" altLang="en-US" dirty="0"/>
              <a:t>比</a:t>
            </a:r>
            <a:r>
              <a:rPr lang="zh-CN" altLang="en-US" dirty="0" smtClean="0"/>
              <a:t>如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页面最后都添加一段网页木马脚本</a:t>
            </a:r>
            <a:endParaRPr lang="en-US" altLang="zh-CN" dirty="0" smtClean="0"/>
          </a:p>
          <a:p>
            <a:r>
              <a:rPr lang="zh-CN" altLang="en-US" dirty="0"/>
              <a:t>篡</a:t>
            </a:r>
            <a:r>
              <a:rPr lang="zh-CN" altLang="en-US" dirty="0" smtClean="0"/>
              <a:t>改后的网页最终响应到了用户浏览器上</a:t>
            </a:r>
            <a:endParaRPr lang="en-US" altLang="zh-CN" dirty="0" smtClean="0"/>
          </a:p>
          <a:p>
            <a:r>
              <a:rPr lang="zh-CN" altLang="en-US" dirty="0"/>
              <a:t>看</a:t>
            </a:r>
            <a:r>
              <a:rPr lang="zh-CN" altLang="en-US" dirty="0" smtClean="0"/>
              <a:t>到了网站被黑</a:t>
            </a:r>
            <a:r>
              <a:rPr lang="zh-CN" altLang="en-US" dirty="0" smtClean="0"/>
              <a:t>的“假象”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主机端口入侵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常见端口：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21 – FTP</a:t>
            </a:r>
          </a:p>
          <a:p>
            <a:pPr lvl="1"/>
            <a:r>
              <a:rPr lang="en-US" altLang="zh-CN" dirty="0" smtClean="0"/>
              <a:t>22 – 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1433 – </a:t>
            </a:r>
            <a:r>
              <a:rPr lang="en-US" altLang="zh-CN" dirty="0" err="1" smtClean="0"/>
              <a:t>MSSQL</a:t>
            </a:r>
            <a:r>
              <a:rPr lang="zh-CN" altLang="en-US" dirty="0" smtClean="0"/>
              <a:t>数</a:t>
            </a:r>
            <a:r>
              <a:rPr lang="zh-CN" altLang="en-US" dirty="0" smtClean="0"/>
              <a:t>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3306 – MySQL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3309 – </a:t>
            </a:r>
            <a:r>
              <a:rPr lang="zh-CN" altLang="en-US" dirty="0" smtClean="0"/>
              <a:t>远程桌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</a:t>
            </a:r>
            <a:endParaRPr lang="en-US" altLang="zh-CN" dirty="0"/>
          </a:p>
          <a:p>
            <a:r>
              <a:rPr lang="en-US" altLang="zh-CN" dirty="0" err="1" smtClean="0"/>
              <a:t>nmap</a:t>
            </a:r>
            <a:r>
              <a:rPr lang="zh-CN" altLang="en-US" dirty="0"/>
              <a:t>端</a:t>
            </a:r>
            <a:r>
              <a:rPr lang="zh-CN" altLang="en-US" dirty="0" smtClean="0"/>
              <a:t>口扫描神器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825625"/>
            <a:ext cx="6515100" cy="3724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主机端口入侵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端口对应服务</a:t>
            </a:r>
            <a:endParaRPr lang="en-US" altLang="zh-CN" dirty="0" smtClean="0"/>
          </a:p>
          <a:p>
            <a:r>
              <a:rPr lang="en-US" altLang="zh-CN" dirty="0" smtClean="0"/>
              <a:t>21/22/1433/3306/3389</a:t>
            </a:r>
            <a:r>
              <a:rPr lang="zh-CN" altLang="en-US" dirty="0" smtClean="0"/>
              <a:t>等对应的服务需要认证访问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以用弱口令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以暴力猜测口令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以用缓冲区溢出绕过</a:t>
            </a:r>
            <a:endParaRPr lang="en-US" altLang="zh-CN" dirty="0" smtClean="0"/>
          </a:p>
          <a:p>
            <a:r>
              <a:rPr lang="zh-CN" altLang="en-US" dirty="0"/>
              <a:t>结</a:t>
            </a:r>
            <a:r>
              <a:rPr lang="zh-CN" altLang="en-US" dirty="0" smtClean="0"/>
              <a:t>合撒网式攻击，可以搞下</a:t>
            </a:r>
            <a:r>
              <a:rPr lang="en-US" altLang="zh-CN" dirty="0" err="1" smtClean="0"/>
              <a:t>NNN</a:t>
            </a:r>
            <a:r>
              <a:rPr lang="zh-CN" altLang="en-US" dirty="0" smtClean="0"/>
              <a:t>多台服务器权限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225427" y="3051776"/>
            <a:ext cx="2840504" cy="3649666"/>
            <a:chOff x="9311155" y="3151792"/>
            <a:chExt cx="2840504" cy="3649666"/>
          </a:xfrm>
        </p:grpSpPr>
        <p:pic>
          <p:nvPicPr>
            <p:cNvPr id="1026" name="Picture 2" descr="http://www.thc.org/thc-hydra/xhydr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1155" y="3960953"/>
              <a:ext cx="2840504" cy="2840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本框 5"/>
            <p:cNvSpPr txBox="1"/>
            <p:nvPr/>
          </p:nvSpPr>
          <p:spPr>
            <a:xfrm>
              <a:off x="9567723" y="3151792"/>
              <a:ext cx="232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暴力破解神器：</a:t>
              </a:r>
              <a:r>
                <a:rPr lang="en-US" altLang="zh-CN" dirty="0" smtClean="0"/>
                <a:t>hydra</a:t>
              </a: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609729" y="3469341"/>
              <a:ext cx="551330" cy="712694"/>
            </a:xfrm>
            <a:custGeom>
              <a:avLst/>
              <a:gdLst>
                <a:gd name="connsiteX0" fmla="*/ 551330 w 551330"/>
                <a:gd name="connsiteY0" fmla="*/ 0 h 712694"/>
                <a:gd name="connsiteX1" fmla="*/ 295836 w 551330"/>
                <a:gd name="connsiteY1" fmla="*/ 363071 h 712694"/>
                <a:gd name="connsiteX2" fmla="*/ 107577 w 551330"/>
                <a:gd name="connsiteY2" fmla="*/ 255494 h 712694"/>
                <a:gd name="connsiteX3" fmla="*/ 0 w 551330"/>
                <a:gd name="connsiteY3" fmla="*/ 712694 h 7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330" h="712694">
                  <a:moveTo>
                    <a:pt x="551330" y="0"/>
                  </a:moveTo>
                  <a:cubicBezTo>
                    <a:pt x="460562" y="160244"/>
                    <a:pt x="369795" y="320489"/>
                    <a:pt x="295836" y="363071"/>
                  </a:cubicBezTo>
                  <a:cubicBezTo>
                    <a:pt x="221877" y="405653"/>
                    <a:pt x="156883" y="197224"/>
                    <a:pt x="107577" y="255494"/>
                  </a:cubicBezTo>
                  <a:cubicBezTo>
                    <a:pt x="58271" y="313765"/>
                    <a:pt x="2241" y="632012"/>
                    <a:pt x="0" y="712694"/>
                  </a:cubicBezTo>
                </a:path>
              </a:pathLst>
            </a:cu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1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网名：余弦</a:t>
            </a:r>
            <a:endParaRPr lang="en-US" altLang="zh-CN" dirty="0" smtClean="0"/>
          </a:p>
          <a:p>
            <a:r>
              <a:rPr lang="zh-CN" altLang="en-US" dirty="0"/>
              <a:t>知道创宇安全研究团队负责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en-US" altLang="zh-CN" dirty="0" err="1" smtClean="0"/>
              <a:t>SCANV</a:t>
            </a:r>
            <a:r>
              <a:rPr lang="zh-CN" altLang="en-US" dirty="0" smtClean="0"/>
              <a:t>产品经理</a:t>
            </a:r>
            <a:endParaRPr lang="en-US" altLang="zh-CN" dirty="0" smtClean="0"/>
          </a:p>
          <a:p>
            <a:r>
              <a:rPr lang="en-US" altLang="zh-CN" dirty="0" smtClean="0"/>
              <a:t>《Web</a:t>
            </a:r>
            <a:r>
              <a:rPr lang="zh-CN" altLang="en-US" dirty="0" smtClean="0"/>
              <a:t>前端黑客技术揭秘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一名非纯粹的白帽子黑客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dirty="0"/>
              <a:t>新</a:t>
            </a:r>
            <a:r>
              <a:rPr lang="zh-CN" altLang="en-US" sz="2000" dirty="0" smtClean="0"/>
              <a:t>浪：</a:t>
            </a:r>
            <a:r>
              <a:rPr lang="en-US" altLang="zh-CN" sz="2000" dirty="0" smtClean="0"/>
              <a:t>@</a:t>
            </a:r>
            <a:r>
              <a:rPr lang="zh-CN" altLang="en-US" sz="2000" dirty="0" smtClean="0"/>
              <a:t>余弦</a:t>
            </a:r>
            <a:endParaRPr lang="en-US" altLang="zh-CN" sz="2000" dirty="0"/>
          </a:p>
        </p:txBody>
      </p:sp>
      <p:pic>
        <p:nvPicPr>
          <p:cNvPr id="2051" name="Picture 3" descr="Z:\Dropbox\book\封面\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62" y="1826426"/>
            <a:ext cx="3348037" cy="422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021083" y="786561"/>
            <a:ext cx="2016224" cy="1584176"/>
            <a:chOff x="9147076" y="375531"/>
            <a:chExt cx="2016224" cy="1584176"/>
          </a:xfrm>
        </p:grpSpPr>
        <p:grpSp>
          <p:nvGrpSpPr>
            <p:cNvPr id="6" name="组合 5"/>
            <p:cNvGrpSpPr/>
            <p:nvPr/>
          </p:nvGrpSpPr>
          <p:grpSpPr>
            <a:xfrm>
              <a:off x="9147076" y="375531"/>
              <a:ext cx="2016224" cy="1584176"/>
              <a:chOff x="6300192" y="1340768"/>
              <a:chExt cx="2016224" cy="1584176"/>
            </a:xfrm>
          </p:grpSpPr>
          <p:sp>
            <p:nvSpPr>
              <p:cNvPr id="7" name="直角三角形 6"/>
              <p:cNvSpPr/>
              <p:nvPr/>
            </p:nvSpPr>
            <p:spPr>
              <a:xfrm flipH="1">
                <a:off x="6300192" y="1340768"/>
                <a:ext cx="2016224" cy="1368152"/>
              </a:xfrm>
              <a:prstGeom prst="rt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弧形 7"/>
              <p:cNvSpPr/>
              <p:nvPr/>
            </p:nvSpPr>
            <p:spPr>
              <a:xfrm>
                <a:off x="6516216" y="2492896"/>
                <a:ext cx="144016" cy="432048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9459277" y="1414469"/>
              <a:ext cx="56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0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旁站入侵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如：虚拟主机</a:t>
            </a:r>
            <a:endParaRPr lang="en-US" altLang="zh-CN" dirty="0" smtClean="0"/>
          </a:p>
          <a:p>
            <a:r>
              <a:rPr lang="zh-CN" altLang="en-US" dirty="0" smtClean="0"/>
              <a:t>你的网站很安全，可是虚拟主机上的其他网站不安全</a:t>
            </a:r>
            <a:endParaRPr lang="en-US" altLang="zh-CN" dirty="0" smtClean="0"/>
          </a:p>
          <a:p>
            <a:r>
              <a:rPr lang="zh-CN" altLang="en-US" dirty="0"/>
              <a:t>其</a:t>
            </a:r>
            <a:r>
              <a:rPr lang="zh-CN" altLang="en-US" dirty="0" smtClean="0"/>
              <a:t>他网站被黑</a:t>
            </a:r>
            <a:endParaRPr lang="en-US" altLang="zh-CN" dirty="0" smtClean="0"/>
          </a:p>
          <a:p>
            <a:r>
              <a:rPr lang="zh-CN" altLang="en-US" dirty="0"/>
              <a:t>绕</a:t>
            </a:r>
            <a:r>
              <a:rPr lang="zh-CN" altLang="en-US" dirty="0" smtClean="0"/>
              <a:t>过虚拟主机的权限控制</a:t>
            </a:r>
            <a:endParaRPr lang="en-US" altLang="zh-CN" dirty="0" smtClean="0"/>
          </a:p>
          <a:p>
            <a:r>
              <a:rPr lang="zh-CN" altLang="en-US" dirty="0" smtClean="0"/>
              <a:t>黑了你的网站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777324" y="4764174"/>
            <a:ext cx="2183080" cy="1838325"/>
            <a:chOff x="6608400" y="4557700"/>
            <a:chExt cx="2183080" cy="183832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1280" y="4557700"/>
              <a:ext cx="1600200" cy="183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右箭头 6"/>
            <p:cNvSpPr/>
            <p:nvPr/>
          </p:nvSpPr>
          <p:spPr bwMode="auto">
            <a:xfrm>
              <a:off x="6608400" y="5565812"/>
              <a:ext cx="1080120" cy="36004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Arial" pitchFamily="34" charset="0"/>
                <a:buNone/>
                <a:tabLst/>
              </a:pPr>
              <a:endParaRPr kumimoji="0" lang="zh-CN" altLang="en-US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6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网站嵌入第三方广告或统计脚本等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方挂马，同样导致该网站也挂马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果第三方被黑，同样可以导致该网站出现被黑假象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top.location</a:t>
            </a:r>
            <a:r>
              <a:rPr lang="en-US" altLang="zh-CN" dirty="0" smtClean="0"/>
              <a:t>="http://hacker.com";</a:t>
            </a:r>
          </a:p>
          <a:p>
            <a:pPr lvl="1"/>
            <a:r>
              <a:rPr lang="en-US" altLang="zh-CN" dirty="0" err="1" smtClean="0"/>
              <a:t>document.write</a:t>
            </a:r>
            <a:r>
              <a:rPr lang="en-US" altLang="zh-CN" dirty="0" smtClean="0"/>
              <a:t>('hacked by xxx');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  <p:pic>
        <p:nvPicPr>
          <p:cNvPr id="11266" name="Picture 2" descr="http://noscript.net/noscript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125" y="54070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6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如：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月，</a:t>
            </a:r>
            <a:r>
              <a:rPr lang="en-US" altLang="zh-CN" dirty="0" err="1" smtClean="0"/>
              <a:t>Disucz</a:t>
            </a:r>
            <a:r>
              <a:rPr lang="en-US" altLang="zh-CN" dirty="0" smtClean="0"/>
              <a:t>!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phpwind</a:t>
            </a:r>
            <a:r>
              <a:rPr lang="zh-CN" altLang="en-US" dirty="0"/>
              <a:t>大规</a:t>
            </a:r>
            <a:r>
              <a:rPr lang="zh-CN" altLang="en-US" dirty="0" smtClean="0"/>
              <a:t>模被黑事件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这两个官网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被劫持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使用这些论坛程序的网站，站长每次登录</a:t>
            </a:r>
            <a:r>
              <a:rPr lang="zh-CN" altLang="en-US" dirty="0"/>
              <a:t>管理后台</a:t>
            </a:r>
            <a:r>
              <a:rPr lang="zh-CN" altLang="en-US" dirty="0" smtClean="0"/>
              <a:t>都会分别加载一段来自官网的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DNS</a:t>
            </a:r>
            <a:r>
              <a:rPr lang="zh-CN" altLang="en-US" dirty="0" smtClean="0"/>
              <a:t>被劫持后，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脚本被替换，会导致网站首页被重写：</a:t>
            </a:r>
            <a:endParaRPr lang="en-US" altLang="zh-CN" dirty="0" smtClean="0"/>
          </a:p>
          <a:p>
            <a:pPr lvl="2"/>
            <a:r>
              <a:rPr lang="en-US" altLang="zh-CN" dirty="0" err="1"/>
              <a:t>document.write</a:t>
            </a:r>
            <a:r>
              <a:rPr lang="en-US" altLang="zh-CN" dirty="0"/>
              <a:t>(</a:t>
            </a:r>
            <a:r>
              <a:rPr lang="en-US" altLang="zh-CN" sz="4000" dirty="0"/>
              <a:t>'Hacked by </a:t>
            </a:r>
            <a:r>
              <a:rPr lang="en-US" altLang="zh-CN" sz="4000" dirty="0" err="1"/>
              <a:t>ring04h</a:t>
            </a:r>
            <a:r>
              <a:rPr lang="en-US" altLang="zh-CN" sz="4000" dirty="0"/>
              <a:t>, just for fun!</a:t>
            </a:r>
            <a:r>
              <a:rPr lang="en-US" altLang="zh-CN" dirty="0"/>
              <a:t>');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7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社会工程学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欺</a:t>
            </a:r>
            <a:r>
              <a:rPr lang="zh-CN" altLang="en-US" dirty="0" smtClean="0"/>
              <a:t>骗的艺术</a:t>
            </a:r>
            <a:endParaRPr lang="en-US" altLang="zh-CN" dirty="0" smtClean="0"/>
          </a:p>
          <a:p>
            <a:r>
              <a:rPr lang="zh-CN" altLang="en-US" dirty="0"/>
              <a:t>比</a:t>
            </a:r>
            <a:r>
              <a:rPr lang="zh-CN" altLang="en-US" dirty="0" smtClean="0"/>
              <a:t>如：登录管理员后台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猜常规后台路径：</a:t>
            </a:r>
            <a:r>
              <a:rPr lang="en-US" altLang="zh-CN" dirty="0" smtClean="0"/>
              <a:t>/admin</a:t>
            </a:r>
          </a:p>
          <a:p>
            <a:pPr lvl="1"/>
            <a:r>
              <a:rPr lang="zh-CN" altLang="en-US" dirty="0" smtClean="0"/>
              <a:t>猜管理员密码为管理员的生日（生日通过其他途径得到）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</a:t>
            </a:r>
            <a:endParaRPr lang="en-US" altLang="zh-CN" dirty="0"/>
          </a:p>
          <a:p>
            <a:r>
              <a:rPr lang="zh-CN" altLang="en-US" dirty="0" smtClean="0"/>
              <a:t>欺骗主机域名服务商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忘记管理账户密码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提供了相关证明，找回了管理账户密码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5" y="4500563"/>
            <a:ext cx="27051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81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注</a:t>
            </a:r>
            <a:r>
              <a:rPr lang="zh-CN" altLang="en-US" dirty="0" smtClean="0"/>
              <a:t>入</a:t>
            </a:r>
            <a:endParaRPr lang="en-US" altLang="zh-CN" dirty="0" smtClean="0"/>
          </a:p>
          <a:p>
            <a:r>
              <a:rPr lang="en-US" altLang="zh-CN" dirty="0" err="1" smtClean="0"/>
              <a:t>XSS</a:t>
            </a:r>
            <a:r>
              <a:rPr lang="zh-CN" altLang="en-US" dirty="0" smtClean="0"/>
              <a:t>跨站脚本</a:t>
            </a:r>
            <a:endParaRPr lang="en-US" altLang="zh-CN" dirty="0" smtClean="0"/>
          </a:p>
          <a:p>
            <a:r>
              <a:rPr lang="en-US" altLang="zh-CN" dirty="0" err="1" smtClean="0"/>
              <a:t>CSRF</a:t>
            </a:r>
            <a:r>
              <a:rPr lang="zh-CN" altLang="en-US" dirty="0" smtClean="0"/>
              <a:t>跨站请求伪造</a:t>
            </a:r>
            <a:endParaRPr lang="en-US" altLang="zh-CN" dirty="0" smtClean="0"/>
          </a:p>
          <a:p>
            <a:r>
              <a:rPr lang="zh-CN" altLang="en-US" dirty="0" smtClean="0"/>
              <a:t>认证授权逻辑缺陷</a:t>
            </a:r>
            <a:endParaRPr lang="en-US" altLang="zh-CN" dirty="0" smtClean="0"/>
          </a:p>
          <a:p>
            <a:r>
              <a:rPr lang="zh-CN" altLang="en-US" dirty="0" smtClean="0"/>
              <a:t>文件上传</a:t>
            </a:r>
            <a:endParaRPr lang="en-US" altLang="zh-CN" dirty="0" smtClean="0"/>
          </a:p>
          <a:p>
            <a:r>
              <a:rPr lang="zh-CN" altLang="en-US" dirty="0" smtClean="0"/>
              <a:t>命令执行</a:t>
            </a:r>
            <a:endParaRPr lang="en-US" altLang="zh-CN" dirty="0" smtClean="0"/>
          </a:p>
          <a:p>
            <a:r>
              <a:rPr lang="zh-CN" altLang="en-US" dirty="0" smtClean="0"/>
              <a:t>任意文件泄</a:t>
            </a:r>
            <a:r>
              <a:rPr lang="zh-CN" altLang="en-US" dirty="0" smtClean="0"/>
              <a:t>露</a:t>
            </a:r>
            <a:endParaRPr lang="en-US" altLang="zh-CN" dirty="0" smtClean="0"/>
          </a:p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3775" y="2459504"/>
            <a:ext cx="30900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0" b="1" i="1" dirty="0" smtClean="0"/>
              <a:t>Web</a:t>
            </a:r>
            <a:endParaRPr lang="zh-CN" altLang="en-US" sz="12000" b="1" i="1" dirty="0"/>
          </a:p>
        </p:txBody>
      </p:sp>
    </p:spTree>
    <p:extLst>
      <p:ext uri="{BB962C8B-B14F-4D97-AF65-F5344CB8AC3E}">
        <p14:creationId xmlns:p14="http://schemas.microsoft.com/office/powerpoint/2010/main" val="41184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多内幕，请收听微信公众账号“</a:t>
            </a:r>
            <a:r>
              <a:rPr lang="zh-CN" altLang="en-US" b="1" dirty="0" smtClean="0">
                <a:solidFill>
                  <a:srgbClr val="0070C0"/>
                </a:solidFill>
              </a:rPr>
              <a:t>网站安全中心</a:t>
            </a:r>
            <a:r>
              <a:rPr lang="zh-CN" altLang="en-US" dirty="0" smtClean="0"/>
              <a:t>”，每周爆点</a:t>
            </a:r>
            <a:r>
              <a:rPr lang="zh-CN" altLang="en-US" dirty="0" smtClean="0"/>
              <a:t>料</a:t>
            </a:r>
            <a:endParaRPr lang="en-US" altLang="zh-CN" dirty="0" smtClean="0"/>
          </a:p>
          <a:p>
            <a:r>
              <a:rPr lang="zh-CN" altLang="en-US" dirty="0" smtClean="0"/>
              <a:t>也可以关注我的微博和我交流：</a:t>
            </a:r>
            <a:r>
              <a:rPr lang="en-US" altLang="zh-CN" b="1" dirty="0">
                <a:solidFill>
                  <a:srgbClr val="0070C0"/>
                </a:solidFill>
              </a:rPr>
              <a:t>@</a:t>
            </a:r>
            <a:r>
              <a:rPr lang="zh-CN" altLang="en-US" b="1" dirty="0">
                <a:solidFill>
                  <a:srgbClr val="0070C0"/>
                </a:solidFill>
              </a:rPr>
              <a:t>余弦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19" y="3065076"/>
            <a:ext cx="3049962" cy="30499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这是一个很广的话题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被黑</a:t>
            </a:r>
            <a:r>
              <a:rPr lang="zh-CN" altLang="en-US" dirty="0" smtClean="0"/>
              <a:t>动</a:t>
            </a:r>
            <a:r>
              <a:rPr lang="zh-CN" altLang="en-US" dirty="0" smtClean="0"/>
              <a:t>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满</a:t>
            </a:r>
            <a:r>
              <a:rPr lang="zh-CN" altLang="en-US" dirty="0" smtClean="0"/>
              <a:t>足虚荣心的玩笑</a:t>
            </a:r>
            <a:endParaRPr lang="en-US" altLang="zh-CN" dirty="0" smtClean="0"/>
          </a:p>
          <a:p>
            <a:r>
              <a:rPr lang="zh-CN" altLang="en-US" dirty="0"/>
              <a:t>名利</a:t>
            </a:r>
            <a:r>
              <a:rPr lang="zh-CN" altLang="en-US" dirty="0" smtClean="0"/>
              <a:t>驱动：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以“正义”之名传播名气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SEO</a:t>
            </a:r>
            <a:r>
              <a:rPr lang="zh-CN" altLang="en-US" dirty="0" smtClean="0"/>
              <a:t>：植入</a:t>
            </a:r>
            <a:r>
              <a:rPr lang="en-US" altLang="zh-CN" dirty="0" err="1" smtClean="0"/>
              <a:t>SEO</a:t>
            </a:r>
            <a:r>
              <a:rPr lang="zh-CN" altLang="en-US" dirty="0" smtClean="0"/>
              <a:t>信息，提升搜索引擎排名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挂马：植入网马，传播恶意软件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拖库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脱裤：盗走数据库里的用户隐私数据</a:t>
            </a:r>
            <a:endParaRPr lang="en-US" altLang="zh-CN" dirty="0" smtClean="0"/>
          </a:p>
          <a:p>
            <a:pPr lvl="1"/>
            <a:r>
              <a:rPr lang="zh-CN" altLang="en-US" dirty="0"/>
              <a:t>跳</a:t>
            </a:r>
            <a:r>
              <a:rPr lang="zh-CN" altLang="en-US" dirty="0" smtClean="0"/>
              <a:t>板：黑下内网更多主机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僵尸：将被黑网站变为僵尸节点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后门：潜伏着，随时做些邪恶的事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9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</a:t>
            </a:r>
            <a:r>
              <a:rPr lang="zh-CN" altLang="en-US" dirty="0" smtClean="0"/>
              <a:t>段：维度一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9854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23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针对性攻击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APT(Advanced </a:t>
            </a:r>
            <a:r>
              <a:rPr lang="en-US" altLang="zh-CN" dirty="0"/>
              <a:t>Persistent </a:t>
            </a:r>
            <a:r>
              <a:rPr lang="en-US" altLang="zh-CN" dirty="0" smtClean="0"/>
              <a:t>Threat -</a:t>
            </a:r>
            <a:r>
              <a:rPr lang="zh-CN" altLang="en-US" dirty="0"/>
              <a:t>高级持续性威胁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工</a:t>
            </a:r>
            <a:r>
              <a:rPr lang="zh-CN" altLang="en-US" dirty="0" smtClean="0"/>
              <a:t>控病毒，如：</a:t>
            </a:r>
            <a:r>
              <a:rPr lang="zh-CN" altLang="en-US" dirty="0"/>
              <a:t>毒</a:t>
            </a:r>
            <a:r>
              <a:rPr lang="zh-CN" altLang="en-US" dirty="0" smtClean="0"/>
              <a:t>蛆</a:t>
            </a:r>
            <a:r>
              <a:rPr lang="en-US" altLang="zh-CN" dirty="0" smtClean="0"/>
              <a:t>/</a:t>
            </a:r>
            <a:r>
              <a:rPr lang="zh-CN" altLang="en-US" dirty="0" smtClean="0"/>
              <a:t>火焰（间谍性病毒）</a:t>
            </a:r>
            <a:r>
              <a:rPr lang="en-US" altLang="zh-CN" dirty="0" smtClean="0"/>
              <a:t>&amp;</a:t>
            </a:r>
            <a:r>
              <a:rPr lang="zh-CN" altLang="en-US" dirty="0"/>
              <a:t>震网</a:t>
            </a:r>
            <a:r>
              <a:rPr lang="zh-CN" altLang="en-US" dirty="0" smtClean="0"/>
              <a:t>（破坏性病毒）结合破坏伊朗核设施</a:t>
            </a:r>
            <a:endParaRPr lang="zh-CN" altLang="en-US" dirty="0"/>
          </a:p>
        </p:txBody>
      </p:sp>
      <p:pic>
        <p:nvPicPr>
          <p:cNvPr id="2050" name="Picture 2" descr="http://www.wired.com/images_blogs/dangerroom/2011/01/288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20" y="3286971"/>
            <a:ext cx="4970607" cy="315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8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撒网式攻击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利用黑</a:t>
            </a:r>
            <a:r>
              <a:rPr lang="zh-CN" altLang="en-US" dirty="0" smtClean="0"/>
              <a:t>客工具进行撒网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要么主动攻击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要么留陷阱，等猎物</a:t>
            </a:r>
            <a:endParaRPr lang="en-US" altLang="zh-CN" dirty="0"/>
          </a:p>
          <a:p>
            <a:r>
              <a:rPr lang="zh-CN" altLang="en-US" dirty="0" smtClean="0"/>
              <a:t>如：大规模挂马、钓鱼</a:t>
            </a:r>
            <a:r>
              <a:rPr lang="en-US" altLang="zh-CN" dirty="0" smtClean="0"/>
              <a:t>...</a:t>
            </a:r>
            <a:endParaRPr lang="zh-CN" altLang="en-US" dirty="0"/>
          </a:p>
        </p:txBody>
      </p:sp>
      <p:pic>
        <p:nvPicPr>
          <p:cNvPr id="3074" name="Picture 2" descr="http://img.hb.aicdn.com/3a37db36f6c120fb1d71ed457b5be68e47ff3034c268-7n7TSX_fw5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528" y="2509837"/>
            <a:ext cx="55245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4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撒网式攻击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大规模钓鱼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信公众账号“网站安全中心”：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</a:t>
            </a:r>
            <a:r>
              <a:rPr lang="zh-CN" altLang="en-US" dirty="0"/>
              <a:t>黑产科普</a:t>
            </a:r>
            <a:r>
              <a:rPr lang="en-US" altLang="zh-CN" dirty="0"/>
              <a:t>]</a:t>
            </a:r>
            <a:r>
              <a:rPr lang="zh-CN" altLang="en-US" dirty="0"/>
              <a:t>最近大规模的</a:t>
            </a:r>
            <a:r>
              <a:rPr lang="en-US" altLang="zh-CN" dirty="0" err="1"/>
              <a:t>QQ</a:t>
            </a:r>
            <a:r>
              <a:rPr lang="zh-CN" altLang="en-US" dirty="0"/>
              <a:t>空间钓鱼攻击</a:t>
            </a:r>
          </a:p>
        </p:txBody>
      </p:sp>
      <p:pic>
        <p:nvPicPr>
          <p:cNvPr id="4098" name="Picture 2" descr="http://mmsns.qpic.cn/mmsns/o0XF42o2bibolmvOwoESnLv6ArYDAMFhUkPJxUcThtu1TfzD2xOm2hg/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2766198"/>
            <a:ext cx="5729287" cy="38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</a:t>
            </a:r>
            <a:r>
              <a:rPr lang="zh-CN" altLang="en-US" dirty="0" smtClean="0"/>
              <a:t>段：维度二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26" y="0"/>
            <a:ext cx="1625974" cy="812987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9441805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1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1444</TotalTime>
  <Words>1256</Words>
  <Application>Microsoft Office PowerPoint</Application>
  <PresentationFormat>自定义</PresentationFormat>
  <Paragraphs>141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你的网站是怎么被黑的</vt:lpstr>
      <vt:lpstr>关于我</vt:lpstr>
      <vt:lpstr>这是一个很广的话题</vt:lpstr>
      <vt:lpstr>被黑动机</vt:lpstr>
      <vt:lpstr>手段：维度一</vt:lpstr>
      <vt:lpstr>针对性攻击</vt:lpstr>
      <vt:lpstr>撒网式攻击</vt:lpstr>
      <vt:lpstr>撒网式攻击/大规模钓鱼</vt:lpstr>
      <vt:lpstr>手段：维度二</vt:lpstr>
      <vt:lpstr>个人或组织行为</vt:lpstr>
      <vt:lpstr>公司行为</vt:lpstr>
      <vt:lpstr>国家行为</vt:lpstr>
      <vt:lpstr>手段：维度三</vt:lpstr>
      <vt:lpstr>DNS劫持</vt:lpstr>
      <vt:lpstr>DNS劫持/管理后台</vt:lpstr>
      <vt:lpstr>DNS劫持/投毒</vt:lpstr>
      <vt:lpstr>同网段ARP</vt:lpstr>
      <vt:lpstr>主机端口入侵</vt:lpstr>
      <vt:lpstr>主机端口入侵</vt:lpstr>
      <vt:lpstr>旁站入侵</vt:lpstr>
      <vt:lpstr>第三方内容</vt:lpstr>
      <vt:lpstr>第三方内容</vt:lpstr>
      <vt:lpstr>社会工程学</vt:lpstr>
      <vt:lpstr>Web漏洞</vt:lpstr>
      <vt:lpstr>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你的网站是怎么被黑的</dc:title>
  <dc:creator>elaine</dc:creator>
  <cp:lastModifiedBy>c</cp:lastModifiedBy>
  <cp:revision>191</cp:revision>
  <dcterms:created xsi:type="dcterms:W3CDTF">2013-04-17T08:16:29Z</dcterms:created>
  <dcterms:modified xsi:type="dcterms:W3CDTF">2013-04-20T20:07:00Z</dcterms:modified>
</cp:coreProperties>
</file>