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4"/>
  </p:notesMasterIdLst>
  <p:sldIdLst>
    <p:sldId id="256" r:id="rId2"/>
    <p:sldId id="277" r:id="rId3"/>
    <p:sldId id="278" r:id="rId4"/>
    <p:sldId id="279" r:id="rId5"/>
    <p:sldId id="292" r:id="rId6"/>
    <p:sldId id="293" r:id="rId7"/>
    <p:sldId id="291" r:id="rId8"/>
    <p:sldId id="286" r:id="rId9"/>
    <p:sldId id="283" r:id="rId10"/>
    <p:sldId id="284" r:id="rId11"/>
    <p:sldId id="282" r:id="rId12"/>
    <p:sldId id="287" r:id="rId13"/>
    <p:sldId id="288" r:id="rId14"/>
    <p:sldId id="258" r:id="rId15"/>
    <p:sldId id="275" r:id="rId16"/>
    <p:sldId id="260" r:id="rId17"/>
    <p:sldId id="263" r:id="rId18"/>
    <p:sldId id="268" r:id="rId19"/>
    <p:sldId id="266" r:id="rId20"/>
    <p:sldId id="262" r:id="rId21"/>
    <p:sldId id="264" r:id="rId22"/>
    <p:sldId id="26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6" autoAdjust="0"/>
    <p:restoredTop sz="95135" autoAdjust="0"/>
  </p:normalViewPr>
  <p:slideViewPr>
    <p:cSldViewPr>
      <p:cViewPr>
        <p:scale>
          <a:sx n="75" d="100"/>
          <a:sy n="75" d="100"/>
        </p:scale>
        <p:origin x="-1074"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A717D-3ED0-4668-A2F1-5F4D256425CC}" type="datetimeFigureOut">
              <a:rPr lang="zh-CN" altLang="en-US" smtClean="0"/>
              <a:pPr/>
              <a:t>18/4/9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DAE27D-E4B6-47F8-B6A2-C3442875B755}" type="slidenum">
              <a:rPr lang="zh-CN" altLang="en-US" smtClean="0"/>
              <a:pPr/>
              <a:t>‹#›</a:t>
            </a:fld>
            <a:endParaRPr lang="zh-CN" altLang="en-US"/>
          </a:p>
        </p:txBody>
      </p:sp>
    </p:spTree>
    <p:extLst>
      <p:ext uri="{BB962C8B-B14F-4D97-AF65-F5344CB8AC3E}">
        <p14:creationId xmlns:p14="http://schemas.microsoft.com/office/powerpoint/2010/main" xmlns="" val="130675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s-ES" altLang="es-ES">
              <a:latin typeface="Arial" panose="020B0604020202020204" pitchFamily="34" charset="0"/>
            </a:endParaRPr>
          </a:p>
        </p:txBody>
      </p:sp>
    </p:spTree>
    <p:extLst>
      <p:ext uri="{BB962C8B-B14F-4D97-AF65-F5344CB8AC3E}">
        <p14:creationId xmlns:p14="http://schemas.microsoft.com/office/powerpoint/2010/main" xmlns="" val="13612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35C7B2-850F-43D0-AA9D-398EC4F4B3E0}"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BE136EE-9123-4C01-A6F3-A2A896E17775}" type="datetimeFigureOut">
              <a:rPr lang="zh-CN" altLang="en-US" smtClean="0"/>
              <a:pPr/>
              <a:t>18/4/9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35C7B2-850F-43D0-AA9D-398EC4F4B3E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4BE136EE-9123-4C01-A6F3-A2A896E17775}" type="datetimeFigureOut">
              <a:rPr lang="zh-CN" altLang="en-US" smtClean="0"/>
              <a:pPr/>
              <a:t>18/4/9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4235C7B2-850F-43D0-AA9D-398EC4F4B3E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艾科智泊</a:t>
            </a:r>
            <a:r>
              <a:rPr lang="en-US" altLang="zh-CN" dirty="0" smtClean="0"/>
              <a:t/>
            </a:r>
            <a:br>
              <a:rPr lang="en-US" altLang="zh-CN" dirty="0" smtClean="0"/>
            </a:br>
            <a:r>
              <a:rPr lang="en-US" altLang="zh-CN" dirty="0" smtClean="0"/>
              <a:t>CMMI3</a:t>
            </a:r>
            <a:r>
              <a:rPr lang="zh-CN" altLang="en-US" dirty="0" smtClean="0"/>
              <a:t>评估项目注意点</a:t>
            </a:r>
            <a:endParaRPr lang="zh-CN" altLang="en-US" dirty="0"/>
          </a:p>
        </p:txBody>
      </p:sp>
      <p:sp>
        <p:nvSpPr>
          <p:cNvPr id="3" name="副标题 2"/>
          <p:cNvSpPr>
            <a:spLocks noGrp="1"/>
          </p:cNvSpPr>
          <p:nvPr>
            <p:ph type="subTitle" idx="1"/>
          </p:nvPr>
        </p:nvSpPr>
        <p:spPr/>
        <p:txBody>
          <a:bodyPr/>
          <a:lstStyle/>
          <a:p>
            <a:r>
              <a:rPr lang="zh-CN" altLang="en-US" dirty="0" smtClean="0"/>
              <a:t>高级咨询师：刘健忠</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CMMI</a:t>
            </a:r>
            <a:r>
              <a:rPr kumimoji="1" lang="zh-CN" altLang="en-US" dirty="0" smtClean="0"/>
              <a:t>评估关注点（人员访谈）</a:t>
            </a:r>
            <a:endParaRPr kumimoji="1" lang="zh-CN" altLang="en-US" dirty="0"/>
          </a:p>
        </p:txBody>
      </p:sp>
      <p:sp>
        <p:nvSpPr>
          <p:cNvPr id="3" name="内容占位符 2"/>
          <p:cNvSpPr>
            <a:spLocks noGrp="1"/>
          </p:cNvSpPr>
          <p:nvPr>
            <p:ph idx="1"/>
          </p:nvPr>
        </p:nvSpPr>
        <p:spPr/>
        <p:txBody>
          <a:bodyPr>
            <a:normAutofit/>
          </a:bodyPr>
          <a:lstStyle/>
          <a:p>
            <a:r>
              <a:rPr kumimoji="1" lang="zh-CN" altLang="en-US" sz="2800" dirty="0" smtClean="0">
                <a:solidFill>
                  <a:schemeClr val="accent2">
                    <a:lumMod val="75000"/>
                  </a:schemeClr>
                </a:solidFill>
              </a:rPr>
              <a:t>评估</a:t>
            </a:r>
            <a:r>
              <a:rPr kumimoji="1" lang="zh-CN" altLang="en-US" sz="2800" dirty="0">
                <a:solidFill>
                  <a:schemeClr val="accent2">
                    <a:lumMod val="75000"/>
                  </a:schemeClr>
                </a:solidFill>
              </a:rPr>
              <a:t>小组</a:t>
            </a:r>
            <a:r>
              <a:rPr kumimoji="1" lang="zh-CN" altLang="en-US" sz="2800" dirty="0" smtClean="0">
                <a:solidFill>
                  <a:schemeClr val="accent2">
                    <a:lumMod val="75000"/>
                  </a:schemeClr>
                </a:solidFill>
              </a:rPr>
              <a:t>组员分场次访谈不同角色</a:t>
            </a:r>
          </a:p>
          <a:p>
            <a:pPr lvl="1">
              <a:buFont typeface="Wingdings" charset="2"/>
              <a:buChar char="ü"/>
            </a:pPr>
            <a:r>
              <a:rPr kumimoji="1" lang="zh-CN" altLang="en-US" sz="2400" dirty="0" smtClean="0">
                <a:solidFill>
                  <a:schemeClr val="accent2">
                    <a:lumMod val="75000"/>
                  </a:schemeClr>
                </a:solidFill>
              </a:rPr>
              <a:t>以问答形式进行</a:t>
            </a:r>
          </a:p>
          <a:p>
            <a:pPr lvl="1">
              <a:buFont typeface="Wingdings" charset="2"/>
              <a:buChar char="ü"/>
            </a:pPr>
            <a:r>
              <a:rPr kumimoji="1" lang="zh-CN" altLang="en-US" sz="2400" dirty="0" smtClean="0">
                <a:solidFill>
                  <a:schemeClr val="accent2">
                    <a:lumMod val="75000"/>
                  </a:schemeClr>
                </a:solidFill>
              </a:rPr>
              <a:t>评估访谈人员对制度的了解情况</a:t>
            </a:r>
          </a:p>
          <a:p>
            <a:pPr lvl="1">
              <a:buFont typeface="Wingdings" charset="2"/>
              <a:buChar char="ü"/>
            </a:pPr>
            <a:r>
              <a:rPr kumimoji="1" lang="zh-CN" altLang="en-US" sz="2400" dirty="0" smtClean="0">
                <a:solidFill>
                  <a:schemeClr val="accent2">
                    <a:lumMod val="75000"/>
                  </a:schemeClr>
                </a:solidFill>
              </a:rPr>
              <a:t>对各自所负责活动要求的理解情况</a:t>
            </a:r>
          </a:p>
          <a:p>
            <a:pPr lvl="1">
              <a:buFont typeface="Wingdings" charset="2"/>
              <a:buChar char="ü"/>
            </a:pPr>
            <a:r>
              <a:rPr kumimoji="1" lang="zh-CN" altLang="en-US" sz="2400" dirty="0" smtClean="0">
                <a:solidFill>
                  <a:schemeClr val="accent2">
                    <a:lumMod val="75000"/>
                  </a:schemeClr>
                </a:solidFill>
              </a:rPr>
              <a:t>核对回答内容与证据之间的一致性</a:t>
            </a:r>
          </a:p>
          <a:p>
            <a:pPr lvl="1">
              <a:buFont typeface="Wingdings" charset="2"/>
              <a:buChar char="ü"/>
            </a:pPr>
            <a:r>
              <a:rPr kumimoji="1" lang="zh-CN" altLang="en-US" sz="2400" dirty="0">
                <a:solidFill>
                  <a:schemeClr val="accent2">
                    <a:lumMod val="75000"/>
                  </a:schemeClr>
                </a:solidFill>
              </a:rPr>
              <a:t>评估时，发现以上问题都会记录为弱项，直接影响评估</a:t>
            </a:r>
            <a:r>
              <a:rPr kumimoji="1" lang="zh-CN" altLang="en-US" sz="2400" dirty="0" smtClean="0">
                <a:solidFill>
                  <a:schemeClr val="accent2">
                    <a:lumMod val="75000"/>
                  </a:schemeClr>
                </a:solidFill>
              </a:rPr>
              <a:t>结果</a:t>
            </a:r>
            <a:endParaRPr kumimoji="1" lang="en-US" altLang="zh-CN" sz="2400" dirty="0">
              <a:solidFill>
                <a:schemeClr val="accent2">
                  <a:lumMod val="75000"/>
                </a:schemeClr>
              </a:solidFill>
            </a:endParaRPr>
          </a:p>
        </p:txBody>
      </p:sp>
    </p:spTree>
    <p:extLst>
      <p:ext uri="{BB962C8B-B14F-4D97-AF65-F5344CB8AC3E}">
        <p14:creationId xmlns:p14="http://schemas.microsoft.com/office/powerpoint/2010/main" xmlns="" val="1592454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访谈问题单</a:t>
            </a:r>
            <a:endParaRPr kumimoji="1" lang="zh-CN" altLang="en-US" dirty="0"/>
          </a:p>
        </p:txBody>
      </p:sp>
      <p:sp>
        <p:nvSpPr>
          <p:cNvPr id="3" name="内容占位符 2"/>
          <p:cNvSpPr>
            <a:spLocks noGrp="1"/>
          </p:cNvSpPr>
          <p:nvPr>
            <p:ph idx="1"/>
          </p:nvPr>
        </p:nvSpPr>
        <p:spPr/>
        <p:txBody>
          <a:bodyPr/>
          <a:lstStyle/>
          <a:p>
            <a:r>
              <a:rPr kumimoji="1" lang="zh-CN" altLang="en-US" dirty="0" smtClean="0"/>
              <a:t>按角色区分</a:t>
            </a:r>
          </a:p>
          <a:p>
            <a:r>
              <a:rPr kumimoji="1" lang="zh-CN" altLang="en-US" dirty="0" smtClean="0"/>
              <a:t>提前熟悉</a:t>
            </a:r>
            <a:endParaRPr kumimoji="1" lang="zh-CN" altLang="en-US" dirty="0"/>
          </a:p>
        </p:txBody>
      </p:sp>
    </p:spTree>
    <p:extLst>
      <p:ext uri="{BB962C8B-B14F-4D97-AF65-F5344CB8AC3E}">
        <p14:creationId xmlns:p14="http://schemas.microsoft.com/office/powerpoint/2010/main" xmlns="" val="1935065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访谈准备要点及技巧讲解</a:t>
            </a:r>
            <a:endParaRPr lang="en-US" altLang="zh-CN" dirty="0" smtClean="0">
              <a:latin typeface="微软雅黑" pitchFamily="34" charset="-122"/>
              <a:ea typeface="微软雅黑" pitchFamily="34" charset="-122"/>
            </a:endParaRPr>
          </a:p>
        </p:txBody>
      </p:sp>
      <p:sp>
        <p:nvSpPr>
          <p:cNvPr id="3" name="内容占位符 2"/>
          <p:cNvSpPr>
            <a:spLocks noGrp="1"/>
          </p:cNvSpPr>
          <p:nvPr>
            <p:ph idx="1"/>
          </p:nvPr>
        </p:nvSpPr>
        <p:spPr/>
        <p:txBody>
          <a:bodyPr>
            <a:normAutofit lnSpcReduction="10000"/>
          </a:bodyPr>
          <a:lstStyle/>
          <a:p>
            <a:r>
              <a:rPr lang="zh-CN" altLang="en-US" dirty="0" smtClean="0"/>
              <a:t>提前</a:t>
            </a:r>
            <a:r>
              <a:rPr lang="en-US" altLang="zh-CN" dirty="0" smtClean="0"/>
              <a:t>10</a:t>
            </a:r>
            <a:r>
              <a:rPr lang="zh-CN" altLang="en-US" dirty="0" smtClean="0"/>
              <a:t>分钟到场</a:t>
            </a:r>
          </a:p>
          <a:p>
            <a:r>
              <a:rPr lang="zh-CN" altLang="en-US" dirty="0" smtClean="0"/>
              <a:t>不能带资料，手机</a:t>
            </a:r>
          </a:p>
          <a:p>
            <a:r>
              <a:rPr lang="zh-CN" altLang="en-US" dirty="0" smtClean="0"/>
              <a:t>访谈时</a:t>
            </a:r>
          </a:p>
          <a:p>
            <a:pPr lvl="1"/>
            <a:r>
              <a:rPr lang="zh-CN" altLang="en-US" dirty="0" smtClean="0"/>
              <a:t>评估组先问问题，被访谈人员认真听问题，针对问题回答</a:t>
            </a:r>
          </a:p>
          <a:p>
            <a:pPr lvl="1"/>
            <a:r>
              <a:rPr lang="zh-CN" altLang="en-US" dirty="0" smtClean="0"/>
              <a:t>要注意表情，要自信，表达流利</a:t>
            </a:r>
          </a:p>
          <a:p>
            <a:pPr lvl="1"/>
            <a:r>
              <a:rPr lang="zh-CN" altLang="en-US" dirty="0" smtClean="0"/>
              <a:t>多人同时进行访谈时，一个人先回答，其他人补充不同点，如果做法相同就说一样，不用重复</a:t>
            </a:r>
          </a:p>
          <a:p>
            <a:pPr lvl="1"/>
            <a:endParaRPr lang="zh-CN" altLang="en-US" dirty="0"/>
          </a:p>
        </p:txBody>
      </p:sp>
    </p:spTree>
    <p:extLst>
      <p:ext uri="{BB962C8B-B14F-4D97-AF65-F5344CB8AC3E}">
        <p14:creationId xmlns:p14="http://schemas.microsoft.com/office/powerpoint/2010/main" xmlns="" val="1263258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访谈问题回答讨论</a:t>
            </a:r>
            <a:endParaRPr kumimoji="1" lang="zh-CN" altLang="en-US" dirty="0"/>
          </a:p>
        </p:txBody>
      </p:sp>
      <p:sp>
        <p:nvSpPr>
          <p:cNvPr id="3" name="内容占位符 2"/>
          <p:cNvSpPr>
            <a:spLocks noGrp="1"/>
          </p:cNvSpPr>
          <p:nvPr>
            <p:ph idx="1"/>
          </p:nvPr>
        </p:nvSpPr>
        <p:spPr/>
        <p:txBody>
          <a:bodyPr/>
          <a:lstStyle/>
          <a:p>
            <a:r>
              <a:rPr kumimoji="1" lang="zh-CN" altLang="en-US" dirty="0" smtClean="0"/>
              <a:t>开放式问题回答要点：</a:t>
            </a:r>
          </a:p>
          <a:p>
            <a:pPr lvl="1"/>
            <a:r>
              <a:rPr kumimoji="1" lang="zh-CN" altLang="en-US" dirty="0" smtClean="0"/>
              <a:t>输入</a:t>
            </a:r>
          </a:p>
          <a:p>
            <a:pPr lvl="1"/>
            <a:r>
              <a:rPr kumimoji="1" lang="zh-CN" altLang="en-US" dirty="0" smtClean="0"/>
              <a:t>工作步骤</a:t>
            </a:r>
          </a:p>
          <a:p>
            <a:pPr lvl="1"/>
            <a:r>
              <a:rPr kumimoji="1" lang="zh-CN" altLang="en-US" dirty="0" smtClean="0"/>
              <a:t>输出</a:t>
            </a:r>
          </a:p>
          <a:p>
            <a:r>
              <a:rPr kumimoji="1" lang="zh-CN" altLang="en-US" dirty="0" smtClean="0"/>
              <a:t>封闭式问题回答要点：</a:t>
            </a:r>
          </a:p>
          <a:p>
            <a:pPr lvl="1"/>
            <a:r>
              <a:rPr kumimoji="1" lang="zh-CN" altLang="en-US" dirty="0" smtClean="0"/>
              <a:t>根据项目文档</a:t>
            </a:r>
            <a:r>
              <a:rPr kumimoji="1" lang="zh-CN" altLang="en-US" b="1" dirty="0" smtClean="0"/>
              <a:t>实际</a:t>
            </a:r>
            <a:r>
              <a:rPr kumimoji="1" lang="zh-CN" altLang="en-US" dirty="0" smtClean="0"/>
              <a:t>情况回答</a:t>
            </a:r>
          </a:p>
        </p:txBody>
      </p:sp>
    </p:spTree>
    <p:extLst>
      <p:ext uri="{BB962C8B-B14F-4D97-AF65-F5344CB8AC3E}">
        <p14:creationId xmlns:p14="http://schemas.microsoft.com/office/powerpoint/2010/main" xmlns="" val="486874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角色职责</a:t>
            </a:r>
            <a:endParaRPr lang="zh-CN" altLang="en-US" dirty="0"/>
          </a:p>
        </p:txBody>
      </p:sp>
      <p:graphicFrame>
        <p:nvGraphicFramePr>
          <p:cNvPr id="7" name="内容占位符 6"/>
          <p:cNvGraphicFramePr>
            <a:graphicFrameLocks noGrp="1"/>
          </p:cNvGraphicFramePr>
          <p:nvPr>
            <p:ph idx="1"/>
          </p:nvPr>
        </p:nvGraphicFramePr>
        <p:xfrm>
          <a:off x="571473" y="1714488"/>
          <a:ext cx="8072494" cy="1719321"/>
        </p:xfrm>
        <a:graphic>
          <a:graphicData uri="http://schemas.openxmlformats.org/drawingml/2006/table">
            <a:tbl>
              <a:tblPr/>
              <a:tblGrid>
                <a:gridCol w="1777048"/>
                <a:gridCol w="6295446"/>
              </a:tblGrid>
              <a:tr h="246328">
                <a:tc>
                  <a:txBody>
                    <a:bodyPr/>
                    <a:lstStyle/>
                    <a:p>
                      <a:pPr algn="just">
                        <a:spcAft>
                          <a:spcPts val="0"/>
                        </a:spcAft>
                      </a:pPr>
                      <a:r>
                        <a:rPr lang="zh-CN" sz="1600" b="1" kern="100" dirty="0">
                          <a:latin typeface="Times New Roman"/>
                          <a:ea typeface="宋体"/>
                        </a:rPr>
                        <a:t>角色</a:t>
                      </a:r>
                      <a:endParaRPr lang="zh-CN" sz="1600" kern="100" dirty="0">
                        <a:latin typeface="Times New Roman"/>
                        <a:ea typeface="宋体"/>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Times New Roman"/>
                          <a:ea typeface="宋体"/>
                        </a:rPr>
                        <a:t>责任描述</a:t>
                      </a:r>
                      <a:endParaRPr lang="zh-CN" sz="1600" kern="100">
                        <a:latin typeface="Times New Roman"/>
                        <a:ea typeface="宋体"/>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657">
                <a:tc>
                  <a:txBody>
                    <a:bodyPr/>
                    <a:lstStyle/>
                    <a:p>
                      <a:pPr algn="just">
                        <a:spcAft>
                          <a:spcPts val="0"/>
                        </a:spcAft>
                      </a:pPr>
                      <a:r>
                        <a:rPr lang="en-US" sz="1600" kern="1050" dirty="0" smtClean="0">
                          <a:latin typeface="+mn-ea"/>
                          <a:ea typeface="+mn-ea"/>
                          <a:cs typeface="Times New Roman"/>
                        </a:rPr>
                        <a:t>QA</a:t>
                      </a:r>
                      <a:r>
                        <a:rPr lang="zh-CN" sz="1600" kern="1050" dirty="0">
                          <a:latin typeface="+mn-ea"/>
                          <a:ea typeface="+mn-ea"/>
                          <a:cs typeface="Times New Roman"/>
                        </a:rPr>
                        <a:t>人员</a:t>
                      </a:r>
                      <a:endParaRPr lang="zh-CN" sz="1800" kern="1050" dirty="0">
                        <a:latin typeface="+mn-ea"/>
                        <a:ea typeface="+mn-ea"/>
                        <a:cs typeface="Times New Roman"/>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50" dirty="0">
                          <a:latin typeface="+mn-ea"/>
                          <a:ea typeface="+mn-ea"/>
                          <a:cs typeface="Times New Roman"/>
                        </a:rPr>
                        <a:t>在整个软件生命周期中，监督和检验软件过程与标准的符合性以及软件产品生产规范的符合性。</a:t>
                      </a:r>
                      <a:endParaRPr lang="zh-CN" sz="1800" kern="1050" dirty="0">
                        <a:latin typeface="+mn-ea"/>
                        <a:ea typeface="+mn-ea"/>
                        <a:cs typeface="Times New Roman"/>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328">
                <a:tc>
                  <a:txBody>
                    <a:bodyPr/>
                    <a:lstStyle/>
                    <a:p>
                      <a:pPr algn="just">
                        <a:spcAft>
                          <a:spcPts val="0"/>
                        </a:spcAft>
                      </a:pPr>
                      <a:r>
                        <a:rPr lang="zh-CN" altLang="en-US" sz="1600" kern="1050" dirty="0" smtClean="0">
                          <a:latin typeface="+mn-ea"/>
                          <a:ea typeface="+mn-ea"/>
                          <a:cs typeface="Times New Roman"/>
                        </a:rPr>
                        <a:t>配置管理员</a:t>
                      </a:r>
                      <a:endParaRPr lang="zh-CN" sz="1800" kern="1050" dirty="0">
                        <a:latin typeface="+mn-ea"/>
                        <a:ea typeface="+mn-ea"/>
                        <a:cs typeface="Times New Roman"/>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50" dirty="0">
                          <a:latin typeface="+mn-ea"/>
                          <a:ea typeface="+mn-ea"/>
                          <a:cs typeface="Times New Roman"/>
                        </a:rPr>
                        <a:t>在整个软件生命周期中，控制软件产品的状态和一致性，确保产品的有序变更和发布。</a:t>
                      </a:r>
                      <a:endParaRPr lang="zh-CN" sz="1800" kern="1050" dirty="0">
                        <a:latin typeface="+mn-ea"/>
                        <a:ea typeface="+mn-ea"/>
                        <a:cs typeface="Times New Roman"/>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328">
                <a:tc>
                  <a:txBody>
                    <a:bodyPr/>
                    <a:lstStyle/>
                    <a:p>
                      <a:pPr algn="just">
                        <a:spcAft>
                          <a:spcPts val="0"/>
                        </a:spcAft>
                      </a:pPr>
                      <a:r>
                        <a:rPr lang="en-US" sz="1600" kern="100">
                          <a:latin typeface="+mn-ea"/>
                          <a:ea typeface="+mn-ea"/>
                        </a:rPr>
                        <a:t>CCB </a:t>
                      </a:r>
                      <a:endParaRPr lang="zh-CN" sz="1600" kern="100">
                        <a:latin typeface="+mn-ea"/>
                        <a:ea typeface="+mn-ea"/>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600" kern="100" dirty="0" smtClean="0">
                          <a:latin typeface="+mn-ea"/>
                          <a:ea typeface="+mn-ea"/>
                        </a:rPr>
                        <a:t>变更控制委员会</a:t>
                      </a:r>
                      <a:r>
                        <a:rPr lang="zh-CN" sz="1600" kern="100" dirty="0" smtClean="0">
                          <a:latin typeface="+mn-ea"/>
                          <a:ea typeface="+mn-ea"/>
                        </a:rPr>
                        <a:t>管理</a:t>
                      </a:r>
                      <a:r>
                        <a:rPr lang="zh-CN" sz="1600" kern="100" dirty="0">
                          <a:latin typeface="+mn-ea"/>
                          <a:ea typeface="+mn-ea"/>
                        </a:rPr>
                        <a:t>项目软件基线的委员会。</a:t>
                      </a: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328">
                <a:tc>
                  <a:txBody>
                    <a:bodyPr/>
                    <a:lstStyle/>
                    <a:p>
                      <a:pPr algn="just">
                        <a:spcAft>
                          <a:spcPts val="0"/>
                        </a:spcAft>
                      </a:pPr>
                      <a:r>
                        <a:rPr lang="zh-CN" sz="1600" kern="1050" dirty="0">
                          <a:latin typeface="+mn-ea"/>
                          <a:ea typeface="+mn-ea"/>
                          <a:cs typeface="Times New Roman"/>
                        </a:rPr>
                        <a:t>相关干系人</a:t>
                      </a:r>
                      <a:endParaRPr lang="zh-CN" sz="1800" kern="1050" dirty="0">
                        <a:latin typeface="+mn-ea"/>
                        <a:ea typeface="+mn-ea"/>
                        <a:cs typeface="Times New Roman"/>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50" dirty="0">
                          <a:latin typeface="+mn-ea"/>
                          <a:ea typeface="+mn-ea"/>
                          <a:cs typeface="Times New Roman"/>
                        </a:rPr>
                        <a:t>项目相关内容的协调者和配合者，也可能是高层领导</a:t>
                      </a:r>
                      <a:endParaRPr lang="zh-CN" sz="1800" kern="1050" dirty="0">
                        <a:latin typeface="+mn-ea"/>
                        <a:ea typeface="+mn-ea"/>
                        <a:cs typeface="Times New Roman"/>
                      </a:endParaRPr>
                    </a:p>
                  </a:txBody>
                  <a:tcPr marL="105569" marR="105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项目时间</a:t>
            </a:r>
            <a:endParaRPr lang="zh-CN" altLang="en-US" dirty="0"/>
          </a:p>
        </p:txBody>
      </p:sp>
      <p:pic>
        <p:nvPicPr>
          <p:cNvPr id="9217" name="Picture 1"/>
          <p:cNvPicPr>
            <a:picLocks noChangeAspect="1" noChangeArrowheads="1"/>
          </p:cNvPicPr>
          <p:nvPr/>
        </p:nvPicPr>
        <p:blipFill>
          <a:blip r:embed="rId2" cstate="print"/>
          <a:srcRect/>
          <a:stretch>
            <a:fillRect/>
          </a:stretch>
        </p:blipFill>
        <p:spPr bwMode="auto">
          <a:xfrm>
            <a:off x="1763687" y="1412776"/>
            <a:ext cx="4890951" cy="38164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项目使用工具和平台</a:t>
            </a:r>
            <a:endParaRPr lang="zh-CN" altLang="en-US" dirty="0"/>
          </a:p>
        </p:txBody>
      </p:sp>
      <p:sp>
        <p:nvSpPr>
          <p:cNvPr id="3" name="内容占位符 2"/>
          <p:cNvSpPr>
            <a:spLocks noGrp="1"/>
          </p:cNvSpPr>
          <p:nvPr>
            <p:ph idx="1"/>
          </p:nvPr>
        </p:nvSpPr>
        <p:spPr/>
        <p:txBody>
          <a:bodyPr>
            <a:normAutofit/>
          </a:bodyPr>
          <a:lstStyle/>
          <a:p>
            <a:r>
              <a:rPr lang="en-US" altLang="zh-CN" dirty="0" smtClean="0"/>
              <a:t>GIT</a:t>
            </a:r>
          </a:p>
          <a:p>
            <a:pPr lvl="1"/>
            <a:r>
              <a:rPr lang="zh-CN" altLang="en-US" dirty="0" smtClean="0"/>
              <a:t>系统及项目代码管理</a:t>
            </a:r>
            <a:endParaRPr lang="en-US" altLang="zh-CN" dirty="0" smtClean="0"/>
          </a:p>
          <a:p>
            <a:r>
              <a:rPr lang="en-US" altLang="zh-CN" dirty="0" smtClean="0"/>
              <a:t>SVN</a:t>
            </a:r>
          </a:p>
          <a:p>
            <a:pPr lvl="1"/>
            <a:r>
              <a:rPr lang="zh-CN" altLang="en-US" dirty="0" smtClean="0"/>
              <a:t>项目文档配置管理工具</a:t>
            </a:r>
            <a:endParaRPr lang="en-US" altLang="zh-CN" dirty="0" smtClean="0"/>
          </a:p>
          <a:p>
            <a:pPr lvl="1"/>
            <a:r>
              <a:rPr lang="zh-CN" altLang="en-US" dirty="0" smtClean="0"/>
              <a:t>组织级文档配置管理工具</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项目成员共同参与会议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启动会</a:t>
            </a:r>
            <a:endParaRPr lang="en-US" altLang="zh-CN" dirty="0" smtClean="0"/>
          </a:p>
          <a:p>
            <a:r>
              <a:rPr lang="zh-CN" altLang="en-US" dirty="0" smtClean="0"/>
              <a:t>项目双周例会</a:t>
            </a:r>
            <a:endParaRPr lang="en-US" altLang="zh-CN" dirty="0" smtClean="0"/>
          </a:p>
          <a:p>
            <a:pPr lvl="1"/>
            <a:r>
              <a:rPr lang="zh-CN" altLang="en-US" dirty="0" smtClean="0"/>
              <a:t>每周一，下午</a:t>
            </a:r>
            <a:r>
              <a:rPr lang="en-US" altLang="zh-CN" dirty="0" smtClean="0"/>
              <a:t>2-4</a:t>
            </a:r>
            <a:r>
              <a:rPr lang="zh-CN" altLang="en-US" dirty="0" smtClean="0"/>
              <a:t>点</a:t>
            </a:r>
            <a:endParaRPr lang="en-US" altLang="zh-CN" dirty="0" smtClean="0"/>
          </a:p>
          <a:p>
            <a:pPr lvl="1"/>
            <a:r>
              <a:rPr lang="zh-CN" altLang="en-US" dirty="0" smtClean="0"/>
              <a:t>本周完成工作，下周计划，风险问题跟踪</a:t>
            </a:r>
            <a:endParaRPr lang="en-US" altLang="zh-CN" dirty="0" smtClean="0"/>
          </a:p>
          <a:p>
            <a:r>
              <a:rPr lang="zh-CN" altLang="en-US" dirty="0" smtClean="0"/>
              <a:t>项目里程碑会议</a:t>
            </a:r>
            <a:endParaRPr lang="en-US" altLang="zh-CN" dirty="0" smtClean="0"/>
          </a:p>
          <a:p>
            <a:pPr lvl="1"/>
            <a:r>
              <a:rPr lang="zh-CN" altLang="en-US" dirty="0" smtClean="0"/>
              <a:t>项目阶段任务描述，度量数据展示和分析，</a:t>
            </a:r>
            <a:r>
              <a:rPr lang="en-US" altLang="zh-CN" dirty="0" smtClean="0"/>
              <a:t>CM</a:t>
            </a:r>
            <a:r>
              <a:rPr lang="zh-CN" altLang="en-US" dirty="0" smtClean="0"/>
              <a:t>、</a:t>
            </a:r>
            <a:r>
              <a:rPr lang="en-US" altLang="zh-CN" dirty="0" smtClean="0"/>
              <a:t>QA</a:t>
            </a:r>
            <a:r>
              <a:rPr lang="zh-CN" altLang="en-US" dirty="0" smtClean="0"/>
              <a:t>工作汇报、资源使用情况、风险问题跟踪，是否能进入下一阶段</a:t>
            </a:r>
            <a:endParaRPr lang="en-US" altLang="zh-CN" dirty="0" smtClean="0"/>
          </a:p>
          <a:p>
            <a:r>
              <a:rPr lang="zh-CN" altLang="en-US" dirty="0" smtClean="0"/>
              <a:t>项目总结会</a:t>
            </a:r>
            <a:endParaRPr lang="en-US" altLang="zh-CN" dirty="0" smtClean="0"/>
          </a:p>
          <a:p>
            <a:pPr lvl="1"/>
            <a:r>
              <a:rPr lang="zh-CN" altLang="en-US" dirty="0" smtClean="0"/>
              <a:t>项目整体回顾，经验总结，改进意见收集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项目评审活动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关注参与人，评审内容，评审方式的差异</a:t>
            </a:r>
            <a:endParaRPr lang="en-US" altLang="zh-CN" dirty="0" smtClean="0"/>
          </a:p>
          <a:p>
            <a:r>
              <a:rPr lang="zh-CN" altLang="en-US" dirty="0" smtClean="0"/>
              <a:t>评审</a:t>
            </a:r>
            <a:endParaRPr lang="en-US" altLang="zh-CN" dirty="0" smtClean="0"/>
          </a:p>
          <a:p>
            <a:pPr lvl="1"/>
            <a:r>
              <a:rPr lang="zh-CN" altLang="en-US" dirty="0" smtClean="0"/>
              <a:t>会议评审</a:t>
            </a:r>
            <a:endParaRPr lang="en-US" altLang="zh-CN" dirty="0" smtClean="0"/>
          </a:p>
          <a:p>
            <a:pPr lvl="2"/>
            <a:r>
              <a:rPr lang="zh-CN" altLang="en-US" dirty="0" smtClean="0"/>
              <a:t>做评审计划</a:t>
            </a:r>
            <a:r>
              <a:rPr lang="en-US" altLang="zh-CN" dirty="0" smtClean="0"/>
              <a:t>-&gt;</a:t>
            </a:r>
            <a:r>
              <a:rPr lang="zh-CN" altLang="en-US" dirty="0" smtClean="0"/>
              <a:t>预审（准备表、检查单、待审材料）</a:t>
            </a:r>
            <a:r>
              <a:rPr lang="en-US" altLang="zh-CN" dirty="0" smtClean="0"/>
              <a:t>-&gt;</a:t>
            </a:r>
            <a:r>
              <a:rPr lang="zh-CN" altLang="en-US" dirty="0" smtClean="0"/>
              <a:t>收集问题</a:t>
            </a:r>
            <a:r>
              <a:rPr lang="en-US" altLang="zh-CN" dirty="0" smtClean="0"/>
              <a:t>-&gt;</a:t>
            </a:r>
            <a:r>
              <a:rPr lang="zh-CN" altLang="en-US" dirty="0" smtClean="0"/>
              <a:t>评审会</a:t>
            </a:r>
            <a:r>
              <a:rPr lang="en-US" altLang="zh-CN" dirty="0" smtClean="0"/>
              <a:t>-&gt;</a:t>
            </a:r>
            <a:r>
              <a:rPr lang="zh-CN" altLang="en-US" dirty="0" smtClean="0"/>
              <a:t>评审问题跟踪（</a:t>
            </a:r>
            <a:r>
              <a:rPr lang="en-US" altLang="zh-CN" dirty="0" smtClean="0"/>
              <a:t>PM</a:t>
            </a:r>
            <a:r>
              <a:rPr lang="zh-CN" altLang="en-US" dirty="0" smtClean="0"/>
              <a:t>负责验证）</a:t>
            </a:r>
            <a:endParaRPr lang="en-US" altLang="zh-CN" dirty="0" smtClean="0"/>
          </a:p>
          <a:p>
            <a:pPr lvl="1"/>
            <a:r>
              <a:rPr lang="zh-CN" altLang="en-US" dirty="0" smtClean="0"/>
              <a:t>非会议评审</a:t>
            </a:r>
            <a:endParaRPr lang="en-US" altLang="zh-CN" dirty="0" smtClean="0"/>
          </a:p>
          <a:p>
            <a:r>
              <a:rPr lang="zh-CN" altLang="en-US" dirty="0" smtClean="0"/>
              <a:t>评审活动</a:t>
            </a:r>
            <a:endParaRPr lang="en-US" altLang="zh-CN" dirty="0" smtClean="0"/>
          </a:p>
          <a:p>
            <a:pPr lvl="1"/>
            <a:r>
              <a:rPr lang="zh-CN" altLang="en-US" dirty="0" smtClean="0"/>
              <a:t>计划评审（全员）</a:t>
            </a:r>
            <a:endParaRPr lang="en-US" altLang="zh-CN" dirty="0" smtClean="0"/>
          </a:p>
          <a:p>
            <a:pPr lvl="1"/>
            <a:r>
              <a:rPr lang="zh-CN" altLang="en-US" dirty="0" smtClean="0"/>
              <a:t>需求评审（全员） （包括市场部）</a:t>
            </a:r>
            <a:endParaRPr lang="en-US" altLang="zh-CN" dirty="0" smtClean="0"/>
          </a:p>
          <a:p>
            <a:pPr lvl="1"/>
            <a:r>
              <a:rPr lang="zh-CN" altLang="en-US" dirty="0" smtClean="0"/>
              <a:t>概要设计评审（全员）</a:t>
            </a:r>
            <a:endParaRPr lang="en-US" altLang="zh-CN" dirty="0" smtClean="0"/>
          </a:p>
          <a:p>
            <a:pPr lvl="1"/>
            <a:r>
              <a:rPr lang="zh-CN" altLang="en-US" dirty="0" smtClean="0"/>
              <a:t>详细设计评审（全员）</a:t>
            </a:r>
            <a:endParaRPr lang="en-US" altLang="zh-CN" dirty="0" smtClean="0"/>
          </a:p>
          <a:p>
            <a:pPr lvl="1"/>
            <a:r>
              <a:rPr lang="zh-CN" altLang="en-US" dirty="0" smtClean="0"/>
              <a:t>代码评审（非会议）</a:t>
            </a:r>
            <a:endParaRPr lang="en-US" altLang="zh-CN" dirty="0" smtClean="0"/>
          </a:p>
          <a:p>
            <a:pPr lvl="1"/>
            <a:r>
              <a:rPr lang="zh-CN" altLang="en-US" dirty="0" smtClean="0"/>
              <a:t>测试案例评审（全员）</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EPG</a:t>
            </a:r>
            <a:endParaRPr lang="zh-CN" altLang="en-US" dirty="0"/>
          </a:p>
        </p:txBody>
      </p:sp>
      <p:sp>
        <p:nvSpPr>
          <p:cNvPr id="3" name="内容占位符 2"/>
          <p:cNvSpPr>
            <a:spLocks noGrp="1"/>
          </p:cNvSpPr>
          <p:nvPr>
            <p:ph idx="1"/>
          </p:nvPr>
        </p:nvSpPr>
        <p:spPr/>
        <p:txBody>
          <a:bodyPr/>
          <a:lstStyle/>
          <a:p>
            <a:r>
              <a:rPr lang="zh-CN" altLang="en-US" dirty="0" smtClean="0"/>
              <a:t>过程改进小组</a:t>
            </a:r>
            <a:endParaRPr lang="en-US" altLang="zh-CN" dirty="0" smtClean="0"/>
          </a:p>
          <a:p>
            <a:pPr lvl="1"/>
            <a:r>
              <a:rPr lang="zh-CN" altLang="en-US" dirty="0" smtClean="0"/>
              <a:t>负责公司规章制度和研发过程体系建立和持续优化</a:t>
            </a:r>
            <a:endParaRPr lang="zh-CN" altLang="en-US" dirty="0"/>
          </a:p>
          <a:p>
            <a:r>
              <a:rPr lang="en-US" altLang="zh-CN" dirty="0" smtClean="0"/>
              <a:t>EPG</a:t>
            </a:r>
            <a:r>
              <a:rPr lang="zh-CN" altLang="en-US" dirty="0" smtClean="0"/>
              <a:t> </a:t>
            </a:r>
            <a:r>
              <a:rPr lang="en-US" altLang="zh-CN" dirty="0" smtClean="0"/>
              <a:t>Leader</a:t>
            </a:r>
            <a:r>
              <a:rPr lang="zh-CN" altLang="en-US" dirty="0" smtClean="0"/>
              <a:t>：张建华</a:t>
            </a:r>
            <a:endParaRPr lang="en-US" altLang="zh-CN" dirty="0" smtClean="0"/>
          </a:p>
          <a:p>
            <a:r>
              <a:rPr lang="en-US" altLang="zh-CN" dirty="0" smtClean="0"/>
              <a:t>EPG</a:t>
            </a:r>
            <a:r>
              <a:rPr lang="zh-CN" altLang="en-US" dirty="0" smtClean="0"/>
              <a:t>成员</a:t>
            </a:r>
            <a:r>
              <a:rPr lang="zh-CN" altLang="en-US" dirty="0" smtClean="0"/>
              <a:t>：</a:t>
            </a:r>
            <a:r>
              <a:rPr lang="zh-CN" altLang="en-US" dirty="0" smtClean="0"/>
              <a:t>幸志</a:t>
            </a:r>
            <a:r>
              <a:rPr lang="zh-CN" altLang="en-US" dirty="0" smtClean="0"/>
              <a:t>强，何嘉灵，</a:t>
            </a:r>
            <a:r>
              <a:rPr lang="zh-CN" altLang="zh-CN" kern="100" dirty="0" smtClean="0">
                <a:latin typeface="宋体" pitchFamily="2" charset="-122"/>
                <a:ea typeface="宋体" pitchFamily="2" charset="-122"/>
                <a:cs typeface="Times New Roman"/>
              </a:rPr>
              <a:t>梁佩玲</a:t>
            </a:r>
            <a:r>
              <a:rPr lang="zh-CN" altLang="en-US" dirty="0" smtClean="0"/>
              <a:t>，罗桂才</a:t>
            </a:r>
            <a:endParaRPr lang="zh-CN" altLang="zh-CN" kern="100" dirty="0" smtClean="0">
              <a:latin typeface="宋体" pitchFamily="2" charset="-122"/>
              <a:ea typeface="宋体" pitchFamily="2" charset="-122"/>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CMMI</a:t>
            </a:r>
            <a:r>
              <a:rPr kumimoji="1" lang="zh-CN" altLang="en-US" dirty="0" smtClean="0"/>
              <a:t>简介</a:t>
            </a:r>
            <a:endParaRPr kumimoji="1" lang="zh-CN" altLang="en-US" dirty="0"/>
          </a:p>
        </p:txBody>
      </p:sp>
      <p:sp>
        <p:nvSpPr>
          <p:cNvPr id="4" name="内容占位符 1"/>
          <p:cNvSpPr>
            <a:spLocks noGrp="1" noChangeArrowheads="1"/>
          </p:cNvSpPr>
          <p:nvPr>
            <p:ph sz="quarter" idx="4294967295"/>
          </p:nvPr>
        </p:nvSpPr>
        <p:spPr bwMode="auto">
          <a:xfrm>
            <a:off x="340332" y="1340768"/>
            <a:ext cx="2935524" cy="468052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p>
            <a:pPr marL="0" indent="0">
              <a:lnSpc>
                <a:spcPct val="150000"/>
              </a:lnSpc>
              <a:spcBef>
                <a:spcPts val="800"/>
              </a:spcBef>
              <a:buClr>
                <a:srgbClr val="006DBB"/>
              </a:buClr>
              <a:buFont typeface="Wingdings" panose="05000000000000000000" pitchFamily="2" charset="2"/>
              <a:buChar char="Ø"/>
            </a:pPr>
            <a:r>
              <a:rPr lang="zh-CN" altLang="en-US" sz="1600" dirty="0">
                <a:solidFill>
                  <a:srgbClr val="3F3F3F"/>
                </a:solidFill>
                <a:latin typeface="微软雅黑" panose="020B0503020204020204" pitchFamily="34" charset="-122"/>
                <a:sym typeface="微软雅黑" panose="020B0503020204020204" pitchFamily="34" charset="-122"/>
              </a:rPr>
              <a:t>软件开发方面技术和管理的最佳实践的集合。</a:t>
            </a:r>
          </a:p>
          <a:p>
            <a:pPr marL="0" indent="0">
              <a:lnSpc>
                <a:spcPct val="150000"/>
              </a:lnSpc>
              <a:spcBef>
                <a:spcPts val="800"/>
              </a:spcBef>
              <a:buClr>
                <a:srgbClr val="006DBB"/>
              </a:buClr>
              <a:buFont typeface="Wingdings" panose="05000000000000000000" pitchFamily="2" charset="2"/>
              <a:buChar char="Ø"/>
            </a:pPr>
            <a:r>
              <a:rPr lang="zh-CN" altLang="en-US" sz="1600" dirty="0">
                <a:solidFill>
                  <a:srgbClr val="3F3F3F"/>
                </a:solidFill>
                <a:latin typeface="微软雅黑" panose="020B0503020204020204" pitchFamily="34" charset="-122"/>
                <a:sym typeface="微软雅黑" panose="020B0503020204020204" pitchFamily="34" charset="-122"/>
              </a:rPr>
              <a:t>改变小规模作坊式的工作模式。</a:t>
            </a:r>
          </a:p>
          <a:p>
            <a:pPr marL="0" indent="0">
              <a:lnSpc>
                <a:spcPct val="150000"/>
              </a:lnSpc>
              <a:spcBef>
                <a:spcPts val="800"/>
              </a:spcBef>
              <a:buClr>
                <a:srgbClr val="006DBB"/>
              </a:buClr>
              <a:buFont typeface="Wingdings" panose="05000000000000000000" pitchFamily="2" charset="2"/>
              <a:buChar char="Ø"/>
            </a:pPr>
            <a:r>
              <a:rPr lang="zh-CN" altLang="en-US" sz="1600" dirty="0">
                <a:solidFill>
                  <a:srgbClr val="3F3F3F"/>
                </a:solidFill>
                <a:latin typeface="微软雅黑" panose="020B0503020204020204" pitchFamily="34" charset="-122"/>
                <a:sym typeface="微软雅黑" panose="020B0503020204020204" pitchFamily="34" charset="-122"/>
              </a:rPr>
              <a:t>面向大型企业，提供系统化的、全局的改进方案。</a:t>
            </a:r>
          </a:p>
          <a:p>
            <a:pPr marL="0" indent="0">
              <a:lnSpc>
                <a:spcPct val="150000"/>
              </a:lnSpc>
              <a:spcBef>
                <a:spcPts val="800"/>
              </a:spcBef>
              <a:buClr>
                <a:srgbClr val="006DBB"/>
              </a:buClr>
              <a:buFont typeface="Wingdings" panose="05000000000000000000" pitchFamily="2" charset="2"/>
              <a:buChar char="Ø"/>
            </a:pPr>
            <a:r>
              <a:rPr lang="en-US" altLang="zh-CN" sz="1600" dirty="0">
                <a:solidFill>
                  <a:srgbClr val="3F3F3F"/>
                </a:solidFill>
                <a:latin typeface="微软雅黑" panose="020B0503020204020204" pitchFamily="34" charset="-122"/>
                <a:sym typeface="微软雅黑" panose="020B0503020204020204" pitchFamily="34" charset="-122"/>
              </a:rPr>
              <a:t>10</a:t>
            </a:r>
            <a:r>
              <a:rPr lang="zh-CN" altLang="en-US" sz="1600" dirty="0">
                <a:solidFill>
                  <a:srgbClr val="3F3F3F"/>
                </a:solidFill>
                <a:latin typeface="微软雅黑" panose="020B0503020204020204" pitchFamily="34" charset="-122"/>
                <a:sym typeface="微软雅黑" panose="020B0503020204020204" pitchFamily="34" charset="-122"/>
              </a:rPr>
              <a:t>年来软件企业提高软件质量和服务满意度的“事实的标准”</a:t>
            </a:r>
          </a:p>
          <a:p>
            <a:pPr marL="0" indent="0">
              <a:lnSpc>
                <a:spcPct val="150000"/>
              </a:lnSpc>
              <a:spcBef>
                <a:spcPts val="800"/>
              </a:spcBef>
              <a:buClr>
                <a:srgbClr val="006DBB"/>
              </a:buClr>
              <a:buFont typeface="Wingdings" panose="05000000000000000000" pitchFamily="2" charset="2"/>
              <a:buChar char="Ø"/>
            </a:pPr>
            <a:r>
              <a:rPr lang="zh-CN" altLang="en-US" sz="1600" dirty="0">
                <a:solidFill>
                  <a:srgbClr val="3F3F3F"/>
                </a:solidFill>
                <a:latin typeface="微软雅黑" panose="020B0503020204020204" pitchFamily="34" charset="-122"/>
                <a:sym typeface="微软雅黑" panose="020B0503020204020204" pitchFamily="34" charset="-122"/>
              </a:rPr>
              <a:t>分为</a:t>
            </a:r>
            <a:r>
              <a:rPr lang="en-US" altLang="zh-CN" sz="1600" dirty="0">
                <a:solidFill>
                  <a:srgbClr val="3F3F3F"/>
                </a:solidFill>
                <a:latin typeface="微软雅黑" panose="020B0503020204020204" pitchFamily="34" charset="-122"/>
                <a:sym typeface="微软雅黑" panose="020B0503020204020204" pitchFamily="34" charset="-122"/>
              </a:rPr>
              <a:t>5</a:t>
            </a:r>
            <a:r>
              <a:rPr lang="zh-CN" altLang="en-US" sz="1600" dirty="0">
                <a:solidFill>
                  <a:srgbClr val="3F3F3F"/>
                </a:solidFill>
                <a:latin typeface="微软雅黑" panose="020B0503020204020204" pitchFamily="34" charset="-122"/>
                <a:sym typeface="微软雅黑" panose="020B0503020204020204" pitchFamily="34" charset="-122"/>
              </a:rPr>
              <a:t>个成熟度级别，级别越高软件过程的可见度和可控性越高，产品性能的预见性越准，生产能力和质量也就越高。</a:t>
            </a:r>
          </a:p>
        </p:txBody>
      </p:sp>
      <p:grpSp>
        <p:nvGrpSpPr>
          <p:cNvPr id="3" name="Group 3"/>
          <p:cNvGrpSpPr>
            <a:grpSpLocks/>
          </p:cNvGrpSpPr>
          <p:nvPr/>
        </p:nvGrpSpPr>
        <p:grpSpPr bwMode="auto">
          <a:xfrm>
            <a:off x="3419876" y="1268760"/>
            <a:ext cx="5463715" cy="5472608"/>
            <a:chOff x="0" y="0"/>
            <a:chExt cx="6809102" cy="4891087"/>
          </a:xfrm>
        </p:grpSpPr>
        <p:sp>
          <p:nvSpPr>
            <p:cNvPr id="6" name="AutoShape 4"/>
            <p:cNvSpPr>
              <a:spLocks noChangeArrowheads="1"/>
            </p:cNvSpPr>
            <p:nvPr/>
          </p:nvSpPr>
          <p:spPr bwMode="auto">
            <a:xfrm rot="10800000">
              <a:off x="2589527" y="4191000"/>
              <a:ext cx="4219575" cy="161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xmlns="" w="28575" cmpd="sng">
                  <a:solidFill>
                    <a:srgbClr val="000000"/>
                  </a:solidFill>
                  <a:miter lim="800000"/>
                  <a:headEnd/>
                  <a:tailEnd/>
                </a14:hiddenLine>
              </a:ext>
            </a:extLst>
          </p:spPr>
          <p:txBody>
            <a:bodyPr wrap="none" anchor="ctr"/>
            <a:lstStyle/>
            <a:p>
              <a:endParaRPr lang="zh-CN" altLang="en-US" sz="1200"/>
            </a:p>
          </p:txBody>
        </p:sp>
        <p:sp>
          <p:nvSpPr>
            <p:cNvPr id="7" name="AutoShape 5"/>
            <p:cNvSpPr>
              <a:spLocks noChangeArrowheads="1"/>
            </p:cNvSpPr>
            <p:nvPr/>
          </p:nvSpPr>
          <p:spPr bwMode="auto">
            <a:xfrm>
              <a:off x="2589527" y="3389312"/>
              <a:ext cx="4219575" cy="8016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solidFill>
              <a:srgbClr val="E9BD73"/>
            </a:solidFill>
            <a:ln w="12700" cmpd="sng">
              <a:solidFill>
                <a:srgbClr val="FFFFFF"/>
              </a:solidFill>
              <a:miter lim="800000"/>
              <a:headEnd/>
              <a:tailEnd/>
            </a:ln>
          </p:spPr>
          <p:txBody>
            <a:bodyPr wrap="none" anchor="ctr"/>
            <a:lstStyle/>
            <a:p>
              <a:endParaRPr lang="zh-CN" altLang="en-US" sz="1200"/>
            </a:p>
          </p:txBody>
        </p:sp>
        <p:sp>
          <p:nvSpPr>
            <p:cNvPr id="8" name="AutoShape 7"/>
            <p:cNvSpPr>
              <a:spLocks noChangeArrowheads="1"/>
            </p:cNvSpPr>
            <p:nvPr/>
          </p:nvSpPr>
          <p:spPr bwMode="auto">
            <a:xfrm rot="10800000">
              <a:off x="2589527" y="2754312"/>
              <a:ext cx="4219575" cy="6191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solidFill>
              <a:srgbClr val="D1D1D1"/>
            </a:solidFill>
            <a:ln>
              <a:noFill/>
            </a:ln>
            <a:extLst>
              <a:ext uri="{91240B29-F687-4F45-9708-019B960494DF}">
                <a14:hiddenLine xmlns:a14="http://schemas.microsoft.com/office/drawing/2010/main" xmlns="" w="9525" cmpd="sng">
                  <a:solidFill>
                    <a:srgbClr val="000000"/>
                  </a:solidFill>
                  <a:miter lim="800000"/>
                  <a:headEnd/>
                  <a:tailEnd/>
                </a14:hiddenLine>
              </a:ext>
            </a:extLst>
          </p:spPr>
          <p:txBody>
            <a:bodyPr wrap="none" anchor="ctr"/>
            <a:lstStyle/>
            <a:p>
              <a:endParaRPr lang="zh-CN" altLang="en-US" sz="1200"/>
            </a:p>
          </p:txBody>
        </p:sp>
        <p:sp>
          <p:nvSpPr>
            <p:cNvPr id="9" name="AutoShape 8"/>
            <p:cNvSpPr>
              <a:spLocks noChangeArrowheads="1"/>
            </p:cNvSpPr>
            <p:nvPr/>
          </p:nvSpPr>
          <p:spPr bwMode="auto">
            <a:xfrm>
              <a:off x="2999102" y="2359025"/>
              <a:ext cx="3400425" cy="6461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lnTo>
                    <a:pt x="0" y="0"/>
                  </a:lnTo>
                  <a:close/>
                </a:path>
              </a:pathLst>
            </a:custGeom>
            <a:solidFill>
              <a:srgbClr val="E9BD73"/>
            </a:solidFill>
            <a:ln>
              <a:noFill/>
            </a:ln>
            <a:extLst>
              <a:ext uri="{91240B29-F687-4F45-9708-019B960494DF}">
                <a14:hiddenLine xmlns:a14="http://schemas.microsoft.com/office/drawing/2010/main" xmlns="" w="28575" cmpd="sng">
                  <a:solidFill>
                    <a:srgbClr val="000000"/>
                  </a:solidFill>
                  <a:miter lim="800000"/>
                  <a:headEnd/>
                  <a:tailEnd/>
                </a14:hiddenLine>
              </a:ext>
            </a:extLst>
          </p:spPr>
          <p:txBody>
            <a:bodyPr wrap="none" anchor="ctr"/>
            <a:lstStyle/>
            <a:p>
              <a:endParaRPr lang="zh-CN" altLang="en-US" sz="1200"/>
            </a:p>
          </p:txBody>
        </p:sp>
        <p:sp>
          <p:nvSpPr>
            <p:cNvPr id="10" name="AutoShape 10"/>
            <p:cNvSpPr>
              <a:spLocks noChangeArrowheads="1"/>
            </p:cNvSpPr>
            <p:nvPr/>
          </p:nvSpPr>
          <p:spPr bwMode="auto">
            <a:xfrm rot="10800000">
              <a:off x="2999102" y="1865312"/>
              <a:ext cx="3400425" cy="498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solidFill>
              <a:srgbClr val="D1D1D1"/>
            </a:solidFill>
            <a:ln>
              <a:noFill/>
            </a:ln>
            <a:extLst>
              <a:ext uri="{91240B29-F687-4F45-9708-019B960494DF}">
                <a14:hiddenLine xmlns:a14="http://schemas.microsoft.com/office/drawing/2010/main" xmlns="" w="9525" cmpd="sng">
                  <a:solidFill>
                    <a:srgbClr val="000000"/>
                  </a:solidFill>
                  <a:miter lim="800000"/>
                  <a:headEnd/>
                  <a:tailEnd/>
                </a14:hiddenLine>
              </a:ext>
            </a:extLst>
          </p:spPr>
          <p:txBody>
            <a:bodyPr wrap="none" anchor="ctr"/>
            <a:lstStyle/>
            <a:p>
              <a:endParaRPr lang="zh-CN" altLang="en-US" sz="1200"/>
            </a:p>
          </p:txBody>
        </p:sp>
        <p:sp>
          <p:nvSpPr>
            <p:cNvPr id="11" name="AutoShape 12"/>
            <p:cNvSpPr>
              <a:spLocks noChangeArrowheads="1"/>
            </p:cNvSpPr>
            <p:nvPr/>
          </p:nvSpPr>
          <p:spPr bwMode="auto">
            <a:xfrm>
              <a:off x="3321364" y="1552575"/>
              <a:ext cx="2755900" cy="522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lnTo>
                    <a:pt x="0" y="0"/>
                  </a:lnTo>
                  <a:close/>
                </a:path>
              </a:pathLst>
            </a:custGeom>
            <a:solidFill>
              <a:srgbClr val="E9BD73"/>
            </a:solidFill>
            <a:ln w="12700" cmpd="sng">
              <a:solidFill>
                <a:srgbClr val="FFFFFF"/>
              </a:solidFill>
              <a:miter lim="800000"/>
              <a:headEnd/>
              <a:tailEnd/>
            </a:ln>
          </p:spPr>
          <p:txBody>
            <a:bodyPr wrap="none" anchor="ctr"/>
            <a:lstStyle/>
            <a:p>
              <a:endParaRPr lang="zh-CN" altLang="en-US" sz="1200"/>
            </a:p>
          </p:txBody>
        </p:sp>
        <p:sp>
          <p:nvSpPr>
            <p:cNvPr id="12" name="AutoShape 14"/>
            <p:cNvSpPr>
              <a:spLocks noChangeArrowheads="1"/>
            </p:cNvSpPr>
            <p:nvPr/>
          </p:nvSpPr>
          <p:spPr bwMode="auto">
            <a:xfrm rot="10800000">
              <a:off x="3321364" y="1146175"/>
              <a:ext cx="2755900" cy="4032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solidFill>
              <a:srgbClr val="D1D1D1"/>
            </a:solidFill>
            <a:ln>
              <a:noFill/>
            </a:ln>
            <a:extLst>
              <a:ext uri="{91240B29-F687-4F45-9708-019B960494DF}">
                <a14:hiddenLine xmlns:a14="http://schemas.microsoft.com/office/drawing/2010/main" xmlns="" w="9525" cmpd="sng">
                  <a:solidFill>
                    <a:srgbClr val="000000"/>
                  </a:solidFill>
                  <a:miter lim="800000"/>
                  <a:headEnd/>
                  <a:tailEnd/>
                </a14:hiddenLine>
              </a:ext>
            </a:extLst>
          </p:spPr>
          <p:txBody>
            <a:bodyPr wrap="none" anchor="ctr"/>
            <a:lstStyle/>
            <a:p>
              <a:endParaRPr lang="zh-CN" altLang="en-US" sz="1200"/>
            </a:p>
          </p:txBody>
        </p:sp>
        <p:grpSp>
          <p:nvGrpSpPr>
            <p:cNvPr id="5" name="Group 11"/>
            <p:cNvGrpSpPr>
              <a:grpSpLocks/>
            </p:cNvGrpSpPr>
            <p:nvPr/>
          </p:nvGrpSpPr>
          <p:grpSpPr bwMode="auto">
            <a:xfrm>
              <a:off x="6390002" y="4405312"/>
              <a:ext cx="414338" cy="485775"/>
              <a:chOff x="126" y="1156"/>
              <a:chExt cx="261" cy="306"/>
            </a:xfrm>
          </p:grpSpPr>
          <p:sp>
            <p:nvSpPr>
              <p:cNvPr id="28" name="AutoShape 16"/>
              <p:cNvSpPr>
                <a:spLocks noChangeArrowheads="1"/>
              </p:cNvSpPr>
              <p:nvPr/>
            </p:nvSpPr>
            <p:spPr bwMode="auto">
              <a:xfrm flipH="1" flipV="1">
                <a:off x="126" y="1199"/>
                <a:ext cx="105" cy="263"/>
              </a:xfrm>
              <a:prstGeom prst="triangle">
                <a:avLst>
                  <a:gd name="adj" fmla="val 0"/>
                </a:avLst>
              </a:prstGeom>
              <a:gradFill rotWithShape="1">
                <a:gsLst>
                  <a:gs pos="0">
                    <a:srgbClr val="FFFFFF"/>
                  </a:gs>
                  <a:gs pos="100000">
                    <a:srgbClr val="F8F8F8"/>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zh-CN" sz="1200" b="1" i="1">
                  <a:solidFill>
                    <a:srgbClr val="000000"/>
                  </a:solidFill>
                  <a:latin typeface="Verdana" panose="020B0604030504040204" pitchFamily="34" charset="0"/>
                  <a:ea typeface="华文细黑" panose="02010600040101010101" pitchFamily="2" charset="-122"/>
                  <a:sym typeface="Verdana" panose="020B0604030504040204" pitchFamily="34" charset="0"/>
                </a:endParaRPr>
              </a:p>
            </p:txBody>
          </p:sp>
          <p:sp>
            <p:nvSpPr>
              <p:cNvPr id="29" name="AutoShape 17"/>
              <p:cNvSpPr>
                <a:spLocks noChangeArrowheads="1"/>
              </p:cNvSpPr>
              <p:nvPr/>
            </p:nvSpPr>
            <p:spPr bwMode="auto">
              <a:xfrm flipH="1" flipV="1">
                <a:off x="310" y="1156"/>
                <a:ext cx="77" cy="263"/>
              </a:xfrm>
              <a:prstGeom prst="triangle">
                <a:avLst>
                  <a:gd name="adj" fmla="val 100000"/>
                </a:avLst>
              </a:prstGeom>
              <a:gradFill rotWithShape="1">
                <a:gsLst>
                  <a:gs pos="0">
                    <a:srgbClr val="FFFFFF"/>
                  </a:gs>
                  <a:gs pos="100000">
                    <a:srgbClr val="F8F8F8"/>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zh-CN" sz="1200" b="1" i="1">
                  <a:solidFill>
                    <a:srgbClr val="000000"/>
                  </a:solidFill>
                  <a:latin typeface="Verdana" panose="020B0604030504040204" pitchFamily="34" charset="0"/>
                  <a:ea typeface="华文细黑" panose="02010600040101010101" pitchFamily="2" charset="-122"/>
                  <a:sym typeface="Verdana" panose="020B0604030504040204" pitchFamily="34" charset="0"/>
                </a:endParaRPr>
              </a:p>
            </p:txBody>
          </p:sp>
        </p:grpSp>
        <p:sp>
          <p:nvSpPr>
            <p:cNvPr id="14" name="AutoShape 20"/>
            <p:cNvSpPr>
              <a:spLocks noChangeArrowheads="1"/>
            </p:cNvSpPr>
            <p:nvPr/>
          </p:nvSpPr>
          <p:spPr bwMode="auto">
            <a:xfrm>
              <a:off x="3649977" y="879475"/>
              <a:ext cx="2098675" cy="395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lnTo>
                    <a:pt x="0" y="0"/>
                  </a:lnTo>
                  <a:close/>
                </a:path>
              </a:pathLst>
            </a:custGeom>
            <a:solidFill>
              <a:srgbClr val="E9BD73"/>
            </a:solidFill>
            <a:ln w="12700" cmpd="sng">
              <a:solidFill>
                <a:srgbClr val="FFFFFF"/>
              </a:solidFill>
              <a:miter lim="800000"/>
              <a:headEnd/>
              <a:tailEnd/>
            </a:ln>
          </p:spPr>
          <p:txBody>
            <a:bodyPr wrap="none" anchor="ctr"/>
            <a:lstStyle/>
            <a:p>
              <a:endParaRPr lang="zh-CN" altLang="en-US" sz="1200"/>
            </a:p>
          </p:txBody>
        </p:sp>
        <p:sp>
          <p:nvSpPr>
            <p:cNvPr id="15" name="AutoShape 22"/>
            <p:cNvSpPr>
              <a:spLocks noChangeArrowheads="1"/>
            </p:cNvSpPr>
            <p:nvPr/>
          </p:nvSpPr>
          <p:spPr bwMode="auto">
            <a:xfrm rot="10800000">
              <a:off x="3649977" y="576262"/>
              <a:ext cx="2098675" cy="3063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solidFill>
              <a:srgbClr val="D1D1D1"/>
            </a:solidFill>
            <a:ln>
              <a:noFill/>
            </a:ln>
            <a:extLst>
              <a:ext uri="{91240B29-F687-4F45-9708-019B960494DF}">
                <a14:hiddenLine xmlns:a14="http://schemas.microsoft.com/office/drawing/2010/main" xmlns="" w="9525" cmpd="sng">
                  <a:solidFill>
                    <a:srgbClr val="000000"/>
                  </a:solidFill>
                  <a:miter lim="800000"/>
                  <a:headEnd/>
                  <a:tailEnd/>
                </a14:hiddenLine>
              </a:ext>
            </a:extLst>
          </p:spPr>
          <p:txBody>
            <a:bodyPr rot="10800000" wrap="none" anchor="ctr"/>
            <a:lstStyle/>
            <a:p>
              <a:endParaRPr lang="zh-CN" altLang="en-US" sz="1200"/>
            </a:p>
          </p:txBody>
        </p:sp>
        <p:sp>
          <p:nvSpPr>
            <p:cNvPr id="16" name="AutoShape 23"/>
            <p:cNvSpPr>
              <a:spLocks noChangeArrowheads="1"/>
            </p:cNvSpPr>
            <p:nvPr/>
          </p:nvSpPr>
          <p:spPr bwMode="auto">
            <a:xfrm>
              <a:off x="3892864" y="303212"/>
              <a:ext cx="1612900" cy="3952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lnTo>
                    <a:pt x="0" y="0"/>
                  </a:lnTo>
                  <a:close/>
                </a:path>
              </a:pathLst>
            </a:custGeom>
            <a:solidFill>
              <a:srgbClr val="E9BD73"/>
            </a:solidFill>
            <a:ln w="12700" cmpd="sng">
              <a:solidFill>
                <a:srgbClr val="FFFFFF"/>
              </a:solidFill>
              <a:miter lim="800000"/>
              <a:headEnd/>
              <a:tailEnd/>
            </a:ln>
          </p:spPr>
          <p:txBody>
            <a:bodyPr wrap="none" anchor="ctr"/>
            <a:lstStyle/>
            <a:p>
              <a:endParaRPr lang="zh-CN" altLang="en-US" sz="1200"/>
            </a:p>
          </p:txBody>
        </p:sp>
        <p:sp>
          <p:nvSpPr>
            <p:cNvPr id="17" name="AutoShape 25"/>
            <p:cNvSpPr>
              <a:spLocks noChangeArrowheads="1"/>
            </p:cNvSpPr>
            <p:nvPr/>
          </p:nvSpPr>
          <p:spPr bwMode="auto">
            <a:xfrm rot="10800000">
              <a:off x="3892864" y="0"/>
              <a:ext cx="1612900" cy="306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D1D1D1"/>
            </a:solidFill>
            <a:ln>
              <a:noFill/>
            </a:ln>
            <a:extLst>
              <a:ext uri="{91240B29-F687-4F45-9708-019B960494DF}">
                <a14:hiddenLine xmlns:a14="http://schemas.microsoft.com/office/drawing/2010/main" xmlns="" w="9525" cmpd="sng">
                  <a:solidFill>
                    <a:srgbClr val="000000"/>
                  </a:solidFill>
                  <a:miter lim="800000"/>
                  <a:headEnd/>
                  <a:tailEnd/>
                </a14:hiddenLine>
              </a:ext>
            </a:extLst>
          </p:spPr>
          <p:txBody>
            <a:bodyPr rot="10800000" wrap="none" anchor="ctr"/>
            <a:lstStyle/>
            <a:p>
              <a:endParaRPr lang="zh-CN" altLang="en-US" sz="1200"/>
            </a:p>
          </p:txBody>
        </p:sp>
        <p:sp>
          <p:nvSpPr>
            <p:cNvPr id="18" name="Line 26"/>
            <p:cNvSpPr>
              <a:spLocks noChangeShapeType="1"/>
            </p:cNvSpPr>
            <p:nvPr/>
          </p:nvSpPr>
          <p:spPr bwMode="auto">
            <a:xfrm flipH="1">
              <a:off x="138765" y="495213"/>
              <a:ext cx="3759428" cy="1"/>
            </a:xfrm>
            <a:prstGeom prst="line">
              <a:avLst/>
            </a:prstGeom>
            <a:noFill/>
            <a:ln w="9525">
              <a:solidFill>
                <a:srgbClr val="969696"/>
              </a:solidFill>
              <a:bevel/>
              <a:headEnd/>
              <a:tailEnd/>
            </a:ln>
            <a:extLst>
              <a:ext uri="{909E8E84-426E-40DD-AFC4-6F175D3DCCD1}">
                <a14:hiddenFill xmlns:a14="http://schemas.microsoft.com/office/drawing/2010/main" xmlns="">
                  <a:noFill/>
                </a14:hiddenFill>
              </a:ext>
            </a:extLst>
          </p:spPr>
          <p:txBody>
            <a:bodyPr/>
            <a:lstStyle/>
            <a:p>
              <a:endParaRPr lang="zh-CN" altLang="en-US" sz="1200"/>
            </a:p>
          </p:txBody>
        </p:sp>
        <p:sp>
          <p:nvSpPr>
            <p:cNvPr id="19" name="Rectangle 27"/>
            <p:cNvSpPr>
              <a:spLocks noChangeArrowheads="1"/>
            </p:cNvSpPr>
            <p:nvPr/>
          </p:nvSpPr>
          <p:spPr bwMode="auto">
            <a:xfrm>
              <a:off x="78684" y="116894"/>
              <a:ext cx="4242059" cy="393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dirty="0">
                  <a:solidFill>
                    <a:srgbClr val="333333"/>
                  </a:solidFill>
                  <a:latin typeface="Verdana" panose="020B0604030504040204" pitchFamily="34" charset="0"/>
                  <a:ea typeface="微软雅黑" panose="020B0503020204020204" pitchFamily="34" charset="-122"/>
                  <a:sym typeface="Verdana" panose="020B0604030504040204" pitchFamily="34" charset="0"/>
                </a:rPr>
                <a:t>过程改良制度化、系统化</a:t>
              </a:r>
              <a:endParaRPr lang="zh-CN" altLang="en-US" b="1" i="1" dirty="0">
                <a:solidFill>
                  <a:srgbClr val="333333"/>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0" name="Line 28"/>
            <p:cNvSpPr>
              <a:spLocks noChangeShapeType="1"/>
            </p:cNvSpPr>
            <p:nvPr/>
          </p:nvSpPr>
          <p:spPr bwMode="auto">
            <a:xfrm flipH="1">
              <a:off x="103039" y="1107988"/>
              <a:ext cx="3543549" cy="1"/>
            </a:xfrm>
            <a:prstGeom prst="line">
              <a:avLst/>
            </a:prstGeom>
            <a:noFill/>
            <a:ln w="9525">
              <a:solidFill>
                <a:srgbClr val="969696"/>
              </a:solidFill>
              <a:bevel/>
              <a:headEnd/>
              <a:tailEnd/>
            </a:ln>
            <a:extLst>
              <a:ext uri="{909E8E84-426E-40DD-AFC4-6F175D3DCCD1}">
                <a14:hiddenFill xmlns:a14="http://schemas.microsoft.com/office/drawing/2010/main" xmlns="">
                  <a:noFill/>
                </a14:hiddenFill>
              </a:ext>
            </a:extLst>
          </p:spPr>
          <p:txBody>
            <a:bodyPr/>
            <a:lstStyle/>
            <a:p>
              <a:endParaRPr lang="zh-CN" altLang="en-US" sz="1200"/>
            </a:p>
          </p:txBody>
        </p:sp>
        <p:sp>
          <p:nvSpPr>
            <p:cNvPr id="21" name="Rectangle 29"/>
            <p:cNvSpPr>
              <a:spLocks noChangeArrowheads="1"/>
            </p:cNvSpPr>
            <p:nvPr/>
          </p:nvSpPr>
          <p:spPr bwMode="auto">
            <a:xfrm>
              <a:off x="78684" y="693156"/>
              <a:ext cx="4242059" cy="393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dirty="0">
                  <a:solidFill>
                    <a:srgbClr val="333333"/>
                  </a:solidFill>
                  <a:latin typeface="Verdana" panose="020B0604030504040204" pitchFamily="34" charset="0"/>
                  <a:ea typeface="微软雅黑" panose="020B0503020204020204" pitchFamily="34" charset="-122"/>
                  <a:sym typeface="Verdana" panose="020B0604030504040204" pitchFamily="34" charset="0"/>
                </a:rPr>
                <a:t>实施了产品和过程的量化控制</a:t>
              </a:r>
              <a:endParaRPr lang="zh-CN" altLang="en-US" b="1" i="1" dirty="0">
                <a:solidFill>
                  <a:srgbClr val="333333"/>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2" name="Line 30"/>
            <p:cNvSpPr>
              <a:spLocks noChangeShapeType="1"/>
            </p:cNvSpPr>
            <p:nvPr/>
          </p:nvSpPr>
          <p:spPr bwMode="auto">
            <a:xfrm flipH="1">
              <a:off x="62574" y="1863638"/>
              <a:ext cx="3299042" cy="1"/>
            </a:xfrm>
            <a:prstGeom prst="line">
              <a:avLst/>
            </a:prstGeom>
            <a:noFill/>
            <a:ln w="9525">
              <a:solidFill>
                <a:srgbClr val="969696"/>
              </a:solidFill>
              <a:bevel/>
              <a:headEnd/>
              <a:tailEnd/>
            </a:ln>
            <a:extLst>
              <a:ext uri="{909E8E84-426E-40DD-AFC4-6F175D3DCCD1}">
                <a14:hiddenFill xmlns:a14="http://schemas.microsoft.com/office/drawing/2010/main" xmlns="">
                  <a:noFill/>
                </a14:hiddenFill>
              </a:ext>
            </a:extLst>
          </p:spPr>
          <p:txBody>
            <a:bodyPr/>
            <a:lstStyle/>
            <a:p>
              <a:endParaRPr lang="zh-CN" altLang="en-US" sz="1200"/>
            </a:p>
          </p:txBody>
        </p:sp>
        <p:sp>
          <p:nvSpPr>
            <p:cNvPr id="23" name="Rectangle 31"/>
            <p:cNvSpPr>
              <a:spLocks noChangeArrowheads="1"/>
            </p:cNvSpPr>
            <p:nvPr/>
          </p:nvSpPr>
          <p:spPr bwMode="auto">
            <a:xfrm>
              <a:off x="26844" y="1241742"/>
              <a:ext cx="3031321" cy="692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a:solidFill>
                    <a:srgbClr val="333333"/>
                  </a:solidFill>
                  <a:latin typeface="Verdana" panose="020B0604030504040204" pitchFamily="34" charset="0"/>
                  <a:ea typeface="微软雅黑" panose="020B0503020204020204" pitchFamily="34" charset="-122"/>
                  <a:sym typeface="Verdana" panose="020B0604030504040204" pitchFamily="34" charset="0"/>
                </a:rPr>
                <a:t>建立基于组织级及预反应的过程特征</a:t>
              </a:r>
            </a:p>
          </p:txBody>
        </p:sp>
        <p:sp>
          <p:nvSpPr>
            <p:cNvPr id="24" name="Line 32"/>
            <p:cNvSpPr>
              <a:spLocks noChangeShapeType="1"/>
            </p:cNvSpPr>
            <p:nvPr/>
          </p:nvSpPr>
          <p:spPr bwMode="auto">
            <a:xfrm flipH="1">
              <a:off x="26844" y="2800262"/>
              <a:ext cx="3083161" cy="1"/>
            </a:xfrm>
            <a:prstGeom prst="line">
              <a:avLst/>
            </a:prstGeom>
            <a:noFill/>
            <a:ln w="9525">
              <a:solidFill>
                <a:srgbClr val="B2B2B2"/>
              </a:solidFill>
              <a:bevel/>
              <a:headEnd/>
              <a:tailEnd/>
            </a:ln>
            <a:extLst>
              <a:ext uri="{909E8E84-426E-40DD-AFC4-6F175D3DCCD1}">
                <a14:hiddenFill xmlns:a14="http://schemas.microsoft.com/office/drawing/2010/main" xmlns="">
                  <a:noFill/>
                </a14:hiddenFill>
              </a:ext>
            </a:extLst>
          </p:spPr>
          <p:txBody>
            <a:bodyPr/>
            <a:lstStyle/>
            <a:p>
              <a:endParaRPr lang="zh-CN" altLang="en-US" sz="1200"/>
            </a:p>
          </p:txBody>
        </p:sp>
        <p:sp>
          <p:nvSpPr>
            <p:cNvPr id="25" name="Rectangle 33"/>
            <p:cNvSpPr>
              <a:spLocks noChangeArrowheads="1"/>
            </p:cNvSpPr>
            <p:nvPr/>
          </p:nvSpPr>
          <p:spPr bwMode="auto">
            <a:xfrm>
              <a:off x="78684" y="2421944"/>
              <a:ext cx="4242059" cy="393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dirty="0">
                  <a:solidFill>
                    <a:srgbClr val="000000"/>
                  </a:solidFill>
                  <a:latin typeface="Verdana" panose="020B0604030504040204" pitchFamily="34" charset="0"/>
                  <a:ea typeface="微软雅黑" panose="020B0503020204020204" pitchFamily="34" charset="-122"/>
                  <a:sym typeface="Verdana" panose="020B0604030504040204" pitchFamily="34" charset="0"/>
                </a:rPr>
                <a:t>建立基于项目的过程特征</a:t>
              </a:r>
              <a:endParaRPr lang="zh-CN" altLang="en-US" b="1" i="1" dirty="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6" name="Line 34"/>
            <p:cNvSpPr>
              <a:spLocks noChangeShapeType="1"/>
            </p:cNvSpPr>
            <p:nvPr/>
          </p:nvSpPr>
          <p:spPr bwMode="auto">
            <a:xfrm flipH="1">
              <a:off x="0" y="3987713"/>
              <a:ext cx="2920952" cy="1"/>
            </a:xfrm>
            <a:prstGeom prst="line">
              <a:avLst/>
            </a:prstGeom>
            <a:noFill/>
            <a:ln w="9525">
              <a:solidFill>
                <a:srgbClr val="969696"/>
              </a:solidFill>
              <a:bevel/>
              <a:headEnd/>
              <a:tailEnd/>
            </a:ln>
            <a:extLst>
              <a:ext uri="{909E8E84-426E-40DD-AFC4-6F175D3DCCD1}">
                <a14:hiddenFill xmlns:a14="http://schemas.microsoft.com/office/drawing/2010/main" xmlns="">
                  <a:noFill/>
                </a14:hiddenFill>
              </a:ext>
            </a:extLst>
          </p:spPr>
          <p:txBody>
            <a:bodyPr/>
            <a:lstStyle/>
            <a:p>
              <a:endParaRPr lang="zh-CN" altLang="en-US" sz="1200"/>
            </a:p>
          </p:txBody>
        </p:sp>
        <p:sp>
          <p:nvSpPr>
            <p:cNvPr id="27" name="Rectangle 35"/>
            <p:cNvSpPr>
              <a:spLocks noChangeArrowheads="1"/>
            </p:cNvSpPr>
            <p:nvPr/>
          </p:nvSpPr>
          <p:spPr bwMode="auto">
            <a:xfrm>
              <a:off x="95239" y="3353280"/>
              <a:ext cx="2320342" cy="692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dirty="0">
                  <a:solidFill>
                    <a:srgbClr val="333333"/>
                  </a:solidFill>
                  <a:latin typeface="Verdana" panose="020B0604030504040204" pitchFamily="34" charset="0"/>
                  <a:ea typeface="微软雅黑" panose="020B0503020204020204" pitchFamily="34" charset="-122"/>
                  <a:sym typeface="Verdana" panose="020B0604030504040204" pitchFamily="34" charset="0"/>
                </a:rPr>
                <a:t>过程不可预测，控制及反应不力</a:t>
              </a:r>
              <a:endParaRPr lang="zh-CN" altLang="en-US" b="1" i="1" dirty="0">
                <a:solidFill>
                  <a:srgbClr val="333333"/>
                </a:solidFill>
                <a:latin typeface="Verdana" panose="020B0604030504040204" pitchFamily="34" charset="0"/>
                <a:ea typeface="微软雅黑" panose="020B0503020204020204" pitchFamily="34" charset="-122"/>
                <a:sym typeface="Verdana" panose="020B0604030504040204" pitchFamily="34" charset="0"/>
              </a:endParaRPr>
            </a:p>
          </p:txBody>
        </p:sp>
      </p:grpSp>
      <p:sp>
        <p:nvSpPr>
          <p:cNvPr id="31" name="文本框 35"/>
          <p:cNvSpPr>
            <a:spLocks noChangeArrowheads="1"/>
          </p:cNvSpPr>
          <p:nvPr/>
        </p:nvSpPr>
        <p:spPr bwMode="auto">
          <a:xfrm>
            <a:off x="6660232" y="1735600"/>
            <a:ext cx="117754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级：持续</a:t>
            </a: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优化级</a:t>
            </a:r>
          </a:p>
        </p:txBody>
      </p:sp>
      <p:sp>
        <p:nvSpPr>
          <p:cNvPr id="32" name="文本框 36"/>
          <p:cNvSpPr>
            <a:spLocks noChangeArrowheads="1"/>
          </p:cNvSpPr>
          <p:nvPr/>
        </p:nvSpPr>
        <p:spPr bwMode="auto">
          <a:xfrm>
            <a:off x="6588224" y="2359913"/>
            <a:ext cx="12588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级：量化</a:t>
            </a: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已管理级</a:t>
            </a:r>
          </a:p>
        </p:txBody>
      </p:sp>
      <p:sp>
        <p:nvSpPr>
          <p:cNvPr id="33" name="文本框 37"/>
          <p:cNvSpPr>
            <a:spLocks noChangeArrowheads="1"/>
          </p:cNvSpPr>
          <p:nvPr/>
        </p:nvSpPr>
        <p:spPr bwMode="auto">
          <a:xfrm>
            <a:off x="6773114" y="3079993"/>
            <a:ext cx="933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级：已</a:t>
            </a: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定义级</a:t>
            </a:r>
          </a:p>
        </p:txBody>
      </p:sp>
      <p:sp>
        <p:nvSpPr>
          <p:cNvPr id="34" name="文本框 38"/>
          <p:cNvSpPr>
            <a:spLocks noChangeArrowheads="1"/>
          </p:cNvSpPr>
          <p:nvPr/>
        </p:nvSpPr>
        <p:spPr bwMode="auto">
          <a:xfrm>
            <a:off x="6773114" y="4060104"/>
            <a:ext cx="9620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级：已</a:t>
            </a: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管理级</a:t>
            </a:r>
          </a:p>
        </p:txBody>
      </p:sp>
      <p:sp>
        <p:nvSpPr>
          <p:cNvPr id="35" name="文本框 39"/>
          <p:cNvSpPr>
            <a:spLocks noChangeArrowheads="1"/>
          </p:cNvSpPr>
          <p:nvPr/>
        </p:nvSpPr>
        <p:spPr bwMode="auto">
          <a:xfrm>
            <a:off x="6835026" y="5371044"/>
            <a:ext cx="8096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宋体" panose="02010600030101010101" pitchFamily="2" charset="-122"/>
              </a:defRPr>
            </a:lvl1pPr>
            <a:lvl2pPr marL="742950" indent="-285750">
              <a:defRPr sz="1600">
                <a:solidFill>
                  <a:schemeClr val="tx1"/>
                </a:solidFill>
                <a:latin typeface="Calibri" panose="020F0502020204030204" pitchFamily="34" charset="0"/>
                <a:ea typeface="宋体" panose="02010600030101010101" pitchFamily="2" charset="-122"/>
              </a:defRPr>
            </a:lvl2pPr>
            <a:lvl3pPr marL="1143000" indent="-228600">
              <a:defRPr sz="1600">
                <a:solidFill>
                  <a:schemeClr val="tx1"/>
                </a:solidFill>
                <a:latin typeface="Calibri" panose="020F0502020204030204" pitchFamily="34" charset="0"/>
                <a:ea typeface="宋体" panose="02010600030101010101" pitchFamily="2" charset="-122"/>
              </a:defRPr>
            </a:lvl3pPr>
            <a:lvl4pPr marL="1600200" indent="-228600">
              <a:defRPr sz="1600">
                <a:solidFill>
                  <a:schemeClr val="tx1"/>
                </a:solidFill>
                <a:latin typeface="Calibri" panose="020F0502020204030204" pitchFamily="34" charset="0"/>
                <a:ea typeface="宋体" panose="02010600030101010101" pitchFamily="2" charset="-122"/>
              </a:defRPr>
            </a:lvl4pPr>
            <a:lvl5pPr marL="2057400" indent="-228600">
              <a:defRPr sz="1600">
                <a:solidFill>
                  <a:schemeClr val="tx1"/>
                </a:solidFill>
                <a:latin typeface="Calibri" panose="020F0502020204030204" pitchFamily="34" charset="0"/>
                <a:ea typeface="宋体" panose="02010600030101010101" pitchFamily="2" charset="-122"/>
              </a:defRPr>
            </a:lvl5pPr>
            <a:lvl6pPr marL="25146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815975" eaLnBrk="0" fontAlgn="base" hangingPunct="0">
              <a:spcBef>
                <a:spcPct val="0"/>
              </a:spcBef>
              <a:spcAft>
                <a:spcPct val="0"/>
              </a:spcAft>
              <a:defRPr sz="16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级：初始级</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xmlns="" val="952727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改进意见收集</a:t>
            </a:r>
            <a:endParaRPr lang="zh-CN" altLang="en-US" dirty="0"/>
          </a:p>
        </p:txBody>
      </p:sp>
      <p:sp>
        <p:nvSpPr>
          <p:cNvPr id="3" name="内容占位符 2"/>
          <p:cNvSpPr>
            <a:spLocks noGrp="1"/>
          </p:cNvSpPr>
          <p:nvPr>
            <p:ph idx="1"/>
          </p:nvPr>
        </p:nvSpPr>
        <p:spPr/>
        <p:txBody>
          <a:bodyPr/>
          <a:lstStyle/>
          <a:p>
            <a:r>
              <a:rPr lang="zh-CN" altLang="en-US" dirty="0" smtClean="0"/>
              <a:t>每季度</a:t>
            </a:r>
            <a:r>
              <a:rPr lang="en-US" altLang="zh-CN" dirty="0" smtClean="0"/>
              <a:t>EPG</a:t>
            </a:r>
            <a:r>
              <a:rPr lang="zh-CN" altLang="en-US" dirty="0" smtClean="0"/>
              <a:t>发出改进意见调查表，收集大家的改进需求</a:t>
            </a:r>
            <a:endParaRPr lang="en-US" altLang="zh-CN" dirty="0" smtClean="0"/>
          </a:p>
          <a:p>
            <a:endParaRPr lang="en-US" altLang="zh-CN" dirty="0" smtClean="0"/>
          </a:p>
          <a:p>
            <a:r>
              <a:rPr lang="zh-CN" altLang="en-US" dirty="0" smtClean="0"/>
              <a:t>项目结项时，项目总结报告</a:t>
            </a:r>
            <a:endParaRPr lang="en-US" altLang="zh-CN" dirty="0" smtClean="0"/>
          </a:p>
          <a:p>
            <a:endParaRPr lang="en-US" altLang="zh-CN" dirty="0" smtClean="0"/>
          </a:p>
          <a:p>
            <a:r>
              <a:rPr lang="zh-CN" altLang="en-US" dirty="0" smtClean="0"/>
              <a:t>平时，每个成员都可以向</a:t>
            </a:r>
            <a:r>
              <a:rPr lang="en-US" altLang="zh-CN" dirty="0" smtClean="0"/>
              <a:t>QA</a:t>
            </a:r>
            <a:r>
              <a:rPr lang="zh-CN" altLang="en-US" dirty="0" smtClean="0"/>
              <a:t>提交，</a:t>
            </a:r>
            <a:r>
              <a:rPr lang="en-US" altLang="zh-CN" dirty="0" smtClean="0"/>
              <a:t>QA</a:t>
            </a:r>
            <a:r>
              <a:rPr lang="zh-CN" altLang="en-US" dirty="0" smtClean="0"/>
              <a:t>向</a:t>
            </a:r>
            <a:r>
              <a:rPr lang="en-US" altLang="zh-CN" dirty="0" smtClean="0"/>
              <a:t>EPG</a:t>
            </a:r>
            <a:r>
              <a:rPr lang="zh-CN" altLang="en-US" dirty="0" smtClean="0"/>
              <a:t>提交</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过程体系发布及培训时间</a:t>
            </a:r>
            <a:endParaRPr lang="zh-CN" altLang="en-US" dirty="0"/>
          </a:p>
        </p:txBody>
      </p:sp>
      <p:pic>
        <p:nvPicPr>
          <p:cNvPr id="3073" name="Picture 1"/>
          <p:cNvPicPr>
            <a:picLocks noChangeAspect="1" noChangeArrowheads="1"/>
          </p:cNvPicPr>
          <p:nvPr/>
        </p:nvPicPr>
        <p:blipFill>
          <a:blip r:embed="rId2" cstate="print"/>
          <a:srcRect/>
          <a:stretch>
            <a:fillRect/>
          </a:stretch>
        </p:blipFill>
        <p:spPr bwMode="auto">
          <a:xfrm>
            <a:off x="2123728" y="1268760"/>
            <a:ext cx="3888432" cy="5360974"/>
          </a:xfrm>
          <a:prstGeom prst="rect">
            <a:avLst/>
          </a:prstGeom>
          <a:noFill/>
          <a:ln w="9525">
            <a:noFill/>
            <a:miter lim="800000"/>
            <a:headEnd/>
            <a:tailEnd/>
          </a:ln>
          <a:effectLst/>
        </p:spPr>
      </p:pic>
      <p:sp>
        <p:nvSpPr>
          <p:cNvPr id="4" name="椭圆 3"/>
          <p:cNvSpPr/>
          <p:nvPr/>
        </p:nvSpPr>
        <p:spPr>
          <a:xfrm>
            <a:off x="4932040" y="2492896"/>
            <a:ext cx="151216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32040" y="4005064"/>
            <a:ext cx="151216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32040" y="3501008"/>
            <a:ext cx="151216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资产库</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SVN</a:t>
            </a:r>
            <a:r>
              <a:rPr lang="zh-CN" altLang="en-US" dirty="0" smtClean="0"/>
              <a:t>上</a:t>
            </a:r>
            <a:endParaRPr lang="en-US" altLang="zh-CN" dirty="0" smtClean="0"/>
          </a:p>
          <a:p>
            <a:r>
              <a:rPr lang="en-US" altLang="zh-CN" dirty="0" smtClean="0"/>
              <a:t>EPG</a:t>
            </a:r>
            <a:r>
              <a:rPr lang="zh-CN" altLang="en-US" dirty="0" smtClean="0"/>
              <a:t>维护</a:t>
            </a:r>
            <a:endParaRPr lang="en-US" altLang="zh-CN" dirty="0" smtClean="0"/>
          </a:p>
          <a:p>
            <a:r>
              <a:rPr lang="zh-CN" altLang="en-US" dirty="0" smtClean="0"/>
              <a:t>内容</a:t>
            </a:r>
            <a:endParaRPr lang="en-US" altLang="zh-CN" dirty="0" smtClean="0"/>
          </a:p>
          <a:p>
            <a:pPr lvl="1"/>
            <a:r>
              <a:rPr lang="zh-CN" altLang="en-US" dirty="0" smtClean="0"/>
              <a:t>过程体系</a:t>
            </a:r>
            <a:endParaRPr lang="en-US" altLang="zh-CN" dirty="0" smtClean="0"/>
          </a:p>
          <a:p>
            <a:pPr lvl="2"/>
            <a:r>
              <a:rPr lang="zh-CN" altLang="en-US" dirty="0" smtClean="0"/>
              <a:t>按过程进行划分</a:t>
            </a:r>
            <a:endParaRPr lang="en-US" altLang="zh-CN" dirty="0" smtClean="0"/>
          </a:p>
          <a:p>
            <a:pPr lvl="3"/>
            <a:r>
              <a:rPr lang="zh-CN" altLang="en-US" dirty="0" smtClean="0"/>
              <a:t>过程</a:t>
            </a:r>
            <a:endParaRPr lang="en-US" altLang="zh-CN" dirty="0" smtClean="0"/>
          </a:p>
          <a:p>
            <a:pPr lvl="3"/>
            <a:r>
              <a:rPr lang="zh-CN" altLang="en-US" dirty="0" smtClean="0"/>
              <a:t>模板</a:t>
            </a:r>
            <a:endParaRPr lang="en-US" altLang="zh-CN" dirty="0" smtClean="0"/>
          </a:p>
          <a:p>
            <a:pPr lvl="3"/>
            <a:r>
              <a:rPr lang="zh-CN" altLang="en-US" dirty="0" smtClean="0"/>
              <a:t>指南</a:t>
            </a:r>
            <a:endParaRPr lang="en-US" altLang="zh-CN" dirty="0" smtClean="0"/>
          </a:p>
          <a:p>
            <a:pPr lvl="1"/>
            <a:r>
              <a:rPr lang="zh-CN" altLang="en-US" dirty="0" smtClean="0"/>
              <a:t>风险库</a:t>
            </a:r>
            <a:endParaRPr lang="en-US" altLang="zh-CN" dirty="0" smtClean="0"/>
          </a:p>
          <a:p>
            <a:pPr lvl="1"/>
            <a:r>
              <a:rPr lang="zh-CN" altLang="en-US" dirty="0" smtClean="0"/>
              <a:t>最佳实践及样例</a:t>
            </a:r>
            <a:endParaRPr lang="en-US" altLang="zh-CN" dirty="0" smtClean="0"/>
          </a:p>
          <a:p>
            <a:pPr lvl="1"/>
            <a:r>
              <a:rPr lang="zh-CN" altLang="en-US" dirty="0" smtClean="0"/>
              <a:t>度量库</a:t>
            </a:r>
          </a:p>
          <a:p>
            <a:pPr lvl="1"/>
            <a:r>
              <a:rPr lang="zh-CN" altLang="en-US" dirty="0" smtClean="0"/>
              <a:t>培训材料</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Scope</a:t>
            </a:r>
            <a:r>
              <a:rPr lang="es-ES" dirty="0"/>
              <a:t> of </a:t>
            </a:r>
            <a:r>
              <a:rPr lang="es-ES" dirty="0" err="1"/>
              <a:t>Appraisal</a:t>
            </a:r>
            <a:r>
              <a:rPr lang="es-ES" dirty="0"/>
              <a:t> (</a:t>
            </a:r>
            <a:r>
              <a:rPr lang="es-ES" dirty="0" err="1"/>
              <a:t>model</a:t>
            </a:r>
            <a:r>
              <a:rPr lang="es-ES" dirty="0"/>
              <a:t>)</a:t>
            </a:r>
          </a:p>
        </p:txBody>
      </p:sp>
      <p:sp>
        <p:nvSpPr>
          <p:cNvPr id="30" name="Rectangle 61"/>
          <p:cNvSpPr>
            <a:spLocks noChangeArrowheads="1"/>
          </p:cNvSpPr>
          <p:nvPr/>
        </p:nvSpPr>
        <p:spPr bwMode="auto">
          <a:xfrm>
            <a:off x="2590800" y="1168928"/>
            <a:ext cx="5978525" cy="5091112"/>
          </a:xfrm>
          <a:prstGeom prst="rect">
            <a:avLst/>
          </a:prstGeom>
          <a:solidFill>
            <a:srgbClr val="99CCFF"/>
          </a:solidFill>
          <a:ln w="254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31" name="Rectangle 62"/>
          <p:cNvSpPr>
            <a:spLocks noChangeArrowheads="1"/>
          </p:cNvSpPr>
          <p:nvPr/>
        </p:nvSpPr>
        <p:spPr bwMode="auto">
          <a:xfrm>
            <a:off x="187325" y="357166"/>
            <a:ext cx="8956675" cy="4348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lgn="just">
              <a:spcBef>
                <a:spcPct val="50000"/>
              </a:spcBef>
              <a:buClr>
                <a:srgbClr val="C75B12"/>
              </a:buClr>
              <a:buFont typeface="Wingdings" panose="05000000000000000000" pitchFamily="2" charset="2"/>
              <a:buChar char="§"/>
            </a:pPr>
            <a:r>
              <a:rPr lang="en-GB" altLang="es-ES" sz="2000" dirty="0">
                <a:latin typeface="+mn-lt"/>
              </a:rPr>
              <a:t>CMMI-DEV v1.3, Staged Representation: Maturity Level 3</a:t>
            </a:r>
          </a:p>
        </p:txBody>
      </p:sp>
      <p:sp>
        <p:nvSpPr>
          <p:cNvPr id="32" name="Rectangle 63"/>
          <p:cNvSpPr>
            <a:spLocks noChangeArrowheads="1"/>
          </p:cNvSpPr>
          <p:nvPr/>
        </p:nvSpPr>
        <p:spPr bwMode="auto">
          <a:xfrm>
            <a:off x="4995863" y="1540403"/>
            <a:ext cx="3303587" cy="375934"/>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100" b="1" dirty="0">
                <a:solidFill>
                  <a:srgbClr val="000000"/>
                </a:solidFill>
              </a:rPr>
              <a:t>Organizational Performance Management Causal Analysis and Resolution</a:t>
            </a:r>
            <a:endParaRPr lang="en-US" altLang="es-ES" sz="1200" b="1" dirty="0">
              <a:solidFill>
                <a:srgbClr val="000000"/>
              </a:solidFill>
            </a:endParaRPr>
          </a:p>
        </p:txBody>
      </p:sp>
      <p:sp>
        <p:nvSpPr>
          <p:cNvPr id="33" name="Rectangle 64"/>
          <p:cNvSpPr>
            <a:spLocks noChangeArrowheads="1"/>
          </p:cNvSpPr>
          <p:nvPr/>
        </p:nvSpPr>
        <p:spPr bwMode="auto">
          <a:xfrm>
            <a:off x="2581275" y="1610253"/>
            <a:ext cx="1058863" cy="2349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a:solidFill>
                  <a:srgbClr val="000000"/>
                </a:solidFill>
              </a:rPr>
              <a:t>5 Optimizing</a:t>
            </a:r>
          </a:p>
        </p:txBody>
      </p:sp>
      <p:sp>
        <p:nvSpPr>
          <p:cNvPr id="34" name="Rectangle 65"/>
          <p:cNvSpPr>
            <a:spLocks noChangeArrowheads="1"/>
          </p:cNvSpPr>
          <p:nvPr/>
        </p:nvSpPr>
        <p:spPr bwMode="auto">
          <a:xfrm>
            <a:off x="2555875" y="2307165"/>
            <a:ext cx="1317625" cy="38100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s-ES" sz="1200" b="1" dirty="0">
                <a:solidFill>
                  <a:srgbClr val="000000"/>
                </a:solidFill>
              </a:rPr>
              <a:t>4 Quantitatively </a:t>
            </a:r>
          </a:p>
          <a:p>
            <a:pPr algn="ctr">
              <a:lnSpc>
                <a:spcPct val="85000"/>
              </a:lnSpc>
            </a:pPr>
            <a:r>
              <a:rPr lang="en-US" altLang="es-ES" sz="1200" b="1" dirty="0">
                <a:solidFill>
                  <a:srgbClr val="000000"/>
                </a:solidFill>
              </a:rPr>
              <a:t>Managed</a:t>
            </a:r>
          </a:p>
        </p:txBody>
      </p:sp>
      <p:sp>
        <p:nvSpPr>
          <p:cNvPr id="35" name="Rectangle 66"/>
          <p:cNvSpPr>
            <a:spLocks noChangeArrowheads="1"/>
          </p:cNvSpPr>
          <p:nvPr/>
        </p:nvSpPr>
        <p:spPr bwMode="auto">
          <a:xfrm>
            <a:off x="2619375" y="3774015"/>
            <a:ext cx="839788" cy="2349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s-ES" sz="1200" b="1" dirty="0">
                <a:solidFill>
                  <a:srgbClr val="000000"/>
                </a:solidFill>
              </a:rPr>
              <a:t>3 Defined</a:t>
            </a:r>
          </a:p>
        </p:txBody>
      </p:sp>
      <p:grpSp>
        <p:nvGrpSpPr>
          <p:cNvPr id="3" name="Group 67"/>
          <p:cNvGrpSpPr>
            <a:grpSpLocks/>
          </p:cNvGrpSpPr>
          <p:nvPr/>
        </p:nvGrpSpPr>
        <p:grpSpPr bwMode="auto">
          <a:xfrm>
            <a:off x="2651125" y="4986865"/>
            <a:ext cx="914400" cy="393700"/>
            <a:chOff x="775" y="3253"/>
            <a:chExt cx="648" cy="278"/>
          </a:xfrm>
        </p:grpSpPr>
        <p:sp>
          <p:nvSpPr>
            <p:cNvPr id="37" name="Rectangle 68"/>
            <p:cNvSpPr>
              <a:spLocks noChangeArrowheads="1"/>
            </p:cNvSpPr>
            <p:nvPr/>
          </p:nvSpPr>
          <p:spPr bwMode="auto">
            <a:xfrm>
              <a:off x="1006" y="3253"/>
              <a:ext cx="90" cy="278"/>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2801" tIns="31401" rIns="62801" bIns="31401">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s-ES" sz="1200" b="1">
                <a:solidFill>
                  <a:srgbClr val="000000"/>
                </a:solidFill>
              </a:endParaRPr>
            </a:p>
            <a:p>
              <a:pPr eaLnBrk="1" hangingPunct="1">
                <a:lnSpc>
                  <a:spcPct val="90000"/>
                </a:lnSpc>
              </a:pPr>
              <a:endParaRPr lang="en-US" altLang="es-ES" sz="1200" b="1">
                <a:solidFill>
                  <a:srgbClr val="000000"/>
                </a:solidFill>
              </a:endParaRPr>
            </a:p>
          </p:txBody>
        </p:sp>
        <p:sp>
          <p:nvSpPr>
            <p:cNvPr id="38" name="Rectangle 69"/>
            <p:cNvSpPr>
              <a:spLocks noChangeArrowheads="1"/>
            </p:cNvSpPr>
            <p:nvPr/>
          </p:nvSpPr>
          <p:spPr bwMode="auto">
            <a:xfrm>
              <a:off x="775" y="3358"/>
              <a:ext cx="648" cy="162"/>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0000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2801" tIns="31401" rIns="62801" bIns="31401">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a:solidFill>
                    <a:srgbClr val="000000"/>
                  </a:solidFill>
                </a:rPr>
                <a:t>2 Managed</a:t>
              </a:r>
            </a:p>
          </p:txBody>
        </p:sp>
      </p:grpSp>
      <p:grpSp>
        <p:nvGrpSpPr>
          <p:cNvPr id="4" name="Group 70"/>
          <p:cNvGrpSpPr>
            <a:grpSpLocks/>
          </p:cNvGrpSpPr>
          <p:nvPr/>
        </p:nvGrpSpPr>
        <p:grpSpPr bwMode="auto">
          <a:xfrm>
            <a:off x="3776663" y="1438803"/>
            <a:ext cx="1076325" cy="552450"/>
            <a:chOff x="1608" y="706"/>
            <a:chExt cx="764" cy="391"/>
          </a:xfrm>
        </p:grpSpPr>
        <p:sp>
          <p:nvSpPr>
            <p:cNvPr id="40" name="Rectangle 71"/>
            <p:cNvSpPr>
              <a:spLocks noChangeArrowheads="1"/>
            </p:cNvSpPr>
            <p:nvPr/>
          </p:nvSpPr>
          <p:spPr bwMode="auto">
            <a:xfrm>
              <a:off x="1616" y="706"/>
              <a:ext cx="756" cy="391"/>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5905" tIns="27953" rIns="55905" bIns="2795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i="1">
                  <a:solidFill>
                    <a:srgbClr val="000000"/>
                  </a:solidFill>
                </a:rPr>
                <a:t>Continuous</a:t>
              </a:r>
            </a:p>
            <a:p>
              <a:pPr>
                <a:lnSpc>
                  <a:spcPct val="90000"/>
                </a:lnSpc>
              </a:pPr>
              <a:r>
                <a:rPr lang="en-US" altLang="es-ES" sz="1200" b="1" i="1">
                  <a:solidFill>
                    <a:srgbClr val="000000"/>
                  </a:solidFill>
                </a:rPr>
                <a:t>Process </a:t>
              </a:r>
              <a:br>
                <a:rPr lang="en-US" altLang="es-ES" sz="1200" b="1" i="1">
                  <a:solidFill>
                    <a:srgbClr val="000000"/>
                  </a:solidFill>
                </a:rPr>
              </a:br>
              <a:r>
                <a:rPr lang="en-US" altLang="es-ES" sz="1200" b="1" i="1">
                  <a:solidFill>
                    <a:srgbClr val="000000"/>
                  </a:solidFill>
                </a:rPr>
                <a:t>Improvement</a:t>
              </a:r>
            </a:p>
          </p:txBody>
        </p:sp>
        <p:sp>
          <p:nvSpPr>
            <p:cNvPr id="41" name="Rectangle 72"/>
            <p:cNvSpPr>
              <a:spLocks noChangeArrowheads="1"/>
            </p:cNvSpPr>
            <p:nvPr/>
          </p:nvSpPr>
          <p:spPr bwMode="auto">
            <a:xfrm>
              <a:off x="1624" y="810"/>
              <a:ext cx="79" cy="158"/>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5905" tIns="27953" rIns="55905" bIns="2795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s-ES_tradnl" altLang="es-ES" sz="1200" b="1" i="1"/>
            </a:p>
          </p:txBody>
        </p:sp>
        <p:sp>
          <p:nvSpPr>
            <p:cNvPr id="42" name="Rectangle 73"/>
            <p:cNvSpPr>
              <a:spLocks noChangeArrowheads="1"/>
            </p:cNvSpPr>
            <p:nvPr/>
          </p:nvSpPr>
          <p:spPr bwMode="auto">
            <a:xfrm>
              <a:off x="1608" y="933"/>
              <a:ext cx="79" cy="157"/>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5905" tIns="27953" rIns="55905" bIns="2795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s-ES_tradnl" altLang="es-ES" sz="1200" b="1" i="1"/>
            </a:p>
          </p:txBody>
        </p:sp>
      </p:grpSp>
      <p:sp>
        <p:nvSpPr>
          <p:cNvPr id="43" name="Rectangle 74"/>
          <p:cNvSpPr>
            <a:spLocks noChangeArrowheads="1"/>
          </p:cNvSpPr>
          <p:nvPr/>
        </p:nvSpPr>
        <p:spPr bwMode="auto">
          <a:xfrm>
            <a:off x="3763963" y="2326215"/>
            <a:ext cx="1071562" cy="4000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i="1">
                <a:solidFill>
                  <a:srgbClr val="000000"/>
                </a:solidFill>
              </a:rPr>
              <a:t>Quantitative</a:t>
            </a:r>
          </a:p>
          <a:p>
            <a:pPr>
              <a:lnSpc>
                <a:spcPct val="90000"/>
              </a:lnSpc>
            </a:pPr>
            <a:r>
              <a:rPr lang="en-US" altLang="es-ES" sz="1200" b="1" i="1">
                <a:solidFill>
                  <a:srgbClr val="000000"/>
                </a:solidFill>
              </a:rPr>
              <a:t>Management</a:t>
            </a:r>
          </a:p>
        </p:txBody>
      </p:sp>
      <p:sp>
        <p:nvSpPr>
          <p:cNvPr id="44" name="Rectangle 75"/>
          <p:cNvSpPr>
            <a:spLocks noChangeArrowheads="1"/>
          </p:cNvSpPr>
          <p:nvPr/>
        </p:nvSpPr>
        <p:spPr bwMode="auto">
          <a:xfrm>
            <a:off x="3711575" y="3740677"/>
            <a:ext cx="1284288" cy="4000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i="1">
                <a:solidFill>
                  <a:srgbClr val="000000"/>
                </a:solidFill>
              </a:rPr>
              <a:t>Process</a:t>
            </a:r>
          </a:p>
          <a:p>
            <a:pPr>
              <a:lnSpc>
                <a:spcPct val="90000"/>
              </a:lnSpc>
            </a:pPr>
            <a:r>
              <a:rPr lang="en-US" altLang="es-ES" sz="1200" b="1" i="1">
                <a:solidFill>
                  <a:srgbClr val="000000"/>
                </a:solidFill>
              </a:rPr>
              <a:t>Standardization</a:t>
            </a:r>
          </a:p>
        </p:txBody>
      </p:sp>
      <p:sp>
        <p:nvSpPr>
          <p:cNvPr id="45" name="Rectangle 76"/>
          <p:cNvSpPr>
            <a:spLocks noChangeArrowheads="1"/>
          </p:cNvSpPr>
          <p:nvPr/>
        </p:nvSpPr>
        <p:spPr bwMode="auto">
          <a:xfrm>
            <a:off x="3749675" y="4936065"/>
            <a:ext cx="1069975" cy="5651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0000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i="1">
                <a:solidFill>
                  <a:srgbClr val="000000"/>
                </a:solidFill>
              </a:rPr>
              <a:t>Basic</a:t>
            </a:r>
          </a:p>
          <a:p>
            <a:pPr>
              <a:lnSpc>
                <a:spcPct val="90000"/>
              </a:lnSpc>
            </a:pPr>
            <a:r>
              <a:rPr lang="en-US" altLang="es-ES" sz="1200" b="1" i="1">
                <a:solidFill>
                  <a:srgbClr val="000000"/>
                </a:solidFill>
              </a:rPr>
              <a:t>Project</a:t>
            </a:r>
          </a:p>
          <a:p>
            <a:pPr>
              <a:lnSpc>
                <a:spcPct val="90000"/>
              </a:lnSpc>
            </a:pPr>
            <a:r>
              <a:rPr lang="en-US" altLang="es-ES" sz="1200" b="1" i="1">
                <a:solidFill>
                  <a:srgbClr val="000000"/>
                </a:solidFill>
              </a:rPr>
              <a:t>Management</a:t>
            </a:r>
          </a:p>
        </p:txBody>
      </p:sp>
      <p:sp>
        <p:nvSpPr>
          <p:cNvPr id="46" name="Rectangle 77"/>
          <p:cNvSpPr>
            <a:spLocks noChangeArrowheads="1"/>
          </p:cNvSpPr>
          <p:nvPr/>
        </p:nvSpPr>
        <p:spPr bwMode="auto">
          <a:xfrm>
            <a:off x="4970463" y="2316690"/>
            <a:ext cx="3287712" cy="371475"/>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100" b="1">
                <a:solidFill>
                  <a:srgbClr val="000000"/>
                </a:solidFill>
              </a:rPr>
              <a:t>Organizational Process Performance</a:t>
            </a:r>
            <a:endParaRPr lang="en-US" altLang="es-ES" sz="1200" b="1">
              <a:solidFill>
                <a:srgbClr val="000000"/>
              </a:solidFill>
            </a:endParaRPr>
          </a:p>
          <a:p>
            <a:pPr>
              <a:lnSpc>
                <a:spcPct val="90000"/>
              </a:lnSpc>
            </a:pPr>
            <a:r>
              <a:rPr lang="en-US" altLang="es-ES" sz="1100" b="1">
                <a:solidFill>
                  <a:srgbClr val="000000"/>
                </a:solidFill>
              </a:rPr>
              <a:t>Quantitative Project Management </a:t>
            </a:r>
          </a:p>
        </p:txBody>
      </p:sp>
      <p:sp>
        <p:nvSpPr>
          <p:cNvPr id="47" name="Rectangle 78"/>
          <p:cNvSpPr>
            <a:spLocks noChangeArrowheads="1"/>
          </p:cNvSpPr>
          <p:nvPr/>
        </p:nvSpPr>
        <p:spPr bwMode="auto">
          <a:xfrm>
            <a:off x="4983163" y="2953277"/>
            <a:ext cx="3613150" cy="1677988"/>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0547" tIns="9129" rIns="70547" bIns="9129">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100" b="1" dirty="0">
                <a:solidFill>
                  <a:srgbClr val="000000"/>
                </a:solidFill>
              </a:rPr>
              <a:t>Requirements Development</a:t>
            </a:r>
          </a:p>
          <a:p>
            <a:pPr>
              <a:lnSpc>
                <a:spcPct val="90000"/>
              </a:lnSpc>
            </a:pPr>
            <a:r>
              <a:rPr lang="en-US" altLang="es-ES" sz="1100" b="1" dirty="0">
                <a:solidFill>
                  <a:srgbClr val="000000"/>
                </a:solidFill>
              </a:rPr>
              <a:t>Technical Solution</a:t>
            </a:r>
          </a:p>
          <a:p>
            <a:pPr>
              <a:lnSpc>
                <a:spcPct val="90000"/>
              </a:lnSpc>
            </a:pPr>
            <a:r>
              <a:rPr lang="en-US" altLang="es-ES" sz="1100" b="1" dirty="0">
                <a:solidFill>
                  <a:srgbClr val="000000"/>
                </a:solidFill>
              </a:rPr>
              <a:t>Product Integration</a:t>
            </a:r>
          </a:p>
          <a:p>
            <a:pPr>
              <a:lnSpc>
                <a:spcPct val="90000"/>
              </a:lnSpc>
            </a:pPr>
            <a:r>
              <a:rPr lang="en-US" altLang="es-ES" sz="1100" b="1" dirty="0">
                <a:solidFill>
                  <a:srgbClr val="000000"/>
                </a:solidFill>
              </a:rPr>
              <a:t>Verification</a:t>
            </a:r>
          </a:p>
          <a:p>
            <a:pPr>
              <a:lnSpc>
                <a:spcPct val="90000"/>
              </a:lnSpc>
            </a:pPr>
            <a:r>
              <a:rPr lang="en-US" altLang="es-ES" sz="1100" b="1" dirty="0">
                <a:solidFill>
                  <a:srgbClr val="000000"/>
                </a:solidFill>
              </a:rPr>
              <a:t>Validation</a:t>
            </a:r>
          </a:p>
          <a:p>
            <a:pPr>
              <a:lnSpc>
                <a:spcPct val="90000"/>
              </a:lnSpc>
            </a:pPr>
            <a:r>
              <a:rPr lang="en-US" altLang="es-ES" sz="1100" b="1" dirty="0">
                <a:solidFill>
                  <a:srgbClr val="000000"/>
                </a:solidFill>
              </a:rPr>
              <a:t>Organizational Process Focus</a:t>
            </a:r>
          </a:p>
          <a:p>
            <a:pPr>
              <a:lnSpc>
                <a:spcPct val="90000"/>
              </a:lnSpc>
            </a:pPr>
            <a:r>
              <a:rPr lang="en-US" altLang="es-ES" sz="1100" b="1" dirty="0">
                <a:solidFill>
                  <a:srgbClr val="000000"/>
                </a:solidFill>
              </a:rPr>
              <a:t>Organizational Process Definition</a:t>
            </a:r>
          </a:p>
          <a:p>
            <a:pPr>
              <a:lnSpc>
                <a:spcPct val="90000"/>
              </a:lnSpc>
            </a:pPr>
            <a:r>
              <a:rPr lang="en-US" altLang="es-ES" sz="1100" b="1" dirty="0">
                <a:solidFill>
                  <a:srgbClr val="000000"/>
                </a:solidFill>
              </a:rPr>
              <a:t>Organizational Training </a:t>
            </a:r>
            <a:br>
              <a:rPr lang="en-US" altLang="es-ES" sz="1100" b="1" dirty="0">
                <a:solidFill>
                  <a:srgbClr val="000000"/>
                </a:solidFill>
              </a:rPr>
            </a:br>
            <a:r>
              <a:rPr lang="en-US" altLang="es-ES" sz="1100" b="1" dirty="0">
                <a:solidFill>
                  <a:srgbClr val="000000"/>
                </a:solidFill>
              </a:rPr>
              <a:t>Integrated Project Management</a:t>
            </a:r>
            <a:endParaRPr lang="en-US" altLang="es-ES" sz="1200" b="1" i="1" dirty="0">
              <a:solidFill>
                <a:srgbClr val="000000"/>
              </a:solidFill>
            </a:endParaRPr>
          </a:p>
          <a:p>
            <a:pPr>
              <a:lnSpc>
                <a:spcPct val="90000"/>
              </a:lnSpc>
            </a:pPr>
            <a:r>
              <a:rPr lang="en-US" altLang="es-ES" sz="1100" b="1" dirty="0">
                <a:solidFill>
                  <a:srgbClr val="000000"/>
                </a:solidFill>
              </a:rPr>
              <a:t>Risk Management</a:t>
            </a:r>
          </a:p>
          <a:p>
            <a:pPr>
              <a:lnSpc>
                <a:spcPct val="90000"/>
              </a:lnSpc>
            </a:pPr>
            <a:r>
              <a:rPr lang="en-US" altLang="es-ES" sz="1100" b="1" dirty="0">
                <a:solidFill>
                  <a:srgbClr val="000000"/>
                </a:solidFill>
              </a:rPr>
              <a:t>Decision Analysis and Resolution</a:t>
            </a:r>
          </a:p>
        </p:txBody>
      </p:sp>
      <p:sp>
        <p:nvSpPr>
          <p:cNvPr id="48" name="Rectangle 79"/>
          <p:cNvSpPr>
            <a:spLocks noChangeArrowheads="1"/>
          </p:cNvSpPr>
          <p:nvPr/>
        </p:nvSpPr>
        <p:spPr bwMode="auto">
          <a:xfrm>
            <a:off x="4989513" y="4724928"/>
            <a:ext cx="3567112" cy="1137681"/>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0000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100" b="1" dirty="0">
                <a:solidFill>
                  <a:srgbClr val="000000"/>
                </a:solidFill>
              </a:rPr>
              <a:t>Requirements Management </a:t>
            </a:r>
          </a:p>
          <a:p>
            <a:pPr>
              <a:lnSpc>
                <a:spcPct val="90000"/>
              </a:lnSpc>
            </a:pPr>
            <a:r>
              <a:rPr lang="en-US" altLang="es-ES" sz="1100" b="1" dirty="0">
                <a:solidFill>
                  <a:srgbClr val="000000"/>
                </a:solidFill>
              </a:rPr>
              <a:t>Project Planning</a:t>
            </a:r>
          </a:p>
          <a:p>
            <a:pPr>
              <a:lnSpc>
                <a:spcPct val="90000"/>
              </a:lnSpc>
            </a:pPr>
            <a:r>
              <a:rPr lang="en-US" altLang="es-ES" sz="1100" b="1" dirty="0">
                <a:solidFill>
                  <a:srgbClr val="000000"/>
                </a:solidFill>
              </a:rPr>
              <a:t>Project Monitoring and Control</a:t>
            </a:r>
          </a:p>
          <a:p>
            <a:pPr>
              <a:lnSpc>
                <a:spcPct val="90000"/>
              </a:lnSpc>
            </a:pPr>
            <a:r>
              <a:rPr lang="en-US" altLang="es-ES" sz="1100" b="1" dirty="0">
                <a:solidFill>
                  <a:srgbClr val="FF0000"/>
                </a:solidFill>
              </a:rPr>
              <a:t>Supplier Agreement Management</a:t>
            </a:r>
          </a:p>
          <a:p>
            <a:pPr>
              <a:lnSpc>
                <a:spcPct val="90000"/>
              </a:lnSpc>
            </a:pPr>
            <a:r>
              <a:rPr lang="en-US" altLang="es-ES" sz="1100" b="1" dirty="0">
                <a:solidFill>
                  <a:srgbClr val="000000"/>
                </a:solidFill>
              </a:rPr>
              <a:t>Measurement and Analysis</a:t>
            </a:r>
          </a:p>
          <a:p>
            <a:pPr>
              <a:lnSpc>
                <a:spcPct val="90000"/>
              </a:lnSpc>
            </a:pPr>
            <a:r>
              <a:rPr lang="en-US" altLang="es-ES" sz="1100" b="1" dirty="0">
                <a:solidFill>
                  <a:srgbClr val="000000"/>
                </a:solidFill>
              </a:rPr>
              <a:t>Process and Product Quality Assurance</a:t>
            </a:r>
          </a:p>
          <a:p>
            <a:pPr>
              <a:lnSpc>
                <a:spcPct val="90000"/>
              </a:lnSpc>
            </a:pPr>
            <a:r>
              <a:rPr lang="en-US" altLang="es-ES" sz="1100" b="1" dirty="0">
                <a:solidFill>
                  <a:srgbClr val="000000"/>
                </a:solidFill>
              </a:rPr>
              <a:t>Configuration Management</a:t>
            </a:r>
          </a:p>
        </p:txBody>
      </p:sp>
      <p:sp>
        <p:nvSpPr>
          <p:cNvPr id="49" name="Rectangle 80"/>
          <p:cNvSpPr>
            <a:spLocks noChangeArrowheads="1"/>
          </p:cNvSpPr>
          <p:nvPr/>
        </p:nvSpPr>
        <p:spPr bwMode="auto">
          <a:xfrm>
            <a:off x="8005763" y="5505978"/>
            <a:ext cx="668337" cy="55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50" name="Line 81"/>
          <p:cNvSpPr>
            <a:spLocks noChangeShapeType="1"/>
          </p:cNvSpPr>
          <p:nvPr/>
        </p:nvSpPr>
        <p:spPr bwMode="auto">
          <a:xfrm>
            <a:off x="3759200" y="1411815"/>
            <a:ext cx="0" cy="4889500"/>
          </a:xfrm>
          <a:prstGeom prst="line">
            <a:avLst/>
          </a:prstGeom>
          <a:noFill/>
          <a:ln w="25400">
            <a:solidFill>
              <a:srgbClr val="DDDDD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51" name="Line 82"/>
          <p:cNvSpPr>
            <a:spLocks noChangeShapeType="1"/>
          </p:cNvSpPr>
          <p:nvPr/>
        </p:nvSpPr>
        <p:spPr bwMode="auto">
          <a:xfrm>
            <a:off x="4943475" y="1373715"/>
            <a:ext cx="12700" cy="4940300"/>
          </a:xfrm>
          <a:prstGeom prst="line">
            <a:avLst/>
          </a:prstGeom>
          <a:noFill/>
          <a:ln w="25400">
            <a:solidFill>
              <a:srgbClr val="DDDDD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52" name="Line 83"/>
          <p:cNvSpPr>
            <a:spLocks noChangeShapeType="1"/>
          </p:cNvSpPr>
          <p:nvPr/>
        </p:nvSpPr>
        <p:spPr bwMode="auto">
          <a:xfrm flipV="1">
            <a:off x="2590800" y="2116665"/>
            <a:ext cx="5995988" cy="1588"/>
          </a:xfrm>
          <a:prstGeom prst="line">
            <a:avLst/>
          </a:prstGeom>
          <a:noFill/>
          <a:ln w="25400">
            <a:solidFill>
              <a:srgbClr val="DDDDD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53" name="Line 84"/>
          <p:cNvSpPr>
            <a:spLocks noChangeShapeType="1"/>
          </p:cNvSpPr>
          <p:nvPr/>
        </p:nvSpPr>
        <p:spPr bwMode="auto">
          <a:xfrm>
            <a:off x="2595563" y="2864377"/>
            <a:ext cx="5986462" cy="1588"/>
          </a:xfrm>
          <a:prstGeom prst="line">
            <a:avLst/>
          </a:prstGeom>
          <a:noFill/>
          <a:ln w="25400">
            <a:solidFill>
              <a:srgbClr val="DDDDD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54" name="Line 85"/>
          <p:cNvSpPr>
            <a:spLocks noChangeShapeType="1"/>
          </p:cNvSpPr>
          <p:nvPr/>
        </p:nvSpPr>
        <p:spPr bwMode="auto">
          <a:xfrm>
            <a:off x="2590800" y="5906028"/>
            <a:ext cx="5991225" cy="0"/>
          </a:xfrm>
          <a:prstGeom prst="line">
            <a:avLst/>
          </a:prstGeom>
          <a:noFill/>
          <a:ln w="25400">
            <a:solidFill>
              <a:srgbClr val="DDDDD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55" name="Rectangle 86"/>
          <p:cNvSpPr>
            <a:spLocks noChangeArrowheads="1"/>
          </p:cNvSpPr>
          <p:nvPr/>
        </p:nvSpPr>
        <p:spPr bwMode="auto">
          <a:xfrm>
            <a:off x="2657475" y="5980640"/>
            <a:ext cx="669925" cy="2349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s-ES" sz="1200" b="1">
                <a:solidFill>
                  <a:srgbClr val="000000"/>
                </a:solidFill>
              </a:rPr>
              <a:t>1 Initial</a:t>
            </a:r>
          </a:p>
        </p:txBody>
      </p:sp>
      <p:sp>
        <p:nvSpPr>
          <p:cNvPr id="56" name="Rectangle 87"/>
          <p:cNvSpPr>
            <a:spLocks noChangeArrowheads="1"/>
          </p:cNvSpPr>
          <p:nvPr/>
        </p:nvSpPr>
        <p:spPr bwMode="auto">
          <a:xfrm>
            <a:off x="2590800" y="1126065"/>
            <a:ext cx="5964238" cy="287338"/>
          </a:xfrm>
          <a:prstGeom prst="rect">
            <a:avLst/>
          </a:prstGeom>
          <a:solidFill>
            <a:srgbClr val="000000"/>
          </a:solidFill>
          <a:ln w="254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57" name="Rectangle 88"/>
          <p:cNvSpPr>
            <a:spLocks noChangeArrowheads="1"/>
          </p:cNvSpPr>
          <p:nvPr/>
        </p:nvSpPr>
        <p:spPr bwMode="auto">
          <a:xfrm>
            <a:off x="5008563" y="1176865"/>
            <a:ext cx="1195387" cy="2349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a:solidFill>
                  <a:srgbClr val="FFFFFF"/>
                </a:solidFill>
              </a:rPr>
              <a:t>Process Areas</a:t>
            </a:r>
          </a:p>
        </p:txBody>
      </p:sp>
      <p:sp>
        <p:nvSpPr>
          <p:cNvPr id="58" name="Rectangle 89"/>
          <p:cNvSpPr>
            <a:spLocks noChangeArrowheads="1"/>
          </p:cNvSpPr>
          <p:nvPr/>
        </p:nvSpPr>
        <p:spPr bwMode="auto">
          <a:xfrm>
            <a:off x="2719388" y="1176865"/>
            <a:ext cx="528637" cy="2349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a:solidFill>
                  <a:srgbClr val="FFFFFF"/>
                </a:solidFill>
              </a:rPr>
              <a:t>Level</a:t>
            </a:r>
          </a:p>
        </p:txBody>
      </p:sp>
      <p:sp>
        <p:nvSpPr>
          <p:cNvPr id="59" name="Rectangle 90"/>
          <p:cNvSpPr>
            <a:spLocks noChangeArrowheads="1"/>
          </p:cNvSpPr>
          <p:nvPr/>
        </p:nvSpPr>
        <p:spPr bwMode="auto">
          <a:xfrm>
            <a:off x="3811588" y="1172103"/>
            <a:ext cx="588962" cy="234950"/>
          </a:xfrm>
          <a:prstGeom prst="rect">
            <a:avLst/>
          </a:prstGeom>
          <a:noFill/>
          <a:ln>
            <a:noFill/>
          </a:ln>
          <a:effectLst/>
          <a:extLst>
            <a:ext uri="{909E8E84-426E-40DD-AFC4-6F175D3DCCD1}">
              <a14:hiddenFill xmlns:a14="http://schemas.microsoft.com/office/drawing/2010/main" xmlns="">
                <a:solidFill>
                  <a:srgbClr val="E51519"/>
                </a:solidFill>
              </a14:hiddenFill>
            </a:ext>
            <a:ext uri="{91240B29-F687-4F45-9708-019B960494DF}">
              <a14:hiddenLine xmlns:a14="http://schemas.microsoft.com/office/drawing/2010/main" xmlns="" w="12700">
                <a:solidFill>
                  <a:srgbClr val="E5151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0547" tIns="35273" rIns="70547" bIns="35273">
            <a:spAutoFit/>
          </a:bodyPr>
          <a:lstStyle>
            <a:lvl1pPr defTabSz="701675" eaLnBrk="0" hangingPunct="0">
              <a:defRPr sz="2400">
                <a:solidFill>
                  <a:schemeClr val="tx1"/>
                </a:solidFill>
                <a:latin typeface="Arial" panose="020B0604020202020204" pitchFamily="34" charset="0"/>
                <a:ea typeface="ＭＳ Ｐゴシック" panose="020B0600070205080204" pitchFamily="34" charset="-128"/>
              </a:defRPr>
            </a:lvl1pPr>
            <a:lvl2pPr marL="350838" defTabSz="701675" eaLnBrk="0" hangingPunct="0">
              <a:defRPr sz="2400">
                <a:solidFill>
                  <a:schemeClr val="tx1"/>
                </a:solidFill>
                <a:latin typeface="Arial" panose="020B0604020202020204" pitchFamily="34" charset="0"/>
                <a:ea typeface="ＭＳ Ｐゴシック" panose="020B0600070205080204" pitchFamily="34" charset="-128"/>
              </a:defRPr>
            </a:lvl2pPr>
            <a:lvl3pPr marL="701675" defTabSz="701675" eaLnBrk="0" hangingPunct="0">
              <a:defRPr sz="2400">
                <a:solidFill>
                  <a:schemeClr val="tx1"/>
                </a:solidFill>
                <a:latin typeface="Arial" panose="020B0604020202020204" pitchFamily="34" charset="0"/>
                <a:ea typeface="ＭＳ Ｐゴシック" panose="020B0600070205080204" pitchFamily="34" charset="-128"/>
              </a:defRPr>
            </a:lvl3pPr>
            <a:lvl4pPr marL="1052513" defTabSz="701675" eaLnBrk="0" hangingPunct="0">
              <a:defRPr sz="2400">
                <a:solidFill>
                  <a:schemeClr val="tx1"/>
                </a:solidFill>
                <a:latin typeface="Arial" panose="020B0604020202020204" pitchFamily="34" charset="0"/>
                <a:ea typeface="ＭＳ Ｐゴシック" panose="020B0600070205080204" pitchFamily="34" charset="-128"/>
              </a:defRPr>
            </a:lvl4pPr>
            <a:lvl5pPr marL="1403350" defTabSz="701675" eaLnBrk="0" hangingPunct="0">
              <a:defRPr sz="2400">
                <a:solidFill>
                  <a:schemeClr val="tx1"/>
                </a:solidFill>
                <a:latin typeface="Arial" panose="020B0604020202020204" pitchFamily="34" charset="0"/>
                <a:ea typeface="ＭＳ Ｐゴシック" panose="020B0600070205080204" pitchFamily="34" charset="-128"/>
              </a:defRPr>
            </a:lvl5pPr>
            <a:lvl6pPr marL="18605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3177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27749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232150" defTabSz="7016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s-ES" sz="1200" b="1">
                <a:solidFill>
                  <a:srgbClr val="FFFFFF"/>
                </a:solidFill>
              </a:rPr>
              <a:t>Focus</a:t>
            </a:r>
          </a:p>
        </p:txBody>
      </p:sp>
      <p:sp>
        <p:nvSpPr>
          <p:cNvPr id="60" name="Line 91"/>
          <p:cNvSpPr>
            <a:spLocks noChangeShapeType="1"/>
          </p:cNvSpPr>
          <p:nvPr/>
        </p:nvSpPr>
        <p:spPr bwMode="auto">
          <a:xfrm>
            <a:off x="2624138" y="4670953"/>
            <a:ext cx="5953125" cy="0"/>
          </a:xfrm>
          <a:prstGeom prst="line">
            <a:avLst/>
          </a:prstGeom>
          <a:noFill/>
          <a:ln w="25400">
            <a:solidFill>
              <a:srgbClr val="DDDDD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
        <p:nvSpPr>
          <p:cNvPr id="61" name="AutoShape 92"/>
          <p:cNvSpPr>
            <a:spLocks noChangeArrowheads="1"/>
          </p:cNvSpPr>
          <p:nvPr/>
        </p:nvSpPr>
        <p:spPr bwMode="auto">
          <a:xfrm>
            <a:off x="1139265" y="3752164"/>
            <a:ext cx="1295400" cy="862013"/>
          </a:xfrm>
          <a:prstGeom prst="notchedRightArrow">
            <a:avLst>
              <a:gd name="adj1" fmla="val 50000"/>
              <a:gd name="adj2" fmla="val 37569"/>
            </a:avLst>
          </a:prstGeom>
          <a:gradFill rotWithShape="1">
            <a:gsLst>
              <a:gs pos="0">
                <a:srgbClr val="B0DDFF"/>
              </a:gs>
              <a:gs pos="35001">
                <a:srgbClr val="C8E6FF"/>
              </a:gs>
              <a:gs pos="100000">
                <a:srgbClr val="E8F5FF"/>
              </a:gs>
            </a:gsLst>
            <a:lin ang="16200000" scaled="1"/>
          </a:gradFill>
          <a:ln w="9525" algn="ctr">
            <a:solidFill>
              <a:srgbClr val="76A7C6"/>
            </a:solidFill>
            <a:miter lim="800000"/>
            <a:headEnd/>
            <a:tailEnd/>
          </a:ln>
          <a:effectLst>
            <a:outerShdw dist="20000" dir="5400000" rotWithShape="0">
              <a:srgbClr val="000000">
                <a:alpha val="37999"/>
              </a:srgbClr>
            </a:outerShdw>
          </a:effectLst>
        </p:spPr>
        <p:txBody>
          <a:bodyPr anchor="ctr"/>
          <a:lstStyle/>
          <a:p>
            <a:endParaRPr lang="es-ES"/>
          </a:p>
        </p:txBody>
      </p:sp>
      <p:sp>
        <p:nvSpPr>
          <p:cNvPr id="62" name="Rectangle 93"/>
          <p:cNvSpPr>
            <a:spLocks noChangeArrowheads="1"/>
          </p:cNvSpPr>
          <p:nvPr/>
        </p:nvSpPr>
        <p:spPr bwMode="auto">
          <a:xfrm>
            <a:off x="2530475" y="2908828"/>
            <a:ext cx="6019800" cy="3017837"/>
          </a:xfrm>
          <a:prstGeom prst="rect">
            <a:avLst/>
          </a:prstGeom>
          <a:noFill/>
          <a:ln w="31750">
            <a:solidFill>
              <a:srgbClr val="E51519"/>
            </a:solidFill>
            <a:miter lim="800000"/>
            <a:headEnd type="none" w="sm" len="sm"/>
            <a:tailEnd type="none" w="sm" len="sm"/>
          </a:ln>
          <a:effectLst/>
          <a:extLst>
            <a:ext uri="{909E8E84-426E-40DD-AFC4-6F175D3DCCD1}">
              <a14:hiddenFill xmlns:a14="http://schemas.microsoft.com/office/drawing/2010/main" xmlns="">
                <a:solidFill>
                  <a:srgbClr val="E5151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ES"/>
          </a:p>
        </p:txBody>
      </p:sp>
    </p:spTree>
    <p:extLst>
      <p:ext uri="{BB962C8B-B14F-4D97-AF65-F5344CB8AC3E}">
        <p14:creationId xmlns:p14="http://schemas.microsoft.com/office/powerpoint/2010/main" xmlns="" val="3308857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CMMI</a:t>
            </a:r>
            <a:r>
              <a:rPr kumimoji="1" lang="zh-CN" altLang="en-US" dirty="0"/>
              <a:t>简介</a:t>
            </a:r>
            <a:endParaRPr lang="zh-CN" altLang="en-US" dirty="0"/>
          </a:p>
        </p:txBody>
      </p:sp>
      <p:graphicFrame>
        <p:nvGraphicFramePr>
          <p:cNvPr id="4" name="表格 5"/>
          <p:cNvGraphicFramePr>
            <a:graphicFrameLocks noGrp="1"/>
          </p:cNvGraphicFramePr>
          <p:nvPr>
            <p:extLst>
              <p:ext uri="{D42A27DB-BD31-4B8C-83A1-F6EECF244321}">
                <p14:modId xmlns:p14="http://schemas.microsoft.com/office/powerpoint/2010/main" xmlns="" val="1522933015"/>
              </p:ext>
            </p:extLst>
          </p:nvPr>
        </p:nvGraphicFramePr>
        <p:xfrm>
          <a:off x="285152" y="1124744"/>
          <a:ext cx="8535320" cy="4680518"/>
        </p:xfrm>
        <a:graphic>
          <a:graphicData uri="http://schemas.openxmlformats.org/drawingml/2006/table">
            <a:tbl>
              <a:tblPr/>
              <a:tblGrid>
                <a:gridCol w="788134"/>
                <a:gridCol w="1045256"/>
                <a:gridCol w="2317820"/>
                <a:gridCol w="832850"/>
                <a:gridCol w="939053"/>
                <a:gridCol w="2612207"/>
              </a:tblGrid>
              <a:tr h="820094">
                <a:tc gridSpan="2">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chemeClr val="dk1"/>
                          </a:solidFill>
                          <a:latin typeface="+mn-lt"/>
                          <a:ea typeface="+mn-ea"/>
                          <a:cs typeface="+mn-cs"/>
                          <a:sym typeface="微软雅黑" pitchFamily="34" charset="-122"/>
                        </a:rPr>
                        <a:t>过程域类</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BD73"/>
                    </a:solidFill>
                  </a:tcPr>
                </a:tc>
                <a:tc h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chemeClr val="dk1"/>
                          </a:solidFill>
                          <a:latin typeface="+mn-lt"/>
                          <a:ea typeface="+mn-ea"/>
                          <a:cs typeface="+mn-cs"/>
                          <a:sym typeface="微软雅黑" pitchFamily="34" charset="-122"/>
                        </a:rPr>
                        <a:t>过程域名</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BD73"/>
                    </a:solidFill>
                  </a:tcPr>
                </a:tc>
                <a:tc gridSpan="2">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chemeClr val="dk1"/>
                          </a:solidFill>
                          <a:latin typeface="+mn-lt"/>
                          <a:ea typeface="+mn-ea"/>
                          <a:cs typeface="+mn-cs"/>
                          <a:sym typeface="微软雅黑" pitchFamily="34" charset="-122"/>
                        </a:rPr>
                        <a:t>过程域类</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BD73"/>
                    </a:solidFill>
                  </a:tcPr>
                </a:tc>
                <a:tc h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chemeClr val="dk1"/>
                          </a:solidFill>
                          <a:latin typeface="+mn-lt"/>
                          <a:ea typeface="+mn-ea"/>
                          <a:cs typeface="+mn-cs"/>
                          <a:sym typeface="微软雅黑" pitchFamily="34" charset="-122"/>
                        </a:rPr>
                        <a:t>过程域名</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BD73"/>
                    </a:solidFill>
                  </a:tcPr>
                </a:tc>
              </a:tr>
              <a:tr h="333096">
                <a:tc rowSpan="5">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zh-CN" sz="1600" kern="1200" dirty="0" smtClean="0">
                          <a:solidFill>
                            <a:schemeClr val="dk1"/>
                          </a:solidFill>
                          <a:latin typeface="+mn-lt"/>
                          <a:ea typeface="+mn-ea"/>
                          <a:cs typeface="+mn-cs"/>
                          <a:sym typeface="微软雅黑" pitchFamily="34" charset="-122"/>
                        </a:rPr>
                        <a:t> </a:t>
                      </a:r>
                      <a:r>
                        <a:rPr lang="zh-CN" sz="1600" kern="1200" dirty="0" smtClean="0">
                          <a:solidFill>
                            <a:schemeClr val="dk1"/>
                          </a:solidFill>
                          <a:latin typeface="+mn-lt"/>
                          <a:ea typeface="+mn-ea"/>
                          <a:cs typeface="+mn-cs"/>
                          <a:sym typeface="微软雅黑" pitchFamily="34" charset="-122"/>
                        </a:rPr>
                        <a:t>过程管理 </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rowSpan="3">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基本</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组织级过程关注</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rowSpan="5" gridSpan="2">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smtClean="0">
                          <a:solidFill>
                            <a:schemeClr val="dk1"/>
                          </a:solidFill>
                          <a:latin typeface="+mn-lt"/>
                          <a:ea typeface="+mn-ea"/>
                          <a:cs typeface="+mn-cs"/>
                          <a:sym typeface="微软雅黑" pitchFamily="34" charset="-122"/>
                        </a:rPr>
                        <a:t>工程</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rowSpan="5" h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需求开发</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333096">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组织级过程定义</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技术解决方案</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333096">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组织级培训</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产品集成</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333096">
                <a:tc vMerge="1">
                  <a:txBody>
                    <a:bodyPr/>
                    <a:lstStyle/>
                    <a:p>
                      <a:endParaRPr lang="zh-CN" altLang="en-US"/>
                    </a:p>
                  </a:txBody>
                  <a:tcPr/>
                </a:tc>
                <a:tc rowSpan="2">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高级</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kern="1200" dirty="0" smtClean="0">
                          <a:solidFill>
                            <a:schemeClr val="dk1"/>
                          </a:solidFill>
                          <a:latin typeface="+mn-lt"/>
                          <a:ea typeface="+mn-ea"/>
                          <a:cs typeface="+mn-cs"/>
                          <a:sym typeface="微软雅黑" pitchFamily="34" charset="-122"/>
                        </a:rPr>
                        <a:t>组织级过程性能</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验证</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333096">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kern="1200" dirty="0" smtClean="0">
                          <a:solidFill>
                            <a:schemeClr val="dk1"/>
                          </a:solidFill>
                          <a:latin typeface="+mn-lt"/>
                          <a:ea typeface="+mn-ea"/>
                          <a:cs typeface="+mn-cs"/>
                          <a:sym typeface="微软雅黑" pitchFamily="34" charset="-122"/>
                        </a:rPr>
                        <a:t>组织级绩效管理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确认</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294547">
                <a:tc rowSpan="7">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项目管理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row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基本</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需求管理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rowSpan="7">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支持</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row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基本</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rowSpan="2">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配置管理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294547">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项目计划</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33096">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项目监督与控制</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过程与产品质量保证</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333096">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供方协议管理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度量与分析</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333096">
                <a:tc vMerge="1">
                  <a:txBody>
                    <a:bodyPr/>
                    <a:lstStyle/>
                    <a:p>
                      <a:endParaRPr lang="zh-CN" altLang="en-US"/>
                    </a:p>
                  </a:txBody>
                  <a:tcPr/>
                </a:tc>
                <a:tc rowSpan="3">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高级</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集成项目管理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vMerge="1">
                  <a:txBody>
                    <a:bodyPr/>
                    <a:lstStyle/>
                    <a:p>
                      <a:endParaRPr lang="zh-CN" altLang="en-US"/>
                    </a:p>
                  </a:txBody>
                  <a:tcPr/>
                </a:tc>
                <a:tc rowSpan="3">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kern="1200" dirty="0" smtClean="0">
                          <a:solidFill>
                            <a:schemeClr val="dk1"/>
                          </a:solidFill>
                          <a:latin typeface="+mn-lt"/>
                          <a:ea typeface="+mn-ea"/>
                          <a:cs typeface="+mn-cs"/>
                          <a:sym typeface="微软雅黑" pitchFamily="34" charset="-122"/>
                        </a:rPr>
                        <a:t>高级</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b="1" kern="1200" dirty="0" smtClean="0">
                          <a:solidFill>
                            <a:srgbClr val="FF0000"/>
                          </a:solidFill>
                          <a:latin typeface="+mn-lt"/>
                          <a:ea typeface="+mn-ea"/>
                          <a:cs typeface="+mn-cs"/>
                          <a:sym typeface="微软雅黑" pitchFamily="34" charset="-122"/>
                        </a:rPr>
                        <a:t>决策分析与解决</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r>
              <a:tr h="294547">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sz="1600" b="1" kern="1200" dirty="0" smtClean="0">
                          <a:solidFill>
                            <a:srgbClr val="FF0000"/>
                          </a:solidFill>
                          <a:latin typeface="+mn-lt"/>
                          <a:ea typeface="+mn-ea"/>
                          <a:cs typeface="+mn-cs"/>
                          <a:sym typeface="微软雅黑" pitchFamily="34" charset="-122"/>
                        </a:rPr>
                        <a:t>风险管理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DF1D4"/>
                    </a:solidFill>
                  </a:tcPr>
                </a:tc>
                <a:tc vMerge="1">
                  <a:txBody>
                    <a:bodyPr/>
                    <a:lstStyle/>
                    <a:p>
                      <a:endParaRPr lang="zh-CN" altLang="en-US"/>
                    </a:p>
                  </a:txBody>
                  <a:tcPr/>
                </a:tc>
                <a:tc vMerge="1">
                  <a:txBody>
                    <a:bodyPr/>
                    <a:lstStyle/>
                    <a:p>
                      <a:endParaRPr lang="zh-CN" altLang="en-US"/>
                    </a:p>
                  </a:txBody>
                  <a:tcPr/>
                </a:tc>
                <a:tc rowSpan="2">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kern="1200" dirty="0" smtClean="0">
                          <a:solidFill>
                            <a:schemeClr val="dk1"/>
                          </a:solidFill>
                          <a:latin typeface="+mn-lt"/>
                          <a:ea typeface="+mn-ea"/>
                          <a:cs typeface="+mn-cs"/>
                          <a:sym typeface="微软雅黑" pitchFamily="34" charset="-122"/>
                        </a:rPr>
                        <a:t>原因分析和解决</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r>
              <a:tr h="31201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lang="zh-CN" altLang="en-US" sz="1600" kern="1200" dirty="0" smtClean="0">
                          <a:solidFill>
                            <a:schemeClr val="dk1"/>
                          </a:solidFill>
                          <a:latin typeface="+mn-lt"/>
                          <a:ea typeface="+mn-ea"/>
                          <a:cs typeface="+mn-cs"/>
                          <a:sym typeface="微软雅黑" pitchFamily="34" charset="-122"/>
                        </a:rPr>
                        <a:t>量化项目管理</a:t>
                      </a:r>
                    </a:p>
                  </a:txBody>
                  <a:tcPr marL="6932" marR="6932" marT="6933"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CF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xmlns="" val="782364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参评项目信息</a:t>
            </a:r>
            <a:endParaRPr lang="zh-CN" altLang="en-US" dirty="0"/>
          </a:p>
        </p:txBody>
      </p:sp>
      <p:graphicFrame>
        <p:nvGraphicFramePr>
          <p:cNvPr id="6" name="表格 5"/>
          <p:cNvGraphicFramePr>
            <a:graphicFrameLocks noGrp="1"/>
          </p:cNvGraphicFramePr>
          <p:nvPr/>
        </p:nvGraphicFramePr>
        <p:xfrm>
          <a:off x="1214414" y="1357298"/>
          <a:ext cx="7000924" cy="4632960"/>
        </p:xfrm>
        <a:graphic>
          <a:graphicData uri="http://schemas.openxmlformats.org/drawingml/2006/table">
            <a:tbl>
              <a:tblPr/>
              <a:tblGrid>
                <a:gridCol w="1253578"/>
                <a:gridCol w="5747346"/>
              </a:tblGrid>
              <a:tr h="121920">
                <a:tc>
                  <a:txBody>
                    <a:bodyPr/>
                    <a:lstStyle/>
                    <a:p>
                      <a:pPr algn="just">
                        <a:spcAft>
                          <a:spcPts val="0"/>
                        </a:spcAft>
                      </a:pPr>
                      <a:r>
                        <a:rPr kumimoji="0" lang="zh-CN" sz="1600" kern="100" dirty="0">
                          <a:solidFill>
                            <a:schemeClr val="tx1"/>
                          </a:solidFill>
                          <a:latin typeface="Calibri"/>
                          <a:ea typeface="宋体"/>
                          <a:cs typeface="Times New Roman"/>
                        </a:rPr>
                        <a:t>项目名称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kumimoji="0" lang="zh-CN" sz="1600" kern="100" dirty="0">
                          <a:solidFill>
                            <a:schemeClr val="tx1"/>
                          </a:solidFill>
                          <a:latin typeface="Calibri"/>
                          <a:ea typeface="宋体"/>
                          <a:cs typeface="Times New Roman"/>
                        </a:rPr>
                        <a:t>智泊车位引导系统（</a:t>
                      </a:r>
                      <a:r>
                        <a:rPr kumimoji="0" lang="en-US" sz="1600" kern="100" dirty="0">
                          <a:solidFill>
                            <a:schemeClr val="tx1"/>
                          </a:solidFill>
                          <a:latin typeface="Calibri"/>
                          <a:ea typeface="宋体"/>
                          <a:cs typeface="Times New Roman"/>
                        </a:rPr>
                        <a:t>MPGS</a:t>
                      </a:r>
                      <a:r>
                        <a:rPr kumimoji="0" lang="zh-CN" sz="1600" kern="100" dirty="0">
                          <a:solidFill>
                            <a:schemeClr val="tx1"/>
                          </a:solidFill>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80">
                <a:tc>
                  <a:txBody>
                    <a:bodyPr/>
                    <a:lstStyle/>
                    <a:p>
                      <a:pPr algn="just">
                        <a:spcAft>
                          <a:spcPts val="0"/>
                        </a:spcAft>
                      </a:pPr>
                      <a:r>
                        <a:rPr lang="zh-CN" sz="1600" kern="100">
                          <a:latin typeface="Calibri"/>
                          <a:ea typeface="宋体"/>
                          <a:cs typeface="Times New Roman"/>
                        </a:rPr>
                        <a:t>项目简介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Calibri"/>
                          <a:ea typeface="宋体"/>
                          <a:cs typeface="Times New Roman"/>
                        </a:rPr>
                        <a:t>设计开发的复合型停车引导系统，通过线下检测设备的部署，可以为停车场提供实时车位数据的监控，方便停车场对场内车位进行管理；同时还能为场内停车的车主提供反向寻车功能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80">
                <a:tc>
                  <a:txBody>
                    <a:bodyPr/>
                    <a:lstStyle/>
                    <a:p>
                      <a:pPr algn="just">
                        <a:spcAft>
                          <a:spcPts val="0"/>
                        </a:spcAft>
                      </a:pPr>
                      <a:r>
                        <a:rPr lang="zh-CN" sz="1600" kern="100">
                          <a:latin typeface="Calibri"/>
                          <a:ea typeface="宋体"/>
                          <a:cs typeface="Times New Roman"/>
                        </a:rPr>
                        <a:t>项目技术特点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宋体"/>
                          <a:ea typeface="宋体"/>
                          <a:cs typeface="Times New Roman"/>
                        </a:rPr>
                        <a:t>1.</a:t>
                      </a:r>
                      <a:r>
                        <a:rPr lang="zh-CN" sz="1600" kern="100" dirty="0">
                          <a:latin typeface="Calibri"/>
                          <a:ea typeface="宋体"/>
                          <a:cs typeface="Times New Roman"/>
                        </a:rPr>
                        <a:t>开发结构采用</a:t>
                      </a:r>
                      <a:r>
                        <a:rPr lang="en-US" sz="1600" kern="100" dirty="0">
                          <a:latin typeface="宋体"/>
                          <a:ea typeface="宋体"/>
                          <a:cs typeface="Times New Roman"/>
                        </a:rPr>
                        <a:t>B/S</a:t>
                      </a:r>
                      <a:r>
                        <a:rPr lang="zh-CN" sz="1600" kern="100" dirty="0">
                          <a:latin typeface="Calibri"/>
                          <a:ea typeface="宋体"/>
                          <a:cs typeface="Times New Roman"/>
                        </a:rPr>
                        <a:t>、</a:t>
                      </a:r>
                      <a:r>
                        <a:rPr lang="en-US" sz="1600" kern="100" dirty="0">
                          <a:latin typeface="宋体"/>
                          <a:ea typeface="宋体"/>
                          <a:cs typeface="Times New Roman"/>
                        </a:rPr>
                        <a:t>C/S</a:t>
                      </a:r>
                      <a:r>
                        <a:rPr lang="zh-CN" sz="1600" kern="100" dirty="0">
                          <a:latin typeface="Calibri"/>
                          <a:ea typeface="宋体"/>
                          <a:cs typeface="Times New Roman"/>
                        </a:rPr>
                        <a:t>及混合结构，兼容各大型数据库系统，如</a:t>
                      </a:r>
                      <a:r>
                        <a:rPr lang="en-US" sz="1600" kern="100" dirty="0" err="1">
                          <a:latin typeface="宋体"/>
                          <a:ea typeface="宋体"/>
                          <a:cs typeface="Times New Roman"/>
                        </a:rPr>
                        <a:t>mysql,Oracle</a:t>
                      </a:r>
                      <a:r>
                        <a:rPr lang="zh-CN" sz="1600" kern="100" dirty="0">
                          <a:latin typeface="Calibri"/>
                          <a:ea typeface="宋体"/>
                          <a:cs typeface="Times New Roman"/>
                        </a:rPr>
                        <a:t>、</a:t>
                      </a:r>
                      <a:r>
                        <a:rPr lang="en-US" sz="1600" kern="100" dirty="0">
                          <a:latin typeface="宋体"/>
                          <a:ea typeface="宋体"/>
                          <a:cs typeface="Times New Roman"/>
                        </a:rPr>
                        <a:t>SQL Server</a:t>
                      </a:r>
                      <a:r>
                        <a:rPr lang="zh-CN" sz="1600" kern="100" dirty="0">
                          <a:latin typeface="Calibri"/>
                          <a:ea typeface="宋体"/>
                          <a:cs typeface="Times New Roman"/>
                        </a:rPr>
                        <a:t>。</a:t>
                      </a:r>
                    </a:p>
                    <a:p>
                      <a:pPr algn="l">
                        <a:spcAft>
                          <a:spcPts val="0"/>
                        </a:spcAft>
                      </a:pPr>
                      <a:r>
                        <a:rPr lang="zh-CN" sz="1600" kern="100" dirty="0">
                          <a:latin typeface="Calibri"/>
                          <a:ea typeface="宋体"/>
                          <a:cs typeface="Times New Roman"/>
                        </a:rPr>
                        <a:t>2.可移植性强，跨平台部署和运行，兼容windows,linux系统。</a:t>
                      </a:r>
                    </a:p>
                    <a:p>
                      <a:pPr algn="l">
                        <a:spcAft>
                          <a:spcPts val="0"/>
                        </a:spcAft>
                      </a:pPr>
                      <a:r>
                        <a:rPr lang="zh-CN" sz="1600" kern="100" dirty="0">
                          <a:latin typeface="Calibri"/>
                          <a:ea typeface="宋体"/>
                          <a:cs typeface="Times New Roman"/>
                        </a:rPr>
                        <a:t>3.自主研发的地图编辑器，强大和灵活，有完整的知识产权。</a:t>
                      </a:r>
                    </a:p>
                    <a:p>
                      <a:pPr algn="l">
                        <a:spcAft>
                          <a:spcPts val="0"/>
                        </a:spcAft>
                      </a:pPr>
                      <a:r>
                        <a:rPr lang="zh-CN" sz="1600" kern="100" dirty="0">
                          <a:latin typeface="Calibri"/>
                          <a:ea typeface="宋体"/>
                          <a:cs typeface="Times New Roman"/>
                        </a:rPr>
                        <a:t>4.反向寻车支持PC和移动平台，移动端支持蓝牙寻车。</a:t>
                      </a:r>
                    </a:p>
                    <a:p>
                      <a:pPr algn="just">
                        <a:spcAft>
                          <a:spcPts val="0"/>
                        </a:spcAft>
                      </a:pPr>
                      <a:r>
                        <a:rPr lang="zh-CN" sz="1600" kern="100" dirty="0">
                          <a:latin typeface="Calibri"/>
                          <a:ea typeface="宋体"/>
                          <a:cs typeface="Times New Roman"/>
                        </a:rPr>
                        <a:t>5.系统是开放性设计，有一套标准开放性接口提供给第三方系统使用。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395">
                <a:tc>
                  <a:txBody>
                    <a:bodyPr/>
                    <a:lstStyle/>
                    <a:p>
                      <a:pPr algn="just">
                        <a:spcAft>
                          <a:spcPts val="0"/>
                        </a:spcAft>
                      </a:pPr>
                      <a:r>
                        <a:rPr lang="zh-CN" sz="1600" kern="100">
                          <a:latin typeface="Calibri"/>
                          <a:ea typeface="宋体"/>
                          <a:cs typeface="Times New Roman"/>
                        </a:rPr>
                        <a:t>项目配置管理工具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a:ea typeface="宋体"/>
                          <a:cs typeface="仿宋"/>
                        </a:rPr>
                        <a:t>SVN</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395">
                <a:tc>
                  <a:txBody>
                    <a:bodyPr/>
                    <a:lstStyle/>
                    <a:p>
                      <a:pPr algn="just">
                        <a:spcAft>
                          <a:spcPts val="0"/>
                        </a:spcAft>
                      </a:pPr>
                      <a:r>
                        <a:rPr lang="zh-CN" sz="1600" kern="100">
                          <a:latin typeface="Calibri"/>
                          <a:ea typeface="宋体"/>
                          <a:cs typeface="Times New Roman"/>
                        </a:rPr>
                        <a:t>项目成员名单及对应角色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600" kern="100" dirty="0" smtClean="0">
                          <a:latin typeface="仿宋"/>
                          <a:ea typeface="宋体"/>
                          <a:cs typeface="仿宋"/>
                        </a:rPr>
                        <a:t>项目经理	李伟民</a:t>
                      </a:r>
                    </a:p>
                    <a:p>
                      <a:pPr algn="just">
                        <a:spcAft>
                          <a:spcPts val="0"/>
                        </a:spcAft>
                      </a:pPr>
                      <a:r>
                        <a:rPr lang="zh-CN" altLang="en-US" sz="1600" kern="100" dirty="0" smtClean="0">
                          <a:latin typeface="仿宋"/>
                          <a:ea typeface="宋体"/>
                          <a:cs typeface="仿宋"/>
                        </a:rPr>
                        <a:t>需求分析人员	陈钰贤</a:t>
                      </a: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600" kern="100" dirty="0" smtClean="0">
                          <a:latin typeface="仿宋"/>
                          <a:ea typeface="宋体"/>
                          <a:cs typeface="仿宋"/>
                        </a:rPr>
                        <a:t>开发工程师</a:t>
                      </a:r>
                      <a:r>
                        <a:rPr lang="en-US" altLang="zh-CN" sz="1600" kern="100" dirty="0" smtClean="0">
                          <a:latin typeface="仿宋"/>
                          <a:ea typeface="宋体"/>
                          <a:cs typeface="仿宋"/>
                        </a:rPr>
                        <a:t>&amp;</a:t>
                      </a:r>
                      <a:r>
                        <a:rPr lang="zh-CN" altLang="en-US" sz="1600" kern="100" dirty="0" smtClean="0">
                          <a:latin typeface="仿宋"/>
                          <a:ea typeface="宋体"/>
                          <a:cs typeface="仿宋"/>
                        </a:rPr>
                        <a:t>设计人员	</a:t>
                      </a:r>
                      <a:r>
                        <a:rPr lang="zh-CN" altLang="en-US" sz="1600" kern="100" dirty="0" smtClean="0">
                          <a:latin typeface="仿宋"/>
                          <a:ea typeface="宋体"/>
                          <a:cs typeface="仿宋"/>
                        </a:rPr>
                        <a:t>尹玲、刘伟祥、林华仁</a:t>
                      </a:r>
                      <a:endParaRPr lang="zh-CN" altLang="en-US" sz="1600" kern="100" dirty="0" smtClean="0">
                        <a:latin typeface="仿宋"/>
                        <a:ea typeface="宋体"/>
                        <a:cs typeface="仿宋"/>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600" kern="100" dirty="0" smtClean="0">
                          <a:latin typeface="仿宋"/>
                          <a:ea typeface="宋体"/>
                          <a:cs typeface="仿宋"/>
                        </a:rPr>
                        <a:t>测试工程师	罗桂</a:t>
                      </a:r>
                      <a:r>
                        <a:rPr lang="zh-CN" altLang="en-US" sz="1600" kern="100" dirty="0" smtClean="0">
                          <a:latin typeface="仿宋"/>
                          <a:ea typeface="宋体"/>
                          <a:cs typeface="仿宋"/>
                        </a:rPr>
                        <a:t>才</a:t>
                      </a:r>
                      <a:r>
                        <a:rPr lang="en-US" altLang="zh-CN" sz="1600" kern="100" dirty="0" smtClean="0">
                          <a:latin typeface="仿宋"/>
                          <a:ea typeface="宋体"/>
                          <a:cs typeface="仿宋"/>
                        </a:rPr>
                        <a:t>,</a:t>
                      </a:r>
                      <a:r>
                        <a:rPr lang="zh-CN" altLang="en-US" sz="1600" kern="100" dirty="0" smtClean="0">
                          <a:latin typeface="仿宋"/>
                          <a:ea typeface="宋体"/>
                          <a:cs typeface="仿宋"/>
                        </a:rPr>
                        <a:t>文娴</a:t>
                      </a:r>
                      <a:endParaRPr lang="zh-CN" altLang="en-US" sz="1600" kern="100" dirty="0" smtClean="0">
                        <a:latin typeface="仿宋"/>
                        <a:ea typeface="宋体"/>
                        <a:cs typeface="仿宋"/>
                      </a:endParaRPr>
                    </a:p>
                    <a:p>
                      <a:pPr algn="just">
                        <a:spcAft>
                          <a:spcPts val="0"/>
                        </a:spcAft>
                      </a:pPr>
                      <a:r>
                        <a:rPr lang="zh-CN" altLang="en-US" sz="1600" kern="100" dirty="0" smtClean="0">
                          <a:latin typeface="仿宋"/>
                          <a:ea typeface="宋体"/>
                          <a:cs typeface="仿宋"/>
                        </a:rPr>
                        <a:t>项目质量保证人员	何嘉灵</a:t>
                      </a:r>
                    </a:p>
                    <a:p>
                      <a:pPr algn="just">
                        <a:spcAft>
                          <a:spcPts val="0"/>
                        </a:spcAft>
                      </a:pPr>
                      <a:r>
                        <a:rPr lang="zh-CN" altLang="en-US" sz="1600" kern="100" dirty="0" smtClean="0">
                          <a:latin typeface="仿宋"/>
                          <a:ea typeface="宋体"/>
                          <a:cs typeface="仿宋"/>
                        </a:rPr>
                        <a:t>配置管理员</a:t>
                      </a:r>
                      <a:r>
                        <a:rPr lang="en-US" altLang="zh-CN" sz="1600" kern="100" dirty="0" smtClean="0">
                          <a:latin typeface="仿宋"/>
                          <a:ea typeface="宋体"/>
                          <a:cs typeface="仿宋"/>
                        </a:rPr>
                        <a:t>&amp;</a:t>
                      </a:r>
                      <a:r>
                        <a:rPr lang="zh-CN" altLang="en-US" sz="1600" kern="100" dirty="0" smtClean="0">
                          <a:latin typeface="仿宋"/>
                          <a:ea typeface="宋体"/>
                          <a:cs typeface="仿宋"/>
                        </a:rPr>
                        <a:t>组织级</a:t>
                      </a:r>
                      <a:r>
                        <a:rPr lang="en-US" altLang="zh-CN" sz="1600" kern="100" dirty="0" smtClean="0">
                          <a:latin typeface="仿宋"/>
                          <a:ea typeface="宋体"/>
                          <a:cs typeface="仿宋"/>
                        </a:rPr>
                        <a:t>QA	</a:t>
                      </a:r>
                      <a:r>
                        <a:rPr lang="zh-CN" altLang="en-US" sz="1600" kern="100" dirty="0" smtClean="0">
                          <a:latin typeface="仿宋"/>
                          <a:ea typeface="宋体"/>
                          <a:cs typeface="仿宋"/>
                        </a:rPr>
                        <a:t>梁佩玲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访谈人员名单</a:t>
            </a:r>
            <a:endParaRPr lang="zh-CN" altLang="en-US" dirty="0"/>
          </a:p>
        </p:txBody>
      </p:sp>
      <p:graphicFrame>
        <p:nvGraphicFramePr>
          <p:cNvPr id="8" name="表格 7"/>
          <p:cNvGraphicFramePr>
            <a:graphicFrameLocks noGrp="1"/>
          </p:cNvGraphicFramePr>
          <p:nvPr/>
        </p:nvGraphicFramePr>
        <p:xfrm>
          <a:off x="683568" y="4653136"/>
          <a:ext cx="7673506" cy="822960"/>
        </p:xfrm>
        <a:graphic>
          <a:graphicData uri="http://schemas.openxmlformats.org/drawingml/2006/table">
            <a:tbl>
              <a:tblPr/>
              <a:tblGrid>
                <a:gridCol w="4532873"/>
                <a:gridCol w="3140633"/>
              </a:tblGrid>
              <a:tr h="0">
                <a:tc>
                  <a:txBody>
                    <a:bodyPr/>
                    <a:lstStyle/>
                    <a:p>
                      <a:pPr algn="just">
                        <a:spcAft>
                          <a:spcPts val="0"/>
                        </a:spcAft>
                      </a:pPr>
                      <a:r>
                        <a:rPr lang="zh-CN" sz="1800" kern="100" dirty="0" smtClean="0">
                          <a:latin typeface="Calibri"/>
                          <a:ea typeface="宋体"/>
                          <a:cs typeface="Times New Roman"/>
                        </a:rPr>
                        <a:t>角色</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Calibri"/>
                          <a:ea typeface="宋体"/>
                          <a:cs typeface="Times New Roman"/>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800" kern="100" dirty="0">
                          <a:latin typeface="Calibri"/>
                          <a:ea typeface="宋体"/>
                          <a:cs typeface="Times New Roman"/>
                        </a:rPr>
                        <a:t>ATM</a:t>
                      </a:r>
                      <a:r>
                        <a:rPr lang="zh-CN" sz="1800" kern="100" dirty="0">
                          <a:latin typeface="Calibri"/>
                          <a:ea typeface="宋体"/>
                          <a:cs typeface="Times New Roman"/>
                        </a:rPr>
                        <a:t>评估组成员</a:t>
                      </a:r>
                      <a:r>
                        <a:rPr lang="en-US" sz="1800" kern="100" dirty="0" smtClean="0">
                          <a:latin typeface="Calibri"/>
                          <a:ea typeface="宋体"/>
                          <a:cs typeface="Times New Roman"/>
                        </a:rPr>
                        <a:t>1</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kern="100" dirty="0" smtClean="0">
                          <a:latin typeface="Calibri"/>
                          <a:ea typeface="宋体"/>
                          <a:cs typeface="Times New Roman"/>
                        </a:rPr>
                        <a:t>李鸾翔</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800" kern="100" dirty="0">
                          <a:latin typeface="Calibri"/>
                          <a:ea typeface="宋体"/>
                          <a:cs typeface="Times New Roman"/>
                        </a:rPr>
                        <a:t>ATM</a:t>
                      </a:r>
                      <a:r>
                        <a:rPr lang="zh-CN" sz="1800" kern="100" dirty="0">
                          <a:latin typeface="Calibri"/>
                          <a:ea typeface="宋体"/>
                          <a:cs typeface="Times New Roman"/>
                        </a:rPr>
                        <a:t>评估组成员</a:t>
                      </a:r>
                      <a:r>
                        <a:rPr lang="en-US" sz="1800" kern="100" dirty="0" smtClean="0">
                          <a:latin typeface="Calibri"/>
                          <a:ea typeface="宋体"/>
                          <a:cs typeface="Times New Roman"/>
                        </a:rPr>
                        <a:t>2</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kern="100" dirty="0" smtClean="0">
                          <a:latin typeface="Calibri"/>
                          <a:ea typeface="宋体"/>
                          <a:cs typeface="Times New Roman"/>
                        </a:rPr>
                        <a:t>吴毅华</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899592" y="1412776"/>
          <a:ext cx="7272808" cy="2438400"/>
        </p:xfrm>
        <a:graphic>
          <a:graphicData uri="http://schemas.openxmlformats.org/drawingml/2006/table">
            <a:tbl>
              <a:tblPr/>
              <a:tblGrid>
                <a:gridCol w="4536504"/>
                <a:gridCol w="2736304"/>
              </a:tblGrid>
              <a:tr h="111125">
                <a:tc>
                  <a:txBody>
                    <a:bodyPr/>
                    <a:lstStyle/>
                    <a:p>
                      <a:pPr algn="just">
                        <a:spcAft>
                          <a:spcPts val="0"/>
                        </a:spcAft>
                      </a:pPr>
                      <a:r>
                        <a:rPr lang="zh-CN" sz="1600" kern="100" dirty="0">
                          <a:latin typeface="宋体" pitchFamily="2" charset="-122"/>
                          <a:ea typeface="宋体" pitchFamily="2" charset="-122"/>
                          <a:cs typeface="Times New Roman"/>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宋体" pitchFamily="2" charset="-122"/>
                          <a:ea typeface="宋体" pitchFamily="2" charset="-122"/>
                          <a:cs typeface="Times New Roman"/>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805">
                <a:tc>
                  <a:txBody>
                    <a:bodyPr/>
                    <a:lstStyle/>
                    <a:p>
                      <a:pPr algn="just">
                        <a:spcAft>
                          <a:spcPts val="0"/>
                        </a:spcAft>
                      </a:pPr>
                      <a:r>
                        <a:rPr lang="en-US" sz="1600" kern="100" dirty="0">
                          <a:latin typeface="宋体" pitchFamily="2" charset="-122"/>
                          <a:ea typeface="宋体" pitchFamily="2" charset="-122"/>
                          <a:cs typeface="Times New Roman"/>
                        </a:rPr>
                        <a:t>Sponsor</a:t>
                      </a:r>
                      <a:r>
                        <a:rPr lang="zh-CN" sz="1600" kern="100" dirty="0">
                          <a:solidFill>
                            <a:srgbClr val="FF0000"/>
                          </a:solidFill>
                          <a:latin typeface="宋体" pitchFamily="2" charset="-122"/>
                          <a:ea typeface="宋体" pitchFamily="2" charset="-122"/>
                          <a:cs typeface="Times New Roman"/>
                        </a:rPr>
                        <a:t>（作主要讲话，签字，拿证书）</a:t>
                      </a:r>
                      <a:endParaRPr lang="zh-CN" sz="1600" kern="100" dirty="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宋体" pitchFamily="2" charset="-122"/>
                          <a:ea typeface="宋体" pitchFamily="2" charset="-122"/>
                          <a:cs typeface="仿宋"/>
                        </a:rPr>
                        <a:t>潘庆</a:t>
                      </a:r>
                      <a:endParaRPr lang="zh-CN" sz="1600" kern="10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805">
                <a:tc>
                  <a:txBody>
                    <a:bodyPr/>
                    <a:lstStyle/>
                    <a:p>
                      <a:pPr algn="just">
                        <a:spcAft>
                          <a:spcPts val="0"/>
                        </a:spcAft>
                      </a:pPr>
                      <a:r>
                        <a:rPr lang="zh-CN" sz="1600" kern="100">
                          <a:latin typeface="宋体" pitchFamily="2" charset="-122"/>
                          <a:ea typeface="宋体" pitchFamily="2" charset="-122"/>
                          <a:cs typeface="Times New Roman"/>
                        </a:rPr>
                        <a:t>项目经理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宋体" pitchFamily="2" charset="-122"/>
                          <a:ea typeface="宋体" pitchFamily="2" charset="-122"/>
                          <a:cs typeface="仿宋"/>
                        </a:rPr>
                        <a:t>李伟民</a:t>
                      </a:r>
                      <a:endParaRPr lang="zh-CN" sz="1600" kern="10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805">
                <a:tc>
                  <a:txBody>
                    <a:bodyPr/>
                    <a:lstStyle/>
                    <a:p>
                      <a:pPr algn="just">
                        <a:spcAft>
                          <a:spcPts val="0"/>
                        </a:spcAft>
                      </a:pPr>
                      <a:r>
                        <a:rPr lang="zh-CN" sz="1600" kern="100">
                          <a:latin typeface="宋体" pitchFamily="2" charset="-122"/>
                          <a:ea typeface="宋体" pitchFamily="2" charset="-122"/>
                          <a:cs typeface="Times New Roman"/>
                        </a:rPr>
                        <a:t>需求分析人员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宋体" pitchFamily="2" charset="-122"/>
                          <a:ea typeface="宋体" pitchFamily="2" charset="-122"/>
                          <a:cs typeface="仿宋"/>
                        </a:rPr>
                        <a:t>陈钰贤</a:t>
                      </a:r>
                      <a:endParaRPr lang="zh-CN" sz="1600" kern="10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805">
                <a:tc>
                  <a:txBody>
                    <a:bodyPr/>
                    <a:lstStyle/>
                    <a:p>
                      <a:pPr algn="just">
                        <a:spcAft>
                          <a:spcPts val="0"/>
                        </a:spcAft>
                      </a:pPr>
                      <a:r>
                        <a:rPr lang="zh-CN" sz="1600" kern="100" dirty="0">
                          <a:latin typeface="宋体" pitchFamily="2" charset="-122"/>
                          <a:ea typeface="宋体" pitchFamily="2" charset="-122"/>
                          <a:cs typeface="Times New Roman"/>
                        </a:rPr>
                        <a:t>开发工程师</a:t>
                      </a:r>
                      <a:r>
                        <a:rPr lang="en-US" sz="1600" kern="100" dirty="0">
                          <a:latin typeface="宋体" pitchFamily="2" charset="-122"/>
                          <a:ea typeface="宋体" pitchFamily="2" charset="-122"/>
                          <a:cs typeface="Times New Roman"/>
                        </a:rPr>
                        <a:t>&amp;</a:t>
                      </a:r>
                      <a:r>
                        <a:rPr lang="zh-CN" sz="1600" kern="100" dirty="0">
                          <a:latin typeface="宋体" pitchFamily="2" charset="-122"/>
                          <a:ea typeface="宋体" pitchFamily="2" charset="-122"/>
                          <a:cs typeface="Times New Roman"/>
                        </a:rPr>
                        <a:t>设计人员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宋体" pitchFamily="2" charset="-122"/>
                          <a:ea typeface="宋体" pitchFamily="2" charset="-122"/>
                          <a:cs typeface="仿宋"/>
                        </a:rPr>
                        <a:t>刘伟祥，尹玲</a:t>
                      </a:r>
                      <a:endParaRPr lang="zh-CN" sz="1600" kern="100" dirty="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805">
                <a:tc>
                  <a:txBody>
                    <a:bodyPr/>
                    <a:lstStyle/>
                    <a:p>
                      <a:pPr algn="just">
                        <a:spcAft>
                          <a:spcPts val="0"/>
                        </a:spcAft>
                      </a:pPr>
                      <a:r>
                        <a:rPr lang="zh-CN" sz="1600" kern="100">
                          <a:latin typeface="宋体" pitchFamily="2" charset="-122"/>
                          <a:ea typeface="宋体" pitchFamily="2" charset="-122"/>
                          <a:cs typeface="Times New Roman"/>
                        </a:rPr>
                        <a:t>测试工程师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宋体" pitchFamily="2" charset="-122"/>
                          <a:ea typeface="宋体" pitchFamily="2" charset="-122"/>
                          <a:cs typeface="仿宋"/>
                        </a:rPr>
                        <a:t>罗桂才</a:t>
                      </a:r>
                      <a:endParaRPr lang="zh-CN" sz="1600" kern="10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
                <a:tc>
                  <a:txBody>
                    <a:bodyPr/>
                    <a:lstStyle/>
                    <a:p>
                      <a:pPr algn="just">
                        <a:spcAft>
                          <a:spcPts val="0"/>
                        </a:spcAft>
                      </a:pPr>
                      <a:r>
                        <a:rPr lang="zh-CN" sz="1600" kern="100">
                          <a:latin typeface="宋体" pitchFamily="2" charset="-122"/>
                          <a:ea typeface="宋体" pitchFamily="2" charset="-122"/>
                          <a:cs typeface="Times New Roman"/>
                        </a:rPr>
                        <a:t>项目质量保证人员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宋体" pitchFamily="2" charset="-122"/>
                          <a:ea typeface="宋体" pitchFamily="2" charset="-122"/>
                          <a:cs typeface="Times New Roman"/>
                        </a:rPr>
                        <a:t>何嘉灵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
                <a:tc>
                  <a:txBody>
                    <a:bodyPr/>
                    <a:lstStyle/>
                    <a:p>
                      <a:pPr algn="just">
                        <a:spcAft>
                          <a:spcPts val="0"/>
                        </a:spcAft>
                      </a:pPr>
                      <a:r>
                        <a:rPr lang="zh-CN" sz="1600" kern="100" dirty="0">
                          <a:latin typeface="宋体" pitchFamily="2" charset="-122"/>
                          <a:ea typeface="宋体" pitchFamily="2" charset="-122"/>
                          <a:cs typeface="Times New Roman"/>
                        </a:rPr>
                        <a:t>配置管理员</a:t>
                      </a:r>
                      <a:r>
                        <a:rPr lang="en-US" sz="1600" kern="100" dirty="0">
                          <a:latin typeface="宋体" pitchFamily="2" charset="-122"/>
                          <a:ea typeface="宋体" pitchFamily="2" charset="-122"/>
                          <a:cs typeface="Times New Roman"/>
                        </a:rPr>
                        <a:t>&amp;</a:t>
                      </a:r>
                      <a:r>
                        <a:rPr lang="zh-CN" sz="1600" kern="100" dirty="0">
                          <a:latin typeface="宋体" pitchFamily="2" charset="-122"/>
                          <a:ea typeface="宋体" pitchFamily="2" charset="-122"/>
                          <a:cs typeface="Times New Roman"/>
                        </a:rPr>
                        <a:t>组织级</a:t>
                      </a:r>
                      <a:r>
                        <a:rPr lang="en-US" sz="1600" kern="100" dirty="0">
                          <a:latin typeface="宋体" pitchFamily="2" charset="-122"/>
                          <a:ea typeface="宋体" pitchFamily="2" charset="-122"/>
                          <a:cs typeface="Times New Roman"/>
                        </a:rPr>
                        <a:t>QA</a:t>
                      </a:r>
                      <a:endParaRPr lang="zh-CN" sz="1600" kern="100" dirty="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宋体" pitchFamily="2" charset="-122"/>
                          <a:ea typeface="宋体" pitchFamily="2" charset="-122"/>
                          <a:cs typeface="Times New Roman"/>
                        </a:rPr>
                        <a:t>梁佩玲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
                <a:tc>
                  <a:txBody>
                    <a:bodyPr/>
                    <a:lstStyle/>
                    <a:p>
                      <a:pPr algn="just">
                        <a:spcAft>
                          <a:spcPts val="0"/>
                        </a:spcAft>
                      </a:pPr>
                      <a:r>
                        <a:rPr lang="zh-CN" sz="1600" kern="100">
                          <a:latin typeface="宋体" pitchFamily="2" charset="-122"/>
                          <a:ea typeface="宋体" pitchFamily="2" charset="-122"/>
                          <a:cs typeface="Times New Roman"/>
                        </a:rPr>
                        <a:t>培训负责人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宋体" pitchFamily="2" charset="-122"/>
                          <a:ea typeface="宋体" pitchFamily="2" charset="-122"/>
                          <a:cs typeface="Times New Roman"/>
                        </a:rPr>
                        <a:t>何智莹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
                <a:tc>
                  <a:txBody>
                    <a:bodyPr/>
                    <a:lstStyle/>
                    <a:p>
                      <a:pPr algn="just">
                        <a:spcAft>
                          <a:spcPts val="0"/>
                        </a:spcAft>
                      </a:pPr>
                      <a:r>
                        <a:rPr lang="en-US" sz="1600" kern="100" dirty="0">
                          <a:latin typeface="宋体" pitchFamily="2" charset="-122"/>
                          <a:ea typeface="宋体" pitchFamily="2" charset="-122"/>
                          <a:cs typeface="Times New Roman"/>
                        </a:rPr>
                        <a:t>EPG</a:t>
                      </a:r>
                      <a:r>
                        <a:rPr lang="zh-CN" sz="1600" kern="100" dirty="0">
                          <a:latin typeface="宋体" pitchFamily="2" charset="-122"/>
                          <a:ea typeface="宋体" pitchFamily="2" charset="-122"/>
                          <a:cs typeface="Times New Roman"/>
                        </a:rPr>
                        <a:t>组长</a:t>
                      </a:r>
                      <a:r>
                        <a:rPr lang="en-US" sz="1600" kern="100" dirty="0">
                          <a:latin typeface="宋体" pitchFamily="2" charset="-122"/>
                          <a:ea typeface="宋体" pitchFamily="2" charset="-122"/>
                          <a:cs typeface="Times New Roman"/>
                        </a:rPr>
                        <a:t>&amp;</a:t>
                      </a:r>
                      <a:r>
                        <a:rPr lang="zh-CN" sz="1600" kern="100" dirty="0">
                          <a:latin typeface="宋体" pitchFamily="2" charset="-122"/>
                          <a:ea typeface="宋体" pitchFamily="2" charset="-122"/>
                          <a:cs typeface="Times New Roman"/>
                        </a:rPr>
                        <a:t>高层经理</a:t>
                      </a:r>
                      <a:r>
                        <a:rPr lang="zh-CN" sz="1600" kern="100" dirty="0">
                          <a:solidFill>
                            <a:srgbClr val="FF0000"/>
                          </a:solidFill>
                          <a:latin typeface="宋体" pitchFamily="2" charset="-122"/>
                          <a:ea typeface="宋体" pitchFamily="2" charset="-122"/>
                          <a:cs typeface="Times New Roman"/>
                        </a:rPr>
                        <a:t>（与</a:t>
                      </a:r>
                      <a:r>
                        <a:rPr lang="en-US" sz="1600" kern="100" dirty="0">
                          <a:solidFill>
                            <a:srgbClr val="FF0000"/>
                          </a:solidFill>
                          <a:latin typeface="宋体" pitchFamily="2" charset="-122"/>
                          <a:ea typeface="宋体" pitchFamily="2" charset="-122"/>
                          <a:cs typeface="Times New Roman"/>
                        </a:rPr>
                        <a:t>Sponsor</a:t>
                      </a:r>
                      <a:r>
                        <a:rPr lang="zh-CN" sz="1600" kern="100" dirty="0">
                          <a:solidFill>
                            <a:srgbClr val="FF0000"/>
                          </a:solidFill>
                          <a:latin typeface="宋体" pitchFamily="2" charset="-122"/>
                          <a:ea typeface="宋体" pitchFamily="2" charset="-122"/>
                          <a:cs typeface="Times New Roman"/>
                        </a:rPr>
                        <a:t>不能是同一个人）</a:t>
                      </a:r>
                      <a:endParaRPr lang="zh-CN" sz="1600" kern="100" dirty="0">
                        <a:latin typeface="宋体" pitchFamily="2" charset="-122"/>
                        <a:ea typeface="宋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宋体" pitchFamily="2" charset="-122"/>
                          <a:ea typeface="宋体" pitchFamily="2" charset="-122"/>
                          <a:cs typeface="Times New Roman"/>
                        </a:rPr>
                        <a:t>张建华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评估时间安排</a:t>
            </a:r>
            <a:endParaRPr lang="zh-CN" altLang="en-US" dirty="0"/>
          </a:p>
        </p:txBody>
      </p:sp>
      <p:sp>
        <p:nvSpPr>
          <p:cNvPr id="3" name="内容占位符 2"/>
          <p:cNvSpPr>
            <a:spLocks noGrp="1"/>
          </p:cNvSpPr>
          <p:nvPr>
            <p:ph idx="1"/>
          </p:nvPr>
        </p:nvSpPr>
        <p:spPr/>
        <p:txBody>
          <a:bodyPr/>
          <a:lstStyle/>
          <a:p>
            <a:r>
              <a:rPr lang="zh-CN" altLang="en-US" dirty="0" smtClean="0"/>
              <a:t>第一轮访谈培训：</a:t>
            </a:r>
            <a:r>
              <a:rPr lang="en-US" altLang="zh-CN" dirty="0" smtClean="0"/>
              <a:t>4</a:t>
            </a:r>
            <a:r>
              <a:rPr lang="zh-CN" altLang="en-US" dirty="0" smtClean="0"/>
              <a:t>月</a:t>
            </a:r>
            <a:r>
              <a:rPr lang="en-US" altLang="zh-CN" dirty="0" smtClean="0"/>
              <a:t>8</a:t>
            </a:r>
            <a:r>
              <a:rPr lang="zh-CN" altLang="en-US" dirty="0" smtClean="0"/>
              <a:t>日</a:t>
            </a:r>
            <a:r>
              <a:rPr lang="en-US" altLang="zh-CN" dirty="0" smtClean="0"/>
              <a:t>,4</a:t>
            </a:r>
            <a:r>
              <a:rPr lang="zh-CN" altLang="en-US" dirty="0" smtClean="0"/>
              <a:t>月</a:t>
            </a:r>
            <a:r>
              <a:rPr lang="en-US" altLang="zh-CN" dirty="0" smtClean="0"/>
              <a:t>11</a:t>
            </a:r>
            <a:r>
              <a:rPr lang="zh-CN" altLang="en-US" dirty="0" smtClean="0"/>
              <a:t>号</a:t>
            </a:r>
            <a:endParaRPr lang="en-US" altLang="zh-CN" dirty="0" smtClean="0"/>
          </a:p>
          <a:p>
            <a:r>
              <a:rPr lang="zh-CN" altLang="en-US" dirty="0" smtClean="0"/>
              <a:t>第二轮访谈培训：</a:t>
            </a:r>
            <a:r>
              <a:rPr lang="en-US" altLang="zh-CN" dirty="0" smtClean="0"/>
              <a:t>4</a:t>
            </a:r>
            <a:r>
              <a:rPr lang="zh-CN" altLang="en-US" dirty="0" smtClean="0"/>
              <a:t>月</a:t>
            </a:r>
            <a:r>
              <a:rPr lang="en-US" altLang="zh-CN" dirty="0" smtClean="0"/>
              <a:t>24</a:t>
            </a:r>
            <a:r>
              <a:rPr lang="zh-CN" altLang="en-US" dirty="0" smtClean="0"/>
              <a:t>号</a:t>
            </a:r>
            <a:endParaRPr lang="en-US" altLang="zh-CN" dirty="0" smtClean="0"/>
          </a:p>
          <a:p>
            <a:r>
              <a:rPr lang="zh-CN" altLang="en-US" b="1" dirty="0" smtClean="0">
                <a:solidFill>
                  <a:schemeClr val="accent1"/>
                </a:solidFill>
              </a:rPr>
              <a:t>预评估：</a:t>
            </a:r>
            <a:r>
              <a:rPr lang="en-US" altLang="zh-CN" b="1" dirty="0" smtClean="0">
                <a:solidFill>
                  <a:schemeClr val="accent1"/>
                </a:solidFill>
              </a:rPr>
              <a:t>5</a:t>
            </a:r>
            <a:r>
              <a:rPr lang="zh-CN" altLang="en-US" b="1" dirty="0" smtClean="0">
                <a:solidFill>
                  <a:schemeClr val="accent1"/>
                </a:solidFill>
              </a:rPr>
              <a:t>月</a:t>
            </a:r>
            <a:r>
              <a:rPr lang="en-US" altLang="zh-CN" b="1" dirty="0" smtClean="0">
                <a:solidFill>
                  <a:schemeClr val="accent1"/>
                </a:solidFill>
              </a:rPr>
              <a:t>3</a:t>
            </a:r>
            <a:r>
              <a:rPr lang="zh-CN" altLang="en-US" b="1" dirty="0" smtClean="0">
                <a:solidFill>
                  <a:schemeClr val="accent1"/>
                </a:solidFill>
              </a:rPr>
              <a:t>号下午</a:t>
            </a:r>
            <a:endParaRPr lang="en-US" altLang="zh-CN" b="1" dirty="0" smtClean="0">
              <a:solidFill>
                <a:schemeClr val="accent1"/>
              </a:solidFill>
            </a:endParaRPr>
          </a:p>
          <a:p>
            <a:r>
              <a:rPr lang="zh-CN" altLang="en-US" dirty="0" smtClean="0"/>
              <a:t>第三轮访谈培训：</a:t>
            </a:r>
            <a:r>
              <a:rPr lang="en-US" altLang="zh-CN" dirty="0" smtClean="0"/>
              <a:t>5</a:t>
            </a:r>
            <a:r>
              <a:rPr lang="zh-CN" altLang="en-US" dirty="0" smtClean="0"/>
              <a:t>月份第三周</a:t>
            </a:r>
            <a:endParaRPr lang="en-US" altLang="zh-CN" dirty="0" smtClean="0"/>
          </a:p>
          <a:p>
            <a:r>
              <a:rPr lang="zh-CN" altLang="en-US" b="1" dirty="0" smtClean="0">
                <a:solidFill>
                  <a:schemeClr val="accent1"/>
                </a:solidFill>
              </a:rPr>
              <a:t>正式评估：</a:t>
            </a:r>
            <a:r>
              <a:rPr lang="en-US" altLang="zh-CN" b="1" dirty="0" smtClean="0">
                <a:solidFill>
                  <a:schemeClr val="accent1"/>
                </a:solidFill>
              </a:rPr>
              <a:t>5</a:t>
            </a:r>
            <a:r>
              <a:rPr lang="zh-CN" altLang="en-US" b="1" dirty="0" smtClean="0">
                <a:solidFill>
                  <a:schemeClr val="accent1"/>
                </a:solidFill>
              </a:rPr>
              <a:t>月</a:t>
            </a:r>
            <a:r>
              <a:rPr lang="en-US" altLang="zh-CN" b="1" dirty="0" smtClean="0">
                <a:solidFill>
                  <a:schemeClr val="accent1"/>
                </a:solidFill>
              </a:rPr>
              <a:t>29</a:t>
            </a:r>
            <a:r>
              <a:rPr lang="zh-CN" altLang="en-US" b="1" dirty="0" smtClean="0">
                <a:solidFill>
                  <a:schemeClr val="accent1"/>
                </a:solidFill>
              </a:rPr>
              <a:t>日</a:t>
            </a:r>
            <a:r>
              <a:rPr lang="en-US" altLang="zh-CN" b="1" dirty="0" smtClean="0">
                <a:solidFill>
                  <a:schemeClr val="accent1"/>
                </a:solidFill>
              </a:rPr>
              <a:t>-6</a:t>
            </a:r>
            <a:r>
              <a:rPr lang="zh-CN" altLang="en-US" b="1" dirty="0" smtClean="0">
                <a:solidFill>
                  <a:schemeClr val="accent1"/>
                </a:solidFill>
              </a:rPr>
              <a:t>月</a:t>
            </a:r>
            <a:r>
              <a:rPr lang="en-US" altLang="zh-CN" b="1" dirty="0" smtClean="0">
                <a:solidFill>
                  <a:schemeClr val="accent1"/>
                </a:solidFill>
              </a:rPr>
              <a:t>2</a:t>
            </a:r>
            <a:r>
              <a:rPr lang="zh-CN" altLang="en-US" b="1" dirty="0" smtClean="0">
                <a:solidFill>
                  <a:schemeClr val="accent1"/>
                </a:solidFill>
              </a:rPr>
              <a:t>日</a:t>
            </a:r>
            <a:endParaRPr lang="zh-CN" altLang="en-US" b="1" dirty="0">
              <a:solidFill>
                <a:schemeClr val="accen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正式评估主要活动</a:t>
            </a:r>
            <a:endParaRPr kumimoji="1" lang="zh-CN" altLang="en-US" dirty="0"/>
          </a:p>
        </p:txBody>
      </p:sp>
      <p:pic>
        <p:nvPicPr>
          <p:cNvPr id="18435" name="Picture 3"/>
          <p:cNvPicPr>
            <a:picLocks noChangeAspect="1" noChangeArrowheads="1"/>
          </p:cNvPicPr>
          <p:nvPr/>
        </p:nvPicPr>
        <p:blipFill>
          <a:blip r:embed="rId2" cstate="print"/>
          <a:srcRect/>
          <a:stretch>
            <a:fillRect/>
          </a:stretch>
        </p:blipFill>
        <p:spPr bwMode="auto">
          <a:xfrm>
            <a:off x="1879054" y="1326976"/>
            <a:ext cx="5429250" cy="5486400"/>
          </a:xfrm>
          <a:prstGeom prst="rect">
            <a:avLst/>
          </a:prstGeom>
          <a:noFill/>
          <a:ln w="9525">
            <a:noFill/>
            <a:miter lim="800000"/>
            <a:headEnd/>
            <a:tailEnd/>
          </a:ln>
          <a:effectLst/>
        </p:spPr>
      </p:pic>
    </p:spTree>
    <p:extLst>
      <p:ext uri="{BB962C8B-B14F-4D97-AF65-F5344CB8AC3E}">
        <p14:creationId xmlns:p14="http://schemas.microsoft.com/office/powerpoint/2010/main" xmlns="" val="2039014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CMMI</a:t>
            </a:r>
            <a:r>
              <a:rPr kumimoji="1" lang="zh-CN" altLang="en-US" dirty="0" smtClean="0"/>
              <a:t>评估关注点（文档检查）</a:t>
            </a:r>
            <a:endParaRPr kumimoji="1" lang="zh-CN" altLang="en-US" dirty="0"/>
          </a:p>
        </p:txBody>
      </p:sp>
      <p:sp>
        <p:nvSpPr>
          <p:cNvPr id="3" name="内容占位符 2"/>
          <p:cNvSpPr>
            <a:spLocks noGrp="1"/>
          </p:cNvSpPr>
          <p:nvPr>
            <p:ph idx="1"/>
          </p:nvPr>
        </p:nvSpPr>
        <p:spPr/>
        <p:txBody>
          <a:bodyPr>
            <a:normAutofit/>
          </a:bodyPr>
          <a:lstStyle/>
          <a:p>
            <a:r>
              <a:rPr kumimoji="1" lang="zh-CN" altLang="en-US" sz="2800" dirty="0">
                <a:solidFill>
                  <a:schemeClr val="accent2">
                    <a:lumMod val="75000"/>
                  </a:schemeClr>
                </a:solidFill>
              </a:rPr>
              <a:t>评估小组</a:t>
            </a:r>
            <a:r>
              <a:rPr kumimoji="1" lang="zh-CN" altLang="en-US" sz="2800" dirty="0" smtClean="0">
                <a:solidFill>
                  <a:schemeClr val="accent2">
                    <a:lumMod val="75000"/>
                  </a:schemeClr>
                </a:solidFill>
              </a:rPr>
              <a:t>组员检查参评项目文档</a:t>
            </a:r>
          </a:p>
          <a:p>
            <a:pPr lvl="1">
              <a:buFont typeface="Wingdings" charset="2"/>
              <a:buChar char="ü"/>
            </a:pPr>
            <a:r>
              <a:rPr kumimoji="1" lang="zh-CN" altLang="en-US" sz="2400" dirty="0" smtClean="0">
                <a:solidFill>
                  <a:schemeClr val="accent2">
                    <a:lumMod val="75000"/>
                  </a:schemeClr>
                </a:solidFill>
              </a:rPr>
              <a:t>检查文档内容合理性</a:t>
            </a:r>
          </a:p>
          <a:p>
            <a:pPr lvl="1">
              <a:buFont typeface="Wingdings" charset="2"/>
              <a:buChar char="ü"/>
            </a:pPr>
            <a:r>
              <a:rPr kumimoji="1" lang="zh-CN" altLang="en-US" sz="2400" dirty="0" smtClean="0">
                <a:solidFill>
                  <a:schemeClr val="accent2">
                    <a:lumMod val="75000"/>
                  </a:schemeClr>
                </a:solidFill>
              </a:rPr>
              <a:t>检查文档内容正确性</a:t>
            </a:r>
          </a:p>
          <a:p>
            <a:pPr lvl="1">
              <a:buFont typeface="Wingdings" charset="2"/>
              <a:buChar char="ü"/>
            </a:pPr>
            <a:r>
              <a:rPr kumimoji="1" lang="zh-CN" altLang="en-US" sz="2400" dirty="0" smtClean="0">
                <a:solidFill>
                  <a:schemeClr val="accent2">
                    <a:lumMod val="75000"/>
                  </a:schemeClr>
                </a:solidFill>
              </a:rPr>
              <a:t>文档之间信息的一致性</a:t>
            </a:r>
          </a:p>
          <a:p>
            <a:pPr lvl="1">
              <a:buFont typeface="Wingdings" charset="2"/>
              <a:buChar char="ü"/>
            </a:pPr>
            <a:r>
              <a:rPr kumimoji="1" lang="zh-CN" altLang="en-US" sz="2400" dirty="0" smtClean="0">
                <a:solidFill>
                  <a:schemeClr val="accent2">
                    <a:lumMod val="75000"/>
                  </a:schemeClr>
                </a:solidFill>
              </a:rPr>
              <a:t>评估时，发现以上问题都会记录为弱项，直接影响评估结果</a:t>
            </a:r>
            <a:endParaRPr kumimoji="1" lang="en-US" altLang="zh-CN" sz="2400" dirty="0" smtClean="0">
              <a:solidFill>
                <a:schemeClr val="accent2">
                  <a:lumMod val="75000"/>
                </a:schemeClr>
              </a:solidFill>
            </a:endParaRPr>
          </a:p>
        </p:txBody>
      </p:sp>
    </p:spTree>
    <p:extLst>
      <p:ext uri="{BB962C8B-B14F-4D97-AF65-F5344CB8AC3E}">
        <p14:creationId xmlns:p14="http://schemas.microsoft.com/office/powerpoint/2010/main" xmlns="" val="34564826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869</TotalTime>
  <Words>1224</Words>
  <Application>Microsoft Office PowerPoint</Application>
  <PresentationFormat>全屏显示(4:3)</PresentationFormat>
  <Paragraphs>244</Paragraphs>
  <Slides>22</Slides>
  <Notes>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龙腾四海</vt:lpstr>
      <vt:lpstr>艾科智泊 CMMI3评估项目注意点</vt:lpstr>
      <vt:lpstr>CMMI简介</vt:lpstr>
      <vt:lpstr>Scope of Appraisal (model)</vt:lpstr>
      <vt:lpstr>CMMI简介</vt:lpstr>
      <vt:lpstr>参评项目信息</vt:lpstr>
      <vt:lpstr>访谈人员名单</vt:lpstr>
      <vt:lpstr>评估时间安排</vt:lpstr>
      <vt:lpstr>正式评估主要活动</vt:lpstr>
      <vt:lpstr>CMMI评估关注点（文档检查）</vt:lpstr>
      <vt:lpstr>CMMI评估关注点（人员访谈）</vt:lpstr>
      <vt:lpstr>访谈问题单</vt:lpstr>
      <vt:lpstr>访谈准备要点及技巧讲解</vt:lpstr>
      <vt:lpstr>访谈问题回答讨论</vt:lpstr>
      <vt:lpstr>角色职责</vt:lpstr>
      <vt:lpstr>项目时间</vt:lpstr>
      <vt:lpstr>项目使用工具和平台</vt:lpstr>
      <vt:lpstr>项目成员共同参与会议</vt:lpstr>
      <vt:lpstr>项目评审活动</vt:lpstr>
      <vt:lpstr>EPG</vt:lpstr>
      <vt:lpstr>改进意见收集</vt:lpstr>
      <vt:lpstr>过程体系发布及培训时间</vt:lpstr>
      <vt:lpstr>资产库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Mikey</dc:creator>
  <cp:lastModifiedBy>Mikey</cp:lastModifiedBy>
  <cp:revision>72</cp:revision>
  <dcterms:created xsi:type="dcterms:W3CDTF">2017-11-06T23:50:08Z</dcterms:created>
  <dcterms:modified xsi:type="dcterms:W3CDTF">2018-04-09T01:18:54Z</dcterms:modified>
</cp:coreProperties>
</file>