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9" r:id="rId3"/>
    <p:sldId id="638" r:id="rId4"/>
    <p:sldId id="650" r:id="rId5"/>
    <p:sldId id="639" r:id="rId6"/>
    <p:sldId id="640" r:id="rId7"/>
    <p:sldId id="641" r:id="rId8"/>
    <p:sldId id="643" r:id="rId9"/>
    <p:sldId id="632" r:id="rId10"/>
    <p:sldId id="339" r:id="rId11"/>
    <p:sldId id="404" r:id="rId13"/>
    <p:sldId id="673" r:id="rId14"/>
    <p:sldId id="636" r:id="rId15"/>
    <p:sldId id="674" r:id="rId16"/>
    <p:sldId id="689" r:id="rId17"/>
    <p:sldId id="690" r:id="rId18"/>
    <p:sldId id="671" r:id="rId19"/>
    <p:sldId id="672" r:id="rId20"/>
    <p:sldId id="651" r:id="rId21"/>
    <p:sldId id="654" r:id="rId22"/>
    <p:sldId id="644" r:id="rId23"/>
    <p:sldId id="645" r:id="rId24"/>
    <p:sldId id="655" r:id="rId25"/>
    <p:sldId id="675" r:id="rId26"/>
    <p:sldId id="646" r:id="rId27"/>
    <p:sldId id="647" r:id="rId28"/>
    <p:sldId id="648" r:id="rId29"/>
    <p:sldId id="649" r:id="rId30"/>
    <p:sldId id="263"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C000"/>
    <a:srgbClr val="2E2E2E"/>
    <a:srgbClr val="164C95"/>
    <a:srgbClr val="1B5DAB"/>
    <a:srgbClr val="06F6F8"/>
    <a:srgbClr val="749CBF"/>
    <a:srgbClr val="005D9E"/>
    <a:srgbClr val="FFFF00"/>
    <a:srgbClr val="017EC1"/>
    <a:srgbClr val="88B8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3590"/>
        <p:guide pos="303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indent="0" algn="l" fontAlgn="auto">
              <a:lnSpc>
                <a:spcPct val="150000"/>
              </a:lnSpc>
              <a:spcBef>
                <a:spcPts val="0"/>
              </a:spcBef>
              <a:spcAft>
                <a:spcPts val="0"/>
              </a:spcAft>
            </a:pPr>
            <a:r>
              <a:rPr lang="zh-CN" altLang="en-US" b="1" dirty="0">
                <a:solidFill>
                  <a:srgbClr val="FFC000"/>
                </a:solidFill>
                <a:latin typeface="微软雅黑" panose="020B0503020204020204" charset="-122"/>
                <a:ea typeface="微软雅黑" panose="020B0503020204020204" charset="-122"/>
                <a:sym typeface="微软雅黑" panose="020B0503020204020204" charset="-122"/>
              </a:rPr>
              <a:t>出租车车场规则：</a:t>
            </a:r>
            <a:r>
              <a:rPr lang="en-US" altLang="zh-CN" b="1" dirty="0">
                <a:solidFill>
                  <a:srgbClr val="FFC000"/>
                </a:solidFill>
                <a:latin typeface="微软雅黑" panose="020B0503020204020204" charset="-122"/>
                <a:ea typeface="微软雅黑" panose="020B0503020204020204" charset="-122"/>
                <a:sym typeface="微软雅黑" panose="020B0503020204020204" charset="-122"/>
              </a:rPr>
              <a:t>(</a:t>
            </a:r>
            <a:r>
              <a:rPr lang="zh-CN" altLang="zh-CN" b="1" dirty="0">
                <a:solidFill>
                  <a:srgbClr val="FFC000"/>
                </a:solidFill>
                <a:latin typeface="微软雅黑" panose="020B0503020204020204" charset="-122"/>
                <a:ea typeface="微软雅黑" panose="020B0503020204020204" charset="-122"/>
                <a:sym typeface="微软雅黑" panose="020B0503020204020204" charset="-122"/>
              </a:rPr>
              <a:t>删除</a:t>
            </a:r>
            <a:r>
              <a:rPr lang="en-US" altLang="zh-CN" b="1" dirty="0">
                <a:solidFill>
                  <a:srgbClr val="FFC000"/>
                </a:solidFill>
                <a:latin typeface="微软雅黑" panose="020B0503020204020204" charset="-122"/>
                <a:ea typeface="微软雅黑" panose="020B0503020204020204" charset="-122"/>
                <a:sym typeface="微软雅黑" panose="020B0503020204020204" charset="-122"/>
              </a:rPr>
              <a:t>)</a:t>
            </a:r>
            <a:endParaRPr lang="en-US" altLang="zh-CN" b="1" dirty="0">
              <a:solidFill>
                <a:srgbClr val="FFC000"/>
              </a:solidFill>
              <a:latin typeface="微软雅黑" panose="020B0503020204020204" charset="-122"/>
              <a:ea typeface="微软雅黑" panose="020B0503020204020204" charset="-122"/>
              <a:sym typeface="微软雅黑" panose="020B0503020204020204" charset="-122"/>
            </a:endParaRPr>
          </a:p>
          <a:p>
            <a:pPr marL="285750" lvl="0" indent="-285750" algn="l" fontAlgn="auto">
              <a:lnSpc>
                <a:spcPct val="200000"/>
              </a:lnSpc>
              <a:spcBef>
                <a:spcPts val="0"/>
              </a:spcBef>
              <a:spcAft>
                <a:spcPts val="0"/>
              </a:spcAft>
              <a:buFont typeface="Wingdings" panose="05000000000000000000" charset="0"/>
              <a:buChar char=""/>
            </a:pPr>
            <a:r>
              <a:rPr lang="en-US" dirty="0">
                <a:solidFill>
                  <a:schemeClr val="bg1"/>
                </a:solidFill>
                <a:latin typeface="微软雅黑" panose="020B0503020204020204" charset="-122"/>
                <a:ea typeface="微软雅黑" panose="020B0503020204020204" charset="-122"/>
                <a:sym typeface="微软雅黑" panose="020B0503020204020204" charset="-122"/>
              </a:rPr>
              <a:t>1</a:t>
            </a:r>
            <a:r>
              <a:rPr lang="zh-CN" altLang="en-US" dirty="0">
                <a:solidFill>
                  <a:schemeClr val="bg1"/>
                </a:solidFill>
                <a:latin typeface="微软雅黑" panose="020B0503020204020204" charset="-122"/>
                <a:ea typeface="微软雅黑" panose="020B0503020204020204" charset="-122"/>
                <a:sym typeface="微软雅黑" panose="020B0503020204020204" charset="-122"/>
              </a:rPr>
              <a:t>：当车辆驶入时，车牌被识别录入，马上进入排队系统，道闸有语音提示进入指定队列排队；</a:t>
            </a:r>
            <a:endParaRPr lang="zh-CN" altLang="en-US" dirty="0">
              <a:solidFill>
                <a:schemeClr val="bg1"/>
              </a:solidFill>
              <a:latin typeface="微软雅黑" panose="020B0503020204020204" charset="-122"/>
              <a:ea typeface="微软雅黑" panose="020B0503020204020204" charset="-122"/>
              <a:sym typeface="微软雅黑" panose="020B0503020204020204" charset="-122"/>
            </a:endParaRPr>
          </a:p>
          <a:p>
            <a:pPr lvl="0" indent="0" algn="l" fontAlgn="auto">
              <a:lnSpc>
                <a:spcPct val="200000"/>
              </a:lnSpc>
              <a:spcBef>
                <a:spcPts val="0"/>
              </a:spcBef>
              <a:spcAft>
                <a:spcPts val="0"/>
              </a:spcAft>
              <a:buFont typeface="Wingdings" panose="05000000000000000000" charset="0"/>
              <a:buNone/>
            </a:pPr>
            <a:endParaRPr lang="zh-CN" altLang="en-US" dirty="0">
              <a:solidFill>
                <a:schemeClr val="bg1"/>
              </a:solidFill>
              <a:latin typeface="微软雅黑" panose="020B0503020204020204" charset="-122"/>
              <a:ea typeface="微软雅黑" panose="020B0503020204020204" charset="-122"/>
              <a:sym typeface="微软雅黑" panose="020B0503020204020204" charset="-122"/>
            </a:endParaRPr>
          </a:p>
          <a:p>
            <a:pPr marL="285750" lvl="0" indent="-285750" algn="l" fontAlgn="auto">
              <a:lnSpc>
                <a:spcPct val="200000"/>
              </a:lnSpc>
              <a:spcBef>
                <a:spcPts val="0"/>
              </a:spcBef>
              <a:spcAft>
                <a:spcPts val="0"/>
              </a:spcAft>
              <a:buFont typeface="Wingdings" panose="05000000000000000000" charset="0"/>
              <a:buChar char=""/>
            </a:pPr>
            <a:r>
              <a:rPr lang="en-US" altLang="zh-CN" dirty="0">
                <a:solidFill>
                  <a:schemeClr val="bg1"/>
                </a:solidFill>
                <a:latin typeface="微软雅黑" panose="020B0503020204020204" charset="-122"/>
                <a:ea typeface="微软雅黑" panose="020B0503020204020204" charset="-122"/>
                <a:sym typeface="微软雅黑" panose="020B0503020204020204" charset="-122"/>
              </a:rPr>
              <a:t>2</a:t>
            </a:r>
            <a:r>
              <a:rPr lang="zh-CN" altLang="en-US" dirty="0">
                <a:solidFill>
                  <a:schemeClr val="bg1"/>
                </a:solidFill>
                <a:latin typeface="微软雅黑" panose="020B0503020204020204" charset="-122"/>
                <a:ea typeface="微软雅黑" panose="020B0503020204020204" charset="-122"/>
                <a:sym typeface="微软雅黑" panose="020B0503020204020204" charset="-122"/>
              </a:rPr>
              <a:t>：每个队列前都有显示屏，显示队列是否可以驶入，并显示刚入场的排队车辆车牌，引导其进入队列；</a:t>
            </a:r>
            <a:endParaRPr lang="zh-CN" altLang="en-US" dirty="0">
              <a:solidFill>
                <a:schemeClr val="bg1"/>
              </a:solidFill>
              <a:latin typeface="微软雅黑" panose="020B0503020204020204" charset="-122"/>
              <a:ea typeface="微软雅黑" panose="020B0503020204020204" charset="-122"/>
              <a:sym typeface="微软雅黑" panose="020B0503020204020204" charset="-122"/>
            </a:endParaRPr>
          </a:p>
          <a:p>
            <a:pPr lvl="0" indent="0" algn="l" fontAlgn="auto">
              <a:lnSpc>
                <a:spcPct val="200000"/>
              </a:lnSpc>
              <a:spcBef>
                <a:spcPts val="0"/>
              </a:spcBef>
              <a:spcAft>
                <a:spcPts val="0"/>
              </a:spcAft>
              <a:buFont typeface="Wingdings" panose="05000000000000000000" charset="0"/>
              <a:buNone/>
            </a:pPr>
            <a:endParaRPr lang="zh-CN" altLang="en-US" dirty="0">
              <a:solidFill>
                <a:schemeClr val="bg1"/>
              </a:solidFill>
              <a:latin typeface="微软雅黑" panose="020B0503020204020204" charset="-122"/>
              <a:ea typeface="微软雅黑" panose="020B0503020204020204" charset="-122"/>
              <a:sym typeface="微软雅黑" panose="020B0503020204020204" charset="-122"/>
            </a:endParaRPr>
          </a:p>
          <a:p>
            <a:pPr marL="285750" lvl="0" indent="-285750" algn="l" fontAlgn="auto">
              <a:lnSpc>
                <a:spcPct val="200000"/>
              </a:lnSpc>
              <a:spcBef>
                <a:spcPts val="0"/>
              </a:spcBef>
              <a:spcAft>
                <a:spcPts val="0"/>
              </a:spcAft>
              <a:buFont typeface="Wingdings" panose="05000000000000000000" charset="0"/>
              <a:buChar char=""/>
            </a:pPr>
            <a:r>
              <a:rPr lang="en-US" altLang="zh-CN" dirty="0">
                <a:solidFill>
                  <a:schemeClr val="bg1"/>
                </a:solidFill>
                <a:latin typeface="微软雅黑" panose="020B0503020204020204" charset="-122"/>
                <a:ea typeface="微软雅黑" panose="020B0503020204020204" charset="-122"/>
                <a:sym typeface="微软雅黑" panose="020B0503020204020204" charset="-122"/>
              </a:rPr>
              <a:t>3</a:t>
            </a:r>
            <a:r>
              <a:rPr lang="zh-CN" altLang="en-US" dirty="0">
                <a:solidFill>
                  <a:schemeClr val="bg1"/>
                </a:solidFill>
                <a:latin typeface="微软雅黑" panose="020B0503020204020204" charset="-122"/>
                <a:ea typeface="微软雅黑" panose="020B0503020204020204" charset="-122"/>
                <a:sym typeface="微软雅黑" panose="020B0503020204020204" charset="-122"/>
              </a:rPr>
              <a:t>：休息室设有叫号系统，提醒司机做好接客准备；</a:t>
            </a:r>
            <a:endParaRPr lang="zh-CN" altLang="en-US" dirty="0">
              <a:solidFill>
                <a:schemeClr val="bg1"/>
              </a:solidFill>
              <a:latin typeface="微软雅黑" panose="020B0503020204020204" charset="-122"/>
              <a:ea typeface="微软雅黑" panose="020B0503020204020204" charset="-122"/>
              <a:sym typeface="微软雅黑" panose="020B0503020204020204" charset="-122"/>
            </a:endParaRPr>
          </a:p>
          <a:p>
            <a:pPr lvl="0" indent="0" algn="l" fontAlgn="auto">
              <a:lnSpc>
                <a:spcPct val="200000"/>
              </a:lnSpc>
              <a:spcBef>
                <a:spcPts val="0"/>
              </a:spcBef>
              <a:spcAft>
                <a:spcPts val="0"/>
              </a:spcAft>
              <a:buFont typeface="Wingdings" panose="05000000000000000000" charset="0"/>
              <a:buNone/>
            </a:pPr>
            <a:endParaRPr lang="zh-CN" altLang="en-US" dirty="0">
              <a:solidFill>
                <a:schemeClr val="bg1"/>
              </a:solidFill>
              <a:latin typeface="微软雅黑" panose="020B0503020204020204" charset="-122"/>
              <a:ea typeface="微软雅黑" panose="020B0503020204020204" charset="-122"/>
              <a:sym typeface="微软雅黑" panose="020B0503020204020204" charset="-122"/>
            </a:endParaRPr>
          </a:p>
          <a:p>
            <a:pPr marL="285750" lvl="0" indent="-285750" algn="l" fontAlgn="auto">
              <a:lnSpc>
                <a:spcPct val="200000"/>
              </a:lnSpc>
              <a:spcBef>
                <a:spcPts val="0"/>
              </a:spcBef>
              <a:spcAft>
                <a:spcPts val="0"/>
              </a:spcAft>
              <a:buFont typeface="Wingdings" panose="05000000000000000000" charset="0"/>
              <a:buChar char=""/>
            </a:pPr>
            <a:r>
              <a:rPr lang="en-US" altLang="zh-CN" dirty="0">
                <a:solidFill>
                  <a:schemeClr val="bg1"/>
                </a:solidFill>
                <a:latin typeface="微软雅黑" panose="020B0503020204020204" charset="-122"/>
                <a:ea typeface="微软雅黑" panose="020B0503020204020204" charset="-122"/>
                <a:sym typeface="微软雅黑" panose="020B0503020204020204" charset="-122"/>
              </a:rPr>
              <a:t>4</a:t>
            </a:r>
            <a:r>
              <a:rPr lang="zh-CN" altLang="en-US" dirty="0">
                <a:solidFill>
                  <a:schemeClr val="bg1"/>
                </a:solidFill>
                <a:latin typeface="微软雅黑" panose="020B0503020204020204" charset="-122"/>
                <a:ea typeface="微软雅黑" panose="020B0503020204020204" charset="-122"/>
                <a:sym typeface="微软雅黑" panose="020B0503020204020204" charset="-122"/>
              </a:rPr>
              <a:t>：排队系统和出入口联动，采用积分考核。插队无效，出口道闸不放行，并扣除诚信积分，当积分被扣完，需要交费予以清零方可接客。否则闸机不放行，无法入场。</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28650" y="6356350"/>
            <a:ext cx="20574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3028950" y="6356350"/>
            <a:ext cx="3086100" cy="365125"/>
          </a:xfr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3028950" y="6356350"/>
            <a:ext cx="3086100" cy="365125"/>
          </a:xfr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3028950" y="6356350"/>
            <a:ext cx="3086100" cy="365125"/>
          </a:xfr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3028950" y="6356350"/>
            <a:ext cx="3086100" cy="365125"/>
          </a:xfr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628650" y="6356350"/>
            <a:ext cx="20574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3028950" y="6356350"/>
            <a:ext cx="3086100" cy="365125"/>
          </a:xfr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628650" y="6356350"/>
            <a:ext cx="2057400" cy="365125"/>
          </a:xfr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3028950" y="6356350"/>
            <a:ext cx="3086100" cy="365125"/>
          </a:xfrm>
        </p:spPr>
        <p:txBody>
          <a:bodyPr/>
          <a:lstStyle/>
          <a:p>
            <a:endParaRPr lang="zh-CN" altLang="en-US"/>
          </a:p>
        </p:txBody>
      </p:sp>
      <p:sp>
        <p:nvSpPr>
          <p:cNvPr id="7" name="灯片编号占位符 6"/>
          <p:cNvSpPr>
            <a:spLocks noGrp="1"/>
          </p:cNvSpPr>
          <p:nvPr>
            <p:ph type="sldNum" sz="quarter" idx="12"/>
          </p:nvPr>
        </p:nvSpPr>
        <p:spPr>
          <a:xfrm>
            <a:off x="6457950" y="6356350"/>
            <a:ext cx="20574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628650" y="6356350"/>
            <a:ext cx="2057400" cy="365125"/>
          </a:xfrm>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a:xfrm>
            <a:off x="3028950" y="6356350"/>
            <a:ext cx="3086100" cy="365125"/>
          </a:xfrm>
        </p:spPr>
        <p:txBody>
          <a:bodyPr/>
          <a:lstStyle/>
          <a:p>
            <a:endParaRPr lang="zh-CN" altLang="en-US"/>
          </a:p>
        </p:txBody>
      </p:sp>
      <p:sp>
        <p:nvSpPr>
          <p:cNvPr id="9" name="灯片编号占位符 8"/>
          <p:cNvSpPr>
            <a:spLocks noGrp="1"/>
          </p:cNvSpPr>
          <p:nvPr>
            <p:ph type="sldNum" sz="quarter" idx="12"/>
          </p:nvPr>
        </p:nvSpPr>
        <p:spPr>
          <a:xfrm>
            <a:off x="6457950" y="6356350"/>
            <a:ext cx="20574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0"/>
            <a:ext cx="2057400" cy="365125"/>
          </a:xfrm>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0"/>
            <a:ext cx="2057400" cy="365125"/>
          </a:xfr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a:xfrm>
            <a:off x="3028950" y="6356350"/>
            <a:ext cx="3086100" cy="365125"/>
          </a:xfrm>
        </p:spPr>
        <p:txBody>
          <a:bodyPr/>
          <a:lstStyle/>
          <a:p>
            <a:endParaRPr lang="zh-CN" altLang="en-US"/>
          </a:p>
        </p:txBody>
      </p:sp>
      <p:sp>
        <p:nvSpPr>
          <p:cNvPr id="4" name="灯片编号占位符 3"/>
          <p:cNvSpPr>
            <a:spLocks noGrp="1"/>
          </p:cNvSpPr>
          <p:nvPr>
            <p:ph type="sldNum" sz="quarter" idx="12"/>
          </p:nvPr>
        </p:nvSpPr>
        <p:spPr>
          <a:xfrm>
            <a:off x="6457950" y="6356350"/>
            <a:ext cx="20574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628650" y="6356350"/>
            <a:ext cx="2057400" cy="365125"/>
          </a:xfr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3028950" y="6356350"/>
            <a:ext cx="3086100" cy="365125"/>
          </a:xfrm>
        </p:spPr>
        <p:txBody>
          <a:bodyPr/>
          <a:lstStyle/>
          <a:p>
            <a:endParaRPr lang="zh-CN" altLang="en-US"/>
          </a:p>
        </p:txBody>
      </p:sp>
      <p:sp>
        <p:nvSpPr>
          <p:cNvPr id="7" name="灯片编号占位符 6"/>
          <p:cNvSpPr>
            <a:spLocks noGrp="1"/>
          </p:cNvSpPr>
          <p:nvPr>
            <p:ph type="sldNum" sz="quarter" idx="12"/>
          </p:nvPr>
        </p:nvSpPr>
        <p:spPr>
          <a:xfrm>
            <a:off x="6457950" y="6356350"/>
            <a:ext cx="20574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628650" y="6356350"/>
            <a:ext cx="2057400" cy="365125"/>
          </a:xfr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3028950" y="6356350"/>
            <a:ext cx="3086100" cy="365125"/>
          </a:xfrm>
        </p:spPr>
        <p:txBody>
          <a:bodyPr/>
          <a:lstStyle/>
          <a:p>
            <a:endParaRPr lang="zh-CN" altLang="en-US"/>
          </a:p>
        </p:txBody>
      </p:sp>
      <p:sp>
        <p:nvSpPr>
          <p:cNvPr id="7" name="灯片编号占位符 6"/>
          <p:cNvSpPr>
            <a:spLocks noGrp="1"/>
          </p:cNvSpPr>
          <p:nvPr>
            <p:ph type="sldNum" sz="quarter" idx="12"/>
          </p:nvPr>
        </p:nvSpPr>
        <p:spPr>
          <a:xfrm>
            <a:off x="6457950" y="6356350"/>
            <a:ext cx="20574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4C9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24.jpeg"/><Relationship Id="rId2" Type="http://schemas.openxmlformats.org/officeDocument/2006/relationships/image" Target="../media/image1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21.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9" Type="http://schemas.openxmlformats.org/officeDocument/2006/relationships/image" Target="../media/image17.jpeg"/><Relationship Id="rId8" Type="http://schemas.openxmlformats.org/officeDocument/2006/relationships/image" Target="../media/image9.png"/><Relationship Id="rId7" Type="http://schemas.openxmlformats.org/officeDocument/2006/relationships/image" Target="../media/image16.jpeg"/><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4" Type="http://schemas.openxmlformats.org/officeDocument/2006/relationships/notesSlide" Target="../notesSlides/notesSlide1.xml"/><Relationship Id="rId13" Type="http://schemas.openxmlformats.org/officeDocument/2006/relationships/slideLayout" Target="../slideLayouts/slideLayout2.xml"/><Relationship Id="rId12" Type="http://schemas.openxmlformats.org/officeDocument/2006/relationships/image" Target="../media/image20.jpeg"/><Relationship Id="rId11" Type="http://schemas.openxmlformats.org/officeDocument/2006/relationships/image" Target="../media/image19.jpeg"/><Relationship Id="rId10" Type="http://schemas.openxmlformats.org/officeDocument/2006/relationships/image" Target="../media/image18.jpe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封面-1"/>
          <p:cNvPicPr>
            <a:picLocks noChangeAspect="1"/>
          </p:cNvPicPr>
          <p:nvPr/>
        </p:nvPicPr>
        <p:blipFill>
          <a:blip r:embed="rId1"/>
          <a:stretch>
            <a:fillRect/>
          </a:stretch>
        </p:blipFill>
        <p:spPr>
          <a:xfrm>
            <a:off x="10160" y="2432050"/>
            <a:ext cx="9124950" cy="4425950"/>
          </a:xfrm>
          <a:prstGeom prst="rect">
            <a:avLst/>
          </a:prstGeom>
        </p:spPr>
      </p:pic>
      <p:sp>
        <p:nvSpPr>
          <p:cNvPr id="9" name="文本框 8"/>
          <p:cNvSpPr txBox="1"/>
          <p:nvPr/>
        </p:nvSpPr>
        <p:spPr>
          <a:xfrm>
            <a:off x="3843973" y="4316095"/>
            <a:ext cx="1602105" cy="414020"/>
          </a:xfrm>
          <a:prstGeom prst="rect">
            <a:avLst/>
          </a:prstGeom>
          <a:noFill/>
        </p:spPr>
        <p:txBody>
          <a:bodyPr wrap="none" rtlCol="0">
            <a:spAutoFit/>
          </a:bodyPr>
          <a:p>
            <a:pPr algn="ctr">
              <a:lnSpc>
                <a:spcPct val="150000"/>
              </a:lnSpc>
            </a:pPr>
            <a:r>
              <a:rPr lang="en-US" altLang="zh-CN" sz="1400">
                <a:solidFill>
                  <a:schemeClr val="bg1"/>
                </a:solidFill>
                <a:latin typeface="微软雅黑" panose="020B0503020204020204" charset="-122"/>
                <a:ea typeface="微软雅黑" panose="020B0503020204020204" charset="-122"/>
              </a:rPr>
              <a:t> </a:t>
            </a:r>
            <a:r>
              <a:rPr lang="en-US" altLang="zh-CN" sz="1400">
                <a:solidFill>
                  <a:schemeClr val="bg1"/>
                </a:solidFill>
                <a:latin typeface="微软雅黑" panose="020B0503020204020204" charset="-122"/>
                <a:ea typeface="微软雅黑" panose="020B0503020204020204" charset="-122"/>
                <a:sym typeface="+mn-ea"/>
              </a:rPr>
              <a:t>2017</a:t>
            </a:r>
            <a:r>
              <a:rPr lang="zh-CN" altLang="zh-CN" sz="1400">
                <a:solidFill>
                  <a:schemeClr val="bg1"/>
                </a:solidFill>
                <a:latin typeface="微软雅黑" panose="020B0503020204020204" charset="-122"/>
                <a:ea typeface="微软雅黑" panose="020B0503020204020204" charset="-122"/>
                <a:sym typeface="+mn-ea"/>
              </a:rPr>
              <a:t>年</a:t>
            </a:r>
            <a:r>
              <a:rPr lang="en-US" altLang="zh-CN" sz="1400">
                <a:solidFill>
                  <a:schemeClr val="bg1"/>
                </a:solidFill>
                <a:latin typeface="微软雅黑" panose="020B0503020204020204" charset="-122"/>
                <a:ea typeface="微软雅黑" panose="020B0503020204020204" charset="-122"/>
                <a:sym typeface="+mn-ea"/>
              </a:rPr>
              <a:t>11</a:t>
            </a:r>
            <a:r>
              <a:rPr lang="zh-CN" altLang="en-US" sz="1400">
                <a:solidFill>
                  <a:schemeClr val="bg1"/>
                </a:solidFill>
                <a:latin typeface="微软雅黑" panose="020B0503020204020204" charset="-122"/>
                <a:ea typeface="微软雅黑" panose="020B0503020204020204" charset="-122"/>
                <a:sym typeface="+mn-ea"/>
              </a:rPr>
              <a:t>月</a:t>
            </a:r>
            <a:r>
              <a:rPr lang="en-US" altLang="zh-CN" sz="1400">
                <a:solidFill>
                  <a:schemeClr val="bg1"/>
                </a:solidFill>
                <a:latin typeface="微软雅黑" panose="020B0503020204020204" charset="-122"/>
                <a:ea typeface="微软雅黑" panose="020B0503020204020204" charset="-122"/>
                <a:sym typeface="+mn-ea"/>
              </a:rPr>
              <a:t>16</a:t>
            </a:r>
            <a:r>
              <a:rPr lang="zh-CN" altLang="zh-CN" sz="1400">
                <a:solidFill>
                  <a:schemeClr val="bg1"/>
                </a:solidFill>
                <a:latin typeface="微软雅黑" panose="020B0503020204020204" charset="-122"/>
                <a:ea typeface="微软雅黑" panose="020B0503020204020204" charset="-122"/>
                <a:sym typeface="+mn-ea"/>
              </a:rPr>
              <a:t>日</a:t>
            </a:r>
            <a:endParaRPr lang="en-US" altLang="zh-CN" sz="1400">
              <a:solidFill>
                <a:schemeClr val="bg1"/>
              </a:solidFill>
              <a:latin typeface="微软雅黑" panose="020B0503020204020204" charset="-122"/>
              <a:ea typeface="微软雅黑" panose="020B0503020204020204" charset="-122"/>
              <a:sym typeface="+mn-ea"/>
            </a:endParaRPr>
          </a:p>
        </p:txBody>
      </p:sp>
      <p:sp>
        <p:nvSpPr>
          <p:cNvPr id="6" name="文本框 5"/>
          <p:cNvSpPr txBox="1"/>
          <p:nvPr/>
        </p:nvSpPr>
        <p:spPr>
          <a:xfrm>
            <a:off x="384493" y="1628140"/>
            <a:ext cx="8373745" cy="2306955"/>
          </a:xfrm>
          <a:prstGeom prst="rect">
            <a:avLst/>
          </a:prstGeom>
          <a:noFill/>
        </p:spPr>
        <p:txBody>
          <a:bodyPr wrap="none" rtlCol="0">
            <a:spAutoFit/>
          </a:bodyPr>
          <a:p>
            <a:pPr algn="ctr"/>
            <a:r>
              <a:rPr lang="zh-CN" altLang="en-US" sz="4800" b="1">
                <a:solidFill>
                  <a:srgbClr val="FFFF00"/>
                </a:solidFill>
                <a:latin typeface="微软雅黑" panose="020B0503020204020204" charset="-122"/>
                <a:ea typeface="微软雅黑" panose="020B0503020204020204" charset="-122"/>
              </a:rPr>
              <a:t>广州白云国际机场智慧停车</a:t>
            </a:r>
            <a:endParaRPr lang="zh-CN" altLang="en-US" sz="4800" b="1">
              <a:solidFill>
                <a:srgbClr val="FFFF00"/>
              </a:solidFill>
              <a:latin typeface="微软雅黑" panose="020B0503020204020204" charset="-122"/>
              <a:ea typeface="微软雅黑" panose="020B0503020204020204" charset="-122"/>
            </a:endParaRPr>
          </a:p>
          <a:p>
            <a:pPr algn="ctr"/>
            <a:r>
              <a:rPr lang="zh-CN" altLang="en-US" sz="4800" b="1">
                <a:solidFill>
                  <a:srgbClr val="FFFF00"/>
                </a:solidFill>
                <a:latin typeface="微软雅黑" panose="020B0503020204020204" charset="-122"/>
                <a:ea typeface="微软雅黑" panose="020B0503020204020204" charset="-122"/>
              </a:rPr>
              <a:t>系统工程-出租车调度服务方案</a:t>
            </a:r>
            <a:endParaRPr lang="zh-CN" altLang="en-US" sz="4800" b="1">
              <a:solidFill>
                <a:srgbClr val="FFFF00"/>
              </a:solidFill>
              <a:latin typeface="微软雅黑" panose="020B0503020204020204" charset="-122"/>
              <a:ea typeface="微软雅黑" panose="020B0503020204020204" charset="-122"/>
            </a:endParaRPr>
          </a:p>
          <a:p>
            <a:pPr algn="ctr"/>
            <a:r>
              <a:rPr lang="zh-CN" altLang="en-US" sz="4800" b="1">
                <a:solidFill>
                  <a:srgbClr val="FFFF00"/>
                </a:solidFill>
                <a:latin typeface="微软雅黑" panose="020B0503020204020204" charset="-122"/>
                <a:ea typeface="微软雅黑" panose="020B0503020204020204" charset="-122"/>
              </a:rPr>
              <a:t>专项汇报</a:t>
            </a:r>
            <a:endParaRPr lang="zh-CN" altLang="en-US" sz="4800" b="1">
              <a:solidFill>
                <a:srgbClr val="FFFF00"/>
              </a:solidFill>
              <a:latin typeface="微软雅黑" panose="020B0503020204020204" charset="-122"/>
              <a:ea typeface="微软雅黑" panose="020B0503020204020204" charset="-122"/>
            </a:endParaRPr>
          </a:p>
        </p:txBody>
      </p:sp>
      <p:pic>
        <p:nvPicPr>
          <p:cNvPr id="11" name="图片 10" descr="baiyunLogo"/>
          <p:cNvPicPr>
            <a:picLocks noChangeAspect="1"/>
          </p:cNvPicPr>
          <p:nvPr/>
        </p:nvPicPr>
        <p:blipFill>
          <a:blip r:embed="rId2"/>
          <a:stretch>
            <a:fillRect/>
          </a:stretch>
        </p:blipFill>
        <p:spPr>
          <a:xfrm>
            <a:off x="361950" y="327660"/>
            <a:ext cx="2015490" cy="920115"/>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矩形 35"/>
          <p:cNvSpPr/>
          <p:nvPr/>
        </p:nvSpPr>
        <p:spPr>
          <a:xfrm>
            <a:off x="4637405" y="5601335"/>
            <a:ext cx="2520019" cy="368935"/>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连接符 3"/>
          <p:cNvCxnSpPr/>
          <p:nvPr/>
        </p:nvCxnSpPr>
        <p:spPr>
          <a:xfrm>
            <a:off x="855350" y="2367280"/>
            <a:ext cx="62172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24540" y="6015990"/>
            <a:ext cx="8388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3" idx="2"/>
          </p:cNvCxnSpPr>
          <p:nvPr/>
        </p:nvCxnSpPr>
        <p:spPr>
          <a:xfrm flipV="1">
            <a:off x="1632585" y="3529330"/>
            <a:ext cx="5450205" cy="635"/>
          </a:xfrm>
          <a:prstGeom prst="line">
            <a:avLst/>
          </a:prstGeom>
          <a:ln w="38100" cmpd="tri"/>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724540" y="5459095"/>
            <a:ext cx="3528026" cy="190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927100" y="3690620"/>
            <a:ext cx="3322320" cy="368935"/>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 name="组合 4"/>
          <p:cNvGrpSpPr/>
          <p:nvPr/>
        </p:nvGrpSpPr>
        <p:grpSpPr>
          <a:xfrm rot="0">
            <a:off x="8553450" y="5153025"/>
            <a:ext cx="185420" cy="236220"/>
            <a:chOff x="1493" y="7432"/>
            <a:chExt cx="292" cy="372"/>
          </a:xfrm>
        </p:grpSpPr>
        <p:sp>
          <p:nvSpPr>
            <p:cNvPr id="6" name="圆角矩形 5"/>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 name="圆角矩形 6"/>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8" name="圆角矩形 7"/>
            <p:cNvSpPr/>
            <p:nvPr/>
          </p:nvSpPr>
          <p:spPr>
            <a:xfrm rot="8280000">
              <a:off x="1493" y="7613"/>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9" name="组合 8"/>
          <p:cNvGrpSpPr/>
          <p:nvPr/>
        </p:nvGrpSpPr>
        <p:grpSpPr>
          <a:xfrm rot="10800000">
            <a:off x="8760460" y="5205095"/>
            <a:ext cx="35560" cy="579120"/>
            <a:chOff x="1416" y="6052"/>
            <a:chExt cx="28" cy="456"/>
          </a:xfrm>
        </p:grpSpPr>
        <p:sp>
          <p:nvSpPr>
            <p:cNvPr id="10" name="矩形 9"/>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s_vehicle_top"/>
          <p:cNvPicPr>
            <a:picLocks noChangeAspect="1"/>
          </p:cNvPicPr>
          <p:nvPr/>
        </p:nvPicPr>
        <p:blipFill>
          <a:blip r:embed="rId1"/>
          <a:stretch>
            <a:fillRect/>
          </a:stretch>
        </p:blipFill>
        <p:spPr>
          <a:xfrm rot="10800000">
            <a:off x="6255385" y="5629275"/>
            <a:ext cx="783590" cy="335915"/>
          </a:xfrm>
          <a:prstGeom prst="rect">
            <a:avLst/>
          </a:prstGeom>
        </p:spPr>
      </p:pic>
      <p:pic>
        <p:nvPicPr>
          <p:cNvPr id="18" name="闪光灯" descr="闪光灯-1"/>
          <p:cNvPicPr>
            <a:picLocks noChangeAspect="1"/>
          </p:cNvPicPr>
          <p:nvPr/>
        </p:nvPicPr>
        <p:blipFill>
          <a:blip r:embed="rId2"/>
          <a:stretch>
            <a:fillRect/>
          </a:stretch>
        </p:blipFill>
        <p:spPr>
          <a:xfrm rot="12720000">
            <a:off x="8110855" y="5201920"/>
            <a:ext cx="558800" cy="815340"/>
          </a:xfrm>
          <a:prstGeom prst="rect">
            <a:avLst/>
          </a:prstGeom>
        </p:spPr>
      </p:pic>
      <p:sp>
        <p:nvSpPr>
          <p:cNvPr id="19" name="文本框 18"/>
          <p:cNvSpPr txBox="1"/>
          <p:nvPr/>
        </p:nvSpPr>
        <p:spPr>
          <a:xfrm>
            <a:off x="641350" y="2698750"/>
            <a:ext cx="1325880" cy="645160"/>
          </a:xfrm>
          <a:prstGeom prst="rect">
            <a:avLst/>
          </a:prstGeom>
          <a:noFill/>
        </p:spPr>
        <p:txBody>
          <a:bodyPr wrap="none" rtlCol="0">
            <a:spAutoFit/>
          </a:bodyPr>
          <a:p>
            <a:pPr algn="l"/>
            <a:r>
              <a:rPr lang="en-US" altLang="zh-CN" b="1">
                <a:solidFill>
                  <a:srgbClr val="FFC000"/>
                </a:solidFill>
                <a:latin typeface="微软雅黑" panose="020B0503020204020204" charset="-122"/>
                <a:ea typeface="微软雅黑" panose="020B0503020204020204" charset="-122"/>
              </a:rPr>
              <a:t>A</a:t>
            </a:r>
            <a:r>
              <a:rPr lang="zh-CN" altLang="en-US" b="1">
                <a:solidFill>
                  <a:srgbClr val="FFC000"/>
                </a:solidFill>
                <a:latin typeface="微软雅黑" panose="020B0503020204020204" charset="-122"/>
                <a:ea typeface="微软雅黑" panose="020B0503020204020204" charset="-122"/>
              </a:rPr>
              <a:t>区到达</a:t>
            </a:r>
            <a:endParaRPr lang="zh-CN" altLang="en-US" b="1">
              <a:solidFill>
                <a:srgbClr val="FFC000"/>
              </a:solidFill>
              <a:latin typeface="微软雅黑" panose="020B0503020204020204" charset="-122"/>
              <a:ea typeface="微软雅黑" panose="020B0503020204020204" charset="-122"/>
            </a:endParaRPr>
          </a:p>
          <a:p>
            <a:pPr algn="l"/>
            <a:r>
              <a:rPr lang="zh-CN" altLang="en-US" b="1">
                <a:solidFill>
                  <a:srgbClr val="FFC000"/>
                </a:solidFill>
                <a:latin typeface="微软雅黑" panose="020B0503020204020204" charset="-122"/>
                <a:ea typeface="微软雅黑" panose="020B0503020204020204" charset="-122"/>
              </a:rPr>
              <a:t>出租车入口</a:t>
            </a:r>
            <a:endParaRPr lang="zh-CN" altLang="en-US" b="1">
              <a:solidFill>
                <a:srgbClr val="FFC000"/>
              </a:solidFill>
              <a:latin typeface="微软雅黑" panose="020B0503020204020204" charset="-122"/>
              <a:ea typeface="微软雅黑" panose="020B0503020204020204" charset="-122"/>
            </a:endParaRPr>
          </a:p>
        </p:txBody>
      </p:sp>
      <p:sp>
        <p:nvSpPr>
          <p:cNvPr id="20" name="文本框 19"/>
          <p:cNvSpPr txBox="1"/>
          <p:nvPr/>
        </p:nvSpPr>
        <p:spPr>
          <a:xfrm>
            <a:off x="7870190" y="3106420"/>
            <a:ext cx="1325880" cy="645160"/>
          </a:xfrm>
          <a:prstGeom prst="rect">
            <a:avLst/>
          </a:prstGeom>
          <a:noFill/>
        </p:spPr>
        <p:txBody>
          <a:bodyPr wrap="none" rtlCol="0">
            <a:spAutoFit/>
          </a:bodyPr>
          <a:p>
            <a:pPr algn="l"/>
            <a:r>
              <a:rPr lang="en-US" altLang="zh-CN" b="1">
                <a:solidFill>
                  <a:srgbClr val="FFC000"/>
                </a:solidFill>
                <a:latin typeface="微软雅黑" panose="020B0503020204020204" charset="-122"/>
                <a:ea typeface="微软雅黑" panose="020B0503020204020204" charset="-122"/>
                <a:sym typeface="+mn-ea"/>
              </a:rPr>
              <a:t>A</a:t>
            </a:r>
            <a:r>
              <a:rPr lang="zh-CN" altLang="en-US" b="1">
                <a:solidFill>
                  <a:srgbClr val="FFC000"/>
                </a:solidFill>
                <a:latin typeface="微软雅黑" panose="020B0503020204020204" charset="-122"/>
                <a:ea typeface="微软雅黑" panose="020B0503020204020204" charset="-122"/>
                <a:sym typeface="+mn-ea"/>
              </a:rPr>
              <a:t>区到达</a:t>
            </a:r>
            <a:endParaRPr lang="zh-CN" altLang="en-US" b="1">
              <a:solidFill>
                <a:srgbClr val="FFC000"/>
              </a:solidFill>
              <a:latin typeface="微软雅黑" panose="020B0503020204020204" charset="-122"/>
              <a:ea typeface="微软雅黑" panose="020B0503020204020204" charset="-122"/>
            </a:endParaRPr>
          </a:p>
          <a:p>
            <a:pPr algn="l"/>
            <a:r>
              <a:rPr lang="zh-CN" altLang="en-US" b="1">
                <a:solidFill>
                  <a:srgbClr val="FFC000"/>
                </a:solidFill>
                <a:latin typeface="微软雅黑" panose="020B0503020204020204" charset="-122"/>
                <a:ea typeface="微软雅黑" panose="020B0503020204020204" charset="-122"/>
                <a:sym typeface="+mn-ea"/>
              </a:rPr>
              <a:t>出租车出口</a:t>
            </a:r>
            <a:endParaRPr lang="en-US" altLang="zh-CN" b="1">
              <a:solidFill>
                <a:srgbClr val="FFC000"/>
              </a:solidFill>
              <a:latin typeface="微软雅黑" panose="020B0503020204020204" charset="-122"/>
              <a:ea typeface="微软雅黑" panose="020B0503020204020204" charset="-122"/>
            </a:endParaRPr>
          </a:p>
        </p:txBody>
      </p:sp>
      <p:sp>
        <p:nvSpPr>
          <p:cNvPr id="21" name="文本框 20"/>
          <p:cNvSpPr txBox="1"/>
          <p:nvPr/>
        </p:nvSpPr>
        <p:spPr>
          <a:xfrm>
            <a:off x="5471795" y="6276340"/>
            <a:ext cx="868680" cy="368300"/>
          </a:xfrm>
          <a:prstGeom prst="rect">
            <a:avLst/>
          </a:prstGeom>
          <a:noFill/>
        </p:spPr>
        <p:txBody>
          <a:bodyPr wrap="none" rtlCol="0">
            <a:spAutoFit/>
          </a:bodyPr>
          <a:p>
            <a:pPr algn="l"/>
            <a:r>
              <a:rPr lang="zh-CN" altLang="en-US" b="1">
                <a:solidFill>
                  <a:srgbClr val="FFC000"/>
                </a:solidFill>
                <a:latin typeface="微软雅黑" panose="020B0503020204020204" charset="-122"/>
                <a:ea typeface="微软雅黑" panose="020B0503020204020204" charset="-122"/>
              </a:rPr>
              <a:t>接客区</a:t>
            </a:r>
            <a:endParaRPr lang="zh-CN" altLang="en-US" b="1">
              <a:solidFill>
                <a:srgbClr val="FFC000"/>
              </a:solidFill>
              <a:latin typeface="微软雅黑" panose="020B0503020204020204" charset="-122"/>
              <a:ea typeface="微软雅黑" panose="020B0503020204020204" charset="-122"/>
            </a:endParaRPr>
          </a:p>
        </p:txBody>
      </p:sp>
      <p:pic>
        <p:nvPicPr>
          <p:cNvPr id="23" name="图片 22" descr="s_vehicle_top"/>
          <p:cNvPicPr>
            <a:picLocks noChangeAspect="1"/>
          </p:cNvPicPr>
          <p:nvPr/>
        </p:nvPicPr>
        <p:blipFill>
          <a:blip r:embed="rId1"/>
          <a:stretch>
            <a:fillRect/>
          </a:stretch>
        </p:blipFill>
        <p:spPr>
          <a:xfrm rot="10800000">
            <a:off x="1967230" y="3704590"/>
            <a:ext cx="783590" cy="335915"/>
          </a:xfrm>
          <a:prstGeom prst="rect">
            <a:avLst/>
          </a:prstGeom>
        </p:spPr>
      </p:pic>
      <p:pic>
        <p:nvPicPr>
          <p:cNvPr id="24" name="图片 23" descr="s_vehicle_top"/>
          <p:cNvPicPr>
            <a:picLocks noChangeAspect="1"/>
          </p:cNvPicPr>
          <p:nvPr/>
        </p:nvPicPr>
        <p:blipFill>
          <a:blip r:embed="rId1"/>
          <a:stretch>
            <a:fillRect/>
          </a:stretch>
        </p:blipFill>
        <p:spPr>
          <a:xfrm rot="10800000">
            <a:off x="2705100" y="3707130"/>
            <a:ext cx="783590" cy="335915"/>
          </a:xfrm>
          <a:prstGeom prst="rect">
            <a:avLst/>
          </a:prstGeom>
        </p:spPr>
      </p:pic>
      <p:pic>
        <p:nvPicPr>
          <p:cNvPr id="26" name="图片 25" descr="s_vehicle_top"/>
          <p:cNvPicPr>
            <a:picLocks noChangeAspect="1"/>
          </p:cNvPicPr>
          <p:nvPr/>
        </p:nvPicPr>
        <p:blipFill>
          <a:blip r:embed="rId1"/>
          <a:stretch>
            <a:fillRect/>
          </a:stretch>
        </p:blipFill>
        <p:spPr>
          <a:xfrm rot="10800000">
            <a:off x="4688205" y="5629275"/>
            <a:ext cx="783590" cy="335915"/>
          </a:xfrm>
          <a:prstGeom prst="rect">
            <a:avLst/>
          </a:prstGeom>
        </p:spPr>
      </p:pic>
      <p:pic>
        <p:nvPicPr>
          <p:cNvPr id="30" name="图片 29" descr="s_vehicle_top"/>
          <p:cNvPicPr>
            <a:picLocks noChangeAspect="1"/>
          </p:cNvPicPr>
          <p:nvPr/>
        </p:nvPicPr>
        <p:blipFill>
          <a:blip r:embed="rId1"/>
          <a:stretch>
            <a:fillRect/>
          </a:stretch>
        </p:blipFill>
        <p:spPr>
          <a:xfrm rot="10800000">
            <a:off x="3465830" y="3687445"/>
            <a:ext cx="783590" cy="335915"/>
          </a:xfrm>
          <a:prstGeom prst="rect">
            <a:avLst/>
          </a:prstGeom>
        </p:spPr>
      </p:pic>
      <p:cxnSp>
        <p:nvCxnSpPr>
          <p:cNvPr id="32" name="直接连接符 31"/>
          <p:cNvCxnSpPr/>
          <p:nvPr/>
        </p:nvCxnSpPr>
        <p:spPr>
          <a:xfrm>
            <a:off x="7084695" y="3547745"/>
            <a:ext cx="1282065" cy="773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5019040" y="5459095"/>
            <a:ext cx="3204024" cy="1905"/>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74" name="图片 173" descr="车主1"/>
          <p:cNvPicPr>
            <a:picLocks noChangeAspect="1"/>
          </p:cNvPicPr>
          <p:nvPr/>
        </p:nvPicPr>
        <p:blipFill>
          <a:blip r:embed="rId3"/>
          <a:stretch>
            <a:fillRect/>
          </a:stretch>
        </p:blipFill>
        <p:spPr>
          <a:xfrm rot="10800000">
            <a:off x="6424930" y="6435725"/>
            <a:ext cx="481330" cy="702310"/>
          </a:xfrm>
          <a:prstGeom prst="rect">
            <a:avLst/>
          </a:prstGeom>
        </p:spPr>
      </p:pic>
      <p:pic>
        <p:nvPicPr>
          <p:cNvPr id="35" name="图片 34" descr="s_vehicle_top"/>
          <p:cNvPicPr>
            <a:picLocks noChangeAspect="1"/>
          </p:cNvPicPr>
          <p:nvPr/>
        </p:nvPicPr>
        <p:blipFill>
          <a:blip r:embed="rId1"/>
          <a:stretch>
            <a:fillRect/>
          </a:stretch>
        </p:blipFill>
        <p:spPr>
          <a:xfrm rot="10800000">
            <a:off x="5471795" y="5629275"/>
            <a:ext cx="783590" cy="335915"/>
          </a:xfrm>
          <a:prstGeom prst="rect">
            <a:avLst/>
          </a:prstGeom>
        </p:spPr>
      </p:pic>
      <p:grpSp>
        <p:nvGrpSpPr>
          <p:cNvPr id="37" name="组合 36"/>
          <p:cNvGrpSpPr/>
          <p:nvPr/>
        </p:nvGrpSpPr>
        <p:grpSpPr>
          <a:xfrm rot="0">
            <a:off x="4347210" y="3490595"/>
            <a:ext cx="185420" cy="236220"/>
            <a:chOff x="1493" y="7432"/>
            <a:chExt cx="292" cy="372"/>
          </a:xfrm>
        </p:grpSpPr>
        <p:sp>
          <p:nvSpPr>
            <p:cNvPr id="38" name="圆角矩形 37"/>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9" name="圆角矩形 38"/>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0" name="圆角矩形 39"/>
            <p:cNvSpPr/>
            <p:nvPr/>
          </p:nvSpPr>
          <p:spPr>
            <a:xfrm rot="8280000">
              <a:off x="1493" y="7613"/>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41" name="组合 40"/>
          <p:cNvGrpSpPr/>
          <p:nvPr/>
        </p:nvGrpSpPr>
        <p:grpSpPr>
          <a:xfrm rot="10800000">
            <a:off x="4554220" y="3542665"/>
            <a:ext cx="35560" cy="579120"/>
            <a:chOff x="1416" y="6052"/>
            <a:chExt cx="28" cy="456"/>
          </a:xfrm>
        </p:grpSpPr>
        <p:sp>
          <p:nvSpPr>
            <p:cNvPr id="42" name="矩形 41"/>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矩形 42"/>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矩形 43"/>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矩形 46"/>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25" name="直接连接符 24"/>
          <p:cNvCxnSpPr/>
          <p:nvPr/>
        </p:nvCxnSpPr>
        <p:spPr>
          <a:xfrm flipV="1">
            <a:off x="724540" y="4345305"/>
            <a:ext cx="3528026" cy="1905"/>
          </a:xfrm>
          <a:prstGeom prst="line">
            <a:avLst/>
          </a:prstGeom>
          <a:ln w="34925">
            <a:prstDash val="soli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5019040" y="4345305"/>
            <a:ext cx="3312025" cy="1905"/>
          </a:xfrm>
          <a:prstGeom prst="line">
            <a:avLst/>
          </a:prstGeom>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841375" y="5600700"/>
            <a:ext cx="1260475" cy="350520"/>
          </a:xfrm>
          <a:prstGeom prst="roundRect">
            <a:avLst/>
          </a:prstGeom>
          <a:solidFill>
            <a:schemeClr val="bg2">
              <a:alpha val="37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p>
            <a:pPr algn="ctr"/>
            <a:endParaRPr lang="en-US" altLang="zh-CN"/>
          </a:p>
        </p:txBody>
      </p:sp>
      <p:cxnSp>
        <p:nvCxnSpPr>
          <p:cNvPr id="29" name="直接连接符 28"/>
          <p:cNvCxnSpPr/>
          <p:nvPr/>
        </p:nvCxnSpPr>
        <p:spPr>
          <a:xfrm flipV="1">
            <a:off x="724540" y="4902200"/>
            <a:ext cx="3528026" cy="190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019040" y="4902200"/>
            <a:ext cx="3240024" cy="190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5113655" y="5442585"/>
            <a:ext cx="1792605" cy="35560"/>
            <a:chOff x="4904" y="9103"/>
            <a:chExt cx="2823" cy="56"/>
          </a:xfrm>
        </p:grpSpPr>
        <p:sp>
          <p:nvSpPr>
            <p:cNvPr id="81" name="椭圆 80"/>
            <p:cNvSpPr>
              <a:spLocks noChangeAspect="1"/>
            </p:cNvSpPr>
            <p:nvPr/>
          </p:nvSpPr>
          <p:spPr>
            <a:xfrm>
              <a:off x="4904" y="9103"/>
              <a:ext cx="57"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83" name="椭圆 82"/>
            <p:cNvSpPr>
              <a:spLocks noChangeAspect="1"/>
            </p:cNvSpPr>
            <p:nvPr/>
          </p:nvSpPr>
          <p:spPr>
            <a:xfrm>
              <a:off x="5366"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98" name="椭圆 97"/>
            <p:cNvSpPr>
              <a:spLocks noChangeAspect="1"/>
            </p:cNvSpPr>
            <p:nvPr/>
          </p:nvSpPr>
          <p:spPr>
            <a:xfrm>
              <a:off x="5827"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99" name="椭圆 98"/>
            <p:cNvSpPr>
              <a:spLocks noChangeAspect="1"/>
            </p:cNvSpPr>
            <p:nvPr/>
          </p:nvSpPr>
          <p:spPr>
            <a:xfrm>
              <a:off x="6288"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03" name="椭圆 102"/>
            <p:cNvSpPr>
              <a:spLocks noChangeAspect="1"/>
            </p:cNvSpPr>
            <p:nvPr/>
          </p:nvSpPr>
          <p:spPr>
            <a:xfrm>
              <a:off x="6749"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12" name="椭圆 111"/>
            <p:cNvSpPr>
              <a:spLocks noChangeAspect="1"/>
            </p:cNvSpPr>
            <p:nvPr/>
          </p:nvSpPr>
          <p:spPr>
            <a:xfrm>
              <a:off x="7210"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13" name="椭圆 112"/>
            <p:cNvSpPr>
              <a:spLocks noChangeAspect="1"/>
            </p:cNvSpPr>
            <p:nvPr/>
          </p:nvSpPr>
          <p:spPr>
            <a:xfrm>
              <a:off x="7671"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grpSp>
      <p:sp>
        <p:nvSpPr>
          <p:cNvPr id="48" name="文本框 47"/>
          <p:cNvSpPr txBox="1"/>
          <p:nvPr/>
        </p:nvSpPr>
        <p:spPr>
          <a:xfrm>
            <a:off x="783590" y="718185"/>
            <a:ext cx="3555365" cy="368300"/>
          </a:xfrm>
          <a:prstGeom prst="rect">
            <a:avLst/>
          </a:prstGeom>
          <a:noFill/>
        </p:spPr>
        <p:txBody>
          <a:bodyPr wrap="none" rtlCol="0">
            <a:spAutoFit/>
          </a:bodyPr>
          <a:p>
            <a:pPr algn="l"/>
            <a:r>
              <a:rPr lang="zh-CN" altLang="en-US" b="1">
                <a:solidFill>
                  <a:srgbClr val="FFC000"/>
                </a:solidFill>
                <a:latin typeface="微软雅黑" panose="020B0503020204020204" charset="-122"/>
                <a:ea typeface="微软雅黑" panose="020B0503020204020204" charset="-122"/>
                <a:sym typeface="+mn-ea"/>
              </a:rPr>
              <a:t>未注册出租车</a:t>
            </a:r>
            <a:r>
              <a:rPr lang="en-US" altLang="zh-CN" b="1">
                <a:solidFill>
                  <a:srgbClr val="FFC000"/>
                </a:solidFill>
                <a:latin typeface="微软雅黑" panose="020B0503020204020204" charset="-122"/>
                <a:ea typeface="微软雅黑" panose="020B0503020204020204" charset="-122"/>
                <a:sym typeface="+mn-ea"/>
              </a:rPr>
              <a:t>A</a:t>
            </a:r>
            <a:r>
              <a:rPr lang="zh-CN" altLang="zh-CN" b="1">
                <a:solidFill>
                  <a:srgbClr val="FFC000"/>
                </a:solidFill>
                <a:latin typeface="微软雅黑" panose="020B0503020204020204" charset="-122"/>
                <a:ea typeface="微软雅黑" panose="020B0503020204020204" charset="-122"/>
                <a:sym typeface="+mn-ea"/>
              </a:rPr>
              <a:t>区到达接客</a:t>
            </a:r>
            <a:r>
              <a:rPr lang="zh-CN" altLang="en-US" b="1">
                <a:solidFill>
                  <a:srgbClr val="FFC000"/>
                </a:solidFill>
                <a:latin typeface="微软雅黑" panose="020B0503020204020204" charset="-122"/>
                <a:ea typeface="微软雅黑" panose="020B0503020204020204" charset="-122"/>
                <a:sym typeface="+mn-ea"/>
              </a:rPr>
              <a:t>演示：</a:t>
            </a:r>
            <a:endParaRPr lang="zh-CN" altLang="zh-CN" sz="2000" b="1">
              <a:solidFill>
                <a:srgbClr val="06F6F8"/>
              </a:solidFill>
              <a:latin typeface="微软雅黑" panose="020B0503020204020204" charset="-122"/>
              <a:ea typeface="微软雅黑" panose="020B0503020204020204" charset="-122"/>
            </a:endParaRPr>
          </a:p>
        </p:txBody>
      </p:sp>
      <p:grpSp>
        <p:nvGrpSpPr>
          <p:cNvPr id="49" name="组合 48"/>
          <p:cNvGrpSpPr/>
          <p:nvPr/>
        </p:nvGrpSpPr>
        <p:grpSpPr>
          <a:xfrm rot="0">
            <a:off x="1539240" y="3403600"/>
            <a:ext cx="185420" cy="236220"/>
            <a:chOff x="1493" y="7432"/>
            <a:chExt cx="292" cy="372"/>
          </a:xfrm>
        </p:grpSpPr>
        <p:sp>
          <p:nvSpPr>
            <p:cNvPr id="51" name="圆角矩形 50"/>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3" name="圆角矩形 52"/>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5" name="圆角矩形 54"/>
            <p:cNvSpPr/>
            <p:nvPr/>
          </p:nvSpPr>
          <p:spPr>
            <a:xfrm rot="8280000">
              <a:off x="1493" y="7613"/>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56" name="组合 55"/>
          <p:cNvGrpSpPr/>
          <p:nvPr/>
        </p:nvGrpSpPr>
        <p:grpSpPr>
          <a:xfrm rot="10800000">
            <a:off x="1746250" y="3455670"/>
            <a:ext cx="35560" cy="579120"/>
            <a:chOff x="1416" y="6052"/>
            <a:chExt cx="28" cy="456"/>
          </a:xfrm>
        </p:grpSpPr>
        <p:sp>
          <p:nvSpPr>
            <p:cNvPr id="57" name="矩形 56"/>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矩形 57"/>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矩形 58"/>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矩形 59"/>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矩形 60"/>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62" name="图片 61" descr="C:\Users\AKE\Desktop\雪铁龙.png雪铁龙"/>
          <p:cNvPicPr>
            <a:picLocks noChangeAspect="1"/>
          </p:cNvPicPr>
          <p:nvPr/>
        </p:nvPicPr>
        <p:blipFill>
          <a:blip r:embed="rId4"/>
          <a:srcRect/>
          <a:stretch>
            <a:fillRect/>
          </a:stretch>
        </p:blipFill>
        <p:spPr>
          <a:xfrm rot="10800000">
            <a:off x="21590" y="3689985"/>
            <a:ext cx="769620" cy="335915"/>
          </a:xfrm>
          <a:prstGeom prst="rect">
            <a:avLst/>
          </a:prstGeom>
        </p:spPr>
      </p:pic>
      <p:pic>
        <p:nvPicPr>
          <p:cNvPr id="63" name="闪光灯" descr="闪光灯-1"/>
          <p:cNvPicPr>
            <a:picLocks noChangeAspect="1"/>
          </p:cNvPicPr>
          <p:nvPr/>
        </p:nvPicPr>
        <p:blipFill>
          <a:blip r:embed="rId2"/>
          <a:stretch>
            <a:fillRect/>
          </a:stretch>
        </p:blipFill>
        <p:spPr>
          <a:xfrm rot="12720000">
            <a:off x="1137285" y="3467735"/>
            <a:ext cx="558800" cy="815340"/>
          </a:xfrm>
          <a:prstGeom prst="rect">
            <a:avLst/>
          </a:prstGeom>
        </p:spPr>
      </p:pic>
      <p:pic>
        <p:nvPicPr>
          <p:cNvPr id="64" name="图片 63" descr="C:\Users\AKE\Desktop\雪铁龙.png雪铁龙"/>
          <p:cNvPicPr>
            <a:picLocks noChangeAspect="1"/>
          </p:cNvPicPr>
          <p:nvPr/>
        </p:nvPicPr>
        <p:blipFill>
          <a:blip r:embed="rId4"/>
          <a:srcRect/>
          <a:stretch>
            <a:fillRect/>
          </a:stretch>
        </p:blipFill>
        <p:spPr>
          <a:xfrm rot="5400000">
            <a:off x="650240" y="3640455"/>
            <a:ext cx="769620" cy="335915"/>
          </a:xfrm>
          <a:prstGeom prst="rect">
            <a:avLst/>
          </a:prstGeom>
        </p:spPr>
      </p:pic>
      <p:pic>
        <p:nvPicPr>
          <p:cNvPr id="65" name="图片 64" descr="C:\Users\AKE\Desktop\雪铁龙.png雪铁龙"/>
          <p:cNvPicPr>
            <a:picLocks noChangeAspect="1"/>
          </p:cNvPicPr>
          <p:nvPr/>
        </p:nvPicPr>
        <p:blipFill>
          <a:blip r:embed="rId4"/>
          <a:srcRect/>
          <a:stretch>
            <a:fillRect/>
          </a:stretch>
        </p:blipFill>
        <p:spPr>
          <a:xfrm rot="10800000">
            <a:off x="720090" y="2648585"/>
            <a:ext cx="769620" cy="335915"/>
          </a:xfrm>
          <a:prstGeom prst="rect">
            <a:avLst/>
          </a:prstGeom>
        </p:spPr>
      </p:pic>
      <p:sp>
        <p:nvSpPr>
          <p:cNvPr id="66" name="文本框 65"/>
          <p:cNvSpPr txBox="1"/>
          <p:nvPr/>
        </p:nvSpPr>
        <p:spPr>
          <a:xfrm>
            <a:off x="827405" y="1030605"/>
            <a:ext cx="5273675" cy="875665"/>
          </a:xfrm>
          <a:prstGeom prst="rect">
            <a:avLst/>
          </a:prstGeom>
          <a:noFill/>
        </p:spPr>
        <p:txBody>
          <a:bodyPr wrap="square" rtlCol="0">
            <a:spAutoFit/>
          </a:bodyPr>
          <a:p>
            <a:pPr algn="l">
              <a:lnSpc>
                <a:spcPct val="150000"/>
              </a:lnSpc>
            </a:pPr>
            <a:r>
              <a:rPr lang="zh-CN" altLang="en-US" b="1">
                <a:solidFill>
                  <a:srgbClr val="FFC000"/>
                </a:solidFill>
                <a:latin typeface="微软雅黑" panose="020B0503020204020204" charset="-122"/>
                <a:ea typeface="微软雅黑" panose="020B0503020204020204" charset="-122"/>
              </a:rPr>
              <a:t>注：</a:t>
            </a:r>
            <a:r>
              <a:rPr lang="zh-CN" altLang="en-US" sz="1600">
                <a:solidFill>
                  <a:srgbClr val="FFC000"/>
                </a:solidFill>
                <a:latin typeface="微软雅黑" panose="020B0503020204020204" charset="-122"/>
                <a:ea typeface="微软雅黑" panose="020B0503020204020204" charset="-122"/>
              </a:rPr>
              <a:t>只有在出租车排队车场内自动登记被授权过的车辆，才会被</a:t>
            </a:r>
            <a:r>
              <a:rPr lang="en-US" altLang="zh-CN" sz="1600">
                <a:solidFill>
                  <a:srgbClr val="FFC000"/>
                </a:solidFill>
                <a:latin typeface="微软雅黑" panose="020B0503020204020204" charset="-122"/>
                <a:ea typeface="微软雅黑" panose="020B0503020204020204" charset="-122"/>
              </a:rPr>
              <a:t>A</a:t>
            </a:r>
            <a:r>
              <a:rPr lang="zh-CN" altLang="en-US" sz="1600">
                <a:solidFill>
                  <a:srgbClr val="FFC000"/>
                </a:solidFill>
                <a:latin typeface="微软雅黑" panose="020B0503020204020204" charset="-122"/>
                <a:ea typeface="微软雅黑" panose="020B0503020204020204" charset="-122"/>
              </a:rPr>
              <a:t>闸机放行准入；</a:t>
            </a:r>
            <a:endParaRPr lang="zh-CN" altLang="en-US" sz="1600">
              <a:solidFill>
                <a:srgbClr val="FFC000"/>
              </a:solidFill>
              <a:latin typeface="微软雅黑" panose="020B0503020204020204" charset="-122"/>
              <a:ea typeface="微软雅黑" panose="020B0503020204020204" charset="-122"/>
            </a:endParaRPr>
          </a:p>
        </p:txBody>
      </p:sp>
      <p:pic>
        <p:nvPicPr>
          <p:cNvPr id="68" name="图片 67" descr="C:\Users\AKE\Desktop\图片66.png图片66"/>
          <p:cNvPicPr>
            <a:picLocks noChangeAspect="1"/>
          </p:cNvPicPr>
          <p:nvPr/>
        </p:nvPicPr>
        <p:blipFill>
          <a:blip r:embed="rId5"/>
          <a:srcRect/>
          <a:stretch>
            <a:fillRect/>
          </a:stretch>
        </p:blipFill>
        <p:spPr>
          <a:xfrm>
            <a:off x="1640840" y="1605280"/>
            <a:ext cx="1893570" cy="1640840"/>
          </a:xfrm>
          <a:prstGeom prst="wedgeRoundRectCallout">
            <a:avLst>
              <a:gd name="adj1" fmla="val -50174"/>
              <a:gd name="adj2" fmla="val 67763"/>
              <a:gd name="adj3" fmla="val 16667"/>
            </a:avLst>
          </a:prstGeom>
        </p:spPr>
      </p:pic>
      <p:sp>
        <p:nvSpPr>
          <p:cNvPr id="69" name="圆角矩形 68"/>
          <p:cNvSpPr/>
          <p:nvPr/>
        </p:nvSpPr>
        <p:spPr>
          <a:xfrm>
            <a:off x="841375" y="5607050"/>
            <a:ext cx="1152008" cy="324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圆角矩形 81"/>
          <p:cNvSpPr/>
          <p:nvPr/>
        </p:nvSpPr>
        <p:spPr>
          <a:xfrm>
            <a:off x="2252980" y="5610225"/>
            <a:ext cx="1260475" cy="350520"/>
          </a:xfrm>
          <a:prstGeom prst="roundRect">
            <a:avLst/>
          </a:prstGeom>
          <a:solidFill>
            <a:schemeClr val="bg2">
              <a:alpha val="37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p>
            <a:pPr algn="ctr"/>
            <a:endParaRPr lang="en-US" altLang="zh-CN"/>
          </a:p>
        </p:txBody>
      </p:sp>
      <p:sp>
        <p:nvSpPr>
          <p:cNvPr id="84" name="圆角矩形 83"/>
          <p:cNvSpPr/>
          <p:nvPr/>
        </p:nvSpPr>
        <p:spPr>
          <a:xfrm>
            <a:off x="2252980" y="5616575"/>
            <a:ext cx="1152008" cy="324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par>
                          <p:cTn id="7" fill="hold">
                            <p:stCondLst>
                              <p:cond delay="0"/>
                            </p:stCondLst>
                            <p:childTnLst>
                              <p:par>
                                <p:cTn id="8" presetID="64" presetClass="path" presetSubtype="0" fill="hold" nodeType="afterEffect">
                                  <p:stCondLst>
                                    <p:cond delay="0"/>
                                  </p:stCondLst>
                                  <p:childTnLst>
                                    <p:animMotion origin="layout" path="M 0.000625 -0.002130 L 0.072917 -0.002222 " pathEditMode="relative" rAng="0" ptsTypes="">
                                      <p:cBhvr>
                                        <p:cTn id="9" dur="2000" fill="hold"/>
                                        <p:tgtEl>
                                          <p:spTgt spid="62"/>
                                        </p:tgtEl>
                                        <p:attrNameLst>
                                          <p:attrName>ppt_x</p:attrName>
                                          <p:attrName>ppt_y</p:attrName>
                                        </p:attrNameLst>
                                      </p:cBhvr>
                                      <p:rCtr x="36" y="1"/>
                                    </p:animMotion>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childTnLst>
                          </p:cTn>
                        </p:par>
                        <p:par>
                          <p:cTn id="14" fill="hold">
                            <p:stCondLst>
                              <p:cond delay="2500"/>
                            </p:stCondLst>
                            <p:childTnLst>
                              <p:par>
                                <p:cTn id="15" presetID="1" presetClass="exit" presetSubtype="0" fill="hold" nodeType="afterEffect">
                                  <p:stCondLst>
                                    <p:cond delay="500"/>
                                  </p:stCondLst>
                                  <p:childTnLst>
                                    <p:set>
                                      <p:cBhvr>
                                        <p:cTn id="16" dur="1" fill="hold">
                                          <p:stCondLst>
                                            <p:cond delay="0"/>
                                          </p:stCondLst>
                                        </p:cTn>
                                        <p:tgtEl>
                                          <p:spTgt spid="63"/>
                                        </p:tgtEl>
                                        <p:attrNameLst>
                                          <p:attrName>style.visibility</p:attrName>
                                        </p:attrNameLst>
                                      </p:cBhvr>
                                      <p:to>
                                        <p:strVal val="hidden"/>
                                      </p:to>
                                    </p:set>
                                  </p:childTnLst>
                                </p:cTn>
                              </p:par>
                            </p:childTnLst>
                          </p:cTn>
                        </p:par>
                        <p:par>
                          <p:cTn id="17" fill="hold">
                            <p:stCondLst>
                              <p:cond delay="3000"/>
                            </p:stCondLst>
                            <p:childTnLst>
                              <p:par>
                                <p:cTn id="18" presetID="22" presetClass="entr" presetSubtype="4"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down)">
                                      <p:cBhvr>
                                        <p:cTn id="20" dur="500"/>
                                        <p:tgtEl>
                                          <p:spTgt spid="6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1" fill="hold" nodeType="clickEffect">
                                  <p:stCondLst>
                                    <p:cond delay="0"/>
                                  </p:stCondLst>
                                  <p:childTnLst>
                                    <p:animEffect transition="out" filter="wipe(up)">
                                      <p:cBhvr>
                                        <p:cTn id="24" dur="500"/>
                                        <p:tgtEl>
                                          <p:spTgt spid="68"/>
                                        </p:tgtEl>
                                      </p:cBhvr>
                                    </p:animEffect>
                                    <p:set>
                                      <p:cBhvr>
                                        <p:cTn id="25" dur="1" fill="hold">
                                          <p:stCondLst>
                                            <p:cond delay="499"/>
                                          </p:stCondLst>
                                        </p:cTn>
                                        <p:tgtEl>
                                          <p:spTgt spid="68"/>
                                        </p:tgtEl>
                                        <p:attrNameLst>
                                          <p:attrName>style.visibility</p:attrName>
                                        </p:attrNameLst>
                                      </p:cBhvr>
                                      <p:to>
                                        <p:strVal val="hidden"/>
                                      </p:to>
                                    </p:set>
                                  </p:childTnLst>
                                </p:cTn>
                              </p:par>
                            </p:childTnLst>
                          </p:cTn>
                        </p:par>
                        <p:par>
                          <p:cTn id="26" fill="hold">
                            <p:stCondLst>
                              <p:cond delay="500"/>
                            </p:stCondLst>
                            <p:childTnLst>
                              <p:par>
                                <p:cTn id="27" presetID="1" presetClass="exit" presetSubtype="0" fill="hold" nodeType="afterEffect">
                                  <p:stCondLst>
                                    <p:cond delay="0"/>
                                  </p:stCondLst>
                                  <p:childTnLst>
                                    <p:set>
                                      <p:cBhvr>
                                        <p:cTn id="28" dur="1" fill="hold">
                                          <p:stCondLst>
                                            <p:cond delay="0"/>
                                          </p:stCondLst>
                                        </p:cTn>
                                        <p:tgtEl>
                                          <p:spTgt spid="62"/>
                                        </p:tgtEl>
                                        <p:attrNameLst>
                                          <p:attrName>style.visibility</p:attrName>
                                        </p:attrNameLst>
                                      </p:cBhvr>
                                      <p:to>
                                        <p:strVal val="hidden"/>
                                      </p:to>
                                    </p:set>
                                  </p:childTnLst>
                                </p:cTn>
                              </p:par>
                            </p:childTnLst>
                          </p:cTn>
                        </p:par>
                        <p:par>
                          <p:cTn id="29" fill="hold">
                            <p:stCondLst>
                              <p:cond delay="500"/>
                            </p:stCondLst>
                            <p:childTnLst>
                              <p:par>
                                <p:cTn id="30" presetID="1" presetClass="exit" presetSubtype="0" fill="hold" nodeType="afterEffect">
                                  <p:stCondLst>
                                    <p:cond delay="0"/>
                                  </p:stCondLst>
                                  <p:childTnLst>
                                    <p:set>
                                      <p:cBhvr>
                                        <p:cTn id="31" dur="1" fill="hold">
                                          <p:stCondLst>
                                            <p:cond delay="0"/>
                                          </p:stCondLst>
                                        </p:cTn>
                                        <p:tgtEl>
                                          <p:spTgt spid="62"/>
                                        </p:tgtEl>
                                        <p:attrNameLst>
                                          <p:attrName>style.visibility</p:attrName>
                                        </p:attrNameLst>
                                      </p:cBhvr>
                                      <p:to>
                                        <p:strVal val="hidden"/>
                                      </p:to>
                                    </p:se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par>
                          <p:cTn id="35" fill="hold">
                            <p:stCondLst>
                              <p:cond delay="500"/>
                            </p:stCondLst>
                            <p:childTnLst>
                              <p:par>
                                <p:cTn id="36" presetID="64" presetClass="path" presetSubtype="0" fill="hold" nodeType="afterEffect">
                                  <p:stCondLst>
                                    <p:cond delay="0"/>
                                  </p:stCondLst>
                                  <p:childTnLst>
                                    <p:animMotion origin="layout" path="M 0.000625 -0.002222 L 0.003819 -0.127130 " pathEditMode="relative" rAng="0" ptsTypes="">
                                      <p:cBhvr>
                                        <p:cTn id="37" dur="2000" fill="hold"/>
                                        <p:tgtEl>
                                          <p:spTgt spid="64"/>
                                        </p:tgtEl>
                                        <p:attrNameLst>
                                          <p:attrName>ppt_x</p:attrName>
                                          <p:attrName>ppt_y</p:attrName>
                                        </p:attrNameLst>
                                      </p:cBhvr>
                                      <p:rCtr x="2" y="-63"/>
                                    </p:animMotion>
                                  </p:childTnLst>
                                </p:cTn>
                              </p:par>
                            </p:childTnLst>
                          </p:cTn>
                        </p:par>
                        <p:par>
                          <p:cTn id="38" fill="hold">
                            <p:stCondLst>
                              <p:cond delay="2500"/>
                            </p:stCondLst>
                            <p:childTnLst>
                              <p:par>
                                <p:cTn id="39" presetID="1" presetClass="exit" presetSubtype="0" fill="hold" nodeType="afterEffect">
                                  <p:stCondLst>
                                    <p:cond delay="0"/>
                                  </p:stCondLst>
                                  <p:childTnLst>
                                    <p:set>
                                      <p:cBhvr>
                                        <p:cTn id="40" dur="1" fill="hold">
                                          <p:stCondLst>
                                            <p:cond delay="0"/>
                                          </p:stCondLst>
                                        </p:cTn>
                                        <p:tgtEl>
                                          <p:spTgt spid="64"/>
                                        </p:tgtEl>
                                        <p:attrNameLst>
                                          <p:attrName>style.visibility</p:attrName>
                                        </p:attrNameLst>
                                      </p:cBhvr>
                                      <p:to>
                                        <p:strVal val="hidden"/>
                                      </p:to>
                                    </p:set>
                                  </p:childTnLst>
                                </p:cTn>
                              </p:par>
                            </p:childTnLst>
                          </p:cTn>
                        </p:par>
                        <p:par>
                          <p:cTn id="41" fill="hold">
                            <p:stCondLst>
                              <p:cond delay="2500"/>
                            </p:stCondLst>
                            <p:childTnLst>
                              <p:par>
                                <p:cTn id="42" presetID="1" presetClass="exit" presetSubtype="0" fill="hold" nodeType="afterEffect">
                                  <p:stCondLst>
                                    <p:cond delay="0"/>
                                  </p:stCondLst>
                                  <p:childTnLst>
                                    <p:set>
                                      <p:cBhvr>
                                        <p:cTn id="43" dur="1" fill="hold">
                                          <p:stCondLst>
                                            <p:cond delay="0"/>
                                          </p:stCondLst>
                                        </p:cTn>
                                        <p:tgtEl>
                                          <p:spTgt spid="64"/>
                                        </p:tgtEl>
                                        <p:attrNameLst>
                                          <p:attrName>style.visibility</p:attrName>
                                        </p:attrNameLst>
                                      </p:cBhvr>
                                      <p:to>
                                        <p:strVal val="hidden"/>
                                      </p:to>
                                    </p:set>
                                  </p:childTnLst>
                                </p:cTn>
                              </p:par>
                            </p:childTnLst>
                          </p:cTn>
                        </p:par>
                        <p:par>
                          <p:cTn id="44" fill="hold">
                            <p:stCondLst>
                              <p:cond delay="2500"/>
                            </p:stCondLst>
                            <p:childTnLst>
                              <p:par>
                                <p:cTn id="45" presetID="1" presetClass="entr" presetSubtype="0" fill="hold" nodeType="after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par>
                          <p:cTn id="47" fill="hold">
                            <p:stCondLst>
                              <p:cond delay="2500"/>
                            </p:stCondLst>
                            <p:childTnLst>
                              <p:par>
                                <p:cTn id="48" presetID="64" presetClass="path" presetSubtype="0" fill="hold" nodeType="afterEffect">
                                  <p:stCondLst>
                                    <p:cond delay="0"/>
                                  </p:stCondLst>
                                  <p:childTnLst>
                                    <p:animMotion origin="layout" path="M 0.000625 -0.002222 L 0.789236 -0.008426 " pathEditMode="relative" rAng="0" ptsTypes="">
                                      <p:cBhvr>
                                        <p:cTn id="49" dur="2000" fill="hold"/>
                                        <p:tgtEl>
                                          <p:spTgt spid="65"/>
                                        </p:tgtEl>
                                        <p:attrNameLst>
                                          <p:attrName>ppt_x</p:attrName>
                                          <p:attrName>ppt_y</p:attrName>
                                        </p:attrNameLst>
                                      </p:cBhvr>
                                      <p:rCtr x="36" y="0"/>
                                    </p:animMotion>
                                  </p:childTnLst>
                                </p:cTn>
                              </p:par>
                            </p:childTnLst>
                          </p:cTn>
                        </p:par>
                        <p:par>
                          <p:cTn id="50" fill="hold">
                            <p:stCondLst>
                              <p:cond delay="4500"/>
                            </p:stCondLst>
                            <p:childTnLst>
                              <p:par>
                                <p:cTn id="51" presetID="1" presetClass="exit" presetSubtype="0" fill="hold" nodeType="afterEffect">
                                  <p:stCondLst>
                                    <p:cond delay="0"/>
                                  </p:stCondLst>
                                  <p:childTnLst>
                                    <p:set>
                                      <p:cBhvr>
                                        <p:cTn id="52" dur="1" fill="hold">
                                          <p:stCondLst>
                                            <p:cond delay="0"/>
                                          </p:stCondLst>
                                        </p:cTn>
                                        <p:tgtEl>
                                          <p:spTgt spid="65"/>
                                        </p:tgtEl>
                                        <p:attrNameLst>
                                          <p:attrName>style.visibility</p:attrName>
                                        </p:attrNameLst>
                                      </p:cBhvr>
                                      <p:to>
                                        <p:strVal val="hidden"/>
                                      </p:to>
                                    </p:set>
                                  </p:childTnLst>
                                </p:cTn>
                              </p:par>
                            </p:childTnLst>
                          </p:cTn>
                        </p:par>
                        <p:par>
                          <p:cTn id="53" fill="hold">
                            <p:stCondLst>
                              <p:cond delay="4500"/>
                            </p:stCondLst>
                            <p:childTnLst>
                              <p:par>
                                <p:cTn id="54" presetID="1" presetClass="exit" presetSubtype="0" fill="hold" nodeType="afterEffect">
                                  <p:stCondLst>
                                    <p:cond delay="0"/>
                                  </p:stCondLst>
                                  <p:childTnLst>
                                    <p:set>
                                      <p:cBhvr>
                                        <p:cTn id="55" dur="1" fill="hold">
                                          <p:stCondLst>
                                            <p:cond delay="0"/>
                                          </p:stCondLst>
                                        </p:cTn>
                                        <p:tgtEl>
                                          <p:spTgt spid="6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41" presetClass="entr" presetSubtype="0" fill="hold" grpId="0" nodeType="clickEffect">
                                  <p:stCondLst>
                                    <p:cond delay="0"/>
                                  </p:stCondLst>
                                  <p:iterate type="lt">
                                    <p:tmPct val="10000"/>
                                  </p:iterate>
                                  <p:childTnLst>
                                    <p:set>
                                      <p:cBhvr>
                                        <p:cTn id="59" dur="1" fill="hold">
                                          <p:stCondLst>
                                            <p:cond delay="0"/>
                                          </p:stCondLst>
                                        </p:cTn>
                                        <p:tgtEl>
                                          <p:spTgt spid="66"/>
                                        </p:tgtEl>
                                        <p:attrNameLst>
                                          <p:attrName>style.visibility</p:attrName>
                                        </p:attrNameLst>
                                      </p:cBhvr>
                                      <p:to>
                                        <p:strVal val="visible"/>
                                      </p:to>
                                    </p:set>
                                    <p:anim calcmode="lin" valueType="num">
                                      <p:cBhvr>
                                        <p:cTn id="60" dur="500" fill="hold"/>
                                        <p:tgtEl>
                                          <p:spTgt spid="66"/>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66"/>
                                        </p:tgtEl>
                                        <p:attrNameLst>
                                          <p:attrName>ppt_y</p:attrName>
                                        </p:attrNameLst>
                                      </p:cBhvr>
                                      <p:tavLst>
                                        <p:tav tm="0">
                                          <p:val>
                                            <p:strVal val="#ppt_y"/>
                                          </p:val>
                                        </p:tav>
                                        <p:tav tm="100000">
                                          <p:val>
                                            <p:strVal val="#ppt_y"/>
                                          </p:val>
                                        </p:tav>
                                      </p:tavLst>
                                    </p:anim>
                                    <p:anim calcmode="lin" valueType="num">
                                      <p:cBhvr>
                                        <p:cTn id="62" dur="500" fill="hold"/>
                                        <p:tgtEl>
                                          <p:spTgt spid="66"/>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66"/>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tmFilter="0,0; .5, 1; 1, 1"/>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矩形 35"/>
          <p:cNvSpPr/>
          <p:nvPr/>
        </p:nvSpPr>
        <p:spPr>
          <a:xfrm>
            <a:off x="4637405" y="5601335"/>
            <a:ext cx="2520019" cy="368935"/>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连接符 3"/>
          <p:cNvCxnSpPr/>
          <p:nvPr/>
        </p:nvCxnSpPr>
        <p:spPr>
          <a:xfrm>
            <a:off x="855350" y="2367280"/>
            <a:ext cx="62172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24540" y="6015990"/>
            <a:ext cx="8388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66140" y="3529330"/>
            <a:ext cx="6216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724540" y="5459095"/>
            <a:ext cx="3528026" cy="190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927100" y="3690620"/>
            <a:ext cx="3322320" cy="368935"/>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1" name="组合 70"/>
          <p:cNvGrpSpPr/>
          <p:nvPr/>
        </p:nvGrpSpPr>
        <p:grpSpPr>
          <a:xfrm rot="0">
            <a:off x="697865" y="3418205"/>
            <a:ext cx="185420" cy="236220"/>
            <a:chOff x="1493" y="7432"/>
            <a:chExt cx="292" cy="372"/>
          </a:xfrm>
        </p:grpSpPr>
        <p:sp>
          <p:nvSpPr>
            <p:cNvPr id="72" name="圆角矩形 71"/>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3" name="圆角矩形 72"/>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4" name="圆角矩形 73"/>
            <p:cNvSpPr/>
            <p:nvPr/>
          </p:nvSpPr>
          <p:spPr>
            <a:xfrm rot="8280000">
              <a:off x="1493" y="7613"/>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75" name="组合 74"/>
          <p:cNvGrpSpPr/>
          <p:nvPr/>
        </p:nvGrpSpPr>
        <p:grpSpPr>
          <a:xfrm rot="10800000">
            <a:off x="904875" y="3470275"/>
            <a:ext cx="35560" cy="579120"/>
            <a:chOff x="1416" y="6052"/>
            <a:chExt cx="28" cy="456"/>
          </a:xfrm>
        </p:grpSpPr>
        <p:sp>
          <p:nvSpPr>
            <p:cNvPr id="76" name="矩形 75"/>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矩形 76"/>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矩形 77"/>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矩形 78"/>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矩形 79"/>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54" name="图片 53" descr="s_vehicle_top"/>
          <p:cNvPicPr>
            <a:picLocks noChangeAspect="1"/>
          </p:cNvPicPr>
          <p:nvPr/>
        </p:nvPicPr>
        <p:blipFill>
          <a:blip r:embed="rId1"/>
          <a:stretch>
            <a:fillRect/>
          </a:stretch>
        </p:blipFill>
        <p:spPr>
          <a:xfrm rot="10800000">
            <a:off x="-826770" y="3704590"/>
            <a:ext cx="783590" cy="335915"/>
          </a:xfrm>
          <a:prstGeom prst="rect">
            <a:avLst/>
          </a:prstGeom>
        </p:spPr>
      </p:pic>
      <p:pic>
        <p:nvPicPr>
          <p:cNvPr id="67" name="闪光灯" descr="闪光灯-1"/>
          <p:cNvPicPr>
            <a:picLocks noChangeAspect="1"/>
          </p:cNvPicPr>
          <p:nvPr/>
        </p:nvPicPr>
        <p:blipFill>
          <a:blip r:embed="rId2"/>
          <a:stretch>
            <a:fillRect/>
          </a:stretch>
        </p:blipFill>
        <p:spPr>
          <a:xfrm rot="12720000">
            <a:off x="295910" y="3482340"/>
            <a:ext cx="558800" cy="815340"/>
          </a:xfrm>
          <a:prstGeom prst="rect">
            <a:avLst/>
          </a:prstGeom>
        </p:spPr>
      </p:pic>
      <p:grpSp>
        <p:nvGrpSpPr>
          <p:cNvPr id="5" name="组合 4"/>
          <p:cNvGrpSpPr/>
          <p:nvPr/>
        </p:nvGrpSpPr>
        <p:grpSpPr>
          <a:xfrm rot="0">
            <a:off x="8553450" y="5153025"/>
            <a:ext cx="185420" cy="236220"/>
            <a:chOff x="1493" y="7432"/>
            <a:chExt cx="292" cy="372"/>
          </a:xfrm>
        </p:grpSpPr>
        <p:sp>
          <p:nvSpPr>
            <p:cNvPr id="6" name="圆角矩形 5"/>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 name="圆角矩形 6"/>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8" name="圆角矩形 7"/>
            <p:cNvSpPr/>
            <p:nvPr/>
          </p:nvSpPr>
          <p:spPr>
            <a:xfrm rot="8280000">
              <a:off x="1493" y="7613"/>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9" name="组合 8"/>
          <p:cNvGrpSpPr/>
          <p:nvPr/>
        </p:nvGrpSpPr>
        <p:grpSpPr>
          <a:xfrm rot="10800000">
            <a:off x="8760460" y="5205095"/>
            <a:ext cx="35560" cy="579120"/>
            <a:chOff x="1416" y="6052"/>
            <a:chExt cx="28" cy="456"/>
          </a:xfrm>
        </p:grpSpPr>
        <p:sp>
          <p:nvSpPr>
            <p:cNvPr id="10" name="矩形 9"/>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s_vehicle_top"/>
          <p:cNvPicPr>
            <a:picLocks noChangeAspect="1"/>
          </p:cNvPicPr>
          <p:nvPr/>
        </p:nvPicPr>
        <p:blipFill>
          <a:blip r:embed="rId1"/>
          <a:stretch>
            <a:fillRect/>
          </a:stretch>
        </p:blipFill>
        <p:spPr>
          <a:xfrm rot="10800000">
            <a:off x="6255385" y="5629275"/>
            <a:ext cx="783590" cy="335915"/>
          </a:xfrm>
          <a:prstGeom prst="rect">
            <a:avLst/>
          </a:prstGeom>
        </p:spPr>
      </p:pic>
      <p:pic>
        <p:nvPicPr>
          <p:cNvPr id="18" name="闪光灯" descr="闪光灯-1"/>
          <p:cNvPicPr>
            <a:picLocks noChangeAspect="1"/>
          </p:cNvPicPr>
          <p:nvPr/>
        </p:nvPicPr>
        <p:blipFill>
          <a:blip r:embed="rId2"/>
          <a:stretch>
            <a:fillRect/>
          </a:stretch>
        </p:blipFill>
        <p:spPr>
          <a:xfrm rot="12720000">
            <a:off x="8110855" y="5201920"/>
            <a:ext cx="558800" cy="815340"/>
          </a:xfrm>
          <a:prstGeom prst="rect">
            <a:avLst/>
          </a:prstGeom>
        </p:spPr>
      </p:pic>
      <p:sp>
        <p:nvSpPr>
          <p:cNvPr id="19" name="文本框 18"/>
          <p:cNvSpPr txBox="1"/>
          <p:nvPr/>
        </p:nvSpPr>
        <p:spPr>
          <a:xfrm>
            <a:off x="641350" y="2698750"/>
            <a:ext cx="1325880" cy="645160"/>
          </a:xfrm>
          <a:prstGeom prst="rect">
            <a:avLst/>
          </a:prstGeom>
          <a:noFill/>
        </p:spPr>
        <p:txBody>
          <a:bodyPr wrap="none" rtlCol="0">
            <a:spAutoFit/>
          </a:bodyPr>
          <a:p>
            <a:pPr algn="l"/>
            <a:r>
              <a:rPr lang="en-US" altLang="zh-CN" b="1">
                <a:solidFill>
                  <a:srgbClr val="FFC000"/>
                </a:solidFill>
                <a:latin typeface="微软雅黑" panose="020B0503020204020204" charset="-122"/>
                <a:ea typeface="微软雅黑" panose="020B0503020204020204" charset="-122"/>
              </a:rPr>
              <a:t>A</a:t>
            </a:r>
            <a:r>
              <a:rPr lang="zh-CN" altLang="en-US" b="1">
                <a:solidFill>
                  <a:srgbClr val="FFC000"/>
                </a:solidFill>
                <a:latin typeface="微软雅黑" panose="020B0503020204020204" charset="-122"/>
                <a:ea typeface="微软雅黑" panose="020B0503020204020204" charset="-122"/>
              </a:rPr>
              <a:t>区到达</a:t>
            </a:r>
            <a:endParaRPr lang="zh-CN" altLang="en-US" b="1">
              <a:solidFill>
                <a:srgbClr val="FFC000"/>
              </a:solidFill>
              <a:latin typeface="微软雅黑" panose="020B0503020204020204" charset="-122"/>
              <a:ea typeface="微软雅黑" panose="020B0503020204020204" charset="-122"/>
            </a:endParaRPr>
          </a:p>
          <a:p>
            <a:pPr algn="l"/>
            <a:r>
              <a:rPr lang="zh-CN" altLang="en-US" b="1">
                <a:solidFill>
                  <a:srgbClr val="FFC000"/>
                </a:solidFill>
                <a:latin typeface="微软雅黑" panose="020B0503020204020204" charset="-122"/>
                <a:ea typeface="微软雅黑" panose="020B0503020204020204" charset="-122"/>
              </a:rPr>
              <a:t>出租车入口</a:t>
            </a:r>
            <a:endParaRPr lang="zh-CN" altLang="en-US" b="1">
              <a:solidFill>
                <a:srgbClr val="FFC000"/>
              </a:solidFill>
              <a:latin typeface="微软雅黑" panose="020B0503020204020204" charset="-122"/>
              <a:ea typeface="微软雅黑" panose="020B0503020204020204" charset="-122"/>
            </a:endParaRPr>
          </a:p>
        </p:txBody>
      </p:sp>
      <p:sp>
        <p:nvSpPr>
          <p:cNvPr id="20" name="文本框 19"/>
          <p:cNvSpPr txBox="1"/>
          <p:nvPr/>
        </p:nvSpPr>
        <p:spPr>
          <a:xfrm>
            <a:off x="7870190" y="3106420"/>
            <a:ext cx="1325880" cy="645160"/>
          </a:xfrm>
          <a:prstGeom prst="rect">
            <a:avLst/>
          </a:prstGeom>
          <a:noFill/>
        </p:spPr>
        <p:txBody>
          <a:bodyPr wrap="none" rtlCol="0">
            <a:spAutoFit/>
          </a:bodyPr>
          <a:p>
            <a:pPr algn="l"/>
            <a:r>
              <a:rPr lang="en-US" altLang="zh-CN" b="1">
                <a:solidFill>
                  <a:srgbClr val="FFC000"/>
                </a:solidFill>
                <a:latin typeface="微软雅黑" panose="020B0503020204020204" charset="-122"/>
                <a:ea typeface="微软雅黑" panose="020B0503020204020204" charset="-122"/>
                <a:sym typeface="+mn-ea"/>
              </a:rPr>
              <a:t>A</a:t>
            </a:r>
            <a:r>
              <a:rPr lang="zh-CN" altLang="en-US" b="1">
                <a:solidFill>
                  <a:srgbClr val="FFC000"/>
                </a:solidFill>
                <a:latin typeface="微软雅黑" panose="020B0503020204020204" charset="-122"/>
                <a:ea typeface="微软雅黑" panose="020B0503020204020204" charset="-122"/>
                <a:sym typeface="+mn-ea"/>
              </a:rPr>
              <a:t>区到达</a:t>
            </a:r>
            <a:endParaRPr lang="zh-CN" altLang="en-US" b="1">
              <a:solidFill>
                <a:srgbClr val="FFC000"/>
              </a:solidFill>
              <a:latin typeface="微软雅黑" panose="020B0503020204020204" charset="-122"/>
              <a:ea typeface="微软雅黑" panose="020B0503020204020204" charset="-122"/>
            </a:endParaRPr>
          </a:p>
          <a:p>
            <a:pPr algn="l"/>
            <a:r>
              <a:rPr lang="zh-CN" altLang="en-US" b="1">
                <a:solidFill>
                  <a:srgbClr val="FFC000"/>
                </a:solidFill>
                <a:latin typeface="微软雅黑" panose="020B0503020204020204" charset="-122"/>
                <a:ea typeface="微软雅黑" panose="020B0503020204020204" charset="-122"/>
                <a:sym typeface="+mn-ea"/>
              </a:rPr>
              <a:t>出租车出口</a:t>
            </a:r>
            <a:endParaRPr lang="en-US" altLang="zh-CN" b="1">
              <a:solidFill>
                <a:srgbClr val="FFC000"/>
              </a:solidFill>
              <a:latin typeface="微软雅黑" panose="020B0503020204020204" charset="-122"/>
              <a:ea typeface="微软雅黑" panose="020B0503020204020204" charset="-122"/>
            </a:endParaRPr>
          </a:p>
        </p:txBody>
      </p:sp>
      <p:sp>
        <p:nvSpPr>
          <p:cNvPr id="21" name="文本框 20"/>
          <p:cNvSpPr txBox="1"/>
          <p:nvPr/>
        </p:nvSpPr>
        <p:spPr>
          <a:xfrm>
            <a:off x="5471795" y="6276340"/>
            <a:ext cx="868680" cy="368300"/>
          </a:xfrm>
          <a:prstGeom prst="rect">
            <a:avLst/>
          </a:prstGeom>
          <a:noFill/>
        </p:spPr>
        <p:txBody>
          <a:bodyPr wrap="none" rtlCol="0">
            <a:spAutoFit/>
          </a:bodyPr>
          <a:p>
            <a:pPr algn="l"/>
            <a:r>
              <a:rPr lang="zh-CN" altLang="en-US" b="1">
                <a:solidFill>
                  <a:srgbClr val="FFC000"/>
                </a:solidFill>
                <a:latin typeface="微软雅黑" panose="020B0503020204020204" charset="-122"/>
                <a:ea typeface="微软雅黑" panose="020B0503020204020204" charset="-122"/>
              </a:rPr>
              <a:t>接客区</a:t>
            </a:r>
            <a:endParaRPr lang="zh-CN" altLang="en-US" b="1">
              <a:solidFill>
                <a:srgbClr val="FFC000"/>
              </a:solidFill>
              <a:latin typeface="微软雅黑" panose="020B0503020204020204" charset="-122"/>
              <a:ea typeface="微软雅黑" panose="020B0503020204020204" charset="-122"/>
            </a:endParaRPr>
          </a:p>
        </p:txBody>
      </p:sp>
      <p:sp>
        <p:nvSpPr>
          <p:cNvPr id="22" name="文本框 21"/>
          <p:cNvSpPr txBox="1"/>
          <p:nvPr/>
        </p:nvSpPr>
        <p:spPr>
          <a:xfrm>
            <a:off x="694055" y="645795"/>
            <a:ext cx="3555365" cy="368300"/>
          </a:xfrm>
          <a:prstGeom prst="rect">
            <a:avLst/>
          </a:prstGeom>
          <a:noFill/>
        </p:spPr>
        <p:txBody>
          <a:bodyPr wrap="none" rtlCol="0">
            <a:spAutoFit/>
          </a:bodyPr>
          <a:p>
            <a:pPr algn="l"/>
            <a:r>
              <a:rPr lang="zh-CN" altLang="en-US" b="1">
                <a:solidFill>
                  <a:srgbClr val="FFC000"/>
                </a:solidFill>
                <a:latin typeface="微软雅黑" panose="020B0503020204020204" charset="-122"/>
                <a:ea typeface="微软雅黑" panose="020B0503020204020204" charset="-122"/>
              </a:rPr>
              <a:t>已授权出租车</a:t>
            </a:r>
            <a:r>
              <a:rPr lang="en-US" altLang="zh-CN" b="1">
                <a:solidFill>
                  <a:srgbClr val="FFC000"/>
                </a:solidFill>
                <a:latin typeface="微软雅黑" panose="020B0503020204020204" charset="-122"/>
                <a:ea typeface="微软雅黑" panose="020B0503020204020204" charset="-122"/>
              </a:rPr>
              <a:t>A</a:t>
            </a:r>
            <a:r>
              <a:rPr lang="zh-CN" altLang="zh-CN" b="1">
                <a:solidFill>
                  <a:srgbClr val="FFC000"/>
                </a:solidFill>
                <a:latin typeface="微软雅黑" panose="020B0503020204020204" charset="-122"/>
                <a:ea typeface="微软雅黑" panose="020B0503020204020204" charset="-122"/>
              </a:rPr>
              <a:t>区到达接客</a:t>
            </a:r>
            <a:r>
              <a:rPr lang="zh-CN" altLang="en-US" b="1">
                <a:solidFill>
                  <a:srgbClr val="FFC000"/>
                </a:solidFill>
                <a:latin typeface="微软雅黑" panose="020B0503020204020204" charset="-122"/>
                <a:ea typeface="微软雅黑" panose="020B0503020204020204" charset="-122"/>
              </a:rPr>
              <a:t>演示：</a:t>
            </a:r>
            <a:endParaRPr lang="zh-CN" altLang="en-US" b="1">
              <a:solidFill>
                <a:srgbClr val="FFC000"/>
              </a:solidFill>
              <a:latin typeface="微软雅黑" panose="020B0503020204020204" charset="-122"/>
              <a:ea typeface="微软雅黑" panose="020B0503020204020204" charset="-122"/>
            </a:endParaRPr>
          </a:p>
        </p:txBody>
      </p:sp>
      <p:pic>
        <p:nvPicPr>
          <p:cNvPr id="2" name="图片 1" descr="C:\Users\AKE\Desktop\强哥\出租车解决方案\配图\PMS18-授权车辆.jpgPMS18-授权车辆"/>
          <p:cNvPicPr>
            <a:picLocks noChangeAspect="1"/>
          </p:cNvPicPr>
          <p:nvPr/>
        </p:nvPicPr>
        <p:blipFill>
          <a:blip r:embed="rId3"/>
          <a:srcRect/>
          <a:stretch>
            <a:fillRect/>
          </a:stretch>
        </p:blipFill>
        <p:spPr>
          <a:xfrm>
            <a:off x="855345" y="1546860"/>
            <a:ext cx="1992630" cy="1640840"/>
          </a:xfrm>
          <a:prstGeom prst="wedgeRoundRectCallout">
            <a:avLst>
              <a:gd name="adj1" fmla="val -50174"/>
              <a:gd name="adj2" fmla="val 67763"/>
              <a:gd name="adj3" fmla="val 16667"/>
            </a:avLst>
          </a:prstGeom>
        </p:spPr>
      </p:pic>
      <p:pic>
        <p:nvPicPr>
          <p:cNvPr id="23" name="图片 22" descr="s_vehicle_top"/>
          <p:cNvPicPr>
            <a:picLocks noChangeAspect="1"/>
          </p:cNvPicPr>
          <p:nvPr/>
        </p:nvPicPr>
        <p:blipFill>
          <a:blip r:embed="rId1"/>
          <a:stretch>
            <a:fillRect/>
          </a:stretch>
        </p:blipFill>
        <p:spPr>
          <a:xfrm rot="10800000">
            <a:off x="1967230" y="3704590"/>
            <a:ext cx="783590" cy="335915"/>
          </a:xfrm>
          <a:prstGeom prst="rect">
            <a:avLst/>
          </a:prstGeom>
        </p:spPr>
      </p:pic>
      <p:pic>
        <p:nvPicPr>
          <p:cNvPr id="24" name="图片 23" descr="s_vehicle_top"/>
          <p:cNvPicPr>
            <a:picLocks noChangeAspect="1"/>
          </p:cNvPicPr>
          <p:nvPr/>
        </p:nvPicPr>
        <p:blipFill>
          <a:blip r:embed="rId1"/>
          <a:stretch>
            <a:fillRect/>
          </a:stretch>
        </p:blipFill>
        <p:spPr>
          <a:xfrm rot="10800000">
            <a:off x="2705100" y="3707130"/>
            <a:ext cx="783590" cy="335915"/>
          </a:xfrm>
          <a:prstGeom prst="rect">
            <a:avLst/>
          </a:prstGeom>
        </p:spPr>
      </p:pic>
      <p:pic>
        <p:nvPicPr>
          <p:cNvPr id="26" name="图片 25" descr="s_vehicle_top"/>
          <p:cNvPicPr>
            <a:picLocks noChangeAspect="1"/>
          </p:cNvPicPr>
          <p:nvPr/>
        </p:nvPicPr>
        <p:blipFill>
          <a:blip r:embed="rId1"/>
          <a:stretch>
            <a:fillRect/>
          </a:stretch>
        </p:blipFill>
        <p:spPr>
          <a:xfrm rot="10800000">
            <a:off x="4688205" y="5629275"/>
            <a:ext cx="783590" cy="335915"/>
          </a:xfrm>
          <a:prstGeom prst="rect">
            <a:avLst/>
          </a:prstGeom>
        </p:spPr>
      </p:pic>
      <p:pic>
        <p:nvPicPr>
          <p:cNvPr id="30" name="图片 29" descr="s_vehicle_top"/>
          <p:cNvPicPr>
            <a:picLocks noChangeAspect="1"/>
          </p:cNvPicPr>
          <p:nvPr/>
        </p:nvPicPr>
        <p:blipFill>
          <a:blip r:embed="rId1"/>
          <a:stretch>
            <a:fillRect/>
          </a:stretch>
        </p:blipFill>
        <p:spPr>
          <a:xfrm rot="10800000">
            <a:off x="3465830" y="3687445"/>
            <a:ext cx="783590" cy="335915"/>
          </a:xfrm>
          <a:prstGeom prst="rect">
            <a:avLst/>
          </a:prstGeom>
        </p:spPr>
      </p:pic>
      <p:cxnSp>
        <p:nvCxnSpPr>
          <p:cNvPr id="32" name="直接连接符 31"/>
          <p:cNvCxnSpPr/>
          <p:nvPr/>
        </p:nvCxnSpPr>
        <p:spPr>
          <a:xfrm>
            <a:off x="7084695" y="3547745"/>
            <a:ext cx="1282065" cy="773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5019040" y="5459095"/>
            <a:ext cx="3204024" cy="1905"/>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74" name="图片 173" descr="车主1"/>
          <p:cNvPicPr>
            <a:picLocks noChangeAspect="1"/>
          </p:cNvPicPr>
          <p:nvPr/>
        </p:nvPicPr>
        <p:blipFill>
          <a:blip r:embed="rId4"/>
          <a:stretch>
            <a:fillRect/>
          </a:stretch>
        </p:blipFill>
        <p:spPr>
          <a:xfrm rot="10800000">
            <a:off x="6424930" y="6435725"/>
            <a:ext cx="481330" cy="702310"/>
          </a:xfrm>
          <a:prstGeom prst="rect">
            <a:avLst/>
          </a:prstGeom>
        </p:spPr>
      </p:pic>
      <p:pic>
        <p:nvPicPr>
          <p:cNvPr id="35" name="图片 34" descr="s_vehicle_top"/>
          <p:cNvPicPr>
            <a:picLocks noChangeAspect="1"/>
          </p:cNvPicPr>
          <p:nvPr/>
        </p:nvPicPr>
        <p:blipFill>
          <a:blip r:embed="rId1"/>
          <a:stretch>
            <a:fillRect/>
          </a:stretch>
        </p:blipFill>
        <p:spPr>
          <a:xfrm rot="10800000">
            <a:off x="5471795" y="5629275"/>
            <a:ext cx="783590" cy="335915"/>
          </a:xfrm>
          <a:prstGeom prst="rect">
            <a:avLst/>
          </a:prstGeom>
        </p:spPr>
      </p:pic>
      <p:grpSp>
        <p:nvGrpSpPr>
          <p:cNvPr id="37" name="组合 36"/>
          <p:cNvGrpSpPr/>
          <p:nvPr/>
        </p:nvGrpSpPr>
        <p:grpSpPr>
          <a:xfrm rot="0">
            <a:off x="4347210" y="3490595"/>
            <a:ext cx="185420" cy="236220"/>
            <a:chOff x="1493" y="7432"/>
            <a:chExt cx="292" cy="372"/>
          </a:xfrm>
        </p:grpSpPr>
        <p:sp>
          <p:nvSpPr>
            <p:cNvPr id="38" name="圆角矩形 37"/>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9" name="圆角矩形 38"/>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0" name="圆角矩形 39"/>
            <p:cNvSpPr/>
            <p:nvPr/>
          </p:nvSpPr>
          <p:spPr>
            <a:xfrm rot="8280000">
              <a:off x="1493" y="7613"/>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41" name="组合 40"/>
          <p:cNvGrpSpPr/>
          <p:nvPr/>
        </p:nvGrpSpPr>
        <p:grpSpPr>
          <a:xfrm rot="10800000">
            <a:off x="4554220" y="3542665"/>
            <a:ext cx="35560" cy="579120"/>
            <a:chOff x="1416" y="6052"/>
            <a:chExt cx="28" cy="456"/>
          </a:xfrm>
        </p:grpSpPr>
        <p:sp>
          <p:nvSpPr>
            <p:cNvPr id="42" name="矩形 41"/>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矩形 42"/>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矩形 43"/>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矩形 46"/>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50" name="图片 49" descr="s_vehicle_top"/>
          <p:cNvPicPr>
            <a:picLocks noChangeAspect="1"/>
          </p:cNvPicPr>
          <p:nvPr/>
        </p:nvPicPr>
        <p:blipFill>
          <a:blip r:embed="rId1"/>
          <a:stretch>
            <a:fillRect/>
          </a:stretch>
        </p:blipFill>
        <p:spPr>
          <a:xfrm rot="13500000">
            <a:off x="3801745" y="3724910"/>
            <a:ext cx="783590" cy="335915"/>
          </a:xfrm>
          <a:prstGeom prst="rect">
            <a:avLst/>
          </a:prstGeom>
        </p:spPr>
      </p:pic>
      <p:pic>
        <p:nvPicPr>
          <p:cNvPr id="52" name="图片 51" descr="s_vehicle_top"/>
          <p:cNvPicPr>
            <a:picLocks noChangeAspect="1"/>
          </p:cNvPicPr>
          <p:nvPr/>
        </p:nvPicPr>
        <p:blipFill>
          <a:blip r:embed="rId1"/>
          <a:stretch>
            <a:fillRect/>
          </a:stretch>
        </p:blipFill>
        <p:spPr>
          <a:xfrm rot="10800000">
            <a:off x="4382770" y="5616575"/>
            <a:ext cx="783590" cy="335915"/>
          </a:xfrm>
          <a:prstGeom prst="rect">
            <a:avLst/>
          </a:prstGeom>
        </p:spPr>
      </p:pic>
      <p:cxnSp>
        <p:nvCxnSpPr>
          <p:cNvPr id="25" name="直接连接符 24"/>
          <p:cNvCxnSpPr/>
          <p:nvPr/>
        </p:nvCxnSpPr>
        <p:spPr>
          <a:xfrm flipV="1">
            <a:off x="724540" y="4345305"/>
            <a:ext cx="3528026" cy="1905"/>
          </a:xfrm>
          <a:prstGeom prst="line">
            <a:avLst/>
          </a:prstGeom>
          <a:ln w="34925">
            <a:prstDash val="soli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5019040" y="4345305"/>
            <a:ext cx="3312025" cy="1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724540" y="4902200"/>
            <a:ext cx="3528026" cy="190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019040" y="4902200"/>
            <a:ext cx="3240024" cy="190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5113655" y="5442585"/>
            <a:ext cx="1792605" cy="35560"/>
            <a:chOff x="4904" y="9103"/>
            <a:chExt cx="2823" cy="56"/>
          </a:xfrm>
        </p:grpSpPr>
        <p:sp>
          <p:nvSpPr>
            <p:cNvPr id="81" name="椭圆 80"/>
            <p:cNvSpPr>
              <a:spLocks noChangeAspect="1"/>
            </p:cNvSpPr>
            <p:nvPr/>
          </p:nvSpPr>
          <p:spPr>
            <a:xfrm>
              <a:off x="4904" y="9103"/>
              <a:ext cx="57"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83" name="椭圆 82"/>
            <p:cNvSpPr>
              <a:spLocks noChangeAspect="1"/>
            </p:cNvSpPr>
            <p:nvPr/>
          </p:nvSpPr>
          <p:spPr>
            <a:xfrm>
              <a:off x="5366"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98" name="椭圆 97"/>
            <p:cNvSpPr>
              <a:spLocks noChangeAspect="1"/>
            </p:cNvSpPr>
            <p:nvPr/>
          </p:nvSpPr>
          <p:spPr>
            <a:xfrm>
              <a:off x="5827"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99" name="椭圆 98"/>
            <p:cNvSpPr>
              <a:spLocks noChangeAspect="1"/>
            </p:cNvSpPr>
            <p:nvPr/>
          </p:nvSpPr>
          <p:spPr>
            <a:xfrm>
              <a:off x="6288"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03" name="椭圆 102"/>
            <p:cNvSpPr>
              <a:spLocks noChangeAspect="1"/>
            </p:cNvSpPr>
            <p:nvPr/>
          </p:nvSpPr>
          <p:spPr>
            <a:xfrm>
              <a:off x="6749"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12" name="椭圆 111"/>
            <p:cNvSpPr>
              <a:spLocks noChangeAspect="1"/>
            </p:cNvSpPr>
            <p:nvPr/>
          </p:nvSpPr>
          <p:spPr>
            <a:xfrm>
              <a:off x="7210"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13" name="椭圆 112"/>
            <p:cNvSpPr>
              <a:spLocks noChangeAspect="1"/>
            </p:cNvSpPr>
            <p:nvPr/>
          </p:nvSpPr>
          <p:spPr>
            <a:xfrm>
              <a:off x="7671"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grpSp>
      <p:sp>
        <p:nvSpPr>
          <p:cNvPr id="33" name="圆角矩形 32"/>
          <p:cNvSpPr/>
          <p:nvPr/>
        </p:nvSpPr>
        <p:spPr>
          <a:xfrm>
            <a:off x="841375" y="5600700"/>
            <a:ext cx="1260475" cy="350520"/>
          </a:xfrm>
          <a:prstGeom prst="roundRect">
            <a:avLst/>
          </a:prstGeom>
          <a:solidFill>
            <a:schemeClr val="bg2">
              <a:alpha val="37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p>
            <a:pPr algn="ctr"/>
            <a:endParaRPr lang="en-US" altLang="zh-CN"/>
          </a:p>
        </p:txBody>
      </p:sp>
      <p:sp>
        <p:nvSpPr>
          <p:cNvPr id="69" name="圆角矩形 68"/>
          <p:cNvSpPr/>
          <p:nvPr/>
        </p:nvSpPr>
        <p:spPr>
          <a:xfrm>
            <a:off x="841375" y="5607050"/>
            <a:ext cx="1152008" cy="324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圆角矩形 81"/>
          <p:cNvSpPr/>
          <p:nvPr/>
        </p:nvSpPr>
        <p:spPr>
          <a:xfrm>
            <a:off x="2252980" y="5610225"/>
            <a:ext cx="1260475" cy="350520"/>
          </a:xfrm>
          <a:prstGeom prst="roundRect">
            <a:avLst/>
          </a:prstGeom>
          <a:solidFill>
            <a:schemeClr val="bg2">
              <a:alpha val="37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p>
            <a:pPr algn="ctr"/>
            <a:endParaRPr lang="en-US" altLang="zh-CN"/>
          </a:p>
        </p:txBody>
      </p:sp>
      <p:sp>
        <p:nvSpPr>
          <p:cNvPr id="84" name="圆角矩形 83"/>
          <p:cNvSpPr/>
          <p:nvPr/>
        </p:nvSpPr>
        <p:spPr>
          <a:xfrm>
            <a:off x="2252980" y="5616575"/>
            <a:ext cx="1152008" cy="324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64" presetClass="path" presetSubtype="0" fill="hold" nodeType="afterEffect">
                                  <p:stCondLst>
                                    <p:cond delay="0"/>
                                  </p:stCondLst>
                                  <p:childTnLst>
                                    <p:animMotion origin="layout" path="M 0.000625 -0.002130 L 0.072917 -0.002222 " pathEditMode="relative" rAng="0" ptsTypes="">
                                      <p:cBhvr>
                                        <p:cTn id="9" dur="2000" fill="hold"/>
                                        <p:tgtEl>
                                          <p:spTgt spid="54"/>
                                        </p:tgtEl>
                                        <p:attrNameLst>
                                          <p:attrName>ppt_x</p:attrName>
                                          <p:attrName>ppt_y</p:attrName>
                                        </p:attrNameLst>
                                      </p:cBhvr>
                                      <p:rCtr x="36" y="1"/>
                                    </p:animMotion>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childTnLst>
                                </p:cTn>
                              </p:par>
                            </p:childTnLst>
                          </p:cTn>
                        </p:par>
                        <p:par>
                          <p:cTn id="14" fill="hold">
                            <p:stCondLst>
                              <p:cond delay="2500"/>
                            </p:stCondLst>
                            <p:childTnLst>
                              <p:par>
                                <p:cTn id="15" presetID="2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nodeType="clickEffect">
                                  <p:stCondLst>
                                    <p:cond delay="0"/>
                                  </p:stCondLst>
                                  <p:childTnLst>
                                    <p:animEffect transition="out" filter="wipe(up)">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par>
                          <p:cTn id="23" fill="hold">
                            <p:stCondLst>
                              <p:cond delay="500"/>
                            </p:stCondLst>
                            <p:childTnLst>
                              <p:par>
                                <p:cTn id="24" presetID="1" presetClass="exit" presetSubtype="0" fill="hold" nodeType="afterEffect">
                                  <p:stCondLst>
                                    <p:cond delay="500"/>
                                  </p:stCondLst>
                                  <p:childTnLst>
                                    <p:set>
                                      <p:cBhvr>
                                        <p:cTn id="25" dur="1" fill="hold">
                                          <p:stCondLst>
                                            <p:cond delay="0"/>
                                          </p:stCondLst>
                                        </p:cTn>
                                        <p:tgtEl>
                                          <p:spTgt spid="67"/>
                                        </p:tgtEl>
                                        <p:attrNameLst>
                                          <p:attrName>style.visibility</p:attrName>
                                        </p:attrNameLst>
                                      </p:cBhvr>
                                      <p:to>
                                        <p:strVal val="hidden"/>
                                      </p:to>
                                    </p:set>
                                  </p:childTnLst>
                                </p:cTn>
                              </p:par>
                            </p:childTnLst>
                          </p:cTn>
                        </p:par>
                        <p:par>
                          <p:cTn id="26" fill="hold">
                            <p:stCondLst>
                              <p:cond delay="1000"/>
                            </p:stCondLst>
                            <p:childTnLst>
                              <p:par>
                                <p:cTn id="27" presetID="22" presetClass="exit" presetSubtype="4" fill="hold" nodeType="afterEffect">
                                  <p:stCondLst>
                                    <p:cond delay="0"/>
                                  </p:stCondLst>
                                  <p:childTnLst>
                                    <p:animEffect transition="out" filter="wipe(down)">
                                      <p:cBhvr>
                                        <p:cTn id="28" dur="500"/>
                                        <p:tgtEl>
                                          <p:spTgt spid="75"/>
                                        </p:tgtEl>
                                      </p:cBhvr>
                                    </p:animEffect>
                                    <p:set>
                                      <p:cBhvr>
                                        <p:cTn id="29" dur="1" fill="hold">
                                          <p:stCondLst>
                                            <p:cond delay="499"/>
                                          </p:stCondLst>
                                        </p:cTn>
                                        <p:tgtEl>
                                          <p:spTgt spid="75"/>
                                        </p:tgtEl>
                                        <p:attrNameLst>
                                          <p:attrName>style.visibility</p:attrName>
                                        </p:attrNameLst>
                                      </p:cBhvr>
                                      <p:to>
                                        <p:strVal val="hidden"/>
                                      </p:to>
                                    </p:set>
                                  </p:childTnLst>
                                </p:cTn>
                              </p:par>
                            </p:childTnLst>
                          </p:cTn>
                        </p:par>
                        <p:par>
                          <p:cTn id="30" fill="hold">
                            <p:stCondLst>
                              <p:cond delay="1500"/>
                            </p:stCondLst>
                            <p:childTnLst>
                              <p:par>
                                <p:cTn id="31" presetID="63" presetClass="path" presetSubtype="0" accel="50000" decel="50000" fill="hold" nodeType="afterEffect">
                                  <p:stCondLst>
                                    <p:cond delay="0"/>
                                  </p:stCondLst>
                                  <p:childTnLst>
                                    <p:animMotion origin="layout" path="M 0.072014 -0.002407 L 0.214375 -0.002963 " pathEditMode="relative" rAng="0" ptsTypes="">
                                      <p:cBhvr>
                                        <p:cTn id="32" dur="2000" fill="hold"/>
                                        <p:tgtEl>
                                          <p:spTgt spid="54"/>
                                        </p:tgtEl>
                                        <p:attrNameLst>
                                          <p:attrName>ppt_x</p:attrName>
                                          <p:attrName>ppt_y</p:attrName>
                                        </p:attrNameLst>
                                      </p:cBhvr>
                                      <p:rCtr x="65" y="0"/>
                                    </p:animMotion>
                                  </p:childTnLst>
                                </p:cTn>
                              </p:par>
                              <p:par>
                                <p:cTn id="33" presetID="22" presetClass="entr" presetSubtype="1" fill="hold" nodeType="withEffect">
                                  <p:stCondLst>
                                    <p:cond delay="1800"/>
                                  </p:stCondLst>
                                  <p:childTnLst>
                                    <p:set>
                                      <p:cBhvr>
                                        <p:cTn id="34" dur="1" fill="hold">
                                          <p:stCondLst>
                                            <p:cond delay="0"/>
                                          </p:stCondLst>
                                        </p:cTn>
                                        <p:tgtEl>
                                          <p:spTgt spid="75"/>
                                        </p:tgtEl>
                                        <p:attrNameLst>
                                          <p:attrName>style.visibility</p:attrName>
                                        </p:attrNameLst>
                                      </p:cBhvr>
                                      <p:to>
                                        <p:strVal val="visible"/>
                                      </p:to>
                                    </p:set>
                                    <p:animEffect transition="in" filter="wipe(up)">
                                      <p:cBhvr>
                                        <p:cTn id="35" dur="500"/>
                                        <p:tgtEl>
                                          <p:spTgt spid="75"/>
                                        </p:tgtEl>
                                      </p:cBhvr>
                                    </p:animEffect>
                                  </p:childTnLst>
                                </p:cTn>
                              </p:par>
                            </p:childTnLst>
                          </p:cTn>
                        </p:par>
                        <p:par>
                          <p:cTn id="36" fill="hold">
                            <p:stCondLst>
                              <p:cond delay="3500"/>
                            </p:stCondLst>
                            <p:childTnLst>
                              <p:par>
                                <p:cTn id="37" presetID="1" presetClass="entr" presetSubtype="0" fill="hold" nodeType="afterEffect">
                                  <p:stCondLst>
                                    <p:cond delay="0"/>
                                  </p:stCondLst>
                                  <p:childTnLst>
                                    <p:set>
                                      <p:cBhvr>
                                        <p:cTn id="38" dur="1" fill="hold">
                                          <p:stCondLst>
                                            <p:cond delay="0"/>
                                          </p:stCondLst>
                                        </p:cTn>
                                        <p:tgtEl>
                                          <p:spTgt spid="174"/>
                                        </p:tgtEl>
                                        <p:attrNameLst>
                                          <p:attrName>style.visibility</p:attrName>
                                        </p:attrNameLst>
                                      </p:cBhvr>
                                      <p:to>
                                        <p:strVal val="visible"/>
                                      </p:to>
                                    </p:set>
                                  </p:childTnLst>
                                </p:cTn>
                              </p:par>
                            </p:childTnLst>
                          </p:cTn>
                        </p:par>
                        <p:par>
                          <p:cTn id="39" fill="hold">
                            <p:stCondLst>
                              <p:cond delay="3500"/>
                            </p:stCondLst>
                            <p:childTnLst>
                              <p:par>
                                <p:cTn id="40" presetID="64" presetClass="path" presetSubtype="0" accel="50000" decel="50000" fill="hold" nodeType="afterEffect">
                                  <p:stCondLst>
                                    <p:cond delay="0"/>
                                  </p:stCondLst>
                                  <p:childTnLst>
                                    <p:animMotion origin="layout" path="M -0.000000 0.000000 L 0.003611 -0.089167 " pathEditMode="relative" rAng="0" ptsTypes="">
                                      <p:cBhvr>
                                        <p:cTn id="41" dur="2000" fill="hold"/>
                                        <p:tgtEl>
                                          <p:spTgt spid="174"/>
                                        </p:tgtEl>
                                        <p:attrNameLst>
                                          <p:attrName>ppt_x</p:attrName>
                                          <p:attrName>ppt_y</p:attrName>
                                        </p:attrNameLst>
                                      </p:cBhvr>
                                      <p:rCtr x="1" y="-51"/>
                                    </p:animMotion>
                                  </p:childTnLst>
                                </p:cTn>
                              </p:par>
                            </p:childTnLst>
                          </p:cTn>
                        </p:par>
                        <p:par>
                          <p:cTn id="42" fill="hold">
                            <p:stCondLst>
                              <p:cond delay="5500"/>
                            </p:stCondLst>
                            <p:childTnLst>
                              <p:par>
                                <p:cTn id="43" presetID="1" presetClass="exit" presetSubtype="0" fill="hold" nodeType="afterEffect">
                                  <p:stCondLst>
                                    <p:cond delay="0"/>
                                  </p:stCondLst>
                                  <p:childTnLst>
                                    <p:set>
                                      <p:cBhvr>
                                        <p:cTn id="44" dur="1" fill="hold">
                                          <p:stCondLst>
                                            <p:cond delay="0"/>
                                          </p:stCondLst>
                                        </p:cTn>
                                        <p:tgtEl>
                                          <p:spTgt spid="174"/>
                                        </p:tgtEl>
                                        <p:attrNameLst>
                                          <p:attrName>style.visibility</p:attrName>
                                        </p:attrNameLst>
                                      </p:cBhvr>
                                      <p:to>
                                        <p:strVal val="hidden"/>
                                      </p:to>
                                    </p:set>
                                  </p:childTnLst>
                                </p:cTn>
                              </p:par>
                            </p:childTnLst>
                          </p:cTn>
                        </p:par>
                        <p:par>
                          <p:cTn id="45" fill="hold">
                            <p:stCondLst>
                              <p:cond delay="5500"/>
                            </p:stCondLst>
                            <p:childTnLst>
                              <p:par>
                                <p:cTn id="46" presetID="1" presetClass="exit" presetSubtype="0" fill="hold" nodeType="afterEffect">
                                  <p:stCondLst>
                                    <p:cond delay="0"/>
                                  </p:stCondLst>
                                  <p:childTnLst>
                                    <p:set>
                                      <p:cBhvr>
                                        <p:cTn id="47" dur="1" fill="hold">
                                          <p:stCondLst>
                                            <p:cond delay="0"/>
                                          </p:stCondLst>
                                        </p:cTn>
                                        <p:tgtEl>
                                          <p:spTgt spid="54"/>
                                        </p:tgtEl>
                                        <p:attrNameLst>
                                          <p:attrName>style.visibility</p:attrName>
                                        </p:attrNameLst>
                                      </p:cBhvr>
                                      <p:to>
                                        <p:strVal val="hidden"/>
                                      </p:to>
                                    </p:set>
                                  </p:childTnLst>
                                </p:cTn>
                              </p:par>
                            </p:childTnLst>
                          </p:cTn>
                        </p:par>
                        <p:par>
                          <p:cTn id="48" fill="hold">
                            <p:stCondLst>
                              <p:cond delay="5500"/>
                            </p:stCondLst>
                            <p:childTnLst>
                              <p:par>
                                <p:cTn id="49" presetID="64" presetClass="path" presetSubtype="0" fill="hold" nodeType="afterEffect">
                                  <p:stCondLst>
                                    <p:cond delay="0"/>
                                  </p:stCondLst>
                                  <p:childTnLst>
                                    <p:animMotion origin="layout" path="M 0.000625 -0.002222 L 0.155972 -0.006667 " pathEditMode="relative" rAng="0" ptsTypes="">
                                      <p:cBhvr>
                                        <p:cTn id="50" dur="2000" fill="hold"/>
                                        <p:tgtEl>
                                          <p:spTgt spid="17"/>
                                        </p:tgtEl>
                                        <p:attrNameLst>
                                          <p:attrName>ppt_x</p:attrName>
                                          <p:attrName>ppt_y</p:attrName>
                                        </p:attrNameLst>
                                      </p:cBhvr>
                                      <p:rCtr x="53" y="-2"/>
                                    </p:animMotion>
                                  </p:childTnLst>
                                </p:cTn>
                              </p:par>
                            </p:childTnLst>
                          </p:cTn>
                        </p:par>
                        <p:par>
                          <p:cTn id="51" fill="hold">
                            <p:stCondLst>
                              <p:cond delay="7500"/>
                            </p:stCondLst>
                            <p:childTnLst>
                              <p:par>
                                <p:cTn id="52" presetID="10" presetClass="entr" presetSubtype="0"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8000"/>
                            </p:stCondLst>
                            <p:childTnLst>
                              <p:par>
                                <p:cTn id="56" presetID="1" presetClass="exit" presetSubtype="0" fill="hold" nodeType="afterEffect">
                                  <p:stCondLst>
                                    <p:cond delay="500"/>
                                  </p:stCondLst>
                                  <p:childTnLst>
                                    <p:set>
                                      <p:cBhvr>
                                        <p:cTn id="57" dur="1" fill="hold">
                                          <p:stCondLst>
                                            <p:cond delay="0"/>
                                          </p:stCondLst>
                                        </p:cTn>
                                        <p:tgtEl>
                                          <p:spTgt spid="18"/>
                                        </p:tgtEl>
                                        <p:attrNameLst>
                                          <p:attrName>style.visibility</p:attrName>
                                        </p:attrNameLst>
                                      </p:cBhvr>
                                      <p:to>
                                        <p:strVal val="hidden"/>
                                      </p:to>
                                    </p:set>
                                  </p:childTnLst>
                                </p:cTn>
                              </p:par>
                            </p:childTnLst>
                          </p:cTn>
                        </p:par>
                        <p:par>
                          <p:cTn id="58" fill="hold">
                            <p:stCondLst>
                              <p:cond delay="8500"/>
                            </p:stCondLst>
                            <p:childTnLst>
                              <p:par>
                                <p:cTn id="59" presetID="22" presetClass="exit" presetSubtype="4" fill="hold" nodeType="afterEffect">
                                  <p:stCondLst>
                                    <p:cond delay="0"/>
                                  </p:stCondLst>
                                  <p:childTnLst>
                                    <p:animEffect transition="out" filter="wipe(down)">
                                      <p:cBhvr>
                                        <p:cTn id="60" dur="500"/>
                                        <p:tgtEl>
                                          <p:spTgt spid="9"/>
                                        </p:tgtEl>
                                      </p:cBhvr>
                                    </p:animEffect>
                                    <p:set>
                                      <p:cBhvr>
                                        <p:cTn id="61" dur="1" fill="hold">
                                          <p:stCondLst>
                                            <p:cond delay="499"/>
                                          </p:stCondLst>
                                        </p:cTn>
                                        <p:tgtEl>
                                          <p:spTgt spid="9"/>
                                        </p:tgtEl>
                                        <p:attrNameLst>
                                          <p:attrName>style.visibility</p:attrName>
                                        </p:attrNameLst>
                                      </p:cBhvr>
                                      <p:to>
                                        <p:strVal val="hidden"/>
                                      </p:to>
                                    </p:set>
                                  </p:childTnLst>
                                </p:cTn>
                              </p:par>
                            </p:childTnLst>
                          </p:cTn>
                        </p:par>
                        <p:par>
                          <p:cTn id="62" fill="hold">
                            <p:stCondLst>
                              <p:cond delay="9000"/>
                            </p:stCondLst>
                            <p:childTnLst>
                              <p:par>
                                <p:cTn id="63" presetID="63" presetClass="path" presetSubtype="0" accel="50000" decel="50000" fill="hold" nodeType="afterEffect">
                                  <p:stCondLst>
                                    <p:cond delay="0"/>
                                  </p:stCondLst>
                                  <p:childTnLst>
                                    <p:animMotion origin="layout" path="M 0.151806 -0.003981 L 0.362222 -0.009444 " pathEditMode="relative" rAng="0" ptsTypes="">
                                      <p:cBhvr>
                                        <p:cTn id="64" dur="2000" fill="hold"/>
                                        <p:tgtEl>
                                          <p:spTgt spid="17"/>
                                        </p:tgtEl>
                                        <p:attrNameLst>
                                          <p:attrName>ppt_x</p:attrName>
                                          <p:attrName>ppt_y</p:attrName>
                                        </p:attrNameLst>
                                      </p:cBhvr>
                                      <p:rCtr x="49" y="2"/>
                                    </p:animMotion>
                                  </p:childTnLst>
                                </p:cTn>
                              </p:par>
                              <p:par>
                                <p:cTn id="65" presetID="22" presetClass="entr" presetSubtype="1" fill="hold" nodeType="withEffect">
                                  <p:stCondLst>
                                    <p:cond delay="1800"/>
                                  </p:stCondLst>
                                  <p:childTnLst>
                                    <p:set>
                                      <p:cBhvr>
                                        <p:cTn id="66" dur="1" fill="hold">
                                          <p:stCondLst>
                                            <p:cond delay="0"/>
                                          </p:stCondLst>
                                        </p:cTn>
                                        <p:tgtEl>
                                          <p:spTgt spid="9"/>
                                        </p:tgtEl>
                                        <p:attrNameLst>
                                          <p:attrName>style.visibility</p:attrName>
                                        </p:attrNameLst>
                                      </p:cBhvr>
                                      <p:to>
                                        <p:strVal val="visible"/>
                                      </p:to>
                                    </p:set>
                                    <p:animEffect transition="in" filter="wipe(up)">
                                      <p:cBhvr>
                                        <p:cTn id="67" dur="500"/>
                                        <p:tgtEl>
                                          <p:spTgt spid="9"/>
                                        </p:tgtEl>
                                      </p:cBhvr>
                                    </p:animEffect>
                                  </p:childTnLst>
                                </p:cTn>
                              </p:par>
                            </p:childTnLst>
                          </p:cTn>
                        </p:par>
                        <p:par>
                          <p:cTn id="68" fill="hold">
                            <p:stCondLst>
                              <p:cond delay="11000"/>
                            </p:stCondLst>
                            <p:childTnLst>
                              <p:par>
                                <p:cTn id="69" presetID="1" presetClass="exit" presetSubtype="0" fill="hold" nodeType="afterEffect">
                                  <p:stCondLst>
                                    <p:cond delay="0"/>
                                  </p:stCondLst>
                                  <p:childTnLst>
                                    <p:set>
                                      <p:cBhvr>
                                        <p:cTn id="70" dur="1" fill="hold">
                                          <p:stCondLst>
                                            <p:cond delay="0"/>
                                          </p:stCondLst>
                                        </p:cTn>
                                        <p:tgtEl>
                                          <p:spTgt spid="17"/>
                                        </p:tgtEl>
                                        <p:attrNameLst>
                                          <p:attrName>style.visibility</p:attrName>
                                        </p:attrNameLst>
                                      </p:cBhvr>
                                      <p:to>
                                        <p:strVal val="hidden"/>
                                      </p:to>
                                    </p:set>
                                  </p:childTnLst>
                                </p:cTn>
                              </p:par>
                              <p:par>
                                <p:cTn id="71" presetID="63" presetClass="path" presetSubtype="0" accel="50000" decel="50000" fill="hold" nodeType="withEffect">
                                  <p:stCondLst>
                                    <p:cond delay="0"/>
                                  </p:stCondLst>
                                  <p:childTnLst>
                                    <p:animMotion origin="layout" path="M -0.000000 0.000000 L 0.094792 0.001204 " pathEditMode="relative" rAng="0" ptsTypes="">
                                      <p:cBhvr>
                                        <p:cTn id="72" dur="2000" fill="hold"/>
                                        <p:tgtEl>
                                          <p:spTgt spid="26"/>
                                        </p:tgtEl>
                                        <p:attrNameLst>
                                          <p:attrName>ppt_x</p:attrName>
                                          <p:attrName>ppt_y</p:attrName>
                                        </p:attrNameLst>
                                      </p:cBhvr>
                                      <p:rCtr x="40" y="1"/>
                                    </p:animMotion>
                                  </p:childTnLst>
                                </p:cTn>
                              </p:par>
                              <p:par>
                                <p:cTn id="73" presetID="63" presetClass="path" presetSubtype="0" accel="50000" decel="50000" fill="hold" nodeType="withEffect">
                                  <p:stCondLst>
                                    <p:cond delay="0"/>
                                  </p:stCondLst>
                                  <p:childTnLst>
                                    <p:animMotion origin="layout" path="M -0.000000 0.000000 L 0.095000 -0.002500 " pathEditMode="relative" rAng="0" ptsTypes="">
                                      <p:cBhvr>
                                        <p:cTn id="74" dur="2000" fill="hold"/>
                                        <p:tgtEl>
                                          <p:spTgt spid="35"/>
                                        </p:tgtEl>
                                        <p:attrNameLst>
                                          <p:attrName>ppt_x</p:attrName>
                                          <p:attrName>ppt_y</p:attrName>
                                        </p:attrNameLst>
                                      </p:cBhvr>
                                      <p:rCtr x="44" y="1"/>
                                    </p:animMotion>
                                  </p:childTnLst>
                                </p:cTn>
                              </p:par>
                            </p:childTnLst>
                          </p:cTn>
                        </p:par>
                        <p:par>
                          <p:cTn id="75" fill="hold">
                            <p:stCondLst>
                              <p:cond delay="11000"/>
                            </p:stCondLst>
                            <p:childTnLst>
                              <p:par>
                                <p:cTn id="76" presetID="22" presetClass="exit" presetSubtype="4" fill="hold" nodeType="afterEffect">
                                  <p:stCondLst>
                                    <p:cond delay="0"/>
                                  </p:stCondLst>
                                  <p:childTnLst>
                                    <p:animEffect transition="out" filter="wipe(down)">
                                      <p:cBhvr>
                                        <p:cTn id="77" dur="500"/>
                                        <p:tgtEl>
                                          <p:spTgt spid="41"/>
                                        </p:tgtEl>
                                      </p:cBhvr>
                                    </p:animEffect>
                                    <p:set>
                                      <p:cBhvr>
                                        <p:cTn id="78" dur="1" fill="hold">
                                          <p:stCondLst>
                                            <p:cond delay="499"/>
                                          </p:stCondLst>
                                        </p:cTn>
                                        <p:tgtEl>
                                          <p:spTgt spid="41"/>
                                        </p:tgtEl>
                                        <p:attrNameLst>
                                          <p:attrName>style.visibility</p:attrName>
                                        </p:attrNameLst>
                                      </p:cBhvr>
                                      <p:to>
                                        <p:strVal val="hidden"/>
                                      </p:to>
                                    </p:set>
                                  </p:childTnLst>
                                </p:cTn>
                              </p:par>
                            </p:childTnLst>
                          </p:cTn>
                        </p:par>
                        <p:par>
                          <p:cTn id="79" fill="hold">
                            <p:stCondLst>
                              <p:cond delay="11500"/>
                            </p:stCondLst>
                            <p:childTnLst>
                              <p:par>
                                <p:cTn id="80" presetID="1" presetClass="exit" presetSubtype="0" fill="hold" nodeType="afterEffect">
                                  <p:stCondLst>
                                    <p:cond delay="0"/>
                                  </p:stCondLst>
                                  <p:childTnLst>
                                    <p:set>
                                      <p:cBhvr>
                                        <p:cTn id="81" dur="1" fill="hold">
                                          <p:stCondLst>
                                            <p:cond delay="0"/>
                                          </p:stCondLst>
                                        </p:cTn>
                                        <p:tgtEl>
                                          <p:spTgt spid="30"/>
                                        </p:tgtEl>
                                        <p:attrNameLst>
                                          <p:attrName>style.visibility</p:attrName>
                                        </p:attrNameLst>
                                      </p:cBhvr>
                                      <p:to>
                                        <p:strVal val="hidden"/>
                                      </p:to>
                                    </p:set>
                                  </p:childTnLst>
                                </p:cTn>
                              </p:par>
                              <p:par>
                                <p:cTn id="82" presetID="1" presetClass="entr" presetSubtype="0" fill="hold" nodeType="withEffect">
                                  <p:stCondLst>
                                    <p:cond delay="0"/>
                                  </p:stCondLst>
                                  <p:childTnLst>
                                    <p:set>
                                      <p:cBhvr>
                                        <p:cTn id="83" dur="1" fill="hold">
                                          <p:stCondLst>
                                            <p:cond delay="0"/>
                                          </p:stCondLst>
                                        </p:cTn>
                                        <p:tgtEl>
                                          <p:spTgt spid="50"/>
                                        </p:tgtEl>
                                        <p:attrNameLst>
                                          <p:attrName>style.visibility</p:attrName>
                                        </p:attrNameLst>
                                      </p:cBhvr>
                                      <p:to>
                                        <p:strVal val="visible"/>
                                      </p:to>
                                    </p:set>
                                  </p:childTnLst>
                                </p:cTn>
                              </p:par>
                            </p:childTnLst>
                          </p:cTn>
                        </p:par>
                        <p:par>
                          <p:cTn id="84" fill="hold">
                            <p:stCondLst>
                              <p:cond delay="11500"/>
                            </p:stCondLst>
                            <p:childTnLst>
                              <p:par>
                                <p:cTn id="85" presetID="64" presetClass="path" presetSubtype="0" fill="hold" nodeType="afterEffect">
                                  <p:stCondLst>
                                    <p:cond delay="0"/>
                                  </p:stCondLst>
                                  <p:childTnLst>
                                    <p:animMotion origin="layout" path="M 0.000625 -0.002222 L 0.069583 0.091944 " pathEditMode="relative" rAng="0" ptsTypes="">
                                      <p:cBhvr>
                                        <p:cTn id="86" dur="2000" fill="hold"/>
                                        <p:tgtEl>
                                          <p:spTgt spid="50"/>
                                        </p:tgtEl>
                                        <p:attrNameLst>
                                          <p:attrName>ppt_x</p:attrName>
                                          <p:attrName>ppt_y</p:attrName>
                                        </p:attrNameLst>
                                      </p:cBhvr>
                                      <p:rCtr x="78" y="-2"/>
                                    </p:animMotion>
                                  </p:childTnLst>
                                </p:cTn>
                              </p:par>
                              <p:par>
                                <p:cTn id="87" presetID="22" presetClass="entr" presetSubtype="1" fill="hold" nodeType="withEffect">
                                  <p:stCondLst>
                                    <p:cond delay="1800"/>
                                  </p:stCondLst>
                                  <p:childTnLst>
                                    <p:set>
                                      <p:cBhvr>
                                        <p:cTn id="88" dur="1" fill="hold">
                                          <p:stCondLst>
                                            <p:cond delay="0"/>
                                          </p:stCondLst>
                                        </p:cTn>
                                        <p:tgtEl>
                                          <p:spTgt spid="41"/>
                                        </p:tgtEl>
                                        <p:attrNameLst>
                                          <p:attrName>style.visibility</p:attrName>
                                        </p:attrNameLst>
                                      </p:cBhvr>
                                      <p:to>
                                        <p:strVal val="visible"/>
                                      </p:to>
                                    </p:set>
                                    <p:animEffect transition="in" filter="wipe(up)">
                                      <p:cBhvr>
                                        <p:cTn id="89" dur="500"/>
                                        <p:tgtEl>
                                          <p:spTgt spid="41"/>
                                        </p:tgtEl>
                                      </p:cBhvr>
                                    </p:animEffect>
                                  </p:childTnLst>
                                </p:cTn>
                              </p:par>
                            </p:childTnLst>
                          </p:cTn>
                        </p:par>
                        <p:par>
                          <p:cTn id="90" fill="hold">
                            <p:stCondLst>
                              <p:cond delay="13500"/>
                            </p:stCondLst>
                            <p:childTnLst>
                              <p:par>
                                <p:cTn id="91" presetID="1" presetClass="exit" presetSubtype="0" fill="hold" nodeType="afterEffect">
                                  <p:stCondLst>
                                    <p:cond delay="0"/>
                                  </p:stCondLst>
                                  <p:childTnLst>
                                    <p:set>
                                      <p:cBhvr>
                                        <p:cTn id="92" dur="1" fill="hold">
                                          <p:stCondLst>
                                            <p:cond delay="0"/>
                                          </p:stCondLst>
                                        </p:cTn>
                                        <p:tgtEl>
                                          <p:spTgt spid="50"/>
                                        </p:tgtEl>
                                        <p:attrNameLst>
                                          <p:attrName>style.visibility</p:attrName>
                                        </p:attrNameLst>
                                      </p:cBhvr>
                                      <p:to>
                                        <p:strVal val="hidden"/>
                                      </p:to>
                                    </p:set>
                                  </p:childTnLst>
                                </p:cTn>
                              </p:par>
                            </p:childTnLst>
                          </p:cTn>
                        </p:par>
                        <p:par>
                          <p:cTn id="93" fill="hold">
                            <p:stCondLst>
                              <p:cond delay="13500"/>
                            </p:stCondLst>
                            <p:childTnLst>
                              <p:par>
                                <p:cTn id="94" presetID="1" presetClass="entr" presetSubtype="0" fill="hold" nodeType="afterEffect">
                                  <p:stCondLst>
                                    <p:cond delay="0"/>
                                  </p:stCondLst>
                                  <p:childTnLst>
                                    <p:set>
                                      <p:cBhvr>
                                        <p:cTn id="95" dur="1" fill="hold">
                                          <p:stCondLst>
                                            <p:cond delay="0"/>
                                          </p:stCondLst>
                                        </p:cTn>
                                        <p:tgtEl>
                                          <p:spTgt spid="52"/>
                                        </p:tgtEl>
                                        <p:attrNameLst>
                                          <p:attrName>style.visibility</p:attrName>
                                        </p:attrNameLst>
                                      </p:cBhvr>
                                      <p:to>
                                        <p:strVal val="visible"/>
                                      </p:to>
                                    </p:set>
                                  </p:childTnLst>
                                </p:cTn>
                              </p:par>
                            </p:childTnLst>
                          </p:cTn>
                        </p:par>
                        <p:par>
                          <p:cTn id="96" fill="hold">
                            <p:stCondLst>
                              <p:cond delay="13500"/>
                            </p:stCondLst>
                            <p:childTnLst>
                              <p:par>
                                <p:cTn id="97" presetID="64" presetClass="path" presetSubtype="0" fill="hold" nodeType="afterEffect">
                                  <p:stCondLst>
                                    <p:cond delay="0"/>
                                  </p:stCondLst>
                                  <p:childTnLst>
                                    <p:animMotion origin="layout" path="M 0.000625 -0.002222 L 0.032361 -0.001574 " pathEditMode="relative" rAng="0" ptsTypes="">
                                      <p:cBhvr>
                                        <p:cTn id="98" dur="2000" fill="hold"/>
                                        <p:tgtEl>
                                          <p:spTgt spid="52"/>
                                        </p:tgtEl>
                                        <p:attrNameLst>
                                          <p:attrName>ppt_x</p:attrName>
                                          <p:attrName>ppt_y</p:attrName>
                                        </p:attrNameLst>
                                      </p:cBhvr>
                                      <p:rCtr x="10" y="0"/>
                                    </p:animMotion>
                                  </p:childTnLst>
                                </p:cTn>
                              </p:par>
                            </p:childTnLst>
                          </p:cTn>
                        </p:par>
                        <p:par>
                          <p:cTn id="99" fill="hold">
                            <p:stCondLst>
                              <p:cond delay="15500"/>
                            </p:stCondLst>
                            <p:childTnLst>
                              <p:par>
                                <p:cTn id="100" presetID="63" presetClass="path" presetSubtype="0" accel="50000" decel="50000" fill="hold" nodeType="afterEffect">
                                  <p:stCondLst>
                                    <p:cond delay="0"/>
                                  </p:stCondLst>
                                  <p:childTnLst>
                                    <p:animMotion origin="layout" path="M 0.000000 0.000000 L 0.082708 -0.000093 " pathEditMode="relative" rAng="0" ptsTypes="">
                                      <p:cBhvr>
                                        <p:cTn id="101" dur="2000" fill="hold"/>
                                        <p:tgtEl>
                                          <p:spTgt spid="23"/>
                                        </p:tgtEl>
                                        <p:attrNameLst>
                                          <p:attrName>ppt_x</p:attrName>
                                          <p:attrName>ppt_y</p:attrName>
                                        </p:attrNameLst>
                                      </p:cBhvr>
                                      <p:rCtr x="125" y="0"/>
                                    </p:animMotion>
                                  </p:childTnLst>
                                </p:cTn>
                              </p:par>
                              <p:par>
                                <p:cTn id="102" presetID="63" presetClass="path" presetSubtype="0" accel="50000" decel="50000" fill="hold" nodeType="withEffect">
                                  <p:stCondLst>
                                    <p:cond delay="0"/>
                                  </p:stCondLst>
                                  <p:childTnLst>
                                    <p:animMotion origin="layout" path="M 0.000000 0.000000 L 0.082222 -0.001852 " pathEditMode="relative" rAng="0" ptsTypes="">
                                      <p:cBhvr>
                                        <p:cTn id="103" dur="2000" fill="hold"/>
                                        <p:tgtEl>
                                          <p:spTgt spid="24"/>
                                        </p:tgtEl>
                                        <p:attrNameLst>
                                          <p:attrName>ppt_x</p:attrName>
                                          <p:attrName>ppt_y</p:attrName>
                                        </p:attrNameLst>
                                      </p:cBhvr>
                                      <p:rCtr x="1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5" name="闪光灯" descr="闪光灯-1"/>
          <p:cNvPicPr>
            <a:picLocks noChangeAspect="1"/>
          </p:cNvPicPr>
          <p:nvPr/>
        </p:nvPicPr>
        <p:blipFill>
          <a:blip r:embed="rId1"/>
          <a:stretch>
            <a:fillRect/>
          </a:stretch>
        </p:blipFill>
        <p:spPr>
          <a:xfrm rot="13200000">
            <a:off x="-27940" y="3507105"/>
            <a:ext cx="254000" cy="370840"/>
          </a:xfrm>
          <a:prstGeom prst="rect">
            <a:avLst/>
          </a:prstGeom>
        </p:spPr>
      </p:pic>
      <p:pic>
        <p:nvPicPr>
          <p:cNvPr id="133" name="闪光灯" descr="闪光灯-1"/>
          <p:cNvPicPr>
            <a:picLocks noChangeAspect="1"/>
          </p:cNvPicPr>
          <p:nvPr/>
        </p:nvPicPr>
        <p:blipFill>
          <a:blip r:embed="rId1"/>
          <a:stretch>
            <a:fillRect/>
          </a:stretch>
        </p:blipFill>
        <p:spPr>
          <a:xfrm rot="18660000">
            <a:off x="5045710" y="5302250"/>
            <a:ext cx="254000" cy="370840"/>
          </a:xfrm>
          <a:prstGeom prst="rect">
            <a:avLst/>
          </a:prstGeom>
        </p:spPr>
      </p:pic>
      <p:pic>
        <p:nvPicPr>
          <p:cNvPr id="108" name="闪光灯" descr="闪光灯-1"/>
          <p:cNvPicPr>
            <a:picLocks noChangeAspect="1"/>
          </p:cNvPicPr>
          <p:nvPr/>
        </p:nvPicPr>
        <p:blipFill>
          <a:blip r:embed="rId1"/>
          <a:stretch>
            <a:fillRect/>
          </a:stretch>
        </p:blipFill>
        <p:spPr>
          <a:xfrm rot="13200000">
            <a:off x="8640445" y="4839335"/>
            <a:ext cx="254000" cy="370840"/>
          </a:xfrm>
          <a:prstGeom prst="rect">
            <a:avLst/>
          </a:prstGeom>
        </p:spPr>
      </p:pic>
      <p:sp>
        <p:nvSpPr>
          <p:cNvPr id="56" name="矩形 55"/>
          <p:cNvSpPr/>
          <p:nvPr/>
        </p:nvSpPr>
        <p:spPr>
          <a:xfrm>
            <a:off x="6175375" y="5222875"/>
            <a:ext cx="2007870" cy="368935"/>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矩形 35"/>
          <p:cNvSpPr/>
          <p:nvPr/>
        </p:nvSpPr>
        <p:spPr>
          <a:xfrm>
            <a:off x="2957195" y="5241450"/>
            <a:ext cx="1950720" cy="368935"/>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连接符 3"/>
          <p:cNvCxnSpPr/>
          <p:nvPr/>
        </p:nvCxnSpPr>
        <p:spPr>
          <a:xfrm>
            <a:off x="321950" y="2348230"/>
            <a:ext cx="92520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254640" y="5685155"/>
            <a:ext cx="89640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32740" y="3510280"/>
            <a:ext cx="72000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32740" y="4134485"/>
            <a:ext cx="1800013" cy="1905"/>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393700" y="3671570"/>
            <a:ext cx="2091690" cy="368935"/>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1" name="组合 70"/>
          <p:cNvGrpSpPr/>
          <p:nvPr/>
        </p:nvGrpSpPr>
        <p:grpSpPr>
          <a:xfrm rot="0">
            <a:off x="164465" y="3399155"/>
            <a:ext cx="185420" cy="236220"/>
            <a:chOff x="1493" y="7432"/>
            <a:chExt cx="292" cy="372"/>
          </a:xfrm>
        </p:grpSpPr>
        <p:sp>
          <p:nvSpPr>
            <p:cNvPr id="72" name="圆角矩形 71"/>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3" name="圆角矩形 72"/>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4" name="圆角矩形 73"/>
            <p:cNvSpPr/>
            <p:nvPr/>
          </p:nvSpPr>
          <p:spPr>
            <a:xfrm rot="8280000">
              <a:off x="1493" y="7613"/>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75" name="组合 74"/>
          <p:cNvGrpSpPr/>
          <p:nvPr/>
        </p:nvGrpSpPr>
        <p:grpSpPr>
          <a:xfrm rot="10800000">
            <a:off x="371475" y="3451225"/>
            <a:ext cx="35560" cy="579120"/>
            <a:chOff x="1416" y="6052"/>
            <a:chExt cx="28" cy="456"/>
          </a:xfrm>
        </p:grpSpPr>
        <p:sp>
          <p:nvSpPr>
            <p:cNvPr id="76" name="矩形 75"/>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矩形 76"/>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矩形 77"/>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矩形 78"/>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矩形 79"/>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5" name="组合 4"/>
          <p:cNvGrpSpPr/>
          <p:nvPr/>
        </p:nvGrpSpPr>
        <p:grpSpPr>
          <a:xfrm rot="0">
            <a:off x="8841740" y="4711700"/>
            <a:ext cx="185420" cy="236220"/>
            <a:chOff x="1493" y="7432"/>
            <a:chExt cx="292" cy="372"/>
          </a:xfrm>
        </p:grpSpPr>
        <p:sp>
          <p:nvSpPr>
            <p:cNvPr id="6" name="圆角矩形 5"/>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 name="圆角矩形 6"/>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8" name="圆角矩形 7"/>
            <p:cNvSpPr/>
            <p:nvPr/>
          </p:nvSpPr>
          <p:spPr>
            <a:xfrm rot="8280000">
              <a:off x="1493" y="7613"/>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9" name="组合 8"/>
          <p:cNvGrpSpPr/>
          <p:nvPr/>
        </p:nvGrpSpPr>
        <p:grpSpPr>
          <a:xfrm rot="10800000">
            <a:off x="9034340" y="4763770"/>
            <a:ext cx="36000" cy="852170"/>
            <a:chOff x="1416" y="6052"/>
            <a:chExt cx="28" cy="456"/>
          </a:xfrm>
        </p:grpSpPr>
        <p:sp>
          <p:nvSpPr>
            <p:cNvPr id="10" name="矩形 9"/>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8" name="闪光灯" descr="闪光灯-1" hidden="1"/>
          <p:cNvPicPr>
            <a:picLocks noChangeAspect="1"/>
          </p:cNvPicPr>
          <p:nvPr/>
        </p:nvPicPr>
        <p:blipFill>
          <a:blip r:embed="rId1"/>
          <a:stretch>
            <a:fillRect/>
          </a:stretch>
        </p:blipFill>
        <p:spPr>
          <a:xfrm rot="12720000">
            <a:off x="8471535" y="4129405"/>
            <a:ext cx="558800" cy="815340"/>
          </a:xfrm>
          <a:prstGeom prst="rect">
            <a:avLst/>
          </a:prstGeom>
        </p:spPr>
      </p:pic>
      <p:sp>
        <p:nvSpPr>
          <p:cNvPr id="19" name="文本框 18"/>
          <p:cNvSpPr txBox="1"/>
          <p:nvPr/>
        </p:nvSpPr>
        <p:spPr>
          <a:xfrm>
            <a:off x="107950" y="2679700"/>
            <a:ext cx="1325880" cy="645160"/>
          </a:xfrm>
          <a:prstGeom prst="rect">
            <a:avLst/>
          </a:prstGeom>
          <a:noFill/>
        </p:spPr>
        <p:txBody>
          <a:bodyPr wrap="none" rtlCol="0">
            <a:spAutoFit/>
          </a:bodyPr>
          <a:p>
            <a:pPr algn="l"/>
            <a:r>
              <a:rPr lang="en-US" altLang="zh-CN" b="1">
                <a:solidFill>
                  <a:srgbClr val="FFC000"/>
                </a:solidFill>
                <a:latin typeface="微软雅黑" panose="020B0503020204020204" charset="-122"/>
                <a:ea typeface="微软雅黑" panose="020B0503020204020204" charset="-122"/>
              </a:rPr>
              <a:t>B</a:t>
            </a:r>
            <a:r>
              <a:rPr lang="zh-CN" altLang="en-US" b="1">
                <a:solidFill>
                  <a:srgbClr val="FFC000"/>
                </a:solidFill>
                <a:latin typeface="微软雅黑" panose="020B0503020204020204" charset="-122"/>
                <a:ea typeface="微软雅黑" panose="020B0503020204020204" charset="-122"/>
              </a:rPr>
              <a:t>区到达</a:t>
            </a:r>
            <a:endParaRPr lang="zh-CN" altLang="en-US" b="1">
              <a:solidFill>
                <a:srgbClr val="FFC000"/>
              </a:solidFill>
              <a:latin typeface="微软雅黑" panose="020B0503020204020204" charset="-122"/>
              <a:ea typeface="微软雅黑" panose="020B0503020204020204" charset="-122"/>
            </a:endParaRPr>
          </a:p>
          <a:p>
            <a:pPr algn="l"/>
            <a:r>
              <a:rPr lang="zh-CN" altLang="en-US" b="1">
                <a:solidFill>
                  <a:srgbClr val="FFC000"/>
                </a:solidFill>
                <a:latin typeface="微软雅黑" panose="020B0503020204020204" charset="-122"/>
                <a:ea typeface="微软雅黑" panose="020B0503020204020204" charset="-122"/>
              </a:rPr>
              <a:t>出租车入口</a:t>
            </a:r>
            <a:endParaRPr lang="zh-CN" altLang="en-US" b="1">
              <a:solidFill>
                <a:srgbClr val="FFC000"/>
              </a:solidFill>
              <a:latin typeface="微软雅黑" panose="020B0503020204020204" charset="-122"/>
              <a:ea typeface="微软雅黑" panose="020B0503020204020204" charset="-122"/>
            </a:endParaRPr>
          </a:p>
        </p:txBody>
      </p:sp>
      <p:sp>
        <p:nvSpPr>
          <p:cNvPr id="20" name="文本框 19"/>
          <p:cNvSpPr txBox="1"/>
          <p:nvPr/>
        </p:nvSpPr>
        <p:spPr>
          <a:xfrm>
            <a:off x="8316595" y="3106420"/>
            <a:ext cx="1325880" cy="645160"/>
          </a:xfrm>
          <a:prstGeom prst="rect">
            <a:avLst/>
          </a:prstGeom>
          <a:noFill/>
        </p:spPr>
        <p:txBody>
          <a:bodyPr wrap="none" rtlCol="0">
            <a:spAutoFit/>
          </a:bodyPr>
          <a:p>
            <a:pPr algn="l"/>
            <a:r>
              <a:rPr lang="en-US" altLang="zh-CN" b="1">
                <a:solidFill>
                  <a:srgbClr val="FFC000"/>
                </a:solidFill>
                <a:latin typeface="微软雅黑" panose="020B0503020204020204" charset="-122"/>
                <a:ea typeface="微软雅黑" panose="020B0503020204020204" charset="-122"/>
                <a:sym typeface="+mn-ea"/>
              </a:rPr>
              <a:t>B</a:t>
            </a:r>
            <a:r>
              <a:rPr lang="zh-CN" altLang="en-US" b="1">
                <a:solidFill>
                  <a:srgbClr val="FFC000"/>
                </a:solidFill>
                <a:latin typeface="微软雅黑" panose="020B0503020204020204" charset="-122"/>
                <a:ea typeface="微软雅黑" panose="020B0503020204020204" charset="-122"/>
                <a:sym typeface="+mn-ea"/>
              </a:rPr>
              <a:t>区到达</a:t>
            </a:r>
            <a:endParaRPr lang="zh-CN" altLang="en-US" b="1">
              <a:solidFill>
                <a:srgbClr val="FFC000"/>
              </a:solidFill>
              <a:latin typeface="微软雅黑" panose="020B0503020204020204" charset="-122"/>
              <a:ea typeface="微软雅黑" panose="020B0503020204020204" charset="-122"/>
            </a:endParaRPr>
          </a:p>
          <a:p>
            <a:pPr algn="l"/>
            <a:r>
              <a:rPr lang="zh-CN" altLang="en-US" b="1">
                <a:solidFill>
                  <a:srgbClr val="FFC000"/>
                </a:solidFill>
                <a:latin typeface="微软雅黑" panose="020B0503020204020204" charset="-122"/>
                <a:ea typeface="微软雅黑" panose="020B0503020204020204" charset="-122"/>
                <a:sym typeface="+mn-ea"/>
              </a:rPr>
              <a:t>出租车出口</a:t>
            </a:r>
            <a:endParaRPr lang="en-US" altLang="zh-CN" b="1">
              <a:solidFill>
                <a:srgbClr val="FFC000"/>
              </a:solidFill>
              <a:latin typeface="微软雅黑" panose="020B0503020204020204" charset="-122"/>
              <a:ea typeface="微软雅黑" panose="020B0503020204020204" charset="-122"/>
            </a:endParaRPr>
          </a:p>
        </p:txBody>
      </p:sp>
      <p:sp>
        <p:nvSpPr>
          <p:cNvPr id="21" name="文本框 20"/>
          <p:cNvSpPr txBox="1"/>
          <p:nvPr/>
        </p:nvSpPr>
        <p:spPr>
          <a:xfrm>
            <a:off x="2957195" y="5685155"/>
            <a:ext cx="1009650" cy="368300"/>
          </a:xfrm>
          <a:prstGeom prst="rect">
            <a:avLst/>
          </a:prstGeom>
          <a:noFill/>
        </p:spPr>
        <p:txBody>
          <a:bodyPr wrap="none" rtlCol="0">
            <a:spAutoFit/>
          </a:bodyPr>
          <a:p>
            <a:pPr algn="l"/>
            <a:r>
              <a:rPr lang="zh-CN" altLang="en-US" b="1">
                <a:solidFill>
                  <a:srgbClr val="FFC000"/>
                </a:solidFill>
                <a:latin typeface="微软雅黑" panose="020B0503020204020204" charset="-122"/>
                <a:ea typeface="微软雅黑" panose="020B0503020204020204" charset="-122"/>
              </a:rPr>
              <a:t>接客区</a:t>
            </a:r>
            <a:r>
              <a:rPr lang="en-US" altLang="zh-CN" b="1">
                <a:solidFill>
                  <a:srgbClr val="FFC000"/>
                </a:solidFill>
                <a:latin typeface="微软雅黑" panose="020B0503020204020204" charset="-122"/>
                <a:ea typeface="微软雅黑" panose="020B0503020204020204" charset="-122"/>
              </a:rPr>
              <a:t>1</a:t>
            </a:r>
            <a:endParaRPr lang="en-US" altLang="zh-CN" b="1">
              <a:solidFill>
                <a:srgbClr val="FFC000"/>
              </a:solidFill>
              <a:latin typeface="微软雅黑" panose="020B0503020204020204" charset="-122"/>
              <a:ea typeface="微软雅黑" panose="020B0503020204020204" charset="-122"/>
            </a:endParaRPr>
          </a:p>
        </p:txBody>
      </p:sp>
      <p:sp>
        <p:nvSpPr>
          <p:cNvPr id="22" name="文本框 21"/>
          <p:cNvSpPr txBox="1"/>
          <p:nvPr/>
        </p:nvSpPr>
        <p:spPr>
          <a:xfrm>
            <a:off x="348615" y="641350"/>
            <a:ext cx="2853690" cy="368300"/>
          </a:xfrm>
          <a:prstGeom prst="rect">
            <a:avLst/>
          </a:prstGeom>
          <a:noFill/>
        </p:spPr>
        <p:txBody>
          <a:bodyPr wrap="none" rtlCol="0">
            <a:spAutoFit/>
          </a:bodyPr>
          <a:p>
            <a:pPr algn="l"/>
            <a:r>
              <a:rPr lang="zh-CN" altLang="en-US" b="1">
                <a:solidFill>
                  <a:srgbClr val="FFC000"/>
                </a:solidFill>
                <a:latin typeface="微软雅黑" panose="020B0503020204020204" charset="-122"/>
                <a:ea typeface="微软雅黑" panose="020B0503020204020204" charset="-122"/>
              </a:rPr>
              <a:t>出租车</a:t>
            </a:r>
            <a:r>
              <a:rPr lang="en-US" altLang="zh-CN" b="1">
                <a:solidFill>
                  <a:srgbClr val="FFC000"/>
                </a:solidFill>
                <a:latin typeface="微软雅黑" panose="020B0503020204020204" charset="-122"/>
                <a:ea typeface="微软雅黑" panose="020B0503020204020204" charset="-122"/>
              </a:rPr>
              <a:t>B</a:t>
            </a:r>
            <a:r>
              <a:rPr lang="zh-CN" altLang="zh-CN" b="1">
                <a:solidFill>
                  <a:srgbClr val="FFC000"/>
                </a:solidFill>
                <a:latin typeface="微软雅黑" panose="020B0503020204020204" charset="-122"/>
                <a:ea typeface="微软雅黑" panose="020B0503020204020204" charset="-122"/>
              </a:rPr>
              <a:t>区到达接客</a:t>
            </a:r>
            <a:r>
              <a:rPr lang="zh-CN" altLang="en-US" b="1">
                <a:solidFill>
                  <a:srgbClr val="FFC000"/>
                </a:solidFill>
                <a:latin typeface="微软雅黑" panose="020B0503020204020204" charset="-122"/>
                <a:ea typeface="微软雅黑" panose="020B0503020204020204" charset="-122"/>
              </a:rPr>
              <a:t>演示：</a:t>
            </a:r>
            <a:endParaRPr lang="zh-CN" altLang="en-US" b="1">
              <a:solidFill>
                <a:srgbClr val="FFC000"/>
              </a:solidFill>
              <a:latin typeface="微软雅黑" panose="020B0503020204020204" charset="-122"/>
              <a:ea typeface="微软雅黑" panose="020B0503020204020204" charset="-122"/>
            </a:endParaRPr>
          </a:p>
        </p:txBody>
      </p:sp>
      <p:grpSp>
        <p:nvGrpSpPr>
          <p:cNvPr id="140" name="组合 139"/>
          <p:cNvGrpSpPr/>
          <p:nvPr/>
        </p:nvGrpSpPr>
        <p:grpSpPr>
          <a:xfrm>
            <a:off x="485775" y="3779520"/>
            <a:ext cx="1178560" cy="166370"/>
            <a:chOff x="765" y="5952"/>
            <a:chExt cx="1856" cy="262"/>
          </a:xfrm>
        </p:grpSpPr>
        <p:pic>
          <p:nvPicPr>
            <p:cNvPr id="23" name="图片 22" descr="s_vehicle_top"/>
            <p:cNvPicPr>
              <a:picLocks noChangeAspect="1"/>
            </p:cNvPicPr>
            <p:nvPr/>
          </p:nvPicPr>
          <p:blipFill>
            <a:blip r:embed="rId2"/>
            <a:stretch>
              <a:fillRect/>
            </a:stretch>
          </p:blipFill>
          <p:spPr>
            <a:xfrm rot="10800000">
              <a:off x="765" y="5952"/>
              <a:ext cx="612" cy="263"/>
            </a:xfrm>
            <a:prstGeom prst="rect">
              <a:avLst/>
            </a:prstGeom>
          </p:spPr>
        </p:pic>
        <p:pic>
          <p:nvPicPr>
            <p:cNvPr id="24" name="图片 23" descr="s_vehicle_top"/>
            <p:cNvPicPr>
              <a:picLocks noChangeAspect="1"/>
            </p:cNvPicPr>
            <p:nvPr/>
          </p:nvPicPr>
          <p:blipFill>
            <a:blip r:embed="rId2"/>
            <a:stretch>
              <a:fillRect/>
            </a:stretch>
          </p:blipFill>
          <p:spPr>
            <a:xfrm rot="10800000">
              <a:off x="1387" y="5952"/>
              <a:ext cx="612" cy="263"/>
            </a:xfrm>
            <a:prstGeom prst="rect">
              <a:avLst/>
            </a:prstGeom>
          </p:spPr>
        </p:pic>
        <p:pic>
          <p:nvPicPr>
            <p:cNvPr id="30" name="图片 29" descr="s_vehicle_top"/>
            <p:cNvPicPr>
              <a:picLocks noChangeAspect="1"/>
            </p:cNvPicPr>
            <p:nvPr/>
          </p:nvPicPr>
          <p:blipFill>
            <a:blip r:embed="rId2"/>
            <a:stretch>
              <a:fillRect/>
            </a:stretch>
          </p:blipFill>
          <p:spPr>
            <a:xfrm rot="10800000">
              <a:off x="2009" y="5952"/>
              <a:ext cx="612" cy="263"/>
            </a:xfrm>
            <a:prstGeom prst="rect">
              <a:avLst/>
            </a:prstGeom>
          </p:spPr>
        </p:pic>
      </p:grpSp>
      <p:cxnSp>
        <p:nvCxnSpPr>
          <p:cNvPr id="32" name="直接连接符 31"/>
          <p:cNvCxnSpPr/>
          <p:nvPr/>
        </p:nvCxnSpPr>
        <p:spPr>
          <a:xfrm>
            <a:off x="7549515" y="3514725"/>
            <a:ext cx="1001395" cy="374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546465" y="3890010"/>
            <a:ext cx="14668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824480" y="4127500"/>
            <a:ext cx="2836545" cy="7620"/>
          </a:xfrm>
          <a:prstGeom prst="line">
            <a:avLst/>
          </a:prstGeom>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rot="0">
            <a:off x="2443480" y="3397885"/>
            <a:ext cx="185420" cy="236220"/>
            <a:chOff x="1493" y="7432"/>
            <a:chExt cx="292" cy="372"/>
          </a:xfrm>
        </p:grpSpPr>
        <p:sp>
          <p:nvSpPr>
            <p:cNvPr id="38" name="圆角矩形 37"/>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9" name="圆角矩形 38"/>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0" name="圆角矩形 39"/>
            <p:cNvSpPr/>
            <p:nvPr/>
          </p:nvSpPr>
          <p:spPr>
            <a:xfrm rot="8280000">
              <a:off x="1493" y="7613"/>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41" name="组合 40"/>
          <p:cNvGrpSpPr/>
          <p:nvPr/>
        </p:nvGrpSpPr>
        <p:grpSpPr>
          <a:xfrm rot="10800000">
            <a:off x="2650490" y="3449955"/>
            <a:ext cx="35560" cy="579120"/>
            <a:chOff x="1416" y="6052"/>
            <a:chExt cx="28" cy="456"/>
          </a:xfrm>
        </p:grpSpPr>
        <p:sp>
          <p:nvSpPr>
            <p:cNvPr id="42" name="矩形 41"/>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矩形 42"/>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矩形 43"/>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矩形 46"/>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5" name="组合 24"/>
          <p:cNvGrpSpPr/>
          <p:nvPr/>
        </p:nvGrpSpPr>
        <p:grpSpPr>
          <a:xfrm rot="5400000">
            <a:off x="1946275" y="4011930"/>
            <a:ext cx="185420" cy="236220"/>
            <a:chOff x="1493" y="7432"/>
            <a:chExt cx="292" cy="372"/>
          </a:xfrm>
        </p:grpSpPr>
        <p:sp>
          <p:nvSpPr>
            <p:cNvPr id="27" name="圆角矩形 26"/>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8" name="圆角矩形 27"/>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9" name="圆角矩形 28"/>
            <p:cNvSpPr/>
            <p:nvPr/>
          </p:nvSpPr>
          <p:spPr>
            <a:xfrm rot="8280000">
              <a:off x="1493" y="7613"/>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31" name="组合 30"/>
          <p:cNvGrpSpPr/>
          <p:nvPr/>
        </p:nvGrpSpPr>
        <p:grpSpPr>
          <a:xfrm rot="16200000">
            <a:off x="2407285" y="3978910"/>
            <a:ext cx="35560" cy="579120"/>
            <a:chOff x="1416" y="6052"/>
            <a:chExt cx="28" cy="456"/>
          </a:xfrm>
        </p:grpSpPr>
        <p:sp>
          <p:nvSpPr>
            <p:cNvPr id="48" name="矩形 47"/>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50"/>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矩形 52"/>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矩形 54"/>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58" name="直接连接符 57"/>
          <p:cNvCxnSpPr/>
          <p:nvPr/>
        </p:nvCxnSpPr>
        <p:spPr>
          <a:xfrm>
            <a:off x="6271260" y="4136390"/>
            <a:ext cx="1875790" cy="5715"/>
          </a:xfrm>
          <a:prstGeom prst="line">
            <a:avLst/>
          </a:prstGeom>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rot="0">
            <a:off x="5436235" y="3416300"/>
            <a:ext cx="185420" cy="236220"/>
            <a:chOff x="1493" y="7432"/>
            <a:chExt cx="292" cy="372"/>
          </a:xfrm>
        </p:grpSpPr>
        <p:sp>
          <p:nvSpPr>
            <p:cNvPr id="60" name="圆角矩形 59"/>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61" name="圆角矩形 60"/>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62" name="圆角矩形 61"/>
            <p:cNvSpPr/>
            <p:nvPr/>
          </p:nvSpPr>
          <p:spPr>
            <a:xfrm rot="8280000">
              <a:off x="1493" y="7613"/>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63" name="组合 62"/>
          <p:cNvGrpSpPr/>
          <p:nvPr/>
        </p:nvGrpSpPr>
        <p:grpSpPr>
          <a:xfrm rot="10800000">
            <a:off x="5643245" y="3468370"/>
            <a:ext cx="35560" cy="579120"/>
            <a:chOff x="1416" y="6052"/>
            <a:chExt cx="28" cy="456"/>
          </a:xfrm>
        </p:grpSpPr>
        <p:sp>
          <p:nvSpPr>
            <p:cNvPr id="64" name="矩形 63"/>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矩形 64"/>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矩形 65"/>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矩形 67"/>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矩形 68"/>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82" name="图片 81" descr="s_vehicle_top"/>
          <p:cNvPicPr>
            <a:picLocks noChangeAspect="1"/>
          </p:cNvPicPr>
          <p:nvPr/>
        </p:nvPicPr>
        <p:blipFill>
          <a:blip r:embed="rId2"/>
          <a:stretch>
            <a:fillRect/>
          </a:stretch>
        </p:blipFill>
        <p:spPr>
          <a:xfrm rot="10800000">
            <a:off x="1670685" y="3779202"/>
            <a:ext cx="388620" cy="166688"/>
          </a:xfrm>
          <a:prstGeom prst="rect">
            <a:avLst/>
          </a:prstGeom>
        </p:spPr>
      </p:pic>
      <p:grpSp>
        <p:nvGrpSpPr>
          <p:cNvPr id="139" name="组合 138"/>
          <p:cNvGrpSpPr/>
          <p:nvPr/>
        </p:nvGrpSpPr>
        <p:grpSpPr>
          <a:xfrm>
            <a:off x="2999105" y="5342890"/>
            <a:ext cx="1504950" cy="166370"/>
            <a:chOff x="4663" y="7004"/>
            <a:chExt cx="2370" cy="262"/>
          </a:xfrm>
        </p:grpSpPr>
        <p:pic>
          <p:nvPicPr>
            <p:cNvPr id="35" name="图片 34" descr="s_vehicle_top"/>
            <p:cNvPicPr>
              <a:picLocks noChangeAspect="1"/>
            </p:cNvPicPr>
            <p:nvPr/>
          </p:nvPicPr>
          <p:blipFill>
            <a:blip r:embed="rId2"/>
            <a:stretch>
              <a:fillRect/>
            </a:stretch>
          </p:blipFill>
          <p:spPr>
            <a:xfrm rot="10800000">
              <a:off x="5249" y="7004"/>
              <a:ext cx="612" cy="263"/>
            </a:xfrm>
            <a:prstGeom prst="rect">
              <a:avLst/>
            </a:prstGeom>
          </p:spPr>
        </p:pic>
        <p:pic>
          <p:nvPicPr>
            <p:cNvPr id="52" name="图片 51" descr="s_vehicle_top"/>
            <p:cNvPicPr>
              <a:picLocks noChangeAspect="1"/>
            </p:cNvPicPr>
            <p:nvPr/>
          </p:nvPicPr>
          <p:blipFill>
            <a:blip r:embed="rId2"/>
            <a:stretch>
              <a:fillRect/>
            </a:stretch>
          </p:blipFill>
          <p:spPr>
            <a:xfrm rot="10800000">
              <a:off x="4663" y="7004"/>
              <a:ext cx="612" cy="263"/>
            </a:xfrm>
            <a:prstGeom prst="rect">
              <a:avLst/>
            </a:prstGeom>
          </p:spPr>
        </p:pic>
        <p:pic>
          <p:nvPicPr>
            <p:cNvPr id="84" name="图片 83" descr="s_vehicle_top"/>
            <p:cNvPicPr>
              <a:picLocks noChangeAspect="1"/>
            </p:cNvPicPr>
            <p:nvPr/>
          </p:nvPicPr>
          <p:blipFill>
            <a:blip r:embed="rId2"/>
            <a:stretch>
              <a:fillRect/>
            </a:stretch>
          </p:blipFill>
          <p:spPr>
            <a:xfrm rot="10800000">
              <a:off x="5835" y="7004"/>
              <a:ext cx="612" cy="263"/>
            </a:xfrm>
            <a:prstGeom prst="rect">
              <a:avLst/>
            </a:prstGeom>
          </p:spPr>
        </p:pic>
        <p:pic>
          <p:nvPicPr>
            <p:cNvPr id="85" name="图片 84" descr="s_vehicle_top"/>
            <p:cNvPicPr>
              <a:picLocks noChangeAspect="1"/>
            </p:cNvPicPr>
            <p:nvPr/>
          </p:nvPicPr>
          <p:blipFill>
            <a:blip r:embed="rId2"/>
            <a:stretch>
              <a:fillRect/>
            </a:stretch>
          </p:blipFill>
          <p:spPr>
            <a:xfrm rot="10800000">
              <a:off x="6421" y="7004"/>
              <a:ext cx="612" cy="263"/>
            </a:xfrm>
            <a:prstGeom prst="rect">
              <a:avLst/>
            </a:prstGeom>
          </p:spPr>
        </p:pic>
      </p:grpSp>
      <p:pic>
        <p:nvPicPr>
          <p:cNvPr id="86" name="图片 85" descr="s_vehicle_top"/>
          <p:cNvPicPr>
            <a:picLocks noChangeAspect="1"/>
          </p:cNvPicPr>
          <p:nvPr/>
        </p:nvPicPr>
        <p:blipFill>
          <a:blip r:embed="rId2"/>
          <a:stretch>
            <a:fillRect/>
          </a:stretch>
        </p:blipFill>
        <p:spPr>
          <a:xfrm rot="10800000">
            <a:off x="4487545" y="5342573"/>
            <a:ext cx="388620" cy="166688"/>
          </a:xfrm>
          <a:prstGeom prst="rect">
            <a:avLst/>
          </a:prstGeom>
        </p:spPr>
      </p:pic>
      <p:sp>
        <p:nvSpPr>
          <p:cNvPr id="87" name="矩形 86"/>
          <p:cNvSpPr/>
          <p:nvPr/>
        </p:nvSpPr>
        <p:spPr>
          <a:xfrm>
            <a:off x="3462655" y="3671095"/>
            <a:ext cx="1950720" cy="368935"/>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09" name="组合 108"/>
          <p:cNvGrpSpPr/>
          <p:nvPr/>
        </p:nvGrpSpPr>
        <p:grpSpPr>
          <a:xfrm>
            <a:off x="3504565" y="3772535"/>
            <a:ext cx="1504950" cy="166370"/>
            <a:chOff x="5519" y="5941"/>
            <a:chExt cx="2370" cy="262"/>
          </a:xfrm>
        </p:grpSpPr>
        <p:pic>
          <p:nvPicPr>
            <p:cNvPr id="88" name="图片 87" descr="s_vehicle_top"/>
            <p:cNvPicPr>
              <a:picLocks noChangeAspect="1"/>
            </p:cNvPicPr>
            <p:nvPr/>
          </p:nvPicPr>
          <p:blipFill>
            <a:blip r:embed="rId2"/>
            <a:stretch>
              <a:fillRect/>
            </a:stretch>
          </p:blipFill>
          <p:spPr>
            <a:xfrm rot="10800000">
              <a:off x="6105" y="5941"/>
              <a:ext cx="612" cy="263"/>
            </a:xfrm>
            <a:prstGeom prst="rect">
              <a:avLst/>
            </a:prstGeom>
          </p:spPr>
        </p:pic>
        <p:pic>
          <p:nvPicPr>
            <p:cNvPr id="89" name="图片 88" descr="s_vehicle_top"/>
            <p:cNvPicPr>
              <a:picLocks noChangeAspect="1"/>
            </p:cNvPicPr>
            <p:nvPr/>
          </p:nvPicPr>
          <p:blipFill>
            <a:blip r:embed="rId2"/>
            <a:stretch>
              <a:fillRect/>
            </a:stretch>
          </p:blipFill>
          <p:spPr>
            <a:xfrm rot="10800000">
              <a:off x="5519" y="5941"/>
              <a:ext cx="612" cy="263"/>
            </a:xfrm>
            <a:prstGeom prst="rect">
              <a:avLst/>
            </a:prstGeom>
          </p:spPr>
        </p:pic>
        <p:pic>
          <p:nvPicPr>
            <p:cNvPr id="90" name="图片 89" descr="s_vehicle_top"/>
            <p:cNvPicPr>
              <a:picLocks noChangeAspect="1"/>
            </p:cNvPicPr>
            <p:nvPr/>
          </p:nvPicPr>
          <p:blipFill>
            <a:blip r:embed="rId2"/>
            <a:stretch>
              <a:fillRect/>
            </a:stretch>
          </p:blipFill>
          <p:spPr>
            <a:xfrm rot="10800000">
              <a:off x="6691" y="5941"/>
              <a:ext cx="612" cy="263"/>
            </a:xfrm>
            <a:prstGeom prst="rect">
              <a:avLst/>
            </a:prstGeom>
          </p:spPr>
        </p:pic>
        <p:pic>
          <p:nvPicPr>
            <p:cNvPr id="91" name="图片 90" descr="s_vehicle_top"/>
            <p:cNvPicPr>
              <a:picLocks noChangeAspect="1"/>
            </p:cNvPicPr>
            <p:nvPr/>
          </p:nvPicPr>
          <p:blipFill>
            <a:blip r:embed="rId2"/>
            <a:stretch>
              <a:fillRect/>
            </a:stretch>
          </p:blipFill>
          <p:spPr>
            <a:xfrm rot="10800000">
              <a:off x="7277" y="5941"/>
              <a:ext cx="612" cy="263"/>
            </a:xfrm>
            <a:prstGeom prst="rect">
              <a:avLst/>
            </a:prstGeom>
          </p:spPr>
        </p:pic>
      </p:grpSp>
      <p:pic>
        <p:nvPicPr>
          <p:cNvPr id="92" name="图片 91" descr="s_vehicle_top"/>
          <p:cNvPicPr>
            <a:picLocks noChangeAspect="1"/>
          </p:cNvPicPr>
          <p:nvPr/>
        </p:nvPicPr>
        <p:blipFill>
          <a:blip r:embed="rId2"/>
          <a:stretch>
            <a:fillRect/>
          </a:stretch>
        </p:blipFill>
        <p:spPr>
          <a:xfrm rot="10800000">
            <a:off x="4993005" y="3772218"/>
            <a:ext cx="388620" cy="166688"/>
          </a:xfrm>
          <a:prstGeom prst="rect">
            <a:avLst/>
          </a:prstGeom>
        </p:spPr>
      </p:pic>
      <p:grpSp>
        <p:nvGrpSpPr>
          <p:cNvPr id="105" name="组合 104"/>
          <p:cNvGrpSpPr/>
          <p:nvPr/>
        </p:nvGrpSpPr>
        <p:grpSpPr>
          <a:xfrm>
            <a:off x="6306185" y="5323840"/>
            <a:ext cx="1504950" cy="166370"/>
            <a:chOff x="9871" y="6974"/>
            <a:chExt cx="2370" cy="262"/>
          </a:xfrm>
        </p:grpSpPr>
        <p:pic>
          <p:nvPicPr>
            <p:cNvPr id="93" name="图片 92" descr="s_vehicle_top"/>
            <p:cNvPicPr>
              <a:picLocks noChangeAspect="1"/>
            </p:cNvPicPr>
            <p:nvPr/>
          </p:nvPicPr>
          <p:blipFill>
            <a:blip r:embed="rId2"/>
            <a:stretch>
              <a:fillRect/>
            </a:stretch>
          </p:blipFill>
          <p:spPr>
            <a:xfrm rot="10800000">
              <a:off x="10457" y="6974"/>
              <a:ext cx="612" cy="263"/>
            </a:xfrm>
            <a:prstGeom prst="rect">
              <a:avLst/>
            </a:prstGeom>
          </p:spPr>
        </p:pic>
        <p:pic>
          <p:nvPicPr>
            <p:cNvPr id="94" name="图片 93" descr="s_vehicle_top"/>
            <p:cNvPicPr>
              <a:picLocks noChangeAspect="1"/>
            </p:cNvPicPr>
            <p:nvPr/>
          </p:nvPicPr>
          <p:blipFill>
            <a:blip r:embed="rId2"/>
            <a:stretch>
              <a:fillRect/>
            </a:stretch>
          </p:blipFill>
          <p:spPr>
            <a:xfrm rot="10800000">
              <a:off x="9871" y="6974"/>
              <a:ext cx="612" cy="263"/>
            </a:xfrm>
            <a:prstGeom prst="rect">
              <a:avLst/>
            </a:prstGeom>
          </p:spPr>
        </p:pic>
        <p:pic>
          <p:nvPicPr>
            <p:cNvPr id="95" name="图片 94" descr="s_vehicle_top"/>
            <p:cNvPicPr>
              <a:picLocks noChangeAspect="1"/>
            </p:cNvPicPr>
            <p:nvPr/>
          </p:nvPicPr>
          <p:blipFill>
            <a:blip r:embed="rId2"/>
            <a:stretch>
              <a:fillRect/>
            </a:stretch>
          </p:blipFill>
          <p:spPr>
            <a:xfrm rot="10800000">
              <a:off x="11043" y="6974"/>
              <a:ext cx="612" cy="263"/>
            </a:xfrm>
            <a:prstGeom prst="rect">
              <a:avLst/>
            </a:prstGeom>
          </p:spPr>
        </p:pic>
        <p:pic>
          <p:nvPicPr>
            <p:cNvPr id="96" name="图片 95" descr="s_vehicle_top"/>
            <p:cNvPicPr>
              <a:picLocks noChangeAspect="1"/>
            </p:cNvPicPr>
            <p:nvPr/>
          </p:nvPicPr>
          <p:blipFill>
            <a:blip r:embed="rId2"/>
            <a:stretch>
              <a:fillRect/>
            </a:stretch>
          </p:blipFill>
          <p:spPr>
            <a:xfrm rot="10800000">
              <a:off x="11629" y="6974"/>
              <a:ext cx="612" cy="263"/>
            </a:xfrm>
            <a:prstGeom prst="rect">
              <a:avLst/>
            </a:prstGeom>
          </p:spPr>
        </p:pic>
      </p:grpSp>
      <p:pic>
        <p:nvPicPr>
          <p:cNvPr id="97" name="图片 96" descr="s_vehicle_top"/>
          <p:cNvPicPr>
            <a:picLocks noChangeAspect="1"/>
          </p:cNvPicPr>
          <p:nvPr/>
        </p:nvPicPr>
        <p:blipFill>
          <a:blip r:embed="rId2"/>
          <a:stretch>
            <a:fillRect/>
          </a:stretch>
        </p:blipFill>
        <p:spPr>
          <a:xfrm rot="10800000">
            <a:off x="7794625" y="5323523"/>
            <a:ext cx="388620" cy="166688"/>
          </a:xfrm>
          <a:prstGeom prst="rect">
            <a:avLst/>
          </a:prstGeom>
        </p:spPr>
      </p:pic>
      <p:grpSp>
        <p:nvGrpSpPr>
          <p:cNvPr id="132" name="组合 131"/>
          <p:cNvGrpSpPr/>
          <p:nvPr/>
        </p:nvGrpSpPr>
        <p:grpSpPr>
          <a:xfrm rot="1080000">
            <a:off x="5232400" y="5602605"/>
            <a:ext cx="191135" cy="109855"/>
            <a:chOff x="7869" y="7504"/>
            <a:chExt cx="301" cy="173"/>
          </a:xfrm>
        </p:grpSpPr>
        <p:sp>
          <p:nvSpPr>
            <p:cNvPr id="100" name="圆角矩形 99"/>
            <p:cNvSpPr/>
            <p:nvPr/>
          </p:nvSpPr>
          <p:spPr>
            <a:xfrm rot="12540000">
              <a:off x="8024" y="7533"/>
              <a:ext cx="146" cy="145"/>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01" name="圆角矩形 100"/>
            <p:cNvSpPr/>
            <p:nvPr/>
          </p:nvSpPr>
          <p:spPr>
            <a:xfrm rot="12540000">
              <a:off x="7869" y="7504"/>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sp>
        <p:nvSpPr>
          <p:cNvPr id="102" name="文本框 101"/>
          <p:cNvSpPr txBox="1"/>
          <p:nvPr/>
        </p:nvSpPr>
        <p:spPr>
          <a:xfrm>
            <a:off x="6175375" y="5685155"/>
            <a:ext cx="1009650" cy="368300"/>
          </a:xfrm>
          <a:prstGeom prst="rect">
            <a:avLst/>
          </a:prstGeom>
          <a:noFill/>
        </p:spPr>
        <p:txBody>
          <a:bodyPr wrap="none" rtlCol="0">
            <a:spAutoFit/>
          </a:bodyPr>
          <a:p>
            <a:pPr algn="l"/>
            <a:r>
              <a:rPr lang="zh-CN" altLang="en-US" b="1">
                <a:solidFill>
                  <a:srgbClr val="FFC000"/>
                </a:solidFill>
                <a:latin typeface="微软雅黑" panose="020B0503020204020204" charset="-122"/>
                <a:ea typeface="微软雅黑" panose="020B0503020204020204" charset="-122"/>
              </a:rPr>
              <a:t>接客区</a:t>
            </a:r>
            <a:r>
              <a:rPr lang="en-US" altLang="zh-CN" b="1">
                <a:solidFill>
                  <a:srgbClr val="FFC000"/>
                </a:solidFill>
                <a:latin typeface="微软雅黑" panose="020B0503020204020204" charset="-122"/>
                <a:ea typeface="微软雅黑" panose="020B0503020204020204" charset="-122"/>
              </a:rPr>
              <a:t>2</a:t>
            </a:r>
            <a:endParaRPr lang="en-US" altLang="zh-CN" b="1">
              <a:solidFill>
                <a:srgbClr val="FFC000"/>
              </a:solidFill>
              <a:latin typeface="微软雅黑" panose="020B0503020204020204" charset="-122"/>
              <a:ea typeface="微软雅黑" panose="020B0503020204020204" charset="-122"/>
            </a:endParaRPr>
          </a:p>
        </p:txBody>
      </p:sp>
      <p:pic>
        <p:nvPicPr>
          <p:cNvPr id="104" name="图片 103" descr="车主1"/>
          <p:cNvPicPr>
            <a:picLocks noChangeAspect="1"/>
          </p:cNvPicPr>
          <p:nvPr/>
        </p:nvPicPr>
        <p:blipFill>
          <a:blip r:embed="rId3"/>
          <a:stretch>
            <a:fillRect/>
          </a:stretch>
        </p:blipFill>
        <p:spPr>
          <a:xfrm rot="10800000">
            <a:off x="7674200" y="6053455"/>
            <a:ext cx="426495" cy="622300"/>
          </a:xfrm>
          <a:prstGeom prst="rect">
            <a:avLst/>
          </a:prstGeom>
        </p:spPr>
      </p:pic>
      <p:pic>
        <p:nvPicPr>
          <p:cNvPr id="106" name="图片 105" descr="s_vehicle_top"/>
          <p:cNvPicPr>
            <a:picLocks noChangeAspect="1"/>
          </p:cNvPicPr>
          <p:nvPr/>
        </p:nvPicPr>
        <p:blipFill>
          <a:blip r:embed="rId2"/>
          <a:stretch>
            <a:fillRect/>
          </a:stretch>
        </p:blipFill>
        <p:spPr>
          <a:xfrm rot="14880000">
            <a:off x="5642610" y="3765868"/>
            <a:ext cx="388620" cy="166688"/>
          </a:xfrm>
          <a:prstGeom prst="rect">
            <a:avLst/>
          </a:prstGeom>
        </p:spPr>
      </p:pic>
      <p:pic>
        <p:nvPicPr>
          <p:cNvPr id="107" name="图片 106" descr="s_vehicle_top"/>
          <p:cNvPicPr>
            <a:picLocks noChangeAspect="1"/>
          </p:cNvPicPr>
          <p:nvPr/>
        </p:nvPicPr>
        <p:blipFill>
          <a:blip r:embed="rId2"/>
          <a:stretch>
            <a:fillRect/>
          </a:stretch>
        </p:blipFill>
        <p:spPr>
          <a:xfrm rot="10800000">
            <a:off x="6175375" y="5315903"/>
            <a:ext cx="388620" cy="166688"/>
          </a:xfrm>
          <a:prstGeom prst="rect">
            <a:avLst/>
          </a:prstGeom>
        </p:spPr>
      </p:pic>
      <p:pic>
        <p:nvPicPr>
          <p:cNvPr id="110" name="图片 109" descr="s_vehicle_top"/>
          <p:cNvPicPr>
            <a:picLocks noChangeAspect="1"/>
          </p:cNvPicPr>
          <p:nvPr/>
        </p:nvPicPr>
        <p:blipFill>
          <a:blip r:embed="rId2"/>
          <a:stretch>
            <a:fillRect/>
          </a:stretch>
        </p:blipFill>
        <p:spPr>
          <a:xfrm rot="10800000">
            <a:off x="2138680" y="3779837"/>
            <a:ext cx="388620" cy="166688"/>
          </a:xfrm>
          <a:prstGeom prst="rect">
            <a:avLst/>
          </a:prstGeom>
        </p:spPr>
      </p:pic>
      <p:grpSp>
        <p:nvGrpSpPr>
          <p:cNvPr id="131" name="组合 130"/>
          <p:cNvGrpSpPr/>
          <p:nvPr/>
        </p:nvGrpSpPr>
        <p:grpSpPr>
          <a:xfrm>
            <a:off x="3083560" y="5207000"/>
            <a:ext cx="1792605" cy="35560"/>
            <a:chOff x="4904" y="9103"/>
            <a:chExt cx="2823" cy="56"/>
          </a:xfrm>
        </p:grpSpPr>
        <p:sp>
          <p:nvSpPr>
            <p:cNvPr id="111" name="椭圆 110"/>
            <p:cNvSpPr>
              <a:spLocks noChangeAspect="1"/>
            </p:cNvSpPr>
            <p:nvPr/>
          </p:nvSpPr>
          <p:spPr>
            <a:xfrm>
              <a:off x="4904" y="9103"/>
              <a:ext cx="57"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24" name="椭圆 123"/>
            <p:cNvSpPr>
              <a:spLocks noChangeAspect="1"/>
            </p:cNvSpPr>
            <p:nvPr/>
          </p:nvSpPr>
          <p:spPr>
            <a:xfrm>
              <a:off x="5366"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25" name="椭圆 124"/>
            <p:cNvSpPr>
              <a:spLocks noChangeAspect="1"/>
            </p:cNvSpPr>
            <p:nvPr/>
          </p:nvSpPr>
          <p:spPr>
            <a:xfrm>
              <a:off x="5827"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26" name="椭圆 125"/>
            <p:cNvSpPr>
              <a:spLocks noChangeAspect="1"/>
            </p:cNvSpPr>
            <p:nvPr/>
          </p:nvSpPr>
          <p:spPr>
            <a:xfrm>
              <a:off x="6288"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27" name="椭圆 126"/>
            <p:cNvSpPr>
              <a:spLocks noChangeAspect="1"/>
            </p:cNvSpPr>
            <p:nvPr/>
          </p:nvSpPr>
          <p:spPr>
            <a:xfrm>
              <a:off x="6749"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28" name="椭圆 127"/>
            <p:cNvSpPr>
              <a:spLocks noChangeAspect="1"/>
            </p:cNvSpPr>
            <p:nvPr/>
          </p:nvSpPr>
          <p:spPr>
            <a:xfrm>
              <a:off x="7210"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29" name="椭圆 128"/>
            <p:cNvSpPr>
              <a:spLocks noChangeAspect="1"/>
            </p:cNvSpPr>
            <p:nvPr/>
          </p:nvSpPr>
          <p:spPr>
            <a:xfrm>
              <a:off x="7671"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grpSp>
      <p:sp>
        <p:nvSpPr>
          <p:cNvPr id="130" name="椭圆 129"/>
          <p:cNvSpPr>
            <a:spLocks noChangeAspect="1"/>
          </p:cNvSpPr>
          <p:nvPr/>
        </p:nvSpPr>
        <p:spPr>
          <a:xfrm>
            <a:off x="4405630" y="6927850"/>
            <a:ext cx="36000" cy="3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34" name="图片 133" descr="s_vehicle_top"/>
          <p:cNvPicPr>
            <a:picLocks noChangeAspect="1"/>
          </p:cNvPicPr>
          <p:nvPr/>
        </p:nvPicPr>
        <p:blipFill>
          <a:blip r:embed="rId2"/>
          <a:stretch>
            <a:fillRect/>
          </a:stretch>
        </p:blipFill>
        <p:spPr>
          <a:xfrm rot="9420000">
            <a:off x="4900930" y="5339398"/>
            <a:ext cx="388620" cy="166688"/>
          </a:xfrm>
          <a:prstGeom prst="rect">
            <a:avLst/>
          </a:prstGeom>
        </p:spPr>
      </p:pic>
      <p:pic>
        <p:nvPicPr>
          <p:cNvPr id="135" name="图片 134" descr="s_vehicle_top"/>
          <p:cNvPicPr>
            <a:picLocks noChangeAspect="1"/>
          </p:cNvPicPr>
          <p:nvPr/>
        </p:nvPicPr>
        <p:blipFill>
          <a:blip r:embed="rId2"/>
          <a:stretch>
            <a:fillRect/>
          </a:stretch>
        </p:blipFill>
        <p:spPr>
          <a:xfrm rot="10800000">
            <a:off x="5620385" y="4898073"/>
            <a:ext cx="388620" cy="166688"/>
          </a:xfrm>
          <a:prstGeom prst="rect">
            <a:avLst/>
          </a:prstGeom>
        </p:spPr>
      </p:pic>
      <p:pic>
        <p:nvPicPr>
          <p:cNvPr id="136" name="图片 135" descr="s_vehicle_top"/>
          <p:cNvPicPr>
            <a:picLocks noChangeAspect="1"/>
          </p:cNvPicPr>
          <p:nvPr/>
        </p:nvPicPr>
        <p:blipFill>
          <a:blip r:embed="rId2"/>
          <a:stretch>
            <a:fillRect/>
          </a:stretch>
        </p:blipFill>
        <p:spPr>
          <a:xfrm rot="12300000">
            <a:off x="7918450" y="4905058"/>
            <a:ext cx="388620" cy="166688"/>
          </a:xfrm>
          <a:prstGeom prst="rect">
            <a:avLst/>
          </a:prstGeom>
        </p:spPr>
      </p:pic>
      <p:pic>
        <p:nvPicPr>
          <p:cNvPr id="137" name="图片 136" descr="s_vehicle_top"/>
          <p:cNvPicPr>
            <a:picLocks noChangeAspect="1"/>
          </p:cNvPicPr>
          <p:nvPr/>
        </p:nvPicPr>
        <p:blipFill>
          <a:blip r:embed="rId2"/>
          <a:stretch>
            <a:fillRect/>
          </a:stretch>
        </p:blipFill>
        <p:spPr>
          <a:xfrm rot="10800000">
            <a:off x="8259445" y="5055553"/>
            <a:ext cx="388620" cy="166688"/>
          </a:xfrm>
          <a:prstGeom prst="rect">
            <a:avLst/>
          </a:prstGeom>
        </p:spPr>
      </p:pic>
      <p:pic>
        <p:nvPicPr>
          <p:cNvPr id="138" name="图片 137" descr="s_vehicle_top"/>
          <p:cNvPicPr>
            <a:picLocks noChangeAspect="1"/>
          </p:cNvPicPr>
          <p:nvPr/>
        </p:nvPicPr>
        <p:blipFill>
          <a:blip r:embed="rId2"/>
          <a:stretch>
            <a:fillRect/>
          </a:stretch>
        </p:blipFill>
        <p:spPr>
          <a:xfrm rot="10800000">
            <a:off x="8414385" y="5055553"/>
            <a:ext cx="388620" cy="166688"/>
          </a:xfrm>
          <a:prstGeom prst="rect">
            <a:avLst/>
          </a:prstGeom>
        </p:spPr>
      </p:pic>
      <p:pic>
        <p:nvPicPr>
          <p:cNvPr id="141" name="图片 140" descr="车主1"/>
          <p:cNvPicPr>
            <a:picLocks noChangeAspect="1"/>
          </p:cNvPicPr>
          <p:nvPr/>
        </p:nvPicPr>
        <p:blipFill>
          <a:blip r:embed="rId3"/>
          <a:stretch>
            <a:fillRect/>
          </a:stretch>
        </p:blipFill>
        <p:spPr>
          <a:xfrm rot="10800000">
            <a:off x="4640170" y="6053455"/>
            <a:ext cx="426495" cy="622300"/>
          </a:xfrm>
          <a:prstGeom prst="rect">
            <a:avLst/>
          </a:prstGeom>
        </p:spPr>
      </p:pic>
      <p:pic>
        <p:nvPicPr>
          <p:cNvPr id="50" name="图片 49" descr="s_vehicle_top"/>
          <p:cNvPicPr>
            <a:picLocks noChangeAspect="1"/>
          </p:cNvPicPr>
          <p:nvPr/>
        </p:nvPicPr>
        <p:blipFill>
          <a:blip r:embed="rId2"/>
          <a:stretch>
            <a:fillRect/>
          </a:stretch>
        </p:blipFill>
        <p:spPr>
          <a:xfrm rot="15480000">
            <a:off x="2042530" y="3791003"/>
            <a:ext cx="388832" cy="166688"/>
          </a:xfrm>
          <a:prstGeom prst="rect">
            <a:avLst/>
          </a:prstGeom>
        </p:spPr>
      </p:pic>
      <p:pic>
        <p:nvPicPr>
          <p:cNvPr id="142" name="图片 141" descr="s_vehicle_top"/>
          <p:cNvPicPr>
            <a:picLocks noChangeAspect="1"/>
          </p:cNvPicPr>
          <p:nvPr/>
        </p:nvPicPr>
        <p:blipFill>
          <a:blip r:embed="rId2"/>
          <a:stretch>
            <a:fillRect/>
          </a:stretch>
        </p:blipFill>
        <p:spPr>
          <a:xfrm rot="10800000">
            <a:off x="2326005" y="5342573"/>
            <a:ext cx="388620" cy="166688"/>
          </a:xfrm>
          <a:prstGeom prst="rect">
            <a:avLst/>
          </a:prstGeom>
        </p:spPr>
      </p:pic>
      <p:pic>
        <p:nvPicPr>
          <p:cNvPr id="144" name="图片 143" descr="s_vehicle_top"/>
          <p:cNvPicPr>
            <a:picLocks noChangeAspect="1"/>
          </p:cNvPicPr>
          <p:nvPr/>
        </p:nvPicPr>
        <p:blipFill>
          <a:blip r:embed="rId2"/>
          <a:stretch>
            <a:fillRect/>
          </a:stretch>
        </p:blipFill>
        <p:spPr>
          <a:xfrm rot="10800000">
            <a:off x="-222885" y="3789998"/>
            <a:ext cx="388620" cy="166688"/>
          </a:xfrm>
          <a:prstGeom prst="rect">
            <a:avLst/>
          </a:prstGeom>
        </p:spPr>
      </p:pic>
      <p:cxnSp>
        <p:nvCxnSpPr>
          <p:cNvPr id="2" name="直接连接符 1"/>
          <p:cNvCxnSpPr/>
          <p:nvPr/>
        </p:nvCxnSpPr>
        <p:spPr>
          <a:xfrm flipV="1">
            <a:off x="379095" y="4629785"/>
            <a:ext cx="8424062" cy="190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379095" y="5120005"/>
            <a:ext cx="8496063" cy="190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6354445" y="5207000"/>
            <a:ext cx="1792605" cy="35560"/>
            <a:chOff x="4904" y="9103"/>
            <a:chExt cx="2823" cy="56"/>
          </a:xfrm>
        </p:grpSpPr>
        <p:sp>
          <p:nvSpPr>
            <p:cNvPr id="81" name="椭圆 80"/>
            <p:cNvSpPr>
              <a:spLocks noChangeAspect="1"/>
            </p:cNvSpPr>
            <p:nvPr/>
          </p:nvSpPr>
          <p:spPr>
            <a:xfrm>
              <a:off x="4904" y="9103"/>
              <a:ext cx="57"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83" name="椭圆 82"/>
            <p:cNvSpPr>
              <a:spLocks noChangeAspect="1"/>
            </p:cNvSpPr>
            <p:nvPr/>
          </p:nvSpPr>
          <p:spPr>
            <a:xfrm>
              <a:off x="5366"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98" name="椭圆 97"/>
            <p:cNvSpPr>
              <a:spLocks noChangeAspect="1"/>
            </p:cNvSpPr>
            <p:nvPr/>
          </p:nvSpPr>
          <p:spPr>
            <a:xfrm>
              <a:off x="5827"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99" name="椭圆 98"/>
            <p:cNvSpPr>
              <a:spLocks noChangeAspect="1"/>
            </p:cNvSpPr>
            <p:nvPr/>
          </p:nvSpPr>
          <p:spPr>
            <a:xfrm>
              <a:off x="6288"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03" name="椭圆 102"/>
            <p:cNvSpPr>
              <a:spLocks noChangeAspect="1"/>
            </p:cNvSpPr>
            <p:nvPr/>
          </p:nvSpPr>
          <p:spPr>
            <a:xfrm>
              <a:off x="6749"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12" name="椭圆 111"/>
            <p:cNvSpPr>
              <a:spLocks noChangeAspect="1"/>
            </p:cNvSpPr>
            <p:nvPr/>
          </p:nvSpPr>
          <p:spPr>
            <a:xfrm>
              <a:off x="7210"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13" name="椭圆 112"/>
            <p:cNvSpPr>
              <a:spLocks noChangeAspect="1"/>
            </p:cNvSpPr>
            <p:nvPr/>
          </p:nvSpPr>
          <p:spPr>
            <a:xfrm>
              <a:off x="7671" y="9103"/>
              <a:ext cx="56" cy="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grpSp>
      <p:sp>
        <p:nvSpPr>
          <p:cNvPr id="116" name="圆角矩形 115"/>
          <p:cNvSpPr/>
          <p:nvPr/>
        </p:nvSpPr>
        <p:spPr>
          <a:xfrm>
            <a:off x="348615" y="5219700"/>
            <a:ext cx="1260475" cy="350520"/>
          </a:xfrm>
          <a:prstGeom prst="roundRect">
            <a:avLst/>
          </a:prstGeom>
          <a:solidFill>
            <a:schemeClr val="bg2">
              <a:alpha val="37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p>
            <a:pPr algn="ctr"/>
            <a:endParaRPr lang="en-US" altLang="zh-CN"/>
          </a:p>
        </p:txBody>
      </p:sp>
      <p:sp>
        <p:nvSpPr>
          <p:cNvPr id="117" name="圆角矩形 116"/>
          <p:cNvSpPr/>
          <p:nvPr/>
        </p:nvSpPr>
        <p:spPr>
          <a:xfrm>
            <a:off x="348615" y="5226050"/>
            <a:ext cx="1152008" cy="324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par>
                          <p:cTn id="7" fill="hold">
                            <p:stCondLst>
                              <p:cond delay="0"/>
                            </p:stCondLst>
                            <p:childTnLst>
                              <p:par>
                                <p:cTn id="8" presetID="64" presetClass="path" presetSubtype="0" accel="50000" decel="50000" fill="hold" nodeType="afterEffect">
                                  <p:stCondLst>
                                    <p:cond delay="0"/>
                                  </p:stCondLst>
                                  <p:childTnLst>
                                    <p:animMotion origin="layout" path="M -0.000000 0.000000 L 0.003403 -0.103981 " pathEditMode="relative" rAng="0" ptsTypes="">
                                      <p:cBhvr>
                                        <p:cTn id="9" dur="2000" fill="hold"/>
                                        <p:tgtEl>
                                          <p:spTgt spid="104"/>
                                        </p:tgtEl>
                                        <p:attrNameLst>
                                          <p:attrName>ppt_x</p:attrName>
                                          <p:attrName>ppt_y</p:attrName>
                                        </p:attrNameLst>
                                      </p:cBhvr>
                                      <p:rCtr x="2" y="-44"/>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104"/>
                                        </p:tgtEl>
                                        <p:attrNameLst>
                                          <p:attrName>style.visibility</p:attrName>
                                        </p:attrNameLst>
                                      </p:cBhvr>
                                      <p:to>
                                        <p:strVal val="hidden"/>
                                      </p:to>
                                    </p:set>
                                  </p:childTnLst>
                                </p:cTn>
                              </p:par>
                            </p:childTnLst>
                          </p:cTn>
                        </p:par>
                        <p:par>
                          <p:cTn id="13" fill="hold">
                            <p:stCondLst>
                              <p:cond delay="2000"/>
                            </p:stCondLst>
                            <p:childTnLst>
                              <p:par>
                                <p:cTn id="14" presetID="63" presetClass="path" presetSubtype="0" accel="50000" decel="50000" fill="hold" nodeType="afterEffect">
                                  <p:stCondLst>
                                    <p:cond delay="0"/>
                                  </p:stCondLst>
                                  <p:childTnLst>
                                    <p:animMotion origin="layout" path="M -0.000000 0.000000 L 0.066111 0.002778 " pathEditMode="relative" rAng="0" ptsTypes="">
                                      <p:cBhvr>
                                        <p:cTn id="15" dur="2000" fill="hold"/>
                                        <p:tgtEl>
                                          <p:spTgt spid="97"/>
                                        </p:tgtEl>
                                        <p:attrNameLst>
                                          <p:attrName>ppt_x</p:attrName>
                                          <p:attrName>ppt_y</p:attrName>
                                        </p:attrNameLst>
                                      </p:cBhvr>
                                      <p:rCtr x="47" y="1"/>
                                    </p:animMotion>
                                  </p:childTnLst>
                                </p:cTn>
                              </p:par>
                            </p:childTnLst>
                          </p:cTn>
                        </p:par>
                        <p:par>
                          <p:cTn id="16" fill="hold">
                            <p:stCondLst>
                              <p:cond delay="4000"/>
                            </p:stCondLst>
                            <p:childTnLst>
                              <p:par>
                                <p:cTn id="17" presetID="10" presetClass="entr" presetSubtype="0" fill="hold" nodeType="after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fade">
                                      <p:cBhvr>
                                        <p:cTn id="19" dur="500"/>
                                        <p:tgtEl>
                                          <p:spTgt spid="108"/>
                                        </p:tgtEl>
                                      </p:cBhvr>
                                    </p:animEffect>
                                  </p:childTnLst>
                                </p:cTn>
                              </p:par>
                            </p:childTnLst>
                          </p:cTn>
                        </p:par>
                        <p:par>
                          <p:cTn id="20" fill="hold">
                            <p:stCondLst>
                              <p:cond delay="4500"/>
                            </p:stCondLst>
                            <p:childTnLst>
                              <p:par>
                                <p:cTn id="21" presetID="1" presetClass="exit" presetSubtype="0" fill="hold" nodeType="afterEffect">
                                  <p:stCondLst>
                                    <p:cond delay="500"/>
                                  </p:stCondLst>
                                  <p:childTnLst>
                                    <p:set>
                                      <p:cBhvr>
                                        <p:cTn id="22" dur="1" fill="hold">
                                          <p:stCondLst>
                                            <p:cond delay="0"/>
                                          </p:stCondLst>
                                        </p:cTn>
                                        <p:tgtEl>
                                          <p:spTgt spid="108"/>
                                        </p:tgtEl>
                                        <p:attrNameLst>
                                          <p:attrName>style.visibility</p:attrName>
                                        </p:attrNameLst>
                                      </p:cBhvr>
                                      <p:to>
                                        <p:strVal val="hidden"/>
                                      </p:to>
                                    </p:set>
                                  </p:childTnLst>
                                </p:cTn>
                              </p:par>
                            </p:childTnLst>
                          </p:cTn>
                        </p:par>
                        <p:par>
                          <p:cTn id="23" fill="hold">
                            <p:stCondLst>
                              <p:cond delay="5000"/>
                            </p:stCondLst>
                            <p:childTnLst>
                              <p:par>
                                <p:cTn id="24" presetID="22" presetClass="exit" presetSubtype="4" fill="hold" nodeType="afterEffect">
                                  <p:stCondLst>
                                    <p:cond delay="0"/>
                                  </p:stCondLst>
                                  <p:childTnLst>
                                    <p:animEffect transition="out" filter="wipe(down)">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par>
                          <p:cTn id="27" fill="hold">
                            <p:stCondLst>
                              <p:cond delay="5500"/>
                            </p:stCondLst>
                            <p:childTnLst>
                              <p:par>
                                <p:cTn id="28" presetID="63" presetClass="path" presetSubtype="0" accel="50000" decel="50000" fill="hold" nodeType="afterEffect">
                                  <p:stCondLst>
                                    <p:cond delay="0"/>
                                  </p:stCondLst>
                                  <p:childTnLst>
                                    <p:animMotion origin="layout" path="M 0.067222 0.002778 L 0.174097 0.003241 " pathEditMode="relative" rAng="0" ptsTypes="">
                                      <p:cBhvr>
                                        <p:cTn id="29" dur="2000" fill="hold"/>
                                        <p:tgtEl>
                                          <p:spTgt spid="97"/>
                                        </p:tgtEl>
                                        <p:attrNameLst>
                                          <p:attrName>ppt_x</p:attrName>
                                          <p:attrName>ppt_y</p:attrName>
                                        </p:attrNameLst>
                                      </p:cBhvr>
                                      <p:rCtr x="53" y="0"/>
                                    </p:animMotion>
                                  </p:childTnLst>
                                </p:cTn>
                              </p:par>
                            </p:childTnLst>
                          </p:cTn>
                        </p:par>
                        <p:par>
                          <p:cTn id="30" fill="hold">
                            <p:stCondLst>
                              <p:cond delay="7500"/>
                            </p:stCondLst>
                            <p:childTnLst>
                              <p:par>
                                <p:cTn id="31" presetID="22" presetClass="entr" presetSubtype="4"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par>
                          <p:cTn id="34" fill="hold">
                            <p:stCondLst>
                              <p:cond delay="8000"/>
                            </p:stCondLst>
                            <p:childTnLst>
                              <p:par>
                                <p:cTn id="35" presetID="63" presetClass="path" presetSubtype="0" accel="50000" decel="50000" fill="hold" nodeType="afterEffect">
                                  <p:stCondLst>
                                    <p:cond delay="0"/>
                                  </p:stCondLst>
                                  <p:childTnLst>
                                    <p:animMotion origin="layout" path="M 0.000000 0.000000 L 0.042014 0.000000 " pathEditMode="relative" rAng="0" ptsTypes="">
                                      <p:cBhvr>
                                        <p:cTn id="36" dur="2000" fill="hold"/>
                                        <p:tgtEl>
                                          <p:spTgt spid="105"/>
                                        </p:tgtEl>
                                        <p:attrNameLst>
                                          <p:attrName>ppt_x</p:attrName>
                                          <p:attrName>ppt_y</p:attrName>
                                        </p:attrNameLst>
                                      </p:cBhvr>
                                      <p:rCtr x="125" y="0"/>
                                    </p:animMotion>
                                  </p:childTnLst>
                                </p:cTn>
                              </p:par>
                            </p:childTnLst>
                          </p:cTn>
                        </p:par>
                        <p:par>
                          <p:cTn id="37" fill="hold">
                            <p:stCondLst>
                              <p:cond delay="10000"/>
                            </p:stCondLst>
                            <p:childTnLst>
                              <p:par>
                                <p:cTn id="38" presetID="22" presetClass="exit" presetSubtype="4" fill="hold" nodeType="afterEffect">
                                  <p:stCondLst>
                                    <p:cond delay="0"/>
                                  </p:stCondLst>
                                  <p:childTnLst>
                                    <p:animEffect transition="out" filter="wipe(down)">
                                      <p:cBhvr>
                                        <p:cTn id="39" dur="500"/>
                                        <p:tgtEl>
                                          <p:spTgt spid="63"/>
                                        </p:tgtEl>
                                      </p:cBhvr>
                                    </p:animEffect>
                                    <p:set>
                                      <p:cBhvr>
                                        <p:cTn id="40" dur="1" fill="hold">
                                          <p:stCondLst>
                                            <p:cond delay="499"/>
                                          </p:stCondLst>
                                        </p:cTn>
                                        <p:tgtEl>
                                          <p:spTgt spid="63"/>
                                        </p:tgtEl>
                                        <p:attrNameLst>
                                          <p:attrName>style.visibility</p:attrName>
                                        </p:attrNameLst>
                                      </p:cBhvr>
                                      <p:to>
                                        <p:strVal val="hidden"/>
                                      </p:to>
                                    </p:set>
                                  </p:childTnLst>
                                </p:cTn>
                              </p:par>
                            </p:childTnLst>
                          </p:cTn>
                        </p:par>
                        <p:par>
                          <p:cTn id="41" fill="hold">
                            <p:stCondLst>
                              <p:cond delay="10500"/>
                            </p:stCondLst>
                            <p:childTnLst>
                              <p:par>
                                <p:cTn id="42" presetID="63" presetClass="path" presetSubtype="0" accel="50000" decel="50000" fill="hold" nodeType="afterEffect">
                                  <p:stCondLst>
                                    <p:cond delay="0"/>
                                  </p:stCondLst>
                                  <p:childTnLst>
                                    <p:animMotion origin="layout" path="M -0.000000 0.000000 L 0.070694 0.000463 " pathEditMode="relative" rAng="0" ptsTypes="">
                                      <p:cBhvr>
                                        <p:cTn id="43" dur="2000" fill="hold"/>
                                        <p:tgtEl>
                                          <p:spTgt spid="92"/>
                                        </p:tgtEl>
                                        <p:attrNameLst>
                                          <p:attrName>ppt_x</p:attrName>
                                          <p:attrName>ppt_y</p:attrName>
                                        </p:attrNameLst>
                                      </p:cBhvr>
                                      <p:rCtr x="125" y="0"/>
                                    </p:animMotion>
                                  </p:childTnLst>
                                </p:cTn>
                              </p:par>
                            </p:childTnLst>
                          </p:cTn>
                        </p:par>
                        <p:par>
                          <p:cTn id="44" fill="hold">
                            <p:stCondLst>
                              <p:cond delay="12500"/>
                            </p:stCondLst>
                            <p:childTnLst>
                              <p:par>
                                <p:cTn id="45" presetID="22" presetClass="entr" presetSubtype="1" fill="hold"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wipe(up)">
                                      <p:cBhvr>
                                        <p:cTn id="47" dur="500"/>
                                        <p:tgtEl>
                                          <p:spTgt spid="63"/>
                                        </p:tgtEl>
                                      </p:cBhvr>
                                    </p:animEffect>
                                  </p:childTnLst>
                                </p:cTn>
                              </p:par>
                            </p:childTnLst>
                          </p:cTn>
                        </p:par>
                        <p:par>
                          <p:cTn id="48" fill="hold">
                            <p:stCondLst>
                              <p:cond delay="13000"/>
                            </p:stCondLst>
                            <p:childTnLst>
                              <p:par>
                                <p:cTn id="49" presetID="1" presetClass="exit" presetSubtype="0" fill="hold" nodeType="afterEffect">
                                  <p:stCondLst>
                                    <p:cond delay="0"/>
                                  </p:stCondLst>
                                  <p:childTnLst>
                                    <p:set>
                                      <p:cBhvr>
                                        <p:cTn id="50" dur="1" fill="hold">
                                          <p:stCondLst>
                                            <p:cond delay="0"/>
                                          </p:stCondLst>
                                        </p:cTn>
                                        <p:tgtEl>
                                          <p:spTgt spid="92"/>
                                        </p:tgtEl>
                                        <p:attrNameLst>
                                          <p:attrName>style.visibility</p:attrName>
                                        </p:attrNameLst>
                                      </p:cBhvr>
                                      <p:to>
                                        <p:strVal val="hidden"/>
                                      </p:to>
                                    </p:set>
                                  </p:childTnLst>
                                </p:cTn>
                              </p:par>
                            </p:childTnLst>
                          </p:cTn>
                        </p:par>
                        <p:par>
                          <p:cTn id="51" fill="hold">
                            <p:stCondLst>
                              <p:cond delay="13000"/>
                            </p:stCondLst>
                            <p:childTnLst>
                              <p:par>
                                <p:cTn id="52" presetID="1" presetClass="entr" presetSubtype="0" fill="hold" nodeType="afterEffect">
                                  <p:stCondLst>
                                    <p:cond delay="0"/>
                                  </p:stCondLst>
                                  <p:childTnLst>
                                    <p:set>
                                      <p:cBhvr>
                                        <p:cTn id="53" dur="1" fill="hold">
                                          <p:stCondLst>
                                            <p:cond delay="0"/>
                                          </p:stCondLst>
                                        </p:cTn>
                                        <p:tgtEl>
                                          <p:spTgt spid="106"/>
                                        </p:tgtEl>
                                        <p:attrNameLst>
                                          <p:attrName>style.visibility</p:attrName>
                                        </p:attrNameLst>
                                      </p:cBhvr>
                                      <p:to>
                                        <p:strVal val="visible"/>
                                      </p:to>
                                    </p:set>
                                  </p:childTnLst>
                                </p:cTn>
                              </p:par>
                            </p:childTnLst>
                          </p:cTn>
                        </p:par>
                        <p:par>
                          <p:cTn id="54" fill="hold">
                            <p:stCondLst>
                              <p:cond delay="13000"/>
                            </p:stCondLst>
                            <p:childTnLst>
                              <p:par>
                                <p:cTn id="55" presetID="42" presetClass="path" presetSubtype="0" accel="50000" decel="50000" fill="hold" nodeType="afterEffect">
                                  <p:stCondLst>
                                    <p:cond delay="0"/>
                                  </p:stCondLst>
                                  <p:childTnLst>
                                    <p:animMotion origin="layout" path="M -0.000000 0.000000 L 0.055556 0.226944 " pathEditMode="relative" rAng="0" ptsTypes="">
                                      <p:cBhvr>
                                        <p:cTn id="56" dur="2000" fill="hold"/>
                                        <p:tgtEl>
                                          <p:spTgt spid="106"/>
                                        </p:tgtEl>
                                        <p:attrNameLst>
                                          <p:attrName>ppt_x</p:attrName>
                                          <p:attrName>ppt_y</p:attrName>
                                        </p:attrNameLst>
                                      </p:cBhvr>
                                      <p:rCtr x="27" y="113"/>
                                    </p:animMotion>
                                  </p:childTnLst>
                                </p:cTn>
                              </p:par>
                            </p:childTnLst>
                          </p:cTn>
                        </p:par>
                        <p:par>
                          <p:cTn id="57" fill="hold">
                            <p:stCondLst>
                              <p:cond delay="15000"/>
                            </p:stCondLst>
                            <p:childTnLst>
                              <p:par>
                                <p:cTn id="58" presetID="1" presetClass="exit" presetSubtype="0" fill="hold" nodeType="afterEffect">
                                  <p:stCondLst>
                                    <p:cond delay="0"/>
                                  </p:stCondLst>
                                  <p:childTnLst>
                                    <p:set>
                                      <p:cBhvr>
                                        <p:cTn id="59" dur="1" fill="hold">
                                          <p:stCondLst>
                                            <p:cond delay="0"/>
                                          </p:stCondLst>
                                        </p:cTn>
                                        <p:tgtEl>
                                          <p:spTgt spid="106"/>
                                        </p:tgtEl>
                                        <p:attrNameLst>
                                          <p:attrName>style.visibility</p:attrName>
                                        </p:attrNameLst>
                                      </p:cBhvr>
                                      <p:to>
                                        <p:strVal val="hidden"/>
                                      </p:to>
                                    </p:set>
                                  </p:childTnLst>
                                </p:cTn>
                              </p:par>
                            </p:childTnLst>
                          </p:cTn>
                        </p:par>
                        <p:par>
                          <p:cTn id="60" fill="hold">
                            <p:stCondLst>
                              <p:cond delay="15000"/>
                            </p:stCondLst>
                            <p:childTnLst>
                              <p:par>
                                <p:cTn id="61" presetID="1" presetClass="entr" presetSubtype="0" fill="hold" nodeType="afterEffect">
                                  <p:stCondLst>
                                    <p:cond delay="0"/>
                                  </p:stCondLst>
                                  <p:childTnLst>
                                    <p:set>
                                      <p:cBhvr>
                                        <p:cTn id="62" dur="1" fill="hold">
                                          <p:stCondLst>
                                            <p:cond delay="0"/>
                                          </p:stCondLst>
                                        </p:cTn>
                                        <p:tgtEl>
                                          <p:spTgt spid="107"/>
                                        </p:tgtEl>
                                        <p:attrNameLst>
                                          <p:attrName>style.visibility</p:attrName>
                                        </p:attrNameLst>
                                      </p:cBhvr>
                                      <p:to>
                                        <p:strVal val="visible"/>
                                      </p:to>
                                    </p:set>
                                  </p:childTnLst>
                                </p:cTn>
                              </p:par>
                            </p:childTnLst>
                          </p:cTn>
                        </p:par>
                        <p:par>
                          <p:cTn id="63" fill="hold">
                            <p:stCondLst>
                              <p:cond delay="15000"/>
                            </p:stCondLst>
                            <p:childTnLst>
                              <p:par>
                                <p:cTn id="64" presetID="42" presetClass="path" presetSubtype="0" accel="50000" decel="50000" fill="hold" nodeType="afterEffect">
                                  <p:stCondLst>
                                    <p:cond delay="0"/>
                                  </p:stCondLst>
                                  <p:childTnLst>
                                    <p:animMotion origin="layout" path="M 0.000000 0.000000 L 0.008819 -0.000556 " pathEditMode="relative" rAng="0" ptsTypes="">
                                      <p:cBhvr>
                                        <p:cTn id="65" dur="2000" fill="hold"/>
                                        <p:tgtEl>
                                          <p:spTgt spid="107"/>
                                        </p:tgtEl>
                                        <p:attrNameLst>
                                          <p:attrName>ppt_x</p:attrName>
                                          <p:attrName>ppt_y</p:attrName>
                                        </p:attrNameLst>
                                      </p:cBhvr>
                                      <p:rCtr x="9" y="0"/>
                                    </p:animMotion>
                                  </p:childTnLst>
                                </p:cTn>
                              </p:par>
                            </p:childTnLst>
                          </p:cTn>
                        </p:par>
                      </p:childTnLst>
                    </p:cTn>
                  </p:par>
                  <p:par>
                    <p:cTn id="66" fill="hold">
                      <p:stCondLst>
                        <p:cond delay="indefinite"/>
                      </p:stCondLst>
                      <p:childTnLst>
                        <p:par>
                          <p:cTn id="67" fill="hold">
                            <p:stCondLst>
                              <p:cond delay="0"/>
                            </p:stCondLst>
                            <p:childTnLst>
                              <p:par>
                                <p:cTn id="68" presetID="63" presetClass="path" presetSubtype="0" accel="50000" decel="50000" fill="hold" nodeType="clickEffect">
                                  <p:stCondLst>
                                    <p:cond delay="0"/>
                                  </p:stCondLst>
                                  <p:childTnLst>
                                    <p:animMotion origin="layout" path="M -0.000000 0.000000 L 0.045833 -0.000648 " pathEditMode="relative" rAng="0" ptsTypes="">
                                      <p:cBhvr>
                                        <p:cTn id="69" dur="2000" fill="hold"/>
                                        <p:tgtEl>
                                          <p:spTgt spid="109"/>
                                        </p:tgtEl>
                                        <p:attrNameLst>
                                          <p:attrName>ppt_x</p:attrName>
                                          <p:attrName>ppt_y</p:attrName>
                                        </p:attrNameLst>
                                      </p:cBhvr>
                                      <p:rCtr x="125" y="0"/>
                                    </p:animMotion>
                                  </p:childTnLst>
                                </p:cTn>
                              </p:par>
                            </p:childTnLst>
                          </p:cTn>
                        </p:par>
                        <p:par>
                          <p:cTn id="70" fill="hold">
                            <p:stCondLst>
                              <p:cond delay="2000"/>
                            </p:stCondLst>
                            <p:childTnLst>
                              <p:par>
                                <p:cTn id="71" presetID="22" presetClass="exit" presetSubtype="4" fill="hold" nodeType="afterEffect">
                                  <p:stCondLst>
                                    <p:cond delay="0"/>
                                  </p:stCondLst>
                                  <p:childTnLst>
                                    <p:animEffect transition="out" filter="wipe(down)">
                                      <p:cBhvr>
                                        <p:cTn id="72" dur="500"/>
                                        <p:tgtEl>
                                          <p:spTgt spid="41"/>
                                        </p:tgtEl>
                                      </p:cBhvr>
                                    </p:animEffect>
                                    <p:set>
                                      <p:cBhvr>
                                        <p:cTn id="73" dur="1" fill="hold">
                                          <p:stCondLst>
                                            <p:cond delay="499"/>
                                          </p:stCondLst>
                                        </p:cTn>
                                        <p:tgtEl>
                                          <p:spTgt spid="41"/>
                                        </p:tgtEl>
                                        <p:attrNameLst>
                                          <p:attrName>style.visibility</p:attrName>
                                        </p:attrNameLst>
                                      </p:cBhvr>
                                      <p:to>
                                        <p:strVal val="hidden"/>
                                      </p:to>
                                    </p:set>
                                  </p:childTnLst>
                                </p:cTn>
                              </p:par>
                            </p:childTnLst>
                          </p:cTn>
                        </p:par>
                        <p:par>
                          <p:cTn id="74" fill="hold">
                            <p:stCondLst>
                              <p:cond delay="2500"/>
                            </p:stCondLst>
                            <p:childTnLst>
                              <p:par>
                                <p:cTn id="75" presetID="1" presetClass="entr" presetSubtype="0" fill="hold" nodeType="afterEffect">
                                  <p:stCondLst>
                                    <p:cond delay="0"/>
                                  </p:stCondLst>
                                  <p:childTnLst>
                                    <p:set>
                                      <p:cBhvr>
                                        <p:cTn id="76" dur="1" fill="hold">
                                          <p:stCondLst>
                                            <p:cond delay="0"/>
                                          </p:stCondLst>
                                        </p:cTn>
                                        <p:tgtEl>
                                          <p:spTgt spid="110"/>
                                        </p:tgtEl>
                                        <p:attrNameLst>
                                          <p:attrName>style.visibility</p:attrName>
                                        </p:attrNameLst>
                                      </p:cBhvr>
                                      <p:to>
                                        <p:strVal val="visible"/>
                                      </p:to>
                                    </p:set>
                                  </p:childTnLst>
                                </p:cTn>
                              </p:par>
                            </p:childTnLst>
                          </p:cTn>
                        </p:par>
                        <p:par>
                          <p:cTn id="77" fill="hold">
                            <p:stCondLst>
                              <p:cond delay="2500"/>
                            </p:stCondLst>
                            <p:childTnLst>
                              <p:par>
                                <p:cTn id="78" presetID="63" presetClass="path" presetSubtype="0" accel="50000" decel="50000" fill="hold" nodeType="afterEffect">
                                  <p:stCondLst>
                                    <p:cond delay="0"/>
                                  </p:stCondLst>
                                  <p:childTnLst>
                                    <p:animMotion origin="layout" path="M 0.000000 0.000000 L 0.145833 -0.000278 " pathEditMode="relative" rAng="0" ptsTypes="">
                                      <p:cBhvr>
                                        <p:cTn id="79" dur="2000" fill="hold"/>
                                        <p:tgtEl>
                                          <p:spTgt spid="110"/>
                                        </p:tgtEl>
                                        <p:attrNameLst>
                                          <p:attrName>ppt_x</p:attrName>
                                          <p:attrName>ppt_y</p:attrName>
                                        </p:attrNameLst>
                                      </p:cBhvr>
                                      <p:rCtr x="78" y="0"/>
                                    </p:animMotion>
                                  </p:childTnLst>
                                </p:cTn>
                              </p:par>
                            </p:childTnLst>
                          </p:cTn>
                        </p:par>
                        <p:par>
                          <p:cTn id="80" fill="hold">
                            <p:stCondLst>
                              <p:cond delay="4500"/>
                            </p:stCondLst>
                            <p:childTnLst>
                              <p:par>
                                <p:cTn id="81" presetID="22" presetClass="entr" presetSubtype="1" fill="hold"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up)">
                                      <p:cBhvr>
                                        <p:cTn id="83" dur="500"/>
                                        <p:tgtEl>
                                          <p:spTgt spid="41"/>
                                        </p:tgtEl>
                                      </p:cBhvr>
                                    </p:animEffect>
                                  </p:childTnLst>
                                </p:cTn>
                              </p:par>
                            </p:childTnLst>
                          </p:cTn>
                        </p:par>
                        <p:par>
                          <p:cTn id="84" fill="hold">
                            <p:stCondLst>
                              <p:cond delay="5000"/>
                            </p:stCondLst>
                            <p:childTnLst>
                              <p:par>
                                <p:cTn id="85" presetID="63" presetClass="path" presetSubtype="0" accel="50000" decel="50000" fill="hold" nodeType="afterEffect">
                                  <p:stCondLst>
                                    <p:cond delay="0"/>
                                  </p:stCondLst>
                                  <p:childTnLst>
                                    <p:animMotion origin="layout" path="M 0.000000 0.000000 L 0.044097 -0.001389 " pathEditMode="relative" rAng="0" ptsTypes="">
                                      <p:cBhvr>
                                        <p:cTn id="86" dur="2000" fill="hold"/>
                                        <p:tgtEl>
                                          <p:spTgt spid="82"/>
                                        </p:tgtEl>
                                        <p:attrNameLst>
                                          <p:attrName>ppt_x</p:attrName>
                                          <p:attrName>ppt_y</p:attrName>
                                        </p:attrNameLst>
                                      </p:cBhvr>
                                      <p:rCtr x="17" y="0"/>
                                    </p:animMotion>
                                  </p:childTnLst>
                                </p:cTn>
                              </p:par>
                              <p:par>
                                <p:cTn id="87" presetID="63" presetClass="path" presetSubtype="0" accel="50000" decel="50000" fill="hold" nodeType="withEffect">
                                  <p:stCondLst>
                                    <p:cond delay="0"/>
                                  </p:stCondLst>
                                  <p:childTnLst>
                                    <p:animMotion origin="layout" path="M -0.000000 0.000000 L 0.042153 -0.000278 " pathEditMode="relative" rAng="0" ptsTypes="">
                                      <p:cBhvr>
                                        <p:cTn id="88" dur="2000" fill="hold"/>
                                        <p:tgtEl>
                                          <p:spTgt spid="140"/>
                                        </p:tgtEl>
                                        <p:attrNameLst>
                                          <p:attrName>ppt_x</p:attrName>
                                          <p:attrName>ppt_y</p:attrName>
                                        </p:attrNameLst>
                                      </p:cBhvr>
                                      <p:rCtr x="125" y="0"/>
                                    </p:animMotion>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41"/>
                                        </p:tgtEl>
                                        <p:attrNameLst>
                                          <p:attrName>style.visibility</p:attrName>
                                        </p:attrNameLst>
                                      </p:cBhvr>
                                      <p:to>
                                        <p:strVal val="visible"/>
                                      </p:to>
                                    </p:set>
                                  </p:childTnLst>
                                </p:cTn>
                              </p:par>
                            </p:childTnLst>
                          </p:cTn>
                        </p:par>
                        <p:par>
                          <p:cTn id="93" fill="hold">
                            <p:stCondLst>
                              <p:cond delay="0"/>
                            </p:stCondLst>
                            <p:childTnLst>
                              <p:par>
                                <p:cTn id="94" presetID="64" presetClass="path" presetSubtype="0" accel="50000" decel="50000" fill="hold" nodeType="afterEffect">
                                  <p:stCondLst>
                                    <p:cond delay="0"/>
                                  </p:stCondLst>
                                  <p:childTnLst>
                                    <p:animMotion origin="layout" path="M -0.000000 0.000000 L 0.003611 -0.089167 " pathEditMode="relative" rAng="0" ptsTypes="">
                                      <p:cBhvr>
                                        <p:cTn id="95" dur="2000" fill="hold"/>
                                        <p:tgtEl>
                                          <p:spTgt spid="141"/>
                                        </p:tgtEl>
                                        <p:attrNameLst>
                                          <p:attrName>ppt_x</p:attrName>
                                          <p:attrName>ppt_y</p:attrName>
                                        </p:attrNameLst>
                                      </p:cBhvr>
                                      <p:rCtr x="1" y="-51"/>
                                    </p:animMotion>
                                  </p:childTnLst>
                                </p:cTn>
                              </p:par>
                            </p:childTnLst>
                          </p:cTn>
                        </p:par>
                        <p:par>
                          <p:cTn id="96" fill="hold">
                            <p:stCondLst>
                              <p:cond delay="2000"/>
                            </p:stCondLst>
                            <p:childTnLst>
                              <p:par>
                                <p:cTn id="97" presetID="1" presetClass="exit" presetSubtype="0" fill="hold" nodeType="afterEffect">
                                  <p:stCondLst>
                                    <p:cond delay="0"/>
                                  </p:stCondLst>
                                  <p:childTnLst>
                                    <p:set>
                                      <p:cBhvr>
                                        <p:cTn id="98" dur="1" fill="hold">
                                          <p:stCondLst>
                                            <p:cond delay="0"/>
                                          </p:stCondLst>
                                        </p:cTn>
                                        <p:tgtEl>
                                          <p:spTgt spid="141"/>
                                        </p:tgtEl>
                                        <p:attrNameLst>
                                          <p:attrName>style.visibility</p:attrName>
                                        </p:attrNameLst>
                                      </p:cBhvr>
                                      <p:to>
                                        <p:strVal val="hidden"/>
                                      </p:to>
                                    </p:set>
                                  </p:childTnLst>
                                </p:cTn>
                              </p:par>
                            </p:childTnLst>
                          </p:cTn>
                        </p:par>
                        <p:par>
                          <p:cTn id="99" fill="hold">
                            <p:stCondLst>
                              <p:cond delay="2000"/>
                            </p:stCondLst>
                            <p:childTnLst>
                              <p:par>
                                <p:cTn id="100" presetID="63" presetClass="path" presetSubtype="0" accel="50000" decel="50000" fill="hold" nodeType="afterEffect">
                                  <p:stCondLst>
                                    <p:cond delay="0"/>
                                  </p:stCondLst>
                                  <p:childTnLst>
                                    <p:animMotion origin="layout" path="M 0.000000 0.000000 L 0.038472 0.000741 " pathEditMode="relative" rAng="0" ptsTypes="">
                                      <p:cBhvr>
                                        <p:cTn id="101" dur="2000" fill="hold"/>
                                        <p:tgtEl>
                                          <p:spTgt spid="86"/>
                                        </p:tgtEl>
                                        <p:attrNameLst>
                                          <p:attrName>ppt_x</p:attrName>
                                          <p:attrName>ppt_y</p:attrName>
                                        </p:attrNameLst>
                                      </p:cBhvr>
                                      <p:rCtr x="22" y="0"/>
                                    </p:animMotion>
                                  </p:childTnLst>
                                </p:cTn>
                              </p:par>
                            </p:childTnLst>
                          </p:cTn>
                        </p:par>
                        <p:par>
                          <p:cTn id="102" fill="hold">
                            <p:stCondLst>
                              <p:cond delay="4000"/>
                            </p:stCondLst>
                            <p:childTnLst>
                              <p:par>
                                <p:cTn id="103" presetID="10" presetClass="entr" presetSubtype="0" fill="hold" nodeType="afterEffect">
                                  <p:stCondLst>
                                    <p:cond delay="0"/>
                                  </p:stCondLst>
                                  <p:childTnLst>
                                    <p:set>
                                      <p:cBhvr>
                                        <p:cTn id="104" dur="1" fill="hold">
                                          <p:stCondLst>
                                            <p:cond delay="0"/>
                                          </p:stCondLst>
                                        </p:cTn>
                                        <p:tgtEl>
                                          <p:spTgt spid="133"/>
                                        </p:tgtEl>
                                        <p:attrNameLst>
                                          <p:attrName>style.visibility</p:attrName>
                                        </p:attrNameLst>
                                      </p:cBhvr>
                                      <p:to>
                                        <p:strVal val="visible"/>
                                      </p:to>
                                    </p:set>
                                    <p:animEffect transition="in" filter="fade">
                                      <p:cBhvr>
                                        <p:cTn id="105" dur="500"/>
                                        <p:tgtEl>
                                          <p:spTgt spid="133"/>
                                        </p:tgtEl>
                                      </p:cBhvr>
                                    </p:animEffect>
                                  </p:childTnLst>
                                </p:cTn>
                              </p:par>
                            </p:childTnLst>
                          </p:cTn>
                        </p:par>
                        <p:par>
                          <p:cTn id="106" fill="hold">
                            <p:stCondLst>
                              <p:cond delay="4500"/>
                            </p:stCondLst>
                            <p:childTnLst>
                              <p:par>
                                <p:cTn id="107" presetID="1" presetClass="exit" presetSubtype="0" fill="hold" nodeType="afterEffect">
                                  <p:stCondLst>
                                    <p:cond delay="500"/>
                                  </p:stCondLst>
                                  <p:childTnLst>
                                    <p:set>
                                      <p:cBhvr>
                                        <p:cTn id="108" dur="1" fill="hold">
                                          <p:stCondLst>
                                            <p:cond delay="0"/>
                                          </p:stCondLst>
                                        </p:cTn>
                                        <p:tgtEl>
                                          <p:spTgt spid="133"/>
                                        </p:tgtEl>
                                        <p:attrNameLst>
                                          <p:attrName>style.visibility</p:attrName>
                                        </p:attrNameLst>
                                      </p:cBhvr>
                                      <p:to>
                                        <p:strVal val="hidden"/>
                                      </p:to>
                                    </p:set>
                                  </p:childTnLst>
                                </p:cTn>
                              </p:par>
                            </p:childTnLst>
                          </p:cTn>
                        </p:par>
                        <p:par>
                          <p:cTn id="109" fill="hold">
                            <p:stCondLst>
                              <p:cond delay="5000"/>
                            </p:stCondLst>
                            <p:childTnLst>
                              <p:par>
                                <p:cTn id="110" presetID="1" presetClass="exit" presetSubtype="0" fill="hold" nodeType="afterEffect">
                                  <p:stCondLst>
                                    <p:cond delay="0"/>
                                  </p:stCondLst>
                                  <p:childTnLst>
                                    <p:set>
                                      <p:cBhvr>
                                        <p:cTn id="111" dur="1" fill="hold">
                                          <p:stCondLst>
                                            <p:cond delay="0"/>
                                          </p:stCondLst>
                                        </p:cTn>
                                        <p:tgtEl>
                                          <p:spTgt spid="86"/>
                                        </p:tgtEl>
                                        <p:attrNameLst>
                                          <p:attrName>style.visibility</p:attrName>
                                        </p:attrNameLst>
                                      </p:cBhvr>
                                      <p:to>
                                        <p:strVal val="hidden"/>
                                      </p:to>
                                    </p:set>
                                  </p:childTnLst>
                                </p:cTn>
                              </p:par>
                              <p:par>
                                <p:cTn id="112" presetID="1" presetClass="entr" presetSubtype="0" fill="hold" nodeType="withEffect">
                                  <p:stCondLst>
                                    <p:cond delay="0"/>
                                  </p:stCondLst>
                                  <p:childTnLst>
                                    <p:set>
                                      <p:cBhvr>
                                        <p:cTn id="113" dur="1" fill="hold">
                                          <p:stCondLst>
                                            <p:cond delay="0"/>
                                          </p:stCondLst>
                                        </p:cTn>
                                        <p:tgtEl>
                                          <p:spTgt spid="134"/>
                                        </p:tgtEl>
                                        <p:attrNameLst>
                                          <p:attrName>style.visibility</p:attrName>
                                        </p:attrNameLst>
                                      </p:cBhvr>
                                      <p:to>
                                        <p:strVal val="visible"/>
                                      </p:to>
                                    </p:set>
                                  </p:childTnLst>
                                </p:cTn>
                              </p:par>
                            </p:childTnLst>
                          </p:cTn>
                        </p:par>
                        <p:par>
                          <p:cTn id="114" fill="hold">
                            <p:stCondLst>
                              <p:cond delay="5000"/>
                            </p:stCondLst>
                            <p:childTnLst>
                              <p:par>
                                <p:cTn id="115" presetID="63" presetClass="path" presetSubtype="0" accel="50000" decel="50000" fill="hold" nodeType="afterEffect">
                                  <p:stCondLst>
                                    <p:cond delay="0"/>
                                  </p:stCondLst>
                                  <p:childTnLst>
                                    <p:animMotion origin="layout" path="M -0.000000 0.000000 L 0.078333 -0.066944 " pathEditMode="relative" rAng="0" ptsTypes="">
                                      <p:cBhvr>
                                        <p:cTn id="116" dur="2000" fill="hold"/>
                                        <p:tgtEl>
                                          <p:spTgt spid="134"/>
                                        </p:tgtEl>
                                        <p:attrNameLst>
                                          <p:attrName>ppt_x</p:attrName>
                                          <p:attrName>ppt_y</p:attrName>
                                        </p:attrNameLst>
                                      </p:cBhvr>
                                      <p:rCtr x="26" y="-20"/>
                                    </p:animMotion>
                                  </p:childTnLst>
                                </p:cTn>
                              </p:par>
                            </p:childTnLst>
                          </p:cTn>
                        </p:par>
                        <p:par>
                          <p:cTn id="117" fill="hold">
                            <p:stCondLst>
                              <p:cond delay="7000"/>
                            </p:stCondLst>
                            <p:childTnLst>
                              <p:par>
                                <p:cTn id="118" presetID="1" presetClass="exit" presetSubtype="0" fill="hold" nodeType="afterEffect">
                                  <p:stCondLst>
                                    <p:cond delay="0"/>
                                  </p:stCondLst>
                                  <p:childTnLst>
                                    <p:set>
                                      <p:cBhvr>
                                        <p:cTn id="119" dur="1" fill="hold">
                                          <p:stCondLst>
                                            <p:cond delay="0"/>
                                          </p:stCondLst>
                                        </p:cTn>
                                        <p:tgtEl>
                                          <p:spTgt spid="134"/>
                                        </p:tgtEl>
                                        <p:attrNameLst>
                                          <p:attrName>style.visibility</p:attrName>
                                        </p:attrNameLst>
                                      </p:cBhvr>
                                      <p:to>
                                        <p:strVal val="hidden"/>
                                      </p:to>
                                    </p:set>
                                  </p:childTnLst>
                                </p:cTn>
                              </p:par>
                              <p:par>
                                <p:cTn id="120" presetID="1" presetClass="entr" presetSubtype="0" fill="hold" nodeType="withEffect">
                                  <p:stCondLst>
                                    <p:cond delay="0"/>
                                  </p:stCondLst>
                                  <p:childTnLst>
                                    <p:set>
                                      <p:cBhvr>
                                        <p:cTn id="121" dur="1" fill="hold">
                                          <p:stCondLst>
                                            <p:cond delay="0"/>
                                          </p:stCondLst>
                                        </p:cTn>
                                        <p:tgtEl>
                                          <p:spTgt spid="135"/>
                                        </p:tgtEl>
                                        <p:attrNameLst>
                                          <p:attrName>style.visibility</p:attrName>
                                        </p:attrNameLst>
                                      </p:cBhvr>
                                      <p:to>
                                        <p:strVal val="visible"/>
                                      </p:to>
                                    </p:set>
                                  </p:childTnLst>
                                </p:cTn>
                              </p:par>
                            </p:childTnLst>
                          </p:cTn>
                        </p:par>
                        <p:par>
                          <p:cTn id="122" fill="hold">
                            <p:stCondLst>
                              <p:cond delay="7000"/>
                            </p:stCondLst>
                            <p:childTnLst>
                              <p:par>
                                <p:cTn id="123" presetID="63" presetClass="path" presetSubtype="0" accel="50000" decel="50000" fill="hold" nodeType="afterEffect">
                                  <p:stCondLst>
                                    <p:cond delay="0"/>
                                  </p:stCondLst>
                                  <p:childTnLst>
                                    <p:animMotion origin="layout" path="M -0.000000 0.000000 L 0.247778 0.000278 " pathEditMode="relative" rAng="0" ptsTypes="">
                                      <p:cBhvr>
                                        <p:cTn id="124" dur="2000" fill="hold"/>
                                        <p:tgtEl>
                                          <p:spTgt spid="135"/>
                                        </p:tgtEl>
                                        <p:attrNameLst>
                                          <p:attrName>ppt_x</p:attrName>
                                          <p:attrName>ppt_y</p:attrName>
                                        </p:attrNameLst>
                                      </p:cBhvr>
                                      <p:rCtr x="142" y="0"/>
                                    </p:animMotion>
                                  </p:childTnLst>
                                </p:cTn>
                              </p:par>
                            </p:childTnLst>
                          </p:cTn>
                        </p:par>
                        <p:par>
                          <p:cTn id="125" fill="hold">
                            <p:stCondLst>
                              <p:cond delay="9000"/>
                            </p:stCondLst>
                            <p:childTnLst>
                              <p:par>
                                <p:cTn id="126" presetID="1" presetClass="exit" presetSubtype="0" fill="hold" nodeType="afterEffect">
                                  <p:stCondLst>
                                    <p:cond delay="0"/>
                                  </p:stCondLst>
                                  <p:childTnLst>
                                    <p:set>
                                      <p:cBhvr>
                                        <p:cTn id="127" dur="1" fill="hold">
                                          <p:stCondLst>
                                            <p:cond delay="0"/>
                                          </p:stCondLst>
                                        </p:cTn>
                                        <p:tgtEl>
                                          <p:spTgt spid="135"/>
                                        </p:tgtEl>
                                        <p:attrNameLst>
                                          <p:attrName>style.visibility</p:attrName>
                                        </p:attrNameLst>
                                      </p:cBhvr>
                                      <p:to>
                                        <p:strVal val="hidden"/>
                                      </p:to>
                                    </p:set>
                                  </p:childTnLst>
                                </p:cTn>
                              </p:par>
                              <p:par>
                                <p:cTn id="128" presetID="1" presetClass="entr" presetSubtype="0" fill="hold" nodeType="withEffect">
                                  <p:stCondLst>
                                    <p:cond delay="0"/>
                                  </p:stCondLst>
                                  <p:childTnLst>
                                    <p:set>
                                      <p:cBhvr>
                                        <p:cTn id="129" dur="1" fill="hold">
                                          <p:stCondLst>
                                            <p:cond delay="0"/>
                                          </p:stCondLst>
                                        </p:cTn>
                                        <p:tgtEl>
                                          <p:spTgt spid="136"/>
                                        </p:tgtEl>
                                        <p:attrNameLst>
                                          <p:attrName>style.visibility</p:attrName>
                                        </p:attrNameLst>
                                      </p:cBhvr>
                                      <p:to>
                                        <p:strVal val="visible"/>
                                      </p:to>
                                    </p:set>
                                  </p:childTnLst>
                                </p:cTn>
                              </p:par>
                            </p:childTnLst>
                          </p:cTn>
                        </p:par>
                        <p:par>
                          <p:cTn id="130" fill="hold">
                            <p:stCondLst>
                              <p:cond delay="9000"/>
                            </p:stCondLst>
                            <p:childTnLst>
                              <p:par>
                                <p:cTn id="131" presetID="63" presetClass="path" presetSubtype="0" accel="50000" decel="50000" fill="hold" nodeType="afterEffect">
                                  <p:stCondLst>
                                    <p:cond delay="0"/>
                                  </p:stCondLst>
                                  <p:childTnLst>
                                    <p:animMotion origin="layout" path="M -0.000000 0.000000 L 0.037083 0.021944 " pathEditMode="relative" rAng="0" ptsTypes="">
                                      <p:cBhvr>
                                        <p:cTn id="132" dur="2000" fill="hold"/>
                                        <p:tgtEl>
                                          <p:spTgt spid="136"/>
                                        </p:tgtEl>
                                        <p:attrNameLst>
                                          <p:attrName>ppt_x</p:attrName>
                                          <p:attrName>ppt_y</p:attrName>
                                        </p:attrNameLst>
                                      </p:cBhvr>
                                      <p:rCtr x="19" y="20"/>
                                    </p:animMotion>
                                  </p:childTnLst>
                                </p:cTn>
                              </p:par>
                            </p:childTnLst>
                          </p:cTn>
                        </p:par>
                        <p:par>
                          <p:cTn id="133" fill="hold">
                            <p:stCondLst>
                              <p:cond delay="11000"/>
                            </p:stCondLst>
                            <p:childTnLst>
                              <p:par>
                                <p:cTn id="134" presetID="1" presetClass="exit" presetSubtype="0" fill="hold" nodeType="afterEffect">
                                  <p:stCondLst>
                                    <p:cond delay="0"/>
                                  </p:stCondLst>
                                  <p:childTnLst>
                                    <p:set>
                                      <p:cBhvr>
                                        <p:cTn id="135" dur="1" fill="hold">
                                          <p:stCondLst>
                                            <p:cond delay="0"/>
                                          </p:stCondLst>
                                        </p:cTn>
                                        <p:tgtEl>
                                          <p:spTgt spid="136"/>
                                        </p:tgtEl>
                                        <p:attrNameLst>
                                          <p:attrName>style.visibility</p:attrName>
                                        </p:attrNameLst>
                                      </p:cBhvr>
                                      <p:to>
                                        <p:strVal val="hidden"/>
                                      </p:to>
                                    </p:set>
                                  </p:childTnLst>
                                </p:cTn>
                              </p:par>
                              <p:par>
                                <p:cTn id="136" presetID="1" presetClass="entr" presetSubtype="0" fill="hold" nodeType="withEffect">
                                  <p:stCondLst>
                                    <p:cond delay="0"/>
                                  </p:stCondLst>
                                  <p:childTnLst>
                                    <p:set>
                                      <p:cBhvr>
                                        <p:cTn id="137" dur="1" fill="hold">
                                          <p:stCondLst>
                                            <p:cond delay="0"/>
                                          </p:stCondLst>
                                        </p:cTn>
                                        <p:tgtEl>
                                          <p:spTgt spid="137"/>
                                        </p:tgtEl>
                                        <p:attrNameLst>
                                          <p:attrName>style.visibility</p:attrName>
                                        </p:attrNameLst>
                                      </p:cBhvr>
                                      <p:to>
                                        <p:strVal val="visible"/>
                                      </p:to>
                                    </p:set>
                                  </p:childTnLst>
                                </p:cTn>
                              </p:par>
                            </p:childTnLst>
                          </p:cTn>
                        </p:par>
                        <p:par>
                          <p:cTn id="138" fill="hold">
                            <p:stCondLst>
                              <p:cond delay="11000"/>
                            </p:stCondLst>
                            <p:childTnLst>
                              <p:par>
                                <p:cTn id="139" presetID="63" presetClass="path" presetSubtype="0" accel="50000" decel="50000" fill="hold" nodeType="afterEffect">
                                  <p:stCondLst>
                                    <p:cond delay="0"/>
                                  </p:stCondLst>
                                  <p:childTnLst>
                                    <p:animMotion origin="layout" path="M -0.000000 0.000000 L 0.015972 0.000000 " pathEditMode="relative" rAng="0" ptsTypes="">
                                      <p:cBhvr>
                                        <p:cTn id="140" dur="2000" fill="hold"/>
                                        <p:tgtEl>
                                          <p:spTgt spid="137"/>
                                        </p:tgtEl>
                                        <p:attrNameLst>
                                          <p:attrName>ppt_x</p:attrName>
                                          <p:attrName>ppt_y</p:attrName>
                                        </p:attrNameLst>
                                      </p:cBhvr>
                                      <p:rCtr x="27" y="0"/>
                                    </p:animMotion>
                                  </p:childTnLst>
                                </p:cTn>
                              </p:par>
                            </p:childTnLst>
                          </p:cTn>
                        </p:par>
                        <p:par>
                          <p:cTn id="141" fill="hold">
                            <p:stCondLst>
                              <p:cond delay="13000"/>
                            </p:stCondLst>
                            <p:childTnLst>
                              <p:par>
                                <p:cTn id="142" presetID="22" presetClass="entr" presetSubtype="1" fill="hold" nodeType="afterEffect">
                                  <p:stCondLst>
                                    <p:cond delay="0"/>
                                  </p:stCondLst>
                                  <p:childTnLst>
                                    <p:set>
                                      <p:cBhvr>
                                        <p:cTn id="143" dur="1" fill="hold">
                                          <p:stCondLst>
                                            <p:cond delay="0"/>
                                          </p:stCondLst>
                                        </p:cTn>
                                        <p:tgtEl>
                                          <p:spTgt spid="108"/>
                                        </p:tgtEl>
                                        <p:attrNameLst>
                                          <p:attrName>style.visibility</p:attrName>
                                        </p:attrNameLst>
                                      </p:cBhvr>
                                      <p:to>
                                        <p:strVal val="visible"/>
                                      </p:to>
                                    </p:set>
                                    <p:animEffect transition="in" filter="wipe(up)">
                                      <p:cBhvr>
                                        <p:cTn id="144" dur="500"/>
                                        <p:tgtEl>
                                          <p:spTgt spid="108"/>
                                        </p:tgtEl>
                                      </p:cBhvr>
                                    </p:animEffect>
                                  </p:childTnLst>
                                </p:cTn>
                              </p:par>
                            </p:childTnLst>
                          </p:cTn>
                        </p:par>
                        <p:par>
                          <p:cTn id="145" fill="hold">
                            <p:stCondLst>
                              <p:cond delay="13500"/>
                            </p:stCondLst>
                            <p:childTnLst>
                              <p:par>
                                <p:cTn id="146" presetID="22" presetClass="exit" presetSubtype="4" fill="hold" nodeType="afterEffect">
                                  <p:stCondLst>
                                    <p:cond delay="0"/>
                                  </p:stCondLst>
                                  <p:childTnLst>
                                    <p:animEffect transition="out" filter="wipe(down)">
                                      <p:cBhvr>
                                        <p:cTn id="147" dur="500"/>
                                        <p:tgtEl>
                                          <p:spTgt spid="108"/>
                                        </p:tgtEl>
                                      </p:cBhvr>
                                    </p:animEffect>
                                    <p:set>
                                      <p:cBhvr>
                                        <p:cTn id="148" dur="1" fill="hold">
                                          <p:stCondLst>
                                            <p:cond delay="499"/>
                                          </p:stCondLst>
                                        </p:cTn>
                                        <p:tgtEl>
                                          <p:spTgt spid="108"/>
                                        </p:tgtEl>
                                        <p:attrNameLst>
                                          <p:attrName>style.visibility</p:attrName>
                                        </p:attrNameLst>
                                      </p:cBhvr>
                                      <p:to>
                                        <p:strVal val="hidden"/>
                                      </p:to>
                                    </p:set>
                                  </p:childTnLst>
                                </p:cTn>
                              </p:par>
                            </p:childTnLst>
                          </p:cTn>
                        </p:par>
                        <p:par>
                          <p:cTn id="149" fill="hold">
                            <p:stCondLst>
                              <p:cond delay="14000"/>
                            </p:stCondLst>
                            <p:childTnLst>
                              <p:par>
                                <p:cTn id="150" presetID="22" presetClass="exit" presetSubtype="4" fill="hold" nodeType="afterEffect">
                                  <p:stCondLst>
                                    <p:cond delay="0"/>
                                  </p:stCondLst>
                                  <p:childTnLst>
                                    <p:animEffect transition="out" filter="wipe(down)">
                                      <p:cBhvr>
                                        <p:cTn id="151" dur="500"/>
                                        <p:tgtEl>
                                          <p:spTgt spid="9"/>
                                        </p:tgtEl>
                                      </p:cBhvr>
                                    </p:animEffect>
                                    <p:set>
                                      <p:cBhvr>
                                        <p:cTn id="152" dur="1" fill="hold">
                                          <p:stCondLst>
                                            <p:cond delay="499"/>
                                          </p:stCondLst>
                                        </p:cTn>
                                        <p:tgtEl>
                                          <p:spTgt spid="9"/>
                                        </p:tgtEl>
                                        <p:attrNameLst>
                                          <p:attrName>style.visibility</p:attrName>
                                        </p:attrNameLst>
                                      </p:cBhvr>
                                      <p:to>
                                        <p:strVal val="hidden"/>
                                      </p:to>
                                    </p:set>
                                  </p:childTnLst>
                                </p:cTn>
                              </p:par>
                            </p:childTnLst>
                          </p:cTn>
                        </p:par>
                        <p:par>
                          <p:cTn id="153" fill="hold">
                            <p:stCondLst>
                              <p:cond delay="14500"/>
                            </p:stCondLst>
                            <p:childTnLst>
                              <p:par>
                                <p:cTn id="154" presetID="1" presetClass="exit" presetSubtype="0" fill="hold" nodeType="afterEffect">
                                  <p:stCondLst>
                                    <p:cond delay="0"/>
                                  </p:stCondLst>
                                  <p:childTnLst>
                                    <p:set>
                                      <p:cBhvr>
                                        <p:cTn id="155" dur="1" fill="hold">
                                          <p:stCondLst>
                                            <p:cond delay="0"/>
                                          </p:stCondLst>
                                        </p:cTn>
                                        <p:tgtEl>
                                          <p:spTgt spid="137"/>
                                        </p:tgtEl>
                                        <p:attrNameLst>
                                          <p:attrName>style.visibility</p:attrName>
                                        </p:attrNameLst>
                                      </p:cBhvr>
                                      <p:to>
                                        <p:strVal val="hidden"/>
                                      </p:to>
                                    </p:set>
                                  </p:childTnLst>
                                </p:cTn>
                              </p:par>
                              <p:par>
                                <p:cTn id="156" presetID="1" presetClass="entr" presetSubtype="0" fill="hold" nodeType="withEffect">
                                  <p:stCondLst>
                                    <p:cond delay="0"/>
                                  </p:stCondLst>
                                  <p:childTnLst>
                                    <p:set>
                                      <p:cBhvr>
                                        <p:cTn id="157" dur="1" fill="hold">
                                          <p:stCondLst>
                                            <p:cond delay="0"/>
                                          </p:stCondLst>
                                        </p:cTn>
                                        <p:tgtEl>
                                          <p:spTgt spid="138"/>
                                        </p:tgtEl>
                                        <p:attrNameLst>
                                          <p:attrName>style.visibility</p:attrName>
                                        </p:attrNameLst>
                                      </p:cBhvr>
                                      <p:to>
                                        <p:strVal val="visible"/>
                                      </p:to>
                                    </p:set>
                                  </p:childTnLst>
                                </p:cTn>
                              </p:par>
                            </p:childTnLst>
                          </p:cTn>
                        </p:par>
                        <p:par>
                          <p:cTn id="158" fill="hold">
                            <p:stCondLst>
                              <p:cond delay="14500"/>
                            </p:stCondLst>
                            <p:childTnLst>
                              <p:par>
                                <p:cTn id="159" presetID="63" presetClass="path" presetSubtype="0" accel="50000" decel="50000" fill="hold" nodeType="afterEffect">
                                  <p:stCondLst>
                                    <p:cond delay="0"/>
                                  </p:stCondLst>
                                  <p:childTnLst>
                                    <p:animMotion origin="layout" path="M -0.000000 0.000000 L 0.087222 0.001111 " pathEditMode="relative" rAng="0" ptsTypes="">
                                      <p:cBhvr>
                                        <p:cTn id="160" dur="2000" fill="hold"/>
                                        <p:tgtEl>
                                          <p:spTgt spid="138"/>
                                        </p:tgtEl>
                                        <p:attrNameLst>
                                          <p:attrName>ppt_x</p:attrName>
                                          <p:attrName>ppt_y</p:attrName>
                                        </p:attrNameLst>
                                      </p:cBhvr>
                                      <p:rCtr x="8" y="0"/>
                                    </p:animMotion>
                                  </p:childTnLst>
                                </p:cTn>
                              </p:par>
                            </p:childTnLst>
                          </p:cTn>
                        </p:par>
                        <p:par>
                          <p:cTn id="161" fill="hold">
                            <p:stCondLst>
                              <p:cond delay="16500"/>
                            </p:stCondLst>
                            <p:childTnLst>
                              <p:par>
                                <p:cTn id="162" presetID="22" presetClass="entr" presetSubtype="1" fill="hold" nodeType="afterEffect">
                                  <p:stCondLst>
                                    <p:cond delay="0"/>
                                  </p:stCondLst>
                                  <p:childTnLst>
                                    <p:set>
                                      <p:cBhvr>
                                        <p:cTn id="163" dur="1" fill="hold">
                                          <p:stCondLst>
                                            <p:cond delay="0"/>
                                          </p:stCondLst>
                                        </p:cTn>
                                        <p:tgtEl>
                                          <p:spTgt spid="9"/>
                                        </p:tgtEl>
                                        <p:attrNameLst>
                                          <p:attrName>style.visibility</p:attrName>
                                        </p:attrNameLst>
                                      </p:cBhvr>
                                      <p:to>
                                        <p:strVal val="visible"/>
                                      </p:to>
                                    </p:set>
                                    <p:animEffect transition="in" filter="wipe(up)">
                                      <p:cBhvr>
                                        <p:cTn id="164" dur="500"/>
                                        <p:tgtEl>
                                          <p:spTgt spid="9"/>
                                        </p:tgtEl>
                                      </p:cBhvr>
                                    </p:animEffect>
                                  </p:childTnLst>
                                </p:cTn>
                              </p:par>
                            </p:childTnLst>
                          </p:cTn>
                        </p:par>
                      </p:childTnLst>
                    </p:cTn>
                  </p:par>
                  <p:par>
                    <p:cTn id="165" fill="hold">
                      <p:stCondLst>
                        <p:cond delay="indefinite"/>
                      </p:stCondLst>
                      <p:childTnLst>
                        <p:par>
                          <p:cTn id="166" fill="hold">
                            <p:stCondLst>
                              <p:cond delay="0"/>
                            </p:stCondLst>
                            <p:childTnLst>
                              <p:par>
                                <p:cTn id="167" presetID="63" presetClass="path" presetSubtype="0" accel="50000" decel="50000" fill="hold" nodeType="clickEffect">
                                  <p:stCondLst>
                                    <p:cond delay="0"/>
                                  </p:stCondLst>
                                  <p:childTnLst>
                                    <p:animMotion origin="layout" path="M 0.000000 0.000000 L 0.041458 0.000463 " pathEditMode="relative" rAng="0" ptsTypes="">
                                      <p:cBhvr>
                                        <p:cTn id="168" dur="2000" fill="hold"/>
                                        <p:tgtEl>
                                          <p:spTgt spid="139"/>
                                        </p:tgtEl>
                                        <p:attrNameLst>
                                          <p:attrName>ppt_x</p:attrName>
                                          <p:attrName>ppt_y</p:attrName>
                                        </p:attrNameLst>
                                      </p:cBhvr>
                                      <p:rCtr x="125" y="0"/>
                                    </p:animMotion>
                                  </p:childTnLst>
                                </p:cTn>
                              </p:par>
                            </p:childTnLst>
                          </p:cTn>
                        </p:par>
                        <p:par>
                          <p:cTn id="169" fill="hold">
                            <p:stCondLst>
                              <p:cond delay="2000"/>
                            </p:stCondLst>
                            <p:childTnLst>
                              <p:par>
                                <p:cTn id="170" presetID="22" presetClass="exit" presetSubtype="8" fill="hold" nodeType="afterEffect">
                                  <p:stCondLst>
                                    <p:cond delay="0"/>
                                  </p:stCondLst>
                                  <p:childTnLst>
                                    <p:animEffect transition="out" filter="wipe(left)">
                                      <p:cBhvr>
                                        <p:cTn id="171" dur="500"/>
                                        <p:tgtEl>
                                          <p:spTgt spid="31"/>
                                        </p:tgtEl>
                                      </p:cBhvr>
                                    </p:animEffect>
                                    <p:set>
                                      <p:cBhvr>
                                        <p:cTn id="172" dur="1" fill="hold">
                                          <p:stCondLst>
                                            <p:cond delay="499"/>
                                          </p:stCondLst>
                                        </p:cTn>
                                        <p:tgtEl>
                                          <p:spTgt spid="31"/>
                                        </p:tgtEl>
                                        <p:attrNameLst>
                                          <p:attrName>style.visibility</p:attrName>
                                        </p:attrNameLst>
                                      </p:cBhvr>
                                      <p:to>
                                        <p:strVal val="hidden"/>
                                      </p:to>
                                    </p:set>
                                  </p:childTnLst>
                                </p:cTn>
                              </p:par>
                            </p:childTnLst>
                          </p:cTn>
                        </p:par>
                        <p:par>
                          <p:cTn id="173" fill="hold">
                            <p:stCondLst>
                              <p:cond delay="2500"/>
                            </p:stCondLst>
                            <p:childTnLst>
                              <p:par>
                                <p:cTn id="174" presetID="1" presetClass="exit" presetSubtype="0" fill="hold" nodeType="afterEffect">
                                  <p:stCondLst>
                                    <p:cond delay="0"/>
                                  </p:stCondLst>
                                  <p:childTnLst>
                                    <p:set>
                                      <p:cBhvr>
                                        <p:cTn id="175" dur="1" fill="hold">
                                          <p:stCondLst>
                                            <p:cond delay="0"/>
                                          </p:stCondLst>
                                        </p:cTn>
                                        <p:tgtEl>
                                          <p:spTgt spid="82"/>
                                        </p:tgtEl>
                                        <p:attrNameLst>
                                          <p:attrName>style.visibility</p:attrName>
                                        </p:attrNameLst>
                                      </p:cBhvr>
                                      <p:to>
                                        <p:strVal val="hidden"/>
                                      </p:to>
                                    </p:set>
                                  </p:childTnLst>
                                </p:cTn>
                              </p:par>
                            </p:childTnLst>
                          </p:cTn>
                        </p:par>
                        <p:par>
                          <p:cTn id="176" fill="hold">
                            <p:stCondLst>
                              <p:cond delay="2500"/>
                            </p:stCondLst>
                            <p:childTnLst>
                              <p:par>
                                <p:cTn id="177" presetID="1" presetClass="entr" presetSubtype="0" fill="hold" nodeType="afterEffect">
                                  <p:stCondLst>
                                    <p:cond delay="0"/>
                                  </p:stCondLst>
                                  <p:childTnLst>
                                    <p:set>
                                      <p:cBhvr>
                                        <p:cTn id="178" dur="1" fill="hold">
                                          <p:stCondLst>
                                            <p:cond delay="0"/>
                                          </p:stCondLst>
                                        </p:cTn>
                                        <p:tgtEl>
                                          <p:spTgt spid="50"/>
                                        </p:tgtEl>
                                        <p:attrNameLst>
                                          <p:attrName>style.visibility</p:attrName>
                                        </p:attrNameLst>
                                      </p:cBhvr>
                                      <p:to>
                                        <p:strVal val="visible"/>
                                      </p:to>
                                    </p:set>
                                  </p:childTnLst>
                                </p:cTn>
                              </p:par>
                            </p:childTnLst>
                          </p:cTn>
                        </p:par>
                        <p:par>
                          <p:cTn id="179" fill="hold">
                            <p:stCondLst>
                              <p:cond delay="2500"/>
                            </p:stCondLst>
                            <p:childTnLst>
                              <p:par>
                                <p:cTn id="180" presetID="42" presetClass="path" presetSubtype="0" accel="50000" decel="50000" fill="hold" nodeType="afterEffect">
                                  <p:stCondLst>
                                    <p:cond delay="0"/>
                                  </p:stCondLst>
                                  <p:childTnLst>
                                    <p:animMotion origin="layout" path="M 0.000000 0.000000 L 0.030417 0.220185 " pathEditMode="relative" rAng="0" ptsTypes="">
                                      <p:cBhvr>
                                        <p:cTn id="181" dur="2000" fill="hold"/>
                                        <p:tgtEl>
                                          <p:spTgt spid="50"/>
                                        </p:tgtEl>
                                        <p:attrNameLst>
                                          <p:attrName>ppt_x</p:attrName>
                                          <p:attrName>ppt_y</p:attrName>
                                        </p:attrNameLst>
                                      </p:cBhvr>
                                      <p:rCtr x="16" y="114"/>
                                    </p:animMotion>
                                  </p:childTnLst>
                                </p:cTn>
                              </p:par>
                            </p:childTnLst>
                          </p:cTn>
                        </p:par>
                        <p:par>
                          <p:cTn id="182" fill="hold">
                            <p:stCondLst>
                              <p:cond delay="4500"/>
                            </p:stCondLst>
                            <p:childTnLst>
                              <p:par>
                                <p:cTn id="183" presetID="22" presetClass="entr" presetSubtype="2" fill="hold" nodeType="afterEffect">
                                  <p:stCondLst>
                                    <p:cond delay="0"/>
                                  </p:stCondLst>
                                  <p:childTnLst>
                                    <p:set>
                                      <p:cBhvr>
                                        <p:cTn id="184" dur="1" fill="hold">
                                          <p:stCondLst>
                                            <p:cond delay="0"/>
                                          </p:stCondLst>
                                        </p:cTn>
                                        <p:tgtEl>
                                          <p:spTgt spid="31"/>
                                        </p:tgtEl>
                                        <p:attrNameLst>
                                          <p:attrName>style.visibility</p:attrName>
                                        </p:attrNameLst>
                                      </p:cBhvr>
                                      <p:to>
                                        <p:strVal val="visible"/>
                                      </p:to>
                                    </p:set>
                                    <p:animEffect transition="in" filter="wipe(right)">
                                      <p:cBhvr>
                                        <p:cTn id="185" dur="500"/>
                                        <p:tgtEl>
                                          <p:spTgt spid="31"/>
                                        </p:tgtEl>
                                      </p:cBhvr>
                                    </p:animEffect>
                                  </p:childTnLst>
                                </p:cTn>
                              </p:par>
                            </p:childTnLst>
                          </p:cTn>
                        </p:par>
                        <p:par>
                          <p:cTn id="186" fill="hold">
                            <p:stCondLst>
                              <p:cond delay="5000"/>
                            </p:stCondLst>
                            <p:childTnLst>
                              <p:par>
                                <p:cTn id="187" presetID="1" presetClass="exit" presetSubtype="0" fill="hold" nodeType="afterEffect">
                                  <p:stCondLst>
                                    <p:cond delay="0"/>
                                  </p:stCondLst>
                                  <p:childTnLst>
                                    <p:set>
                                      <p:cBhvr>
                                        <p:cTn id="188" dur="1" fill="hold">
                                          <p:stCondLst>
                                            <p:cond delay="0"/>
                                          </p:stCondLst>
                                        </p:cTn>
                                        <p:tgtEl>
                                          <p:spTgt spid="50"/>
                                        </p:tgtEl>
                                        <p:attrNameLst>
                                          <p:attrName>style.visibility</p:attrName>
                                        </p:attrNameLst>
                                      </p:cBhvr>
                                      <p:to>
                                        <p:strVal val="hidden"/>
                                      </p:to>
                                    </p:set>
                                  </p:childTnLst>
                                </p:cTn>
                              </p:par>
                              <p:par>
                                <p:cTn id="189" presetID="1" presetClass="entr" presetSubtype="0" fill="hold" nodeType="withEffect">
                                  <p:stCondLst>
                                    <p:cond delay="0"/>
                                  </p:stCondLst>
                                  <p:childTnLst>
                                    <p:set>
                                      <p:cBhvr>
                                        <p:cTn id="190" dur="1" fill="hold">
                                          <p:stCondLst>
                                            <p:cond delay="0"/>
                                          </p:stCondLst>
                                        </p:cTn>
                                        <p:tgtEl>
                                          <p:spTgt spid="142"/>
                                        </p:tgtEl>
                                        <p:attrNameLst>
                                          <p:attrName>style.visibility</p:attrName>
                                        </p:attrNameLst>
                                      </p:cBhvr>
                                      <p:to>
                                        <p:strVal val="visible"/>
                                      </p:to>
                                    </p:set>
                                  </p:childTnLst>
                                </p:cTn>
                              </p:par>
                            </p:childTnLst>
                          </p:cTn>
                        </p:par>
                        <p:par>
                          <p:cTn id="191" fill="hold">
                            <p:stCondLst>
                              <p:cond delay="5000"/>
                            </p:stCondLst>
                            <p:childTnLst>
                              <p:par>
                                <p:cTn id="192" presetID="63" presetClass="path" presetSubtype="0" accel="50000" decel="50000" fill="hold" nodeType="afterEffect">
                                  <p:stCondLst>
                                    <p:cond delay="0"/>
                                  </p:stCondLst>
                                  <p:childTnLst>
                                    <p:animMotion origin="layout" path="M -0.000000 0.000000 L 0.071319 -0.000556 " pathEditMode="relative" rAng="0" ptsTypes="">
                                      <p:cBhvr>
                                        <p:cTn id="193" dur="2000" fill="hold"/>
                                        <p:tgtEl>
                                          <p:spTgt spid="142"/>
                                        </p:tgtEl>
                                        <p:attrNameLst>
                                          <p:attrName>ppt_x</p:attrName>
                                          <p:attrName>ppt_y</p:attrName>
                                        </p:attrNameLst>
                                      </p:cBhvr>
                                      <p:rCtr x="38" y="0"/>
                                    </p:animMotion>
                                  </p:childTnLst>
                                </p:cTn>
                              </p:par>
                            </p:childTnLst>
                          </p:cTn>
                        </p:par>
                        <p:par>
                          <p:cTn id="194" fill="hold">
                            <p:stCondLst>
                              <p:cond delay="7000"/>
                            </p:stCondLst>
                            <p:childTnLst>
                              <p:par>
                                <p:cTn id="195" presetID="63" presetClass="path" presetSubtype="0" accel="50000" decel="50000" fill="hold" nodeType="afterEffect">
                                  <p:stCondLst>
                                    <p:cond delay="0"/>
                                  </p:stCondLst>
                                  <p:childTnLst>
                                    <p:animMotion origin="layout" path="M 0.040764 -0.000370 L 0.076875 -0.002130 " pathEditMode="relative" rAng="0" ptsTypes="">
                                      <p:cBhvr>
                                        <p:cTn id="196" dur="2000" fill="hold"/>
                                        <p:tgtEl>
                                          <p:spTgt spid="140"/>
                                        </p:tgtEl>
                                        <p:attrNameLst>
                                          <p:attrName>ppt_x</p:attrName>
                                          <p:attrName>ppt_y</p:attrName>
                                        </p:attrNameLst>
                                      </p:cBhvr>
                                      <p:rCtr x="97" y="-60"/>
                                    </p:animMotion>
                                  </p:childTnLst>
                                </p:cTn>
                              </p:par>
                              <p:par>
                                <p:cTn id="197" presetID="1" presetClass="entr" presetSubtype="0" fill="hold" nodeType="withEffect">
                                  <p:stCondLst>
                                    <p:cond delay="0"/>
                                  </p:stCondLst>
                                  <p:childTnLst>
                                    <p:set>
                                      <p:cBhvr>
                                        <p:cTn id="198" dur="1" fill="hold">
                                          <p:stCondLst>
                                            <p:cond delay="0"/>
                                          </p:stCondLst>
                                        </p:cTn>
                                        <p:tgtEl>
                                          <p:spTgt spid="144"/>
                                        </p:tgtEl>
                                        <p:attrNameLst>
                                          <p:attrName>style.visibility</p:attrName>
                                        </p:attrNameLst>
                                      </p:cBhvr>
                                      <p:to>
                                        <p:strVal val="visible"/>
                                      </p:to>
                                    </p:set>
                                  </p:childTnLst>
                                </p:cTn>
                              </p:par>
                            </p:childTnLst>
                          </p:cTn>
                        </p:par>
                        <p:par>
                          <p:cTn id="199" fill="hold">
                            <p:stCondLst>
                              <p:cond delay="9000"/>
                            </p:stCondLst>
                            <p:childTnLst>
                              <p:par>
                                <p:cTn id="200" presetID="10" presetClass="entr" presetSubtype="0" fill="hold" nodeType="afterEffect">
                                  <p:stCondLst>
                                    <p:cond delay="0"/>
                                  </p:stCondLst>
                                  <p:childTnLst>
                                    <p:set>
                                      <p:cBhvr>
                                        <p:cTn id="201" dur="1" fill="hold">
                                          <p:stCondLst>
                                            <p:cond delay="0"/>
                                          </p:stCondLst>
                                        </p:cTn>
                                        <p:tgtEl>
                                          <p:spTgt spid="145"/>
                                        </p:tgtEl>
                                        <p:attrNameLst>
                                          <p:attrName>style.visibility</p:attrName>
                                        </p:attrNameLst>
                                      </p:cBhvr>
                                      <p:to>
                                        <p:strVal val="visible"/>
                                      </p:to>
                                    </p:set>
                                    <p:animEffect transition="in" filter="fade">
                                      <p:cBhvr>
                                        <p:cTn id="202" dur="500"/>
                                        <p:tgtEl>
                                          <p:spTgt spid="145"/>
                                        </p:tgtEl>
                                      </p:cBhvr>
                                    </p:animEffect>
                                  </p:childTnLst>
                                </p:cTn>
                              </p:par>
                            </p:childTnLst>
                          </p:cTn>
                        </p:par>
                        <p:par>
                          <p:cTn id="203" fill="hold">
                            <p:stCondLst>
                              <p:cond delay="9500"/>
                            </p:stCondLst>
                            <p:childTnLst>
                              <p:par>
                                <p:cTn id="204" presetID="1" presetClass="exit" presetSubtype="0" fill="hold" nodeType="afterEffect">
                                  <p:stCondLst>
                                    <p:cond delay="500"/>
                                  </p:stCondLst>
                                  <p:childTnLst>
                                    <p:set>
                                      <p:cBhvr>
                                        <p:cTn id="205" dur="1" fill="hold">
                                          <p:stCondLst>
                                            <p:cond delay="0"/>
                                          </p:stCondLst>
                                        </p:cTn>
                                        <p:tgtEl>
                                          <p:spTgt spid="145"/>
                                        </p:tgtEl>
                                        <p:attrNameLst>
                                          <p:attrName>style.visibility</p:attrName>
                                        </p:attrNameLst>
                                      </p:cBhvr>
                                      <p:to>
                                        <p:strVal val="hidden"/>
                                      </p:to>
                                    </p:set>
                                  </p:childTnLst>
                                </p:cTn>
                              </p:par>
                            </p:childTnLst>
                          </p:cTn>
                        </p:par>
                        <p:par>
                          <p:cTn id="206" fill="hold">
                            <p:stCondLst>
                              <p:cond delay="10000"/>
                            </p:stCondLst>
                            <p:childTnLst>
                              <p:par>
                                <p:cTn id="207" presetID="22" presetClass="exit" presetSubtype="4" fill="hold" nodeType="afterEffect">
                                  <p:stCondLst>
                                    <p:cond delay="0"/>
                                  </p:stCondLst>
                                  <p:childTnLst>
                                    <p:animEffect transition="out" filter="wipe(down)">
                                      <p:cBhvr>
                                        <p:cTn id="208" dur="500"/>
                                        <p:tgtEl>
                                          <p:spTgt spid="75"/>
                                        </p:tgtEl>
                                      </p:cBhvr>
                                    </p:animEffect>
                                    <p:set>
                                      <p:cBhvr>
                                        <p:cTn id="209" dur="1" fill="hold">
                                          <p:stCondLst>
                                            <p:cond delay="499"/>
                                          </p:stCondLst>
                                        </p:cTn>
                                        <p:tgtEl>
                                          <p:spTgt spid="75"/>
                                        </p:tgtEl>
                                        <p:attrNameLst>
                                          <p:attrName>style.visibility</p:attrName>
                                        </p:attrNameLst>
                                      </p:cBhvr>
                                      <p:to>
                                        <p:strVal val="hidden"/>
                                      </p:to>
                                    </p:set>
                                  </p:childTnLst>
                                </p:cTn>
                              </p:par>
                            </p:childTnLst>
                          </p:cTn>
                        </p:par>
                        <p:par>
                          <p:cTn id="210" fill="hold">
                            <p:stCondLst>
                              <p:cond delay="10500"/>
                            </p:stCondLst>
                            <p:childTnLst>
                              <p:par>
                                <p:cTn id="211" presetID="63" presetClass="path" presetSubtype="0" accel="50000" decel="50000" fill="hold" nodeType="afterEffect">
                                  <p:stCondLst>
                                    <p:cond delay="0"/>
                                  </p:stCondLst>
                                  <p:childTnLst>
                                    <p:animMotion origin="layout" path="M -0.000000 0.000000 L 0.108333 -0.001944 " pathEditMode="relative" rAng="0" ptsTypes="">
                                      <p:cBhvr>
                                        <p:cTn id="212" dur="2000" fill="hold"/>
                                        <p:tgtEl>
                                          <p:spTgt spid="144"/>
                                        </p:tgtEl>
                                        <p:attrNameLst>
                                          <p:attrName>ppt_x</p:attrName>
                                          <p:attrName>ppt_y</p:attrName>
                                        </p:attrNameLst>
                                      </p:cBhvr>
                                      <p:rCtr x="45" y="0"/>
                                    </p:animMotion>
                                  </p:childTnLst>
                                </p:cTn>
                              </p:par>
                            </p:childTnLst>
                          </p:cTn>
                        </p:par>
                        <p:par>
                          <p:cTn id="213" fill="hold">
                            <p:stCondLst>
                              <p:cond delay="12500"/>
                            </p:stCondLst>
                            <p:childTnLst>
                              <p:par>
                                <p:cTn id="214" presetID="22" presetClass="entr" presetSubtype="1" fill="hold" nodeType="afterEffect">
                                  <p:stCondLst>
                                    <p:cond delay="0"/>
                                  </p:stCondLst>
                                  <p:childTnLst>
                                    <p:set>
                                      <p:cBhvr>
                                        <p:cTn id="215" dur="1" fill="hold">
                                          <p:stCondLst>
                                            <p:cond delay="0"/>
                                          </p:stCondLst>
                                        </p:cTn>
                                        <p:tgtEl>
                                          <p:spTgt spid="75"/>
                                        </p:tgtEl>
                                        <p:attrNameLst>
                                          <p:attrName>style.visibility</p:attrName>
                                        </p:attrNameLst>
                                      </p:cBhvr>
                                      <p:to>
                                        <p:strVal val="visible"/>
                                      </p:to>
                                    </p:set>
                                    <p:animEffect transition="in" filter="wipe(up)">
                                      <p:cBhvr>
                                        <p:cTn id="21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文本框 21"/>
          <p:cNvSpPr txBox="1"/>
          <p:nvPr/>
        </p:nvSpPr>
        <p:spPr>
          <a:xfrm>
            <a:off x="405765" y="408940"/>
            <a:ext cx="3190875" cy="368300"/>
          </a:xfrm>
          <a:prstGeom prst="rect">
            <a:avLst/>
          </a:prstGeom>
          <a:noFill/>
        </p:spPr>
        <p:txBody>
          <a:bodyPr wrap="none" rtlCol="0">
            <a:spAutoFit/>
          </a:bodyPr>
          <a:p>
            <a:pPr algn="l"/>
            <a:r>
              <a:rPr lang="zh-CN" altLang="en-US" b="1">
                <a:solidFill>
                  <a:srgbClr val="FFC000"/>
                </a:solidFill>
                <a:latin typeface="微软雅黑" panose="020B0503020204020204" charset="-122"/>
                <a:ea typeface="微软雅黑" panose="020B0503020204020204" charset="-122"/>
              </a:rPr>
              <a:t>出租车</a:t>
            </a:r>
            <a:r>
              <a:rPr lang="en-US" altLang="zh-CN" dirty="0">
                <a:solidFill>
                  <a:schemeClr val="bg1"/>
                </a:solidFill>
                <a:latin typeface="微软雅黑" panose="020B0503020204020204" charset="-122"/>
                <a:ea typeface="微软雅黑" panose="020B0503020204020204" charset="-122"/>
                <a:sym typeface="+mn-ea"/>
              </a:rPr>
              <a:t>T2</a:t>
            </a:r>
            <a:r>
              <a:rPr lang="zh-CN" altLang="zh-CN" dirty="0">
                <a:solidFill>
                  <a:schemeClr val="bg1"/>
                </a:solidFill>
                <a:latin typeface="微软雅黑" panose="020B0503020204020204" charset="-122"/>
                <a:ea typeface="微软雅黑" panose="020B0503020204020204" charset="-122"/>
                <a:sym typeface="+mn-ea"/>
              </a:rPr>
              <a:t>交通中心</a:t>
            </a:r>
            <a:r>
              <a:rPr lang="zh-CN" altLang="zh-CN" b="1">
                <a:solidFill>
                  <a:srgbClr val="FFC000"/>
                </a:solidFill>
                <a:latin typeface="微软雅黑" panose="020B0503020204020204" charset="-122"/>
                <a:ea typeface="微软雅黑" panose="020B0503020204020204" charset="-122"/>
              </a:rPr>
              <a:t>接客</a:t>
            </a:r>
            <a:r>
              <a:rPr lang="zh-CN" altLang="en-US" b="1">
                <a:solidFill>
                  <a:srgbClr val="FFC000"/>
                </a:solidFill>
                <a:latin typeface="微软雅黑" panose="020B0503020204020204" charset="-122"/>
                <a:ea typeface="微软雅黑" panose="020B0503020204020204" charset="-122"/>
              </a:rPr>
              <a:t>演示：</a:t>
            </a:r>
            <a:endParaRPr lang="zh-CN" altLang="en-US" b="1">
              <a:solidFill>
                <a:srgbClr val="FFC000"/>
              </a:solidFill>
              <a:latin typeface="微软雅黑" panose="020B0503020204020204" charset="-122"/>
              <a:ea typeface="微软雅黑" panose="020B0503020204020204" charset="-122"/>
            </a:endParaRPr>
          </a:p>
        </p:txBody>
      </p:sp>
      <p:pic>
        <p:nvPicPr>
          <p:cNvPr id="10" name="图片 9" descr="s_vehicle_top"/>
          <p:cNvPicPr>
            <a:picLocks noChangeAspect="1"/>
          </p:cNvPicPr>
          <p:nvPr/>
        </p:nvPicPr>
        <p:blipFill>
          <a:blip r:embed="rId1"/>
          <a:stretch>
            <a:fillRect/>
          </a:stretch>
        </p:blipFill>
        <p:spPr>
          <a:xfrm rot="5400000">
            <a:off x="8242935" y="3513456"/>
            <a:ext cx="388620" cy="166370"/>
          </a:xfrm>
          <a:prstGeom prst="rect">
            <a:avLst/>
          </a:prstGeom>
        </p:spPr>
      </p:pic>
      <p:grpSp>
        <p:nvGrpSpPr>
          <p:cNvPr id="30" name="组合 29"/>
          <p:cNvGrpSpPr/>
          <p:nvPr/>
        </p:nvGrpSpPr>
        <p:grpSpPr>
          <a:xfrm>
            <a:off x="8354060" y="3857625"/>
            <a:ext cx="166370" cy="1754505"/>
            <a:chOff x="13156" y="6075"/>
            <a:chExt cx="262" cy="2763"/>
          </a:xfrm>
        </p:grpSpPr>
        <p:pic>
          <p:nvPicPr>
            <p:cNvPr id="11" name="图片 10" descr="s_vehicle_top"/>
            <p:cNvPicPr>
              <a:picLocks noChangeAspect="1"/>
            </p:cNvPicPr>
            <p:nvPr/>
          </p:nvPicPr>
          <p:blipFill>
            <a:blip r:embed="rId1"/>
            <a:stretch>
              <a:fillRect/>
            </a:stretch>
          </p:blipFill>
          <p:spPr>
            <a:xfrm rot="5400000">
              <a:off x="12981" y="6250"/>
              <a:ext cx="612" cy="262"/>
            </a:xfrm>
            <a:prstGeom prst="rect">
              <a:avLst/>
            </a:prstGeom>
          </p:spPr>
        </p:pic>
        <p:pic>
          <p:nvPicPr>
            <p:cNvPr id="12" name="图片 11" descr="s_vehicle_top"/>
            <p:cNvPicPr>
              <a:picLocks noChangeAspect="1"/>
            </p:cNvPicPr>
            <p:nvPr/>
          </p:nvPicPr>
          <p:blipFill>
            <a:blip r:embed="rId1"/>
            <a:stretch>
              <a:fillRect/>
            </a:stretch>
          </p:blipFill>
          <p:spPr>
            <a:xfrm rot="5400000">
              <a:off x="12981" y="6967"/>
              <a:ext cx="612" cy="262"/>
            </a:xfrm>
            <a:prstGeom prst="rect">
              <a:avLst/>
            </a:prstGeom>
          </p:spPr>
        </p:pic>
        <p:pic>
          <p:nvPicPr>
            <p:cNvPr id="13" name="图片 12" descr="s_vehicle_top"/>
            <p:cNvPicPr>
              <a:picLocks noChangeAspect="1"/>
            </p:cNvPicPr>
            <p:nvPr/>
          </p:nvPicPr>
          <p:blipFill>
            <a:blip r:embed="rId1"/>
            <a:stretch>
              <a:fillRect/>
            </a:stretch>
          </p:blipFill>
          <p:spPr>
            <a:xfrm rot="5400000">
              <a:off x="12981" y="7684"/>
              <a:ext cx="612" cy="262"/>
            </a:xfrm>
            <a:prstGeom prst="rect">
              <a:avLst/>
            </a:prstGeom>
          </p:spPr>
        </p:pic>
        <p:pic>
          <p:nvPicPr>
            <p:cNvPr id="16" name="图片 15" descr="s_vehicle_top"/>
            <p:cNvPicPr>
              <a:picLocks noChangeAspect="1"/>
            </p:cNvPicPr>
            <p:nvPr/>
          </p:nvPicPr>
          <p:blipFill>
            <a:blip r:embed="rId1"/>
            <a:stretch>
              <a:fillRect/>
            </a:stretch>
          </p:blipFill>
          <p:spPr>
            <a:xfrm rot="5400000">
              <a:off x="12981" y="8401"/>
              <a:ext cx="612" cy="262"/>
            </a:xfrm>
            <a:prstGeom prst="rect">
              <a:avLst/>
            </a:prstGeom>
          </p:spPr>
        </p:pic>
      </p:grpSp>
      <p:pic>
        <p:nvPicPr>
          <p:cNvPr id="67" name="闪光灯" descr="闪光灯-1"/>
          <p:cNvPicPr>
            <a:picLocks noChangeAspect="1"/>
          </p:cNvPicPr>
          <p:nvPr/>
        </p:nvPicPr>
        <p:blipFill>
          <a:blip r:embed="rId2"/>
          <a:stretch>
            <a:fillRect/>
          </a:stretch>
        </p:blipFill>
        <p:spPr>
          <a:xfrm rot="13080000">
            <a:off x="8216900" y="2956560"/>
            <a:ext cx="396240" cy="577850"/>
          </a:xfrm>
          <a:prstGeom prst="rect">
            <a:avLst/>
          </a:prstGeom>
        </p:spPr>
      </p:pic>
      <p:grpSp>
        <p:nvGrpSpPr>
          <p:cNvPr id="71" name="组合 70"/>
          <p:cNvGrpSpPr/>
          <p:nvPr/>
        </p:nvGrpSpPr>
        <p:grpSpPr>
          <a:xfrm rot="21420000">
            <a:off x="8509000" y="2895353"/>
            <a:ext cx="185420" cy="236220"/>
            <a:chOff x="1493" y="7432"/>
            <a:chExt cx="292" cy="372"/>
          </a:xfrm>
        </p:grpSpPr>
        <p:sp>
          <p:nvSpPr>
            <p:cNvPr id="72" name="圆角矩形 71"/>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3" name="圆角矩形 72"/>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4" name="圆角矩形 73"/>
            <p:cNvSpPr/>
            <p:nvPr/>
          </p:nvSpPr>
          <p:spPr>
            <a:xfrm rot="8280000">
              <a:off x="1493" y="7613"/>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75" name="组合 74"/>
          <p:cNvGrpSpPr/>
          <p:nvPr/>
        </p:nvGrpSpPr>
        <p:grpSpPr>
          <a:xfrm rot="5400000">
            <a:off x="8362950" y="2562613"/>
            <a:ext cx="35560" cy="579120"/>
            <a:chOff x="1416" y="6052"/>
            <a:chExt cx="28" cy="456"/>
          </a:xfrm>
        </p:grpSpPr>
        <p:sp>
          <p:nvSpPr>
            <p:cNvPr id="76" name="矩形 75"/>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矩形 76"/>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矩形 77"/>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矩形 78"/>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矩形 79"/>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 name="组合 18"/>
          <p:cNvGrpSpPr/>
          <p:nvPr/>
        </p:nvGrpSpPr>
        <p:grpSpPr>
          <a:xfrm rot="21420000">
            <a:off x="8537575" y="5778888"/>
            <a:ext cx="185420" cy="236220"/>
            <a:chOff x="1493" y="7432"/>
            <a:chExt cx="292" cy="372"/>
          </a:xfrm>
        </p:grpSpPr>
        <p:sp>
          <p:nvSpPr>
            <p:cNvPr id="20" name="圆角矩形 19"/>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1" name="圆角矩形 20"/>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3" name="圆角矩形 22"/>
            <p:cNvSpPr/>
            <p:nvPr/>
          </p:nvSpPr>
          <p:spPr>
            <a:xfrm rot="8280000">
              <a:off x="1493" y="7613"/>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24" name="组合 23"/>
          <p:cNvGrpSpPr/>
          <p:nvPr/>
        </p:nvGrpSpPr>
        <p:grpSpPr>
          <a:xfrm rot="5400000">
            <a:off x="8391525" y="5446148"/>
            <a:ext cx="35560" cy="579120"/>
            <a:chOff x="1416" y="6052"/>
            <a:chExt cx="28" cy="456"/>
          </a:xfrm>
        </p:grpSpPr>
        <p:sp>
          <p:nvSpPr>
            <p:cNvPr id="25" name="矩形 24"/>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1" name="图片 30" descr="s_vehicle_top"/>
          <p:cNvPicPr>
            <a:picLocks noChangeAspect="1"/>
          </p:cNvPicPr>
          <p:nvPr/>
        </p:nvPicPr>
        <p:blipFill>
          <a:blip r:embed="rId1"/>
          <a:stretch>
            <a:fillRect/>
          </a:stretch>
        </p:blipFill>
        <p:spPr>
          <a:xfrm rot="21420000">
            <a:off x="8190865" y="1503046"/>
            <a:ext cx="388620" cy="166370"/>
          </a:xfrm>
          <a:prstGeom prst="rect">
            <a:avLst/>
          </a:prstGeom>
        </p:spPr>
      </p:pic>
      <p:grpSp>
        <p:nvGrpSpPr>
          <p:cNvPr id="32" name="组合 31"/>
          <p:cNvGrpSpPr>
            <a:grpSpLocks noChangeAspect="1"/>
          </p:cNvGrpSpPr>
          <p:nvPr/>
        </p:nvGrpSpPr>
        <p:grpSpPr>
          <a:xfrm>
            <a:off x="3898900" y="3680968"/>
            <a:ext cx="478790" cy="183134"/>
            <a:chOff x="5685" y="5561"/>
            <a:chExt cx="1078" cy="412"/>
          </a:xfrm>
        </p:grpSpPr>
        <p:sp>
          <p:nvSpPr>
            <p:cNvPr id="82" name="圆角矩形 81"/>
            <p:cNvSpPr/>
            <p:nvPr/>
          </p:nvSpPr>
          <p:spPr>
            <a:xfrm rot="1740000">
              <a:off x="5687" y="5561"/>
              <a:ext cx="1077" cy="413"/>
            </a:xfrm>
            <a:prstGeom prst="roundRect">
              <a:avLst/>
            </a:prstGeom>
            <a:solidFill>
              <a:schemeClr val="bg2">
                <a:alpha val="37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p>
              <a:pPr algn="ctr"/>
              <a:endParaRPr lang="en-US" altLang="zh-CN"/>
            </a:p>
          </p:txBody>
        </p:sp>
        <p:sp>
          <p:nvSpPr>
            <p:cNvPr id="84" name="圆角矩形 83"/>
            <p:cNvSpPr/>
            <p:nvPr/>
          </p:nvSpPr>
          <p:spPr>
            <a:xfrm rot="1740000">
              <a:off x="5685" y="5581"/>
              <a:ext cx="984" cy="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3" name="组合 32"/>
          <p:cNvGrpSpPr>
            <a:grpSpLocks noChangeAspect="1"/>
          </p:cNvGrpSpPr>
          <p:nvPr/>
        </p:nvGrpSpPr>
        <p:grpSpPr>
          <a:xfrm>
            <a:off x="4599940" y="3680968"/>
            <a:ext cx="478790" cy="183134"/>
            <a:chOff x="5685" y="5561"/>
            <a:chExt cx="1078" cy="412"/>
          </a:xfrm>
        </p:grpSpPr>
        <p:sp>
          <p:nvSpPr>
            <p:cNvPr id="34" name="圆角矩形 33"/>
            <p:cNvSpPr/>
            <p:nvPr/>
          </p:nvSpPr>
          <p:spPr>
            <a:xfrm rot="1740000">
              <a:off x="5687" y="5561"/>
              <a:ext cx="1077" cy="413"/>
            </a:xfrm>
            <a:prstGeom prst="roundRect">
              <a:avLst/>
            </a:prstGeom>
            <a:solidFill>
              <a:schemeClr val="bg2">
                <a:alpha val="37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p>
              <a:pPr algn="ctr"/>
              <a:endParaRPr lang="en-US" altLang="zh-CN"/>
            </a:p>
          </p:txBody>
        </p:sp>
        <p:sp>
          <p:nvSpPr>
            <p:cNvPr id="35" name="圆角矩形 34"/>
            <p:cNvSpPr/>
            <p:nvPr/>
          </p:nvSpPr>
          <p:spPr>
            <a:xfrm rot="1740000">
              <a:off x="5685" y="5581"/>
              <a:ext cx="984" cy="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6" name="组合 35"/>
          <p:cNvGrpSpPr>
            <a:grpSpLocks noChangeAspect="1"/>
          </p:cNvGrpSpPr>
          <p:nvPr/>
        </p:nvGrpSpPr>
        <p:grpSpPr>
          <a:xfrm>
            <a:off x="5300980" y="3680968"/>
            <a:ext cx="478790" cy="183134"/>
            <a:chOff x="5685" y="5561"/>
            <a:chExt cx="1078" cy="412"/>
          </a:xfrm>
        </p:grpSpPr>
        <p:sp>
          <p:nvSpPr>
            <p:cNvPr id="37" name="圆角矩形 36"/>
            <p:cNvSpPr/>
            <p:nvPr/>
          </p:nvSpPr>
          <p:spPr>
            <a:xfrm rot="1740000">
              <a:off x="5687" y="5561"/>
              <a:ext cx="1077" cy="413"/>
            </a:xfrm>
            <a:prstGeom prst="roundRect">
              <a:avLst/>
            </a:prstGeom>
            <a:solidFill>
              <a:schemeClr val="bg2">
                <a:alpha val="37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p>
              <a:pPr algn="ctr"/>
              <a:endParaRPr lang="en-US" altLang="zh-CN"/>
            </a:p>
          </p:txBody>
        </p:sp>
        <p:sp>
          <p:nvSpPr>
            <p:cNvPr id="38" name="圆角矩形 37"/>
            <p:cNvSpPr/>
            <p:nvPr/>
          </p:nvSpPr>
          <p:spPr>
            <a:xfrm rot="1740000">
              <a:off x="5685" y="5581"/>
              <a:ext cx="984" cy="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9" name="组合 38"/>
          <p:cNvGrpSpPr>
            <a:grpSpLocks noChangeAspect="1"/>
          </p:cNvGrpSpPr>
          <p:nvPr/>
        </p:nvGrpSpPr>
        <p:grpSpPr>
          <a:xfrm>
            <a:off x="6002020" y="3680968"/>
            <a:ext cx="478790" cy="183134"/>
            <a:chOff x="5685" y="5561"/>
            <a:chExt cx="1078" cy="412"/>
          </a:xfrm>
        </p:grpSpPr>
        <p:sp>
          <p:nvSpPr>
            <p:cNvPr id="40" name="圆角矩形 39"/>
            <p:cNvSpPr/>
            <p:nvPr/>
          </p:nvSpPr>
          <p:spPr>
            <a:xfrm rot="1740000">
              <a:off x="5687" y="5561"/>
              <a:ext cx="1077" cy="413"/>
            </a:xfrm>
            <a:prstGeom prst="roundRect">
              <a:avLst/>
            </a:prstGeom>
            <a:solidFill>
              <a:schemeClr val="bg2">
                <a:alpha val="37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p>
              <a:pPr algn="ctr"/>
              <a:endParaRPr lang="en-US" altLang="zh-CN"/>
            </a:p>
          </p:txBody>
        </p:sp>
        <p:sp>
          <p:nvSpPr>
            <p:cNvPr id="41" name="圆角矩形 40"/>
            <p:cNvSpPr/>
            <p:nvPr/>
          </p:nvSpPr>
          <p:spPr>
            <a:xfrm rot="1740000">
              <a:off x="5685" y="5581"/>
              <a:ext cx="984" cy="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2" name="组合 41"/>
          <p:cNvGrpSpPr>
            <a:grpSpLocks noChangeAspect="1"/>
          </p:cNvGrpSpPr>
          <p:nvPr/>
        </p:nvGrpSpPr>
        <p:grpSpPr>
          <a:xfrm>
            <a:off x="6703060" y="3680968"/>
            <a:ext cx="478790" cy="183134"/>
            <a:chOff x="5685" y="5561"/>
            <a:chExt cx="1078" cy="412"/>
          </a:xfrm>
        </p:grpSpPr>
        <p:sp>
          <p:nvSpPr>
            <p:cNvPr id="43" name="圆角矩形 42"/>
            <p:cNvSpPr/>
            <p:nvPr/>
          </p:nvSpPr>
          <p:spPr>
            <a:xfrm rot="1740000">
              <a:off x="5687" y="5561"/>
              <a:ext cx="1077" cy="413"/>
            </a:xfrm>
            <a:prstGeom prst="roundRect">
              <a:avLst/>
            </a:prstGeom>
            <a:solidFill>
              <a:schemeClr val="bg2">
                <a:alpha val="37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p>
              <a:pPr algn="ctr"/>
              <a:endParaRPr lang="en-US" altLang="zh-CN"/>
            </a:p>
          </p:txBody>
        </p:sp>
        <p:sp>
          <p:nvSpPr>
            <p:cNvPr id="44" name="圆角矩形 43"/>
            <p:cNvSpPr/>
            <p:nvPr/>
          </p:nvSpPr>
          <p:spPr>
            <a:xfrm rot="1740000">
              <a:off x="5685" y="5581"/>
              <a:ext cx="984" cy="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60" name="图片 59" descr="s_vehicle_top"/>
          <p:cNvPicPr>
            <a:picLocks noChangeAspect="1"/>
          </p:cNvPicPr>
          <p:nvPr/>
        </p:nvPicPr>
        <p:blipFill>
          <a:blip r:embed="rId1"/>
          <a:stretch>
            <a:fillRect/>
          </a:stretch>
        </p:blipFill>
        <p:spPr>
          <a:xfrm rot="18840000">
            <a:off x="4772660" y="1677036"/>
            <a:ext cx="388620" cy="166370"/>
          </a:xfrm>
          <a:prstGeom prst="rect">
            <a:avLst/>
          </a:prstGeom>
        </p:spPr>
      </p:pic>
      <p:pic>
        <p:nvPicPr>
          <p:cNvPr id="64" name="图片 63" descr="s_vehicle_top"/>
          <p:cNvPicPr>
            <a:picLocks noChangeAspect="1"/>
          </p:cNvPicPr>
          <p:nvPr/>
        </p:nvPicPr>
        <p:blipFill>
          <a:blip r:embed="rId1"/>
          <a:stretch>
            <a:fillRect/>
          </a:stretch>
        </p:blipFill>
        <p:spPr>
          <a:xfrm rot="18840000">
            <a:off x="5020945" y="1677036"/>
            <a:ext cx="388620" cy="166370"/>
          </a:xfrm>
          <a:prstGeom prst="rect">
            <a:avLst/>
          </a:prstGeom>
        </p:spPr>
      </p:pic>
      <p:pic>
        <p:nvPicPr>
          <p:cNvPr id="65" name="图片 64" descr="s_vehicle_top"/>
          <p:cNvPicPr>
            <a:picLocks noChangeAspect="1"/>
          </p:cNvPicPr>
          <p:nvPr/>
        </p:nvPicPr>
        <p:blipFill>
          <a:blip r:embed="rId1"/>
          <a:stretch>
            <a:fillRect/>
          </a:stretch>
        </p:blipFill>
        <p:spPr>
          <a:xfrm rot="18840000">
            <a:off x="5269230" y="1677036"/>
            <a:ext cx="388620" cy="166370"/>
          </a:xfrm>
          <a:prstGeom prst="rect">
            <a:avLst/>
          </a:prstGeom>
        </p:spPr>
      </p:pic>
      <p:pic>
        <p:nvPicPr>
          <p:cNvPr id="66" name="图片 65" descr="s_vehicle_top"/>
          <p:cNvPicPr>
            <a:picLocks noChangeAspect="1"/>
          </p:cNvPicPr>
          <p:nvPr/>
        </p:nvPicPr>
        <p:blipFill>
          <a:blip r:embed="rId1"/>
          <a:stretch>
            <a:fillRect/>
          </a:stretch>
        </p:blipFill>
        <p:spPr>
          <a:xfrm rot="18840000">
            <a:off x="5517515" y="1677036"/>
            <a:ext cx="388620" cy="166370"/>
          </a:xfrm>
          <a:prstGeom prst="rect">
            <a:avLst/>
          </a:prstGeom>
        </p:spPr>
      </p:pic>
      <p:pic>
        <p:nvPicPr>
          <p:cNvPr id="68" name="图片 67" descr="s_vehicle_top"/>
          <p:cNvPicPr>
            <a:picLocks noChangeAspect="1"/>
          </p:cNvPicPr>
          <p:nvPr/>
        </p:nvPicPr>
        <p:blipFill>
          <a:blip r:embed="rId1"/>
          <a:stretch>
            <a:fillRect/>
          </a:stretch>
        </p:blipFill>
        <p:spPr>
          <a:xfrm rot="18840000">
            <a:off x="5765800" y="1677036"/>
            <a:ext cx="388620" cy="166370"/>
          </a:xfrm>
          <a:prstGeom prst="rect">
            <a:avLst/>
          </a:prstGeom>
        </p:spPr>
      </p:pic>
      <p:pic>
        <p:nvPicPr>
          <p:cNvPr id="81" name="图片 80" descr="s_vehicle_top"/>
          <p:cNvPicPr>
            <a:picLocks noChangeAspect="1"/>
          </p:cNvPicPr>
          <p:nvPr/>
        </p:nvPicPr>
        <p:blipFill>
          <a:blip r:embed="rId1"/>
          <a:stretch>
            <a:fillRect/>
          </a:stretch>
        </p:blipFill>
        <p:spPr>
          <a:xfrm rot="18840000">
            <a:off x="6050280" y="1677036"/>
            <a:ext cx="388620" cy="166370"/>
          </a:xfrm>
          <a:prstGeom prst="rect">
            <a:avLst/>
          </a:prstGeom>
        </p:spPr>
      </p:pic>
      <p:pic>
        <p:nvPicPr>
          <p:cNvPr id="83" name="图片 82" descr="s_vehicle_top"/>
          <p:cNvPicPr>
            <a:picLocks noChangeAspect="1"/>
          </p:cNvPicPr>
          <p:nvPr/>
        </p:nvPicPr>
        <p:blipFill>
          <a:blip r:embed="rId1"/>
          <a:stretch>
            <a:fillRect/>
          </a:stretch>
        </p:blipFill>
        <p:spPr>
          <a:xfrm rot="18360000">
            <a:off x="6488430" y="1473836"/>
            <a:ext cx="388620" cy="166370"/>
          </a:xfrm>
          <a:prstGeom prst="rect">
            <a:avLst/>
          </a:prstGeom>
        </p:spPr>
      </p:pic>
      <p:pic>
        <p:nvPicPr>
          <p:cNvPr id="85" name="图片 84" descr="s_vehicle_top"/>
          <p:cNvPicPr>
            <a:picLocks noChangeAspect="1"/>
          </p:cNvPicPr>
          <p:nvPr/>
        </p:nvPicPr>
        <p:blipFill>
          <a:blip r:embed="rId1"/>
          <a:stretch>
            <a:fillRect/>
          </a:stretch>
        </p:blipFill>
        <p:spPr>
          <a:xfrm>
            <a:off x="4570095" y="1932306"/>
            <a:ext cx="388620" cy="166370"/>
          </a:xfrm>
          <a:prstGeom prst="rect">
            <a:avLst/>
          </a:prstGeom>
        </p:spPr>
      </p:pic>
      <p:pic>
        <p:nvPicPr>
          <p:cNvPr id="86" name="闪光灯" descr="闪光灯-1"/>
          <p:cNvPicPr>
            <a:picLocks noChangeAspect="1"/>
          </p:cNvPicPr>
          <p:nvPr/>
        </p:nvPicPr>
        <p:blipFill>
          <a:blip r:embed="rId2"/>
          <a:stretch>
            <a:fillRect/>
          </a:stretch>
        </p:blipFill>
        <p:spPr>
          <a:xfrm rot="8160000">
            <a:off x="687705" y="1694815"/>
            <a:ext cx="396240" cy="577850"/>
          </a:xfrm>
          <a:prstGeom prst="rect">
            <a:avLst/>
          </a:prstGeom>
        </p:spPr>
      </p:pic>
      <p:grpSp>
        <p:nvGrpSpPr>
          <p:cNvPr id="87" name="组合 86"/>
          <p:cNvGrpSpPr/>
          <p:nvPr/>
        </p:nvGrpSpPr>
        <p:grpSpPr>
          <a:xfrm rot="10800000">
            <a:off x="584608" y="1642325"/>
            <a:ext cx="158750" cy="236220"/>
            <a:chOff x="1535" y="7432"/>
            <a:chExt cx="250" cy="372"/>
          </a:xfrm>
        </p:grpSpPr>
        <p:sp>
          <p:nvSpPr>
            <p:cNvPr id="88" name="圆角矩形 87"/>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89" name="圆角矩形 88"/>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90" name="圆角矩形 89"/>
            <p:cNvSpPr/>
            <p:nvPr/>
          </p:nvSpPr>
          <p:spPr>
            <a:xfrm rot="3120000">
              <a:off x="1501" y="7552"/>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91" name="组合 90"/>
          <p:cNvGrpSpPr/>
          <p:nvPr/>
        </p:nvGrpSpPr>
        <p:grpSpPr>
          <a:xfrm rot="0">
            <a:off x="542290" y="1693933"/>
            <a:ext cx="35560" cy="579120"/>
            <a:chOff x="1416" y="6052"/>
            <a:chExt cx="28" cy="456"/>
          </a:xfrm>
        </p:grpSpPr>
        <p:sp>
          <p:nvSpPr>
            <p:cNvPr id="92" name="矩形 91"/>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矩形 92"/>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8" name="图片 97" descr="s_vehicle_top"/>
          <p:cNvPicPr>
            <a:picLocks noChangeAspect="1"/>
          </p:cNvPicPr>
          <p:nvPr/>
        </p:nvPicPr>
        <p:blipFill>
          <a:blip r:embed="rId1"/>
          <a:stretch>
            <a:fillRect/>
          </a:stretch>
        </p:blipFill>
        <p:spPr>
          <a:xfrm>
            <a:off x="923290" y="1972311"/>
            <a:ext cx="388620" cy="166370"/>
          </a:xfrm>
          <a:prstGeom prst="rect">
            <a:avLst/>
          </a:prstGeom>
        </p:spPr>
      </p:pic>
      <p:pic>
        <p:nvPicPr>
          <p:cNvPr id="99" name="图片 98" descr="s_vehicle_top"/>
          <p:cNvPicPr>
            <a:picLocks noChangeAspect="1"/>
          </p:cNvPicPr>
          <p:nvPr/>
        </p:nvPicPr>
        <p:blipFill>
          <a:blip r:embed="rId1"/>
          <a:stretch>
            <a:fillRect/>
          </a:stretch>
        </p:blipFill>
        <p:spPr>
          <a:xfrm rot="5400000">
            <a:off x="8239760" y="7028816"/>
            <a:ext cx="388620" cy="166370"/>
          </a:xfrm>
          <a:prstGeom prst="rect">
            <a:avLst/>
          </a:prstGeom>
        </p:spPr>
      </p:pic>
      <p:pic>
        <p:nvPicPr>
          <p:cNvPr id="100" name="闪光灯" descr="闪光灯-1"/>
          <p:cNvPicPr>
            <a:picLocks noChangeAspect="1"/>
          </p:cNvPicPr>
          <p:nvPr/>
        </p:nvPicPr>
        <p:blipFill>
          <a:blip r:embed="rId2"/>
          <a:stretch>
            <a:fillRect/>
          </a:stretch>
        </p:blipFill>
        <p:spPr>
          <a:xfrm rot="13080000">
            <a:off x="8237220" y="5845175"/>
            <a:ext cx="396240" cy="577850"/>
          </a:xfrm>
          <a:prstGeom prst="rect">
            <a:avLst/>
          </a:prstGeom>
        </p:spPr>
      </p:pic>
      <p:grpSp>
        <p:nvGrpSpPr>
          <p:cNvPr id="18" name="组合 17"/>
          <p:cNvGrpSpPr/>
          <p:nvPr/>
        </p:nvGrpSpPr>
        <p:grpSpPr>
          <a:xfrm rot="9060000">
            <a:off x="6986905" y="2599690"/>
            <a:ext cx="684530" cy="261620"/>
            <a:chOff x="5685" y="5561"/>
            <a:chExt cx="1078" cy="412"/>
          </a:xfrm>
        </p:grpSpPr>
        <p:sp>
          <p:nvSpPr>
            <p:cNvPr id="61" name="圆角矩形 60"/>
            <p:cNvSpPr/>
            <p:nvPr/>
          </p:nvSpPr>
          <p:spPr>
            <a:xfrm rot="1740000">
              <a:off x="5687" y="5561"/>
              <a:ext cx="1077" cy="413"/>
            </a:xfrm>
            <a:prstGeom prst="roundRect">
              <a:avLst/>
            </a:prstGeom>
            <a:solidFill>
              <a:schemeClr val="bg2">
                <a:alpha val="37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p>
              <a:pPr algn="ctr"/>
              <a:endParaRPr lang="en-US" altLang="zh-CN"/>
            </a:p>
          </p:txBody>
        </p:sp>
        <p:sp>
          <p:nvSpPr>
            <p:cNvPr id="62" name="圆角矩形 61"/>
            <p:cNvSpPr/>
            <p:nvPr/>
          </p:nvSpPr>
          <p:spPr>
            <a:xfrm rot="1740000">
              <a:off x="5685" y="5581"/>
              <a:ext cx="984" cy="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63" name="直接连接符 62"/>
          <p:cNvCxnSpPr/>
          <p:nvPr/>
        </p:nvCxnSpPr>
        <p:spPr>
          <a:xfrm flipH="1">
            <a:off x="4381500" y="2181225"/>
            <a:ext cx="3304540" cy="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8808085" y="2790190"/>
            <a:ext cx="0" cy="3554095"/>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01" name="图片 100" descr="s_vehicle_top"/>
          <p:cNvPicPr>
            <a:picLocks noChangeAspect="1"/>
          </p:cNvPicPr>
          <p:nvPr/>
        </p:nvPicPr>
        <p:blipFill>
          <a:blip r:embed="rId1"/>
          <a:stretch>
            <a:fillRect/>
          </a:stretch>
        </p:blipFill>
        <p:spPr>
          <a:xfrm rot="18840000">
            <a:off x="1361440" y="1613536"/>
            <a:ext cx="388620" cy="166370"/>
          </a:xfrm>
          <a:prstGeom prst="rect">
            <a:avLst/>
          </a:prstGeom>
        </p:spPr>
      </p:pic>
      <p:pic>
        <p:nvPicPr>
          <p:cNvPr id="102" name="图片 101" descr="s_vehicle_top"/>
          <p:cNvPicPr>
            <a:picLocks noChangeAspect="1"/>
          </p:cNvPicPr>
          <p:nvPr/>
        </p:nvPicPr>
        <p:blipFill>
          <a:blip r:embed="rId1"/>
          <a:stretch>
            <a:fillRect/>
          </a:stretch>
        </p:blipFill>
        <p:spPr>
          <a:xfrm rot="18840000">
            <a:off x="1622425" y="1613536"/>
            <a:ext cx="388620" cy="166370"/>
          </a:xfrm>
          <a:prstGeom prst="rect">
            <a:avLst/>
          </a:prstGeom>
        </p:spPr>
      </p:pic>
      <p:pic>
        <p:nvPicPr>
          <p:cNvPr id="103" name="图片 102" descr="s_vehicle_top"/>
          <p:cNvPicPr>
            <a:picLocks noChangeAspect="1"/>
          </p:cNvPicPr>
          <p:nvPr/>
        </p:nvPicPr>
        <p:blipFill>
          <a:blip r:embed="rId1"/>
          <a:stretch>
            <a:fillRect/>
          </a:stretch>
        </p:blipFill>
        <p:spPr>
          <a:xfrm rot="18840000">
            <a:off x="1896110" y="1613536"/>
            <a:ext cx="388620" cy="166370"/>
          </a:xfrm>
          <a:prstGeom prst="rect">
            <a:avLst/>
          </a:prstGeom>
        </p:spPr>
      </p:pic>
      <p:pic>
        <p:nvPicPr>
          <p:cNvPr id="104" name="图片 103" descr="s_vehicle_top"/>
          <p:cNvPicPr>
            <a:picLocks noChangeAspect="1"/>
          </p:cNvPicPr>
          <p:nvPr/>
        </p:nvPicPr>
        <p:blipFill>
          <a:blip r:embed="rId1"/>
          <a:stretch>
            <a:fillRect/>
          </a:stretch>
        </p:blipFill>
        <p:spPr>
          <a:xfrm rot="18840000">
            <a:off x="2157095" y="1613536"/>
            <a:ext cx="388620" cy="166370"/>
          </a:xfrm>
          <a:prstGeom prst="rect">
            <a:avLst/>
          </a:prstGeom>
        </p:spPr>
      </p:pic>
      <p:cxnSp>
        <p:nvCxnSpPr>
          <p:cNvPr id="106" name="直接连接符 105"/>
          <p:cNvCxnSpPr/>
          <p:nvPr/>
        </p:nvCxnSpPr>
        <p:spPr>
          <a:xfrm flipV="1">
            <a:off x="-112395" y="1579880"/>
            <a:ext cx="1296035" cy="20955"/>
          </a:xfrm>
          <a:prstGeom prst="lin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7" name="直接连接符 106"/>
          <p:cNvCxnSpPr/>
          <p:nvPr/>
        </p:nvCxnSpPr>
        <p:spPr>
          <a:xfrm flipV="1">
            <a:off x="1160780" y="1104265"/>
            <a:ext cx="328930" cy="487045"/>
          </a:xfrm>
          <a:prstGeom prst="lin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8" name="直接连接符 107"/>
          <p:cNvCxnSpPr/>
          <p:nvPr/>
        </p:nvCxnSpPr>
        <p:spPr>
          <a:xfrm>
            <a:off x="1486535" y="1106170"/>
            <a:ext cx="1656012" cy="0"/>
          </a:xfrm>
          <a:prstGeom prst="lin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9" name="直接连接符 108"/>
          <p:cNvCxnSpPr/>
          <p:nvPr/>
        </p:nvCxnSpPr>
        <p:spPr>
          <a:xfrm>
            <a:off x="3122930" y="1107440"/>
            <a:ext cx="394970" cy="354330"/>
          </a:xfrm>
          <a:prstGeom prst="lin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直接连接符 109"/>
          <p:cNvCxnSpPr/>
          <p:nvPr/>
        </p:nvCxnSpPr>
        <p:spPr>
          <a:xfrm>
            <a:off x="3517900" y="1438275"/>
            <a:ext cx="842645" cy="0"/>
          </a:xfrm>
          <a:prstGeom prst="lin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1" name="直接连接符 110"/>
          <p:cNvCxnSpPr/>
          <p:nvPr/>
        </p:nvCxnSpPr>
        <p:spPr>
          <a:xfrm flipV="1">
            <a:off x="4350385" y="1169670"/>
            <a:ext cx="331470" cy="292100"/>
          </a:xfrm>
          <a:prstGeom prst="lin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直接连接符 111"/>
          <p:cNvCxnSpPr/>
          <p:nvPr/>
        </p:nvCxnSpPr>
        <p:spPr>
          <a:xfrm>
            <a:off x="4691380" y="1172210"/>
            <a:ext cx="2020570" cy="0"/>
          </a:xfrm>
          <a:prstGeom prst="lin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3" name="直接连接符 112"/>
          <p:cNvCxnSpPr/>
          <p:nvPr/>
        </p:nvCxnSpPr>
        <p:spPr>
          <a:xfrm>
            <a:off x="6711950" y="1172845"/>
            <a:ext cx="342265" cy="221615"/>
          </a:xfrm>
          <a:prstGeom prst="lin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直接连接符 113"/>
          <p:cNvCxnSpPr/>
          <p:nvPr/>
        </p:nvCxnSpPr>
        <p:spPr>
          <a:xfrm>
            <a:off x="7041515" y="1384935"/>
            <a:ext cx="1737360" cy="0"/>
          </a:xfrm>
          <a:prstGeom prst="lin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5" name="直接连接符 114"/>
          <p:cNvCxnSpPr/>
          <p:nvPr/>
        </p:nvCxnSpPr>
        <p:spPr>
          <a:xfrm flipV="1">
            <a:off x="8766175" y="125095"/>
            <a:ext cx="0" cy="1275715"/>
          </a:xfrm>
          <a:prstGeom prst="lin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6" name="直接连接符 115"/>
          <p:cNvCxnSpPr/>
          <p:nvPr/>
        </p:nvCxnSpPr>
        <p:spPr>
          <a:xfrm flipH="1">
            <a:off x="1360805" y="2175510"/>
            <a:ext cx="1468120" cy="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143510" y="2514600"/>
            <a:ext cx="75031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3517900" y="1393825"/>
            <a:ext cx="832485" cy="1633855"/>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0" name="直接连接符 119"/>
          <p:cNvCxnSpPr/>
          <p:nvPr/>
        </p:nvCxnSpPr>
        <p:spPr>
          <a:xfrm flipH="1">
            <a:off x="6578600" y="1657350"/>
            <a:ext cx="184150" cy="236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4713605" y="1661160"/>
            <a:ext cx="184150" cy="236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4972685" y="1661160"/>
            <a:ext cx="184150" cy="236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5231765" y="1661160"/>
            <a:ext cx="184150" cy="236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5490845" y="1661160"/>
            <a:ext cx="184150" cy="236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5749925" y="1661160"/>
            <a:ext cx="184150" cy="236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009005" y="1661160"/>
            <a:ext cx="184150" cy="236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6296025" y="1661160"/>
            <a:ext cx="184150" cy="236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1" name="图片 140" descr="车主1"/>
          <p:cNvPicPr>
            <a:picLocks noChangeAspect="1"/>
          </p:cNvPicPr>
          <p:nvPr/>
        </p:nvPicPr>
        <p:blipFill>
          <a:blip r:embed="rId3"/>
          <a:stretch>
            <a:fillRect/>
          </a:stretch>
        </p:blipFill>
        <p:spPr>
          <a:xfrm>
            <a:off x="4788125" y="370840"/>
            <a:ext cx="426495" cy="622300"/>
          </a:xfrm>
          <a:prstGeom prst="rect">
            <a:avLst/>
          </a:prstGeom>
        </p:spPr>
      </p:pic>
      <p:cxnSp>
        <p:nvCxnSpPr>
          <p:cNvPr id="131" name="直接连接符 130"/>
          <p:cNvCxnSpPr/>
          <p:nvPr/>
        </p:nvCxnSpPr>
        <p:spPr>
          <a:xfrm flipH="1">
            <a:off x="1336040" y="1586230"/>
            <a:ext cx="184150" cy="236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604010" y="1586230"/>
            <a:ext cx="184150" cy="236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1871980" y="1586230"/>
            <a:ext cx="184150" cy="236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2139950" y="1586230"/>
            <a:ext cx="184150" cy="236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2407920" y="1586230"/>
            <a:ext cx="184150" cy="236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V="1">
            <a:off x="8258810" y="2980690"/>
            <a:ext cx="11430" cy="259969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pic>
        <p:nvPicPr>
          <p:cNvPr id="137" name="图片 136" descr="s_vehicle_top"/>
          <p:cNvPicPr>
            <a:picLocks noChangeAspect="1"/>
          </p:cNvPicPr>
          <p:nvPr/>
        </p:nvPicPr>
        <p:blipFill>
          <a:blip r:embed="rId1"/>
          <a:stretch>
            <a:fillRect/>
          </a:stretch>
        </p:blipFill>
        <p:spPr>
          <a:xfrm rot="18840000">
            <a:off x="2689860" y="1651636"/>
            <a:ext cx="388620" cy="166370"/>
          </a:xfrm>
          <a:prstGeom prst="rect">
            <a:avLst/>
          </a:prstGeom>
        </p:spPr>
      </p:pic>
      <p:pic>
        <p:nvPicPr>
          <p:cNvPr id="138" name="图片 137" descr="s_vehicle_top"/>
          <p:cNvPicPr>
            <a:picLocks noChangeAspect="1"/>
          </p:cNvPicPr>
          <p:nvPr/>
        </p:nvPicPr>
        <p:blipFill>
          <a:blip r:embed="rId1"/>
          <a:stretch>
            <a:fillRect/>
          </a:stretch>
        </p:blipFill>
        <p:spPr>
          <a:xfrm rot="18840000">
            <a:off x="2950845" y="1651636"/>
            <a:ext cx="388620" cy="166370"/>
          </a:xfrm>
          <a:prstGeom prst="rect">
            <a:avLst/>
          </a:prstGeom>
        </p:spPr>
      </p:pic>
      <p:cxnSp>
        <p:nvCxnSpPr>
          <p:cNvPr id="139" name="直接连接符 138"/>
          <p:cNvCxnSpPr/>
          <p:nvPr/>
        </p:nvCxnSpPr>
        <p:spPr>
          <a:xfrm flipH="1">
            <a:off x="2665730" y="1624330"/>
            <a:ext cx="184150" cy="236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2933700" y="1624330"/>
            <a:ext cx="184150" cy="236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3201670" y="1624330"/>
            <a:ext cx="184150" cy="236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3" name="图片 142" descr="s_vehicle_top"/>
          <p:cNvPicPr>
            <a:picLocks noChangeAspect="1"/>
          </p:cNvPicPr>
          <p:nvPr/>
        </p:nvPicPr>
        <p:blipFill>
          <a:blip r:embed="rId1"/>
          <a:stretch>
            <a:fillRect/>
          </a:stretch>
        </p:blipFill>
        <p:spPr>
          <a:xfrm rot="18840000">
            <a:off x="2398395" y="1638936"/>
            <a:ext cx="388620" cy="166370"/>
          </a:xfrm>
          <a:prstGeom prst="rect">
            <a:avLst/>
          </a:prstGeom>
        </p:spPr>
      </p:pic>
      <p:cxnSp>
        <p:nvCxnSpPr>
          <p:cNvPr id="144" name="直接连接符 143"/>
          <p:cNvCxnSpPr/>
          <p:nvPr/>
        </p:nvCxnSpPr>
        <p:spPr>
          <a:xfrm>
            <a:off x="31750" y="3027680"/>
            <a:ext cx="7634605" cy="0"/>
          </a:xfrm>
          <a:prstGeom prst="lin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直接连接符 145"/>
          <p:cNvCxnSpPr/>
          <p:nvPr/>
        </p:nvCxnSpPr>
        <p:spPr>
          <a:xfrm>
            <a:off x="7665720" y="3038475"/>
            <a:ext cx="0" cy="396003"/>
          </a:xfrm>
          <a:prstGeom prst="lin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直接连接符 146"/>
          <p:cNvCxnSpPr/>
          <p:nvPr/>
        </p:nvCxnSpPr>
        <p:spPr>
          <a:xfrm>
            <a:off x="2965450" y="3416300"/>
            <a:ext cx="4716035" cy="0"/>
          </a:xfrm>
          <a:prstGeom prst="lin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0" name="直接连接符 149"/>
          <p:cNvCxnSpPr/>
          <p:nvPr/>
        </p:nvCxnSpPr>
        <p:spPr>
          <a:xfrm>
            <a:off x="2954020" y="3423285"/>
            <a:ext cx="0" cy="1512011"/>
          </a:xfrm>
          <a:prstGeom prst="lin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1" name="直接连接符 150"/>
          <p:cNvCxnSpPr/>
          <p:nvPr/>
        </p:nvCxnSpPr>
        <p:spPr>
          <a:xfrm>
            <a:off x="2951480" y="4935855"/>
            <a:ext cx="4680034" cy="0"/>
          </a:xfrm>
          <a:prstGeom prst="lin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2" name="直接连接符 151"/>
          <p:cNvCxnSpPr/>
          <p:nvPr/>
        </p:nvCxnSpPr>
        <p:spPr>
          <a:xfrm>
            <a:off x="7613650" y="4949825"/>
            <a:ext cx="0" cy="1224280"/>
          </a:xfrm>
          <a:prstGeom prst="lin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3" name="直接连接符 152"/>
          <p:cNvCxnSpPr/>
          <p:nvPr/>
        </p:nvCxnSpPr>
        <p:spPr>
          <a:xfrm>
            <a:off x="3484880" y="3594735"/>
            <a:ext cx="605790"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4185920" y="3594735"/>
            <a:ext cx="605790"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4886960" y="3594735"/>
            <a:ext cx="605790"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5588000" y="3594735"/>
            <a:ext cx="605790"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6289040" y="3594735"/>
            <a:ext cx="605790"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6990080" y="3594735"/>
            <a:ext cx="605790" cy="355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9" name="组合 158"/>
          <p:cNvGrpSpPr>
            <a:grpSpLocks noChangeAspect="1"/>
          </p:cNvGrpSpPr>
          <p:nvPr/>
        </p:nvGrpSpPr>
        <p:grpSpPr>
          <a:xfrm>
            <a:off x="3869055" y="4533138"/>
            <a:ext cx="478790" cy="183134"/>
            <a:chOff x="5685" y="5561"/>
            <a:chExt cx="1078" cy="412"/>
          </a:xfrm>
        </p:grpSpPr>
        <p:sp>
          <p:nvSpPr>
            <p:cNvPr id="160" name="圆角矩形 159"/>
            <p:cNvSpPr/>
            <p:nvPr/>
          </p:nvSpPr>
          <p:spPr>
            <a:xfrm rot="1740000">
              <a:off x="5687" y="5561"/>
              <a:ext cx="1077" cy="413"/>
            </a:xfrm>
            <a:prstGeom prst="roundRect">
              <a:avLst/>
            </a:prstGeom>
            <a:solidFill>
              <a:schemeClr val="bg2">
                <a:alpha val="37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p>
              <a:pPr algn="ctr"/>
              <a:endParaRPr lang="en-US" altLang="zh-CN"/>
            </a:p>
          </p:txBody>
        </p:sp>
        <p:sp>
          <p:nvSpPr>
            <p:cNvPr id="161" name="圆角矩形 160"/>
            <p:cNvSpPr/>
            <p:nvPr/>
          </p:nvSpPr>
          <p:spPr>
            <a:xfrm rot="1740000">
              <a:off x="5685" y="5581"/>
              <a:ext cx="984" cy="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2" name="组合 161"/>
          <p:cNvGrpSpPr>
            <a:grpSpLocks noChangeAspect="1"/>
          </p:cNvGrpSpPr>
          <p:nvPr/>
        </p:nvGrpSpPr>
        <p:grpSpPr>
          <a:xfrm>
            <a:off x="4570095" y="4533138"/>
            <a:ext cx="478790" cy="183134"/>
            <a:chOff x="5685" y="5561"/>
            <a:chExt cx="1078" cy="412"/>
          </a:xfrm>
        </p:grpSpPr>
        <p:sp>
          <p:nvSpPr>
            <p:cNvPr id="163" name="圆角矩形 162"/>
            <p:cNvSpPr/>
            <p:nvPr/>
          </p:nvSpPr>
          <p:spPr>
            <a:xfrm rot="1740000">
              <a:off x="5687" y="5561"/>
              <a:ext cx="1077" cy="413"/>
            </a:xfrm>
            <a:prstGeom prst="roundRect">
              <a:avLst/>
            </a:prstGeom>
            <a:solidFill>
              <a:schemeClr val="bg2">
                <a:alpha val="37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p>
              <a:pPr algn="ctr"/>
              <a:endParaRPr lang="en-US" altLang="zh-CN"/>
            </a:p>
          </p:txBody>
        </p:sp>
        <p:sp>
          <p:nvSpPr>
            <p:cNvPr id="164" name="圆角矩形 163"/>
            <p:cNvSpPr/>
            <p:nvPr/>
          </p:nvSpPr>
          <p:spPr>
            <a:xfrm rot="1740000">
              <a:off x="5685" y="5581"/>
              <a:ext cx="984" cy="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5" name="组合 164"/>
          <p:cNvGrpSpPr>
            <a:grpSpLocks noChangeAspect="1"/>
          </p:cNvGrpSpPr>
          <p:nvPr/>
        </p:nvGrpSpPr>
        <p:grpSpPr>
          <a:xfrm>
            <a:off x="5271135" y="4533138"/>
            <a:ext cx="478790" cy="183134"/>
            <a:chOff x="5685" y="5561"/>
            <a:chExt cx="1078" cy="412"/>
          </a:xfrm>
        </p:grpSpPr>
        <p:sp>
          <p:nvSpPr>
            <p:cNvPr id="166" name="圆角矩形 165"/>
            <p:cNvSpPr/>
            <p:nvPr/>
          </p:nvSpPr>
          <p:spPr>
            <a:xfrm rot="1740000">
              <a:off x="5687" y="5561"/>
              <a:ext cx="1077" cy="413"/>
            </a:xfrm>
            <a:prstGeom prst="roundRect">
              <a:avLst/>
            </a:prstGeom>
            <a:solidFill>
              <a:schemeClr val="bg2">
                <a:alpha val="37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p>
              <a:pPr algn="ctr"/>
              <a:endParaRPr lang="en-US" altLang="zh-CN"/>
            </a:p>
          </p:txBody>
        </p:sp>
        <p:sp>
          <p:nvSpPr>
            <p:cNvPr id="167" name="圆角矩形 166"/>
            <p:cNvSpPr/>
            <p:nvPr/>
          </p:nvSpPr>
          <p:spPr>
            <a:xfrm rot="1740000">
              <a:off x="5685" y="5581"/>
              <a:ext cx="984" cy="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8" name="组合 167"/>
          <p:cNvGrpSpPr>
            <a:grpSpLocks noChangeAspect="1"/>
          </p:cNvGrpSpPr>
          <p:nvPr/>
        </p:nvGrpSpPr>
        <p:grpSpPr>
          <a:xfrm>
            <a:off x="5972175" y="4533138"/>
            <a:ext cx="478790" cy="183134"/>
            <a:chOff x="5685" y="5561"/>
            <a:chExt cx="1078" cy="412"/>
          </a:xfrm>
        </p:grpSpPr>
        <p:sp>
          <p:nvSpPr>
            <p:cNvPr id="169" name="圆角矩形 168"/>
            <p:cNvSpPr/>
            <p:nvPr/>
          </p:nvSpPr>
          <p:spPr>
            <a:xfrm rot="1740000">
              <a:off x="5687" y="5561"/>
              <a:ext cx="1077" cy="413"/>
            </a:xfrm>
            <a:prstGeom prst="roundRect">
              <a:avLst/>
            </a:prstGeom>
            <a:solidFill>
              <a:schemeClr val="bg2">
                <a:alpha val="37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p>
              <a:pPr algn="ctr"/>
              <a:endParaRPr lang="en-US" altLang="zh-CN"/>
            </a:p>
          </p:txBody>
        </p:sp>
        <p:sp>
          <p:nvSpPr>
            <p:cNvPr id="170" name="圆角矩形 169"/>
            <p:cNvSpPr/>
            <p:nvPr/>
          </p:nvSpPr>
          <p:spPr>
            <a:xfrm rot="1740000">
              <a:off x="5685" y="5581"/>
              <a:ext cx="984" cy="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71" name="组合 170"/>
          <p:cNvGrpSpPr>
            <a:grpSpLocks noChangeAspect="1"/>
          </p:cNvGrpSpPr>
          <p:nvPr/>
        </p:nvGrpSpPr>
        <p:grpSpPr>
          <a:xfrm>
            <a:off x="6673215" y="4533138"/>
            <a:ext cx="478790" cy="183134"/>
            <a:chOff x="5685" y="5561"/>
            <a:chExt cx="1078" cy="412"/>
          </a:xfrm>
        </p:grpSpPr>
        <p:sp>
          <p:nvSpPr>
            <p:cNvPr id="172" name="圆角矩形 171"/>
            <p:cNvSpPr/>
            <p:nvPr/>
          </p:nvSpPr>
          <p:spPr>
            <a:xfrm rot="1740000">
              <a:off x="5687" y="5561"/>
              <a:ext cx="1077" cy="413"/>
            </a:xfrm>
            <a:prstGeom prst="roundRect">
              <a:avLst/>
            </a:prstGeom>
            <a:solidFill>
              <a:schemeClr val="bg2">
                <a:alpha val="37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p>
              <a:pPr algn="ctr"/>
              <a:endParaRPr lang="en-US" altLang="zh-CN"/>
            </a:p>
          </p:txBody>
        </p:sp>
        <p:sp>
          <p:nvSpPr>
            <p:cNvPr id="173" name="圆角矩形 172"/>
            <p:cNvSpPr/>
            <p:nvPr/>
          </p:nvSpPr>
          <p:spPr>
            <a:xfrm rot="1740000">
              <a:off x="5685" y="5581"/>
              <a:ext cx="984" cy="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75" name="直接连接符 174"/>
          <p:cNvCxnSpPr/>
          <p:nvPr/>
        </p:nvCxnSpPr>
        <p:spPr>
          <a:xfrm>
            <a:off x="3455035" y="4446905"/>
            <a:ext cx="605790"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4156075" y="4446905"/>
            <a:ext cx="605790"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4857115" y="4446905"/>
            <a:ext cx="605790"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5558155" y="4446905"/>
            <a:ext cx="605790"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6259195" y="4446905"/>
            <a:ext cx="605790"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6960235" y="4446905"/>
            <a:ext cx="605790" cy="355600"/>
          </a:xfrm>
          <a:prstGeom prst="line">
            <a:avLst/>
          </a:prstGeom>
        </p:spPr>
        <p:style>
          <a:lnRef idx="1">
            <a:schemeClr val="accent1"/>
          </a:lnRef>
          <a:fillRef idx="0">
            <a:schemeClr val="accent1"/>
          </a:fillRef>
          <a:effectRef idx="0">
            <a:schemeClr val="accent1"/>
          </a:effectRef>
          <a:fontRef idx="minor">
            <a:schemeClr val="tx1"/>
          </a:fontRef>
        </p:style>
      </p:cxnSp>
      <p:sp>
        <p:nvSpPr>
          <p:cNvPr id="181" name="文本框 180"/>
          <p:cNvSpPr txBox="1"/>
          <p:nvPr/>
        </p:nvSpPr>
        <p:spPr>
          <a:xfrm>
            <a:off x="5268595" y="739140"/>
            <a:ext cx="1009650" cy="368300"/>
          </a:xfrm>
          <a:prstGeom prst="rect">
            <a:avLst/>
          </a:prstGeom>
          <a:noFill/>
        </p:spPr>
        <p:txBody>
          <a:bodyPr wrap="none" rtlCol="0">
            <a:spAutoFit/>
          </a:bodyPr>
          <a:p>
            <a:pPr algn="l"/>
            <a:r>
              <a:rPr lang="zh-CN" b="1">
                <a:solidFill>
                  <a:srgbClr val="FFC000"/>
                </a:solidFill>
                <a:latin typeface="微软雅黑" panose="020B0503020204020204" charset="-122"/>
                <a:ea typeface="微软雅黑" panose="020B0503020204020204" charset="-122"/>
              </a:rPr>
              <a:t>接客区</a:t>
            </a:r>
            <a:r>
              <a:rPr lang="en-US" altLang="zh-CN" b="1">
                <a:solidFill>
                  <a:srgbClr val="FFC000"/>
                </a:solidFill>
                <a:latin typeface="微软雅黑" panose="020B0503020204020204" charset="-122"/>
                <a:ea typeface="微软雅黑" panose="020B0503020204020204" charset="-122"/>
              </a:rPr>
              <a:t>1</a:t>
            </a:r>
            <a:endParaRPr lang="en-US" altLang="zh-CN" b="1">
              <a:solidFill>
                <a:srgbClr val="FFC000"/>
              </a:solidFill>
              <a:latin typeface="微软雅黑" panose="020B0503020204020204" charset="-122"/>
              <a:ea typeface="微软雅黑" panose="020B0503020204020204" charset="-122"/>
            </a:endParaRPr>
          </a:p>
        </p:txBody>
      </p:sp>
      <p:sp>
        <p:nvSpPr>
          <p:cNvPr id="182" name="文本框 181"/>
          <p:cNvSpPr txBox="1"/>
          <p:nvPr/>
        </p:nvSpPr>
        <p:spPr>
          <a:xfrm>
            <a:off x="1679575" y="777240"/>
            <a:ext cx="1009650" cy="368300"/>
          </a:xfrm>
          <a:prstGeom prst="rect">
            <a:avLst/>
          </a:prstGeom>
          <a:noFill/>
        </p:spPr>
        <p:txBody>
          <a:bodyPr wrap="none" rtlCol="0">
            <a:spAutoFit/>
          </a:bodyPr>
          <a:p>
            <a:pPr algn="l"/>
            <a:r>
              <a:rPr lang="zh-CN" b="1">
                <a:solidFill>
                  <a:srgbClr val="FFC000"/>
                </a:solidFill>
                <a:latin typeface="微软雅黑" panose="020B0503020204020204" charset="-122"/>
                <a:ea typeface="微软雅黑" panose="020B0503020204020204" charset="-122"/>
              </a:rPr>
              <a:t>接客区</a:t>
            </a:r>
            <a:r>
              <a:rPr lang="en-US" altLang="zh-CN" b="1">
                <a:solidFill>
                  <a:srgbClr val="FFC000"/>
                </a:solidFill>
                <a:latin typeface="微软雅黑" panose="020B0503020204020204" charset="-122"/>
                <a:ea typeface="微软雅黑" panose="020B0503020204020204" charset="-122"/>
              </a:rPr>
              <a:t>2</a:t>
            </a:r>
            <a:endParaRPr lang="en-US" altLang="zh-CN" b="1">
              <a:solidFill>
                <a:srgbClr val="FFC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000000 0.000000 L -0.857014 -0.000833 " pathEditMode="relative" rAng="0" ptsTypes="">
                                      <p:cBhvr>
                                        <p:cTn id="6" dur="5000" fill="hold"/>
                                        <p:tgtEl>
                                          <p:spTgt spid="18"/>
                                        </p:tgtEl>
                                        <p:attrNameLst>
                                          <p:attrName>ppt_x</p:attrName>
                                          <p:attrName>ppt_y</p:attrName>
                                        </p:attrNameLst>
                                      </p:cBhvr>
                                      <p:rCtr x="-373" y="0"/>
                                    </p:animMotion>
                                  </p:childTnLst>
                                </p:cTn>
                              </p:par>
                              <p:par>
                                <p:cTn id="7" presetID="1" presetClass="entr" presetSubtype="0" fill="hold" nodeType="withEffect">
                                  <p:stCondLst>
                                    <p:cond delay="0"/>
                                  </p:stCondLst>
                                  <p:childTnLst>
                                    <p:set>
                                      <p:cBhvr>
                                        <p:cTn id="8" dur="1" fill="hold">
                                          <p:stCondLst>
                                            <p:cond delay="0"/>
                                          </p:stCondLst>
                                        </p:cTn>
                                        <p:tgtEl>
                                          <p:spTgt spid="141"/>
                                        </p:tgtEl>
                                        <p:attrNameLst>
                                          <p:attrName>style.visibility</p:attrName>
                                        </p:attrNameLst>
                                      </p:cBhvr>
                                      <p:to>
                                        <p:strVal val="visible"/>
                                      </p:to>
                                    </p:set>
                                  </p:childTnLst>
                                </p:cTn>
                              </p:par>
                            </p:childTnLst>
                          </p:cTn>
                        </p:par>
                        <p:par>
                          <p:cTn id="9" fill="hold">
                            <p:stCondLst>
                              <p:cond delay="5000"/>
                            </p:stCondLst>
                            <p:childTnLst>
                              <p:par>
                                <p:cTn id="10" presetID="64" presetClass="path" presetSubtype="0" accel="50000" decel="50000" fill="hold" nodeType="afterEffect">
                                  <p:stCondLst>
                                    <p:cond delay="0"/>
                                  </p:stCondLst>
                                  <p:childTnLst>
                                    <p:animMotion origin="layout" path="M 0.000000 -0.001944 L -0.000833 0.107870 " pathEditMode="relative" rAng="0" ptsTypes="">
                                      <p:cBhvr>
                                        <p:cTn id="11" dur="2000" fill="hold"/>
                                        <p:tgtEl>
                                          <p:spTgt spid="141"/>
                                        </p:tgtEl>
                                        <p:attrNameLst>
                                          <p:attrName>ppt_x</p:attrName>
                                          <p:attrName>ppt_y</p:attrName>
                                        </p:attrNameLst>
                                      </p:cBhvr>
                                      <p:rCtr x="1" y="67"/>
                                    </p:animMotion>
                                  </p:childTnLst>
                                </p:cTn>
                              </p:par>
                            </p:childTnLst>
                          </p:cTn>
                        </p:par>
                        <p:par>
                          <p:cTn id="12" fill="hold">
                            <p:stCondLst>
                              <p:cond delay="7000"/>
                            </p:stCondLst>
                            <p:childTnLst>
                              <p:par>
                                <p:cTn id="13" presetID="1" presetClass="exit" presetSubtype="0" fill="hold" nodeType="afterEffect">
                                  <p:stCondLst>
                                    <p:cond delay="0"/>
                                  </p:stCondLst>
                                  <p:childTnLst>
                                    <p:set>
                                      <p:cBhvr>
                                        <p:cTn id="14" dur="1" fill="hold">
                                          <p:stCondLst>
                                            <p:cond delay="0"/>
                                          </p:stCondLst>
                                        </p:cTn>
                                        <p:tgtEl>
                                          <p:spTgt spid="141"/>
                                        </p:tgtEl>
                                        <p:attrNameLst>
                                          <p:attrName>style.visibility</p:attrName>
                                        </p:attrNameLst>
                                      </p:cBhvr>
                                      <p:to>
                                        <p:strVal val="hidden"/>
                                      </p:to>
                                    </p:set>
                                  </p:childTnLst>
                                </p:cTn>
                              </p:par>
                            </p:childTnLst>
                          </p:cTn>
                        </p:par>
                        <p:par>
                          <p:cTn id="15" fill="hold">
                            <p:stCondLst>
                              <p:cond delay="7000"/>
                            </p:stCondLst>
                            <p:childTnLst>
                              <p:par>
                                <p:cTn id="16" presetID="42" presetClass="path" presetSubtype="0" accel="50000" decel="50000" fill="hold" nodeType="afterEffect">
                                  <p:stCondLst>
                                    <p:cond delay="0"/>
                                  </p:stCondLst>
                                  <p:childTnLst>
                                    <p:animMotion origin="layout" path="M -0.000000 0.000000 L -0.024028 0.036759 " pathEditMode="relative" rAng="0" ptsTypes="">
                                      <p:cBhvr>
                                        <p:cTn id="17" dur="2000" fill="hold"/>
                                        <p:tgtEl>
                                          <p:spTgt spid="60"/>
                                        </p:tgtEl>
                                        <p:attrNameLst>
                                          <p:attrName>ppt_x</p:attrName>
                                          <p:attrName>ppt_y</p:attrName>
                                        </p:attrNameLst>
                                      </p:cBhvr>
                                      <p:rCtr x="0" y="125"/>
                                    </p:animMotion>
                                  </p:childTnLst>
                                </p:cTn>
                              </p:par>
                            </p:childTnLst>
                          </p:cTn>
                        </p:par>
                        <p:par>
                          <p:cTn id="18" fill="hold">
                            <p:stCondLst>
                              <p:cond delay="9000"/>
                            </p:stCondLst>
                            <p:childTnLst>
                              <p:par>
                                <p:cTn id="19" presetID="1" presetClass="exit" presetSubtype="0" fill="hold" nodeType="afterEffect">
                                  <p:stCondLst>
                                    <p:cond delay="0"/>
                                  </p:stCondLst>
                                  <p:childTnLst>
                                    <p:set>
                                      <p:cBhvr>
                                        <p:cTn id="20" dur="1" fill="hold">
                                          <p:stCondLst>
                                            <p:cond delay="0"/>
                                          </p:stCondLst>
                                        </p:cTn>
                                        <p:tgtEl>
                                          <p:spTgt spid="60"/>
                                        </p:tgtEl>
                                        <p:attrNameLst>
                                          <p:attrName>style.visibility</p:attrName>
                                        </p:attrNameLst>
                                      </p:cBhvr>
                                      <p:to>
                                        <p:strVal val="hidden"/>
                                      </p:to>
                                    </p:set>
                                  </p:childTnLst>
                                </p:cTn>
                              </p:par>
                            </p:childTnLst>
                          </p:cTn>
                        </p:par>
                        <p:par>
                          <p:cTn id="21" fill="hold">
                            <p:stCondLst>
                              <p:cond delay="9000"/>
                            </p:stCondLst>
                            <p:childTnLst>
                              <p:par>
                                <p:cTn id="22" presetID="1" presetClass="entr" presetSubtype="0" fill="hold" nodeType="afterEffect">
                                  <p:stCondLst>
                                    <p:cond delay="0"/>
                                  </p:stCondLst>
                                  <p:childTnLst>
                                    <p:set>
                                      <p:cBhvr>
                                        <p:cTn id="23" dur="1" fill="hold">
                                          <p:stCondLst>
                                            <p:cond delay="0"/>
                                          </p:stCondLst>
                                        </p:cTn>
                                        <p:tgtEl>
                                          <p:spTgt spid="85"/>
                                        </p:tgtEl>
                                        <p:attrNameLst>
                                          <p:attrName>style.visibility</p:attrName>
                                        </p:attrNameLst>
                                      </p:cBhvr>
                                      <p:to>
                                        <p:strVal val="visible"/>
                                      </p:to>
                                    </p:set>
                                  </p:childTnLst>
                                </p:cTn>
                              </p:par>
                            </p:childTnLst>
                          </p:cTn>
                        </p:par>
                        <p:par>
                          <p:cTn id="24" fill="hold">
                            <p:stCondLst>
                              <p:cond delay="9000"/>
                            </p:stCondLst>
                            <p:childTnLst>
                              <p:par>
                                <p:cTn id="25" presetID="42" presetClass="path" presetSubtype="0" accel="50000" decel="50000" fill="hold" nodeType="afterEffect">
                                  <p:stCondLst>
                                    <p:cond delay="0"/>
                                  </p:stCondLst>
                                  <p:childTnLst>
                                    <p:animMotion origin="layout" path="M 0.000000 0.000000 L -0.399444 0.001667 " pathEditMode="relative" rAng="0" ptsTypes="">
                                      <p:cBhvr>
                                        <p:cTn id="26" dur="2000" fill="hold"/>
                                        <p:tgtEl>
                                          <p:spTgt spid="85"/>
                                        </p:tgtEl>
                                        <p:attrNameLst>
                                          <p:attrName>ppt_x</p:attrName>
                                          <p:attrName>ppt_y</p:attrName>
                                        </p:attrNameLst>
                                      </p:cBhvr>
                                      <p:rCtr x="-160" y="2"/>
                                    </p:animMotion>
                                  </p:childTnLst>
                                </p:cTn>
                              </p:par>
                            </p:childTnLst>
                          </p:cTn>
                        </p:par>
                        <p:par>
                          <p:cTn id="27" fill="hold">
                            <p:stCondLst>
                              <p:cond delay="11000"/>
                            </p:stCondLst>
                            <p:childTnLst>
                              <p:par>
                                <p:cTn id="28" presetID="10" presetClass="entr" presetSubtype="0" fill="hold" nodeType="after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fade">
                                      <p:cBhvr>
                                        <p:cTn id="30" dur="500"/>
                                        <p:tgtEl>
                                          <p:spTgt spid="86"/>
                                        </p:tgtEl>
                                      </p:cBhvr>
                                    </p:animEffect>
                                  </p:childTnLst>
                                </p:cTn>
                              </p:par>
                            </p:childTnLst>
                          </p:cTn>
                        </p:par>
                        <p:par>
                          <p:cTn id="31" fill="hold">
                            <p:stCondLst>
                              <p:cond delay="11500"/>
                            </p:stCondLst>
                            <p:childTnLst>
                              <p:par>
                                <p:cTn id="32" presetID="1" presetClass="exit" presetSubtype="0" fill="hold" nodeType="afterEffect">
                                  <p:stCondLst>
                                    <p:cond delay="500"/>
                                  </p:stCondLst>
                                  <p:childTnLst>
                                    <p:set>
                                      <p:cBhvr>
                                        <p:cTn id="33" dur="1" fill="hold">
                                          <p:stCondLst>
                                            <p:cond delay="0"/>
                                          </p:stCondLst>
                                        </p:cTn>
                                        <p:tgtEl>
                                          <p:spTgt spid="86"/>
                                        </p:tgtEl>
                                        <p:attrNameLst>
                                          <p:attrName>style.visibility</p:attrName>
                                        </p:attrNameLst>
                                      </p:cBhvr>
                                      <p:to>
                                        <p:strVal val="hidden"/>
                                      </p:to>
                                    </p:set>
                                  </p:childTnLst>
                                </p:cTn>
                              </p:par>
                            </p:childTnLst>
                          </p:cTn>
                        </p:par>
                        <p:par>
                          <p:cTn id="34" fill="hold">
                            <p:stCondLst>
                              <p:cond delay="12000"/>
                            </p:stCondLst>
                            <p:childTnLst>
                              <p:par>
                                <p:cTn id="35" presetID="22" presetClass="exit" presetSubtype="4" fill="hold" nodeType="afterEffect">
                                  <p:stCondLst>
                                    <p:cond delay="0"/>
                                  </p:stCondLst>
                                  <p:childTnLst>
                                    <p:animEffect transition="out" filter="wipe(down)">
                                      <p:cBhvr>
                                        <p:cTn id="36" dur="500"/>
                                        <p:tgtEl>
                                          <p:spTgt spid="91"/>
                                        </p:tgtEl>
                                      </p:cBhvr>
                                    </p:animEffect>
                                    <p:set>
                                      <p:cBhvr>
                                        <p:cTn id="37" dur="1" fill="hold">
                                          <p:stCondLst>
                                            <p:cond delay="499"/>
                                          </p:stCondLst>
                                        </p:cTn>
                                        <p:tgtEl>
                                          <p:spTgt spid="91"/>
                                        </p:tgtEl>
                                        <p:attrNameLst>
                                          <p:attrName>style.visibility</p:attrName>
                                        </p:attrNameLst>
                                      </p:cBhvr>
                                      <p:to>
                                        <p:strVal val="hidden"/>
                                      </p:to>
                                    </p:set>
                                  </p:childTnLst>
                                </p:cTn>
                              </p:par>
                            </p:childTnLst>
                          </p:cTn>
                        </p:par>
                        <p:par>
                          <p:cTn id="38" fill="hold">
                            <p:stCondLst>
                              <p:cond delay="12500"/>
                            </p:stCondLst>
                            <p:childTnLst>
                              <p:par>
                                <p:cTn id="39" presetID="1" presetClass="exit" presetSubtype="0" fill="hold" nodeType="afterEffect">
                                  <p:stCondLst>
                                    <p:cond delay="0"/>
                                  </p:stCondLst>
                                  <p:childTnLst>
                                    <p:set>
                                      <p:cBhvr>
                                        <p:cTn id="40" dur="1" fill="hold">
                                          <p:stCondLst>
                                            <p:cond delay="0"/>
                                          </p:stCondLst>
                                        </p:cTn>
                                        <p:tgtEl>
                                          <p:spTgt spid="85"/>
                                        </p:tgtEl>
                                        <p:attrNameLst>
                                          <p:attrName>style.visibility</p:attrName>
                                        </p:attrNameLst>
                                      </p:cBhvr>
                                      <p:to>
                                        <p:strVal val="hidden"/>
                                      </p:to>
                                    </p:set>
                                  </p:childTnLst>
                                </p:cTn>
                              </p:par>
                            </p:childTnLst>
                          </p:cTn>
                        </p:par>
                        <p:par>
                          <p:cTn id="41" fill="hold">
                            <p:stCondLst>
                              <p:cond delay="12500"/>
                            </p:stCondLst>
                            <p:childTnLst>
                              <p:par>
                                <p:cTn id="42" presetID="1" presetClass="entr" presetSubtype="0" fill="hold" nodeType="afterEffect">
                                  <p:stCondLst>
                                    <p:cond delay="0"/>
                                  </p:stCondLst>
                                  <p:childTnLst>
                                    <p:set>
                                      <p:cBhvr>
                                        <p:cTn id="43" dur="1" fill="hold">
                                          <p:stCondLst>
                                            <p:cond delay="0"/>
                                          </p:stCondLst>
                                        </p:cTn>
                                        <p:tgtEl>
                                          <p:spTgt spid="98"/>
                                        </p:tgtEl>
                                        <p:attrNameLst>
                                          <p:attrName>style.visibility</p:attrName>
                                        </p:attrNameLst>
                                      </p:cBhvr>
                                      <p:to>
                                        <p:strVal val="visible"/>
                                      </p:to>
                                    </p:set>
                                  </p:childTnLst>
                                </p:cTn>
                              </p:par>
                            </p:childTnLst>
                          </p:cTn>
                        </p:par>
                        <p:par>
                          <p:cTn id="44" fill="hold">
                            <p:stCondLst>
                              <p:cond delay="12500"/>
                            </p:stCondLst>
                            <p:childTnLst>
                              <p:par>
                                <p:cTn id="45" presetID="42" presetClass="path" presetSubtype="0" accel="50000" decel="50000" fill="hold" nodeType="afterEffect">
                                  <p:stCondLst>
                                    <p:cond delay="0"/>
                                  </p:stCondLst>
                                  <p:childTnLst>
                                    <p:animMotion origin="layout" path="M 0.000000 0.000000 L -0.157569 0.000000 " pathEditMode="relative" rAng="0" ptsTypes="">
                                      <p:cBhvr>
                                        <p:cTn id="46" dur="2000" fill="hold"/>
                                        <p:tgtEl>
                                          <p:spTgt spid="98"/>
                                        </p:tgtEl>
                                        <p:attrNameLst>
                                          <p:attrName>ppt_x</p:attrName>
                                          <p:attrName>ppt_y</p:attrName>
                                        </p:attrNameLst>
                                      </p:cBhvr>
                                      <p:rCtr x="-224" y="2"/>
                                    </p:animMotion>
                                  </p:childTnLst>
                                </p:cTn>
                              </p:par>
                              <p:par>
                                <p:cTn id="47" presetID="22" presetClass="entr" presetSubtype="1" fill="hold" nodeType="withEffect">
                                  <p:stCondLst>
                                    <p:cond delay="500"/>
                                  </p:stCondLst>
                                  <p:childTnLst>
                                    <p:set>
                                      <p:cBhvr>
                                        <p:cTn id="48" dur="1" fill="hold">
                                          <p:stCondLst>
                                            <p:cond delay="0"/>
                                          </p:stCondLst>
                                        </p:cTn>
                                        <p:tgtEl>
                                          <p:spTgt spid="91"/>
                                        </p:tgtEl>
                                        <p:attrNameLst>
                                          <p:attrName>style.visibility</p:attrName>
                                        </p:attrNameLst>
                                      </p:cBhvr>
                                      <p:to>
                                        <p:strVal val="visible"/>
                                      </p:to>
                                    </p:set>
                                    <p:animEffect transition="in" filter="wipe(up)">
                                      <p:cBhvr>
                                        <p:cTn id="49" dur="500"/>
                                        <p:tgtEl>
                                          <p:spTgt spid="91"/>
                                        </p:tgtEl>
                                      </p:cBhvr>
                                    </p:animEffect>
                                  </p:childTnLst>
                                </p:cTn>
                              </p:par>
                            </p:childTnLst>
                          </p:cTn>
                        </p:par>
                        <p:par>
                          <p:cTn id="50" fill="hold">
                            <p:stCondLst>
                              <p:cond delay="14500"/>
                            </p:stCondLst>
                            <p:childTnLst>
                              <p:par>
                                <p:cTn id="51" presetID="1" presetClass="exit" presetSubtype="0" fill="hold" nodeType="afterEffect">
                                  <p:stCondLst>
                                    <p:cond delay="0"/>
                                  </p:stCondLst>
                                  <p:childTnLst>
                                    <p:set>
                                      <p:cBhvr>
                                        <p:cTn id="52" dur="1" fill="hold">
                                          <p:stCondLst>
                                            <p:cond delay="0"/>
                                          </p:stCondLst>
                                        </p:cTn>
                                        <p:tgtEl>
                                          <p:spTgt spid="98"/>
                                        </p:tgtEl>
                                        <p:attrNameLst>
                                          <p:attrName>style.visibility</p:attrName>
                                        </p:attrNameLst>
                                      </p:cBhvr>
                                      <p:to>
                                        <p:strVal val="hidden"/>
                                      </p:to>
                                    </p:set>
                                  </p:childTnLst>
                                </p:cTn>
                              </p:par>
                            </p:childTnLst>
                          </p:cTn>
                        </p:par>
                        <p:par>
                          <p:cTn id="53" fill="hold">
                            <p:stCondLst>
                              <p:cond delay="14500"/>
                            </p:stCondLst>
                            <p:childTnLst>
                              <p:par>
                                <p:cTn id="54" presetID="10" presetClass="entr" presetSubtype="0" fill="hold" nodeType="after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fade">
                                      <p:cBhvr>
                                        <p:cTn id="56" dur="500"/>
                                        <p:tgtEl>
                                          <p:spTgt spid="67"/>
                                        </p:tgtEl>
                                      </p:cBhvr>
                                    </p:animEffect>
                                  </p:childTnLst>
                                </p:cTn>
                              </p:par>
                            </p:childTnLst>
                          </p:cTn>
                        </p:par>
                        <p:par>
                          <p:cTn id="57" fill="hold">
                            <p:stCondLst>
                              <p:cond delay="15000"/>
                            </p:stCondLst>
                            <p:childTnLst>
                              <p:par>
                                <p:cTn id="58" presetID="1" presetClass="exit" presetSubtype="0" fill="hold" nodeType="afterEffect">
                                  <p:stCondLst>
                                    <p:cond delay="500"/>
                                  </p:stCondLst>
                                  <p:childTnLst>
                                    <p:set>
                                      <p:cBhvr>
                                        <p:cTn id="59" dur="1" fill="hold">
                                          <p:stCondLst>
                                            <p:cond delay="0"/>
                                          </p:stCondLst>
                                        </p:cTn>
                                        <p:tgtEl>
                                          <p:spTgt spid="67"/>
                                        </p:tgtEl>
                                        <p:attrNameLst>
                                          <p:attrName>style.visibility</p:attrName>
                                        </p:attrNameLst>
                                      </p:cBhvr>
                                      <p:to>
                                        <p:strVal val="hidden"/>
                                      </p:to>
                                    </p:set>
                                  </p:childTnLst>
                                </p:cTn>
                              </p:par>
                            </p:childTnLst>
                          </p:cTn>
                        </p:par>
                        <p:par>
                          <p:cTn id="60" fill="hold">
                            <p:stCondLst>
                              <p:cond delay="15500"/>
                            </p:stCondLst>
                            <p:childTnLst>
                              <p:par>
                                <p:cTn id="61" presetID="22" presetClass="exit" presetSubtype="8" fill="hold" nodeType="afterEffect">
                                  <p:stCondLst>
                                    <p:cond delay="0"/>
                                  </p:stCondLst>
                                  <p:childTnLst>
                                    <p:animEffect transition="out" filter="wipe(left)">
                                      <p:cBhvr>
                                        <p:cTn id="62" dur="500"/>
                                        <p:tgtEl>
                                          <p:spTgt spid="75"/>
                                        </p:tgtEl>
                                      </p:cBhvr>
                                    </p:animEffect>
                                    <p:set>
                                      <p:cBhvr>
                                        <p:cTn id="63" dur="1" fill="hold">
                                          <p:stCondLst>
                                            <p:cond delay="499"/>
                                          </p:stCondLst>
                                        </p:cTn>
                                        <p:tgtEl>
                                          <p:spTgt spid="75"/>
                                        </p:tgtEl>
                                        <p:attrNameLst>
                                          <p:attrName>style.visibility</p:attrName>
                                        </p:attrNameLst>
                                      </p:cBhvr>
                                      <p:to>
                                        <p:strVal val="hidden"/>
                                      </p:to>
                                    </p:set>
                                  </p:childTnLst>
                                </p:cTn>
                              </p:par>
                            </p:childTnLst>
                          </p:cTn>
                        </p:par>
                        <p:par>
                          <p:cTn id="64" fill="hold">
                            <p:stCondLst>
                              <p:cond delay="16000"/>
                            </p:stCondLst>
                            <p:childTnLst>
                              <p:par>
                                <p:cTn id="65" presetID="64" presetClass="path" presetSubtype="0" accel="50000" decel="50000" fill="hold" nodeType="afterEffect">
                                  <p:stCondLst>
                                    <p:cond delay="0"/>
                                  </p:stCondLst>
                                  <p:childTnLst>
                                    <p:animMotion origin="layout" path="M 0.000000 0.000000 L -0.004375 -0.286389 " pathEditMode="relative" rAng="0" ptsTypes="">
                                      <p:cBhvr>
                                        <p:cTn id="66" dur="2000" fill="hold"/>
                                        <p:tgtEl>
                                          <p:spTgt spid="10"/>
                                        </p:tgtEl>
                                        <p:attrNameLst>
                                          <p:attrName>ppt_x</p:attrName>
                                          <p:attrName>ppt_y</p:attrName>
                                        </p:attrNameLst>
                                      </p:cBhvr>
                                    </p:animMotion>
                                  </p:childTnLst>
                                </p:cTn>
                              </p:par>
                              <p:par>
                                <p:cTn id="67" presetID="22" presetClass="entr" presetSubtype="2" fill="hold" nodeType="withEffect">
                                  <p:stCondLst>
                                    <p:cond delay="1800"/>
                                  </p:stCondLst>
                                  <p:childTnLst>
                                    <p:set>
                                      <p:cBhvr>
                                        <p:cTn id="68" dur="1" fill="hold">
                                          <p:stCondLst>
                                            <p:cond delay="0"/>
                                          </p:stCondLst>
                                        </p:cTn>
                                        <p:tgtEl>
                                          <p:spTgt spid="75"/>
                                        </p:tgtEl>
                                        <p:attrNameLst>
                                          <p:attrName>style.visibility</p:attrName>
                                        </p:attrNameLst>
                                      </p:cBhvr>
                                      <p:to>
                                        <p:strVal val="visible"/>
                                      </p:to>
                                    </p:set>
                                    <p:animEffect transition="in" filter="wipe(right)">
                                      <p:cBhvr>
                                        <p:cTn id="69" dur="500"/>
                                        <p:tgtEl>
                                          <p:spTgt spid="75"/>
                                        </p:tgtEl>
                                      </p:cBhvr>
                                    </p:animEffect>
                                  </p:childTnLst>
                                </p:cTn>
                              </p:par>
                            </p:childTnLst>
                          </p:cTn>
                        </p:par>
                        <p:par>
                          <p:cTn id="70" fill="hold">
                            <p:stCondLst>
                              <p:cond delay="18000"/>
                            </p:stCondLst>
                            <p:childTnLst>
                              <p:par>
                                <p:cTn id="71" presetID="64" presetClass="path" presetSubtype="0" accel="50000" decel="50000" fill="hold" nodeType="afterEffect">
                                  <p:stCondLst>
                                    <p:cond delay="0"/>
                                  </p:stCondLst>
                                  <p:childTnLst>
                                    <p:animMotion origin="layout" path="M -0.000000 0.000000 L 0.000278 -0.102037 " pathEditMode="relative" rAng="0" ptsTypes="">
                                      <p:cBhvr>
                                        <p:cTn id="72" dur="2000" fill="hold"/>
                                        <p:tgtEl>
                                          <p:spTgt spid="30"/>
                                        </p:tgtEl>
                                        <p:attrNameLst>
                                          <p:attrName>ppt_x</p:attrName>
                                          <p:attrName>ppt_y</p:attrName>
                                        </p:attrNameLst>
                                      </p:cBhvr>
                                      <p:rCtr x="0" y="-27"/>
                                    </p:animMotion>
                                  </p:childTnLst>
                                </p:cTn>
                              </p:par>
                              <p:par>
                                <p:cTn id="73" presetID="1" presetClass="exit" presetSubtype="0" fill="hold" nodeType="withEffect">
                                  <p:stCondLst>
                                    <p:cond delay="0"/>
                                  </p:stCondLst>
                                  <p:childTnLst>
                                    <p:set>
                                      <p:cBhvr>
                                        <p:cTn id="74" dur="1" fill="hold">
                                          <p:stCondLst>
                                            <p:cond delay="0"/>
                                          </p:stCondLst>
                                        </p:cTn>
                                        <p:tgtEl>
                                          <p:spTgt spid="10"/>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par>
                          <p:cTn id="77" fill="hold">
                            <p:stCondLst>
                              <p:cond delay="20000"/>
                            </p:stCondLst>
                            <p:childTnLst>
                              <p:par>
                                <p:cTn id="78" presetID="64" presetClass="path" presetSubtype="0" accel="50000" decel="50000" fill="hold" nodeType="afterEffect">
                                  <p:stCondLst>
                                    <p:cond delay="0"/>
                                  </p:stCondLst>
                                  <p:childTnLst>
                                    <p:animMotion origin="layout" path="M 0.000000 0.000000 L -0.179306 -0.004815 " pathEditMode="relative" rAng="0" ptsTypes="">
                                      <p:cBhvr>
                                        <p:cTn id="79" dur="2000" fill="hold"/>
                                        <p:tgtEl>
                                          <p:spTgt spid="31"/>
                                        </p:tgtEl>
                                        <p:attrNameLst>
                                          <p:attrName>ppt_x</p:attrName>
                                          <p:attrName>ppt_y</p:attrName>
                                        </p:attrNameLst>
                                      </p:cBhvr>
                                      <p:rCtr x="-93" y="-2"/>
                                    </p:animMotion>
                                  </p:childTnLst>
                                </p:cTn>
                              </p:par>
                            </p:childTnLst>
                          </p:cTn>
                        </p:par>
                        <p:par>
                          <p:cTn id="80" fill="hold">
                            <p:stCondLst>
                              <p:cond delay="22000"/>
                            </p:stCondLst>
                            <p:childTnLst>
                              <p:par>
                                <p:cTn id="81" presetID="1" presetClass="exit" presetSubtype="0" fill="hold" nodeType="afterEffect">
                                  <p:stCondLst>
                                    <p:cond delay="0"/>
                                  </p:stCondLst>
                                  <p:childTnLst>
                                    <p:set>
                                      <p:cBhvr>
                                        <p:cTn id="82" dur="1" fill="hold">
                                          <p:stCondLst>
                                            <p:cond delay="0"/>
                                          </p:stCondLst>
                                        </p:cTn>
                                        <p:tgtEl>
                                          <p:spTgt spid="31"/>
                                        </p:tgtEl>
                                        <p:attrNameLst>
                                          <p:attrName>style.visibility</p:attrName>
                                        </p:attrNameLst>
                                      </p:cBhvr>
                                      <p:to>
                                        <p:strVal val="hidden"/>
                                      </p:to>
                                    </p:set>
                                  </p:childTnLst>
                                </p:cTn>
                              </p:par>
                            </p:childTnLst>
                          </p:cTn>
                        </p:par>
                        <p:par>
                          <p:cTn id="83" fill="hold">
                            <p:stCondLst>
                              <p:cond delay="22000"/>
                            </p:stCondLst>
                            <p:childTnLst>
                              <p:par>
                                <p:cTn id="84" presetID="1" presetClass="entr" presetSubtype="0" fill="hold" nodeType="afterEffect">
                                  <p:stCondLst>
                                    <p:cond delay="0"/>
                                  </p:stCondLst>
                                  <p:childTnLst>
                                    <p:set>
                                      <p:cBhvr>
                                        <p:cTn id="85" dur="1" fill="hold">
                                          <p:stCondLst>
                                            <p:cond delay="0"/>
                                          </p:stCondLst>
                                        </p:cTn>
                                        <p:tgtEl>
                                          <p:spTgt spid="83"/>
                                        </p:tgtEl>
                                        <p:attrNameLst>
                                          <p:attrName>style.visibility</p:attrName>
                                        </p:attrNameLst>
                                      </p:cBhvr>
                                      <p:to>
                                        <p:strVal val="visible"/>
                                      </p:to>
                                    </p:set>
                                  </p:childTnLst>
                                </p:cTn>
                              </p:par>
                            </p:childTnLst>
                          </p:cTn>
                        </p:par>
                        <p:par>
                          <p:cTn id="86" fill="hold">
                            <p:stCondLst>
                              <p:cond delay="22000"/>
                            </p:stCondLst>
                            <p:childTnLst>
                              <p:par>
                                <p:cTn id="87" presetID="64" presetClass="path" presetSubtype="0" accel="50000" decel="50000" fill="hold" nodeType="afterEffect">
                                  <p:stCondLst>
                                    <p:cond delay="0"/>
                                  </p:stCondLst>
                                  <p:childTnLst>
                                    <p:animMotion origin="layout" path="M 0.000000 0.000000 L -0.013750 0.024259 " pathEditMode="relative" rAng="0" ptsTypes="">
                                      <p:cBhvr>
                                        <p:cTn id="88" dur="2000" fill="hold"/>
                                        <p:tgtEl>
                                          <p:spTgt spid="83"/>
                                        </p:tgtEl>
                                        <p:attrNameLst>
                                          <p:attrName>ppt_x</p:attrName>
                                          <p:attrName>ppt_y</p:attrName>
                                        </p:attrNameLst>
                                      </p:cBhvr>
                                      <p:rCtr x="-97" y="5"/>
                                    </p:animMotion>
                                  </p:childTnLst>
                                </p:cTn>
                              </p:par>
                              <p:par>
                                <p:cTn id="89" presetID="64" presetClass="path" presetSubtype="0" accel="50000" decel="50000" fill="hold" nodeType="withEffect">
                                  <p:stCondLst>
                                    <p:cond delay="0"/>
                                  </p:stCondLst>
                                  <p:childTnLst>
                                    <p:animMotion origin="layout" path="M -0.000000 0.000000 L -0.000000 -0.127963 " pathEditMode="relative" rAng="0" ptsTypes="">
                                      <p:cBhvr>
                                        <p:cTn id="90" dur="2000" fill="hold"/>
                                        <p:tgtEl>
                                          <p:spTgt spid="99"/>
                                        </p:tgtEl>
                                        <p:attrNameLst>
                                          <p:attrName>ppt_x</p:attrName>
                                          <p:attrName>ppt_y</p:attrName>
                                        </p:attrNameLst>
                                      </p:cBhvr>
                                      <p:rCtr x="0" y="-125"/>
                                    </p:animMotion>
                                  </p:childTnLst>
                                </p:cTn>
                              </p:par>
                            </p:childTnLst>
                          </p:cTn>
                        </p:par>
                        <p:par>
                          <p:cTn id="91" fill="hold">
                            <p:stCondLst>
                              <p:cond delay="24000"/>
                            </p:stCondLst>
                            <p:childTnLst>
                              <p:par>
                                <p:cTn id="92" presetID="10" presetClass="entr" presetSubtype="0" fill="hold" nodeType="afterEffect">
                                  <p:stCondLst>
                                    <p:cond delay="0"/>
                                  </p:stCondLst>
                                  <p:childTnLst>
                                    <p:set>
                                      <p:cBhvr>
                                        <p:cTn id="93" dur="1" fill="hold">
                                          <p:stCondLst>
                                            <p:cond delay="0"/>
                                          </p:stCondLst>
                                        </p:cTn>
                                        <p:tgtEl>
                                          <p:spTgt spid="100"/>
                                        </p:tgtEl>
                                        <p:attrNameLst>
                                          <p:attrName>style.visibility</p:attrName>
                                        </p:attrNameLst>
                                      </p:cBhvr>
                                      <p:to>
                                        <p:strVal val="visible"/>
                                      </p:to>
                                    </p:set>
                                    <p:animEffect transition="in" filter="fade">
                                      <p:cBhvr>
                                        <p:cTn id="94" dur="500"/>
                                        <p:tgtEl>
                                          <p:spTgt spid="100"/>
                                        </p:tgtEl>
                                      </p:cBhvr>
                                    </p:animEffect>
                                  </p:childTnLst>
                                </p:cTn>
                              </p:par>
                            </p:childTnLst>
                          </p:cTn>
                        </p:par>
                        <p:par>
                          <p:cTn id="95" fill="hold">
                            <p:stCondLst>
                              <p:cond delay="24500"/>
                            </p:stCondLst>
                            <p:childTnLst>
                              <p:par>
                                <p:cTn id="96" presetID="1" presetClass="exit" presetSubtype="0" fill="hold" nodeType="afterEffect">
                                  <p:stCondLst>
                                    <p:cond delay="500"/>
                                  </p:stCondLst>
                                  <p:childTnLst>
                                    <p:set>
                                      <p:cBhvr>
                                        <p:cTn id="97" dur="1" fill="hold">
                                          <p:stCondLst>
                                            <p:cond delay="0"/>
                                          </p:stCondLst>
                                        </p:cTn>
                                        <p:tgtEl>
                                          <p:spTgt spid="100"/>
                                        </p:tgtEl>
                                        <p:attrNameLst>
                                          <p:attrName>style.visibility</p:attrName>
                                        </p:attrNameLst>
                                      </p:cBhvr>
                                      <p:to>
                                        <p:strVal val="hidden"/>
                                      </p:to>
                                    </p:set>
                                  </p:childTnLst>
                                </p:cTn>
                              </p:par>
                            </p:childTnLst>
                          </p:cTn>
                        </p:par>
                        <p:par>
                          <p:cTn id="98" fill="hold">
                            <p:stCondLst>
                              <p:cond delay="25000"/>
                            </p:stCondLst>
                            <p:childTnLst>
                              <p:par>
                                <p:cTn id="99" presetID="22" presetClass="exit" presetSubtype="8" fill="hold" nodeType="afterEffect">
                                  <p:stCondLst>
                                    <p:cond delay="0"/>
                                  </p:stCondLst>
                                  <p:childTnLst>
                                    <p:animEffect transition="out" filter="wipe(left)">
                                      <p:cBhvr>
                                        <p:cTn id="100" dur="500"/>
                                        <p:tgtEl>
                                          <p:spTgt spid="24"/>
                                        </p:tgtEl>
                                      </p:cBhvr>
                                    </p:animEffect>
                                    <p:set>
                                      <p:cBhvr>
                                        <p:cTn id="101" dur="1" fill="hold">
                                          <p:stCondLst>
                                            <p:cond delay="499"/>
                                          </p:stCondLst>
                                        </p:cTn>
                                        <p:tgtEl>
                                          <p:spTgt spid="24"/>
                                        </p:tgtEl>
                                        <p:attrNameLst>
                                          <p:attrName>style.visibility</p:attrName>
                                        </p:attrNameLst>
                                      </p:cBhvr>
                                      <p:to>
                                        <p:strVal val="hidden"/>
                                      </p:to>
                                    </p:set>
                                  </p:childTnLst>
                                </p:cTn>
                              </p:par>
                            </p:childTnLst>
                          </p:cTn>
                        </p:par>
                        <p:par>
                          <p:cTn id="102" fill="hold">
                            <p:stCondLst>
                              <p:cond delay="25500"/>
                            </p:stCondLst>
                            <p:childTnLst>
                              <p:par>
                                <p:cTn id="103" presetID="64" presetClass="path" presetSubtype="0" accel="50000" decel="50000" fill="hold" nodeType="afterEffect">
                                  <p:stCondLst>
                                    <p:cond delay="0"/>
                                  </p:stCondLst>
                                  <p:childTnLst>
                                    <p:animMotion origin="layout" path="M 0.001528 -0.125833 L -0.000000 -0.287870 " pathEditMode="relative" rAng="0" ptsTypes="">
                                      <p:cBhvr>
                                        <p:cTn id="104" dur="2000" fill="hold"/>
                                        <p:tgtEl>
                                          <p:spTgt spid="99"/>
                                        </p:tgtEl>
                                        <p:attrNameLst>
                                          <p:attrName>ppt_x</p:attrName>
                                          <p:attrName>ppt_y</p:attrName>
                                        </p:attrNameLst>
                                      </p:cBhvr>
                                      <p:rCtr x="0" y="-62"/>
                                    </p:animMotion>
                                  </p:childTnLst>
                                </p:cTn>
                              </p:par>
                            </p:childTnLst>
                          </p:cTn>
                        </p:par>
                        <p:par>
                          <p:cTn id="105" fill="hold">
                            <p:stCondLst>
                              <p:cond delay="27500"/>
                            </p:stCondLst>
                            <p:childTnLst>
                              <p:par>
                                <p:cTn id="106" presetID="22" presetClass="entr" presetSubtype="2" fill="hold" nodeType="after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wipe(right)">
                                      <p:cBhvr>
                                        <p:cTn id="10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44176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2553335"/>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短途车确认</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59305" y="1255395"/>
            <a:ext cx="428625" cy="2312670"/>
          </a:xfrm>
          <a:prstGeom prst="rect">
            <a:avLst/>
          </a:prstGeom>
          <a:noFill/>
        </p:spPr>
        <p:txBody>
          <a:bodyPr vert="eaVert" wrap="square" rtlCol="0">
            <a:spAutoFit/>
          </a:bodyPr>
          <a:p>
            <a:pPr algn="dist"/>
            <a:r>
              <a:rPr lang="en-US" altLang="zh-CN" sz="1600">
                <a:solidFill>
                  <a:schemeClr val="bg1"/>
                </a:solidFill>
              </a:rPr>
              <a:t>DUAN TU CHE QUE REN</a:t>
            </a:r>
            <a:endParaRPr lang="en-US" altLang="zh-CN" sz="1600">
              <a:solidFill>
                <a:schemeClr val="bg1"/>
              </a:solidFill>
            </a:endParaRPr>
          </a:p>
        </p:txBody>
      </p:sp>
      <p:sp>
        <p:nvSpPr>
          <p:cNvPr id="2" name="矩形 1"/>
          <p:cNvSpPr/>
          <p:nvPr/>
        </p:nvSpPr>
        <p:spPr>
          <a:xfrm>
            <a:off x="2487930" y="1014095"/>
            <a:ext cx="5843270" cy="1555750"/>
          </a:xfrm>
          <a:prstGeom prst="rect">
            <a:avLst/>
          </a:prstGeom>
          <a:noFill/>
        </p:spPr>
        <p:txBody>
          <a:bodyPr wrap="square" rtlCol="0">
            <a:spAutoFit/>
          </a:bodyPr>
          <a:p>
            <a:pPr marL="800100" lvl="1" indent="-342900" algn="l">
              <a:lnSpc>
                <a:spcPct val="240000"/>
              </a:lnSpc>
              <a:spcBef>
                <a:spcPts val="0"/>
              </a:spcBef>
              <a:spcAft>
                <a:spcPts val="0"/>
              </a:spcAft>
              <a:buFont typeface="+mj-lt"/>
              <a:buAutoNum type="arabicPeriod"/>
            </a:pPr>
            <a:r>
              <a:rPr lang="zh-CN" altLang="en-US" sz="1400" dirty="0">
                <a:solidFill>
                  <a:schemeClr val="bg1"/>
                </a:solidFill>
                <a:latin typeface="微软雅黑" panose="020B0503020204020204" charset="-122"/>
                <a:ea typeface="微软雅黑" panose="020B0503020204020204" charset="-122"/>
                <a:sym typeface="+mn-ea"/>
              </a:rPr>
              <a:t>前两个月采用人工登记方式。（手持</a:t>
            </a:r>
            <a:r>
              <a:rPr lang="en-US" altLang="zh-CN" sz="1400" dirty="0">
                <a:solidFill>
                  <a:schemeClr val="bg1"/>
                </a:solidFill>
                <a:latin typeface="微软雅黑" panose="020B0503020204020204" charset="-122"/>
                <a:ea typeface="微软雅黑" panose="020B0503020204020204" charset="-122"/>
                <a:sym typeface="+mn-ea"/>
              </a:rPr>
              <a:t>POS</a:t>
            </a:r>
            <a:r>
              <a:rPr lang="zh-CN" altLang="en-US" sz="1400" dirty="0">
                <a:solidFill>
                  <a:schemeClr val="bg1"/>
                </a:solidFill>
                <a:latin typeface="微软雅黑" panose="020B0503020204020204" charset="-122"/>
                <a:ea typeface="微软雅黑" panose="020B0503020204020204" charset="-122"/>
                <a:sym typeface="+mn-ea"/>
              </a:rPr>
              <a:t>机确认）</a:t>
            </a:r>
            <a:endParaRPr lang="zh-CN" altLang="en-US" sz="1400" dirty="0">
              <a:solidFill>
                <a:schemeClr val="bg1"/>
              </a:solidFill>
              <a:latin typeface="微软雅黑" panose="020B0503020204020204" charset="-122"/>
              <a:ea typeface="微软雅黑" panose="020B0503020204020204" charset="-122"/>
              <a:sym typeface="+mn-ea"/>
            </a:endParaRPr>
          </a:p>
          <a:p>
            <a:pPr marL="800100" lvl="1" indent="-342900" algn="l">
              <a:lnSpc>
                <a:spcPct val="240000"/>
              </a:lnSpc>
              <a:spcBef>
                <a:spcPts val="0"/>
              </a:spcBef>
              <a:spcAft>
                <a:spcPts val="0"/>
              </a:spcAft>
              <a:buFont typeface="+mj-lt"/>
              <a:buAutoNum type="arabicPeriod"/>
            </a:pPr>
            <a:r>
              <a:rPr lang="zh-CN" altLang="en-US" sz="1400" dirty="0">
                <a:solidFill>
                  <a:schemeClr val="bg1"/>
                </a:solidFill>
                <a:latin typeface="微软雅黑" panose="020B0503020204020204" charset="-122"/>
                <a:ea typeface="微软雅黑" panose="020B0503020204020204" charset="-122"/>
                <a:sym typeface="+mn-ea"/>
              </a:rPr>
              <a:t>后面考虑换成自动判定方式（比如</a:t>
            </a:r>
            <a:r>
              <a:rPr lang="en-US" altLang="zh-CN" sz="1400" dirty="0">
                <a:solidFill>
                  <a:schemeClr val="bg1"/>
                </a:solidFill>
                <a:latin typeface="微软雅黑" panose="020B0503020204020204" charset="-122"/>
                <a:ea typeface="微软雅黑" panose="020B0503020204020204" charset="-122"/>
                <a:sym typeface="+mn-ea"/>
              </a:rPr>
              <a:t>60</a:t>
            </a:r>
            <a:r>
              <a:rPr lang="zh-CN" altLang="en-US" sz="1400" dirty="0">
                <a:solidFill>
                  <a:schemeClr val="bg1"/>
                </a:solidFill>
                <a:latin typeface="微软雅黑" panose="020B0503020204020204" charset="-122"/>
                <a:ea typeface="微软雅黑" panose="020B0503020204020204" charset="-122"/>
                <a:sym typeface="+mn-ea"/>
              </a:rPr>
              <a:t>分钟内返场可自动放行）。</a:t>
            </a:r>
            <a:endParaRPr lang="zh-CN" altLang="en-US" sz="1400" dirty="0">
              <a:solidFill>
                <a:schemeClr val="bg1"/>
              </a:solidFill>
              <a:latin typeface="微软雅黑" panose="020B0503020204020204" charset="-122"/>
              <a:ea typeface="微软雅黑" panose="020B0503020204020204" charset="-122"/>
              <a:sym typeface="+mn-ea"/>
            </a:endParaRPr>
          </a:p>
          <a:p>
            <a:pPr marL="800100" lvl="1" indent="-342900" algn="l">
              <a:lnSpc>
                <a:spcPct val="200000"/>
              </a:lnSpc>
              <a:spcBef>
                <a:spcPts val="0"/>
              </a:spcBef>
              <a:spcAft>
                <a:spcPts val="0"/>
              </a:spcAft>
              <a:buFont typeface="+mj-lt"/>
              <a:buAutoNum type="arabicPeriod"/>
            </a:pPr>
            <a:endParaRPr lang="zh-CN" altLang="en-US" sz="1400" dirty="0">
              <a:solidFill>
                <a:schemeClr val="bg1"/>
              </a:solidFill>
              <a:latin typeface="微软雅黑" panose="020B0503020204020204" charset="-122"/>
              <a:ea typeface="微软雅黑" panose="020B0503020204020204" charset="-122"/>
              <a:sym typeface="+mn-ea"/>
            </a:endParaRPr>
          </a:p>
        </p:txBody>
      </p:sp>
      <p:pic>
        <p:nvPicPr>
          <p:cNvPr id="3" name="图片 2" descr="短途车"/>
          <p:cNvPicPr>
            <a:picLocks noChangeAspect="1"/>
          </p:cNvPicPr>
          <p:nvPr/>
        </p:nvPicPr>
        <p:blipFill>
          <a:blip r:embed="rId1"/>
          <a:stretch>
            <a:fillRect/>
          </a:stretch>
        </p:blipFill>
        <p:spPr>
          <a:xfrm>
            <a:off x="4384040" y="2302510"/>
            <a:ext cx="2329815" cy="414464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44176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1076325"/>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人员</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59305" y="1255395"/>
            <a:ext cx="428625" cy="1451610"/>
          </a:xfrm>
          <a:prstGeom prst="rect">
            <a:avLst/>
          </a:prstGeom>
          <a:noFill/>
        </p:spPr>
        <p:txBody>
          <a:bodyPr vert="eaVert" wrap="square" rtlCol="0">
            <a:spAutoFit/>
          </a:bodyPr>
          <a:p>
            <a:pPr algn="dist"/>
            <a:r>
              <a:rPr lang="en-US" altLang="zh-CN" sz="1600">
                <a:solidFill>
                  <a:schemeClr val="bg1"/>
                </a:solidFill>
              </a:rPr>
              <a:t>REN YUAN</a:t>
            </a:r>
            <a:endParaRPr lang="en-US" altLang="zh-CN" sz="1600">
              <a:solidFill>
                <a:schemeClr val="bg1"/>
              </a:solidFill>
            </a:endParaRPr>
          </a:p>
        </p:txBody>
      </p:sp>
      <p:sp>
        <p:nvSpPr>
          <p:cNvPr id="5" name="矩形 4"/>
          <p:cNvSpPr/>
          <p:nvPr/>
        </p:nvSpPr>
        <p:spPr>
          <a:xfrm>
            <a:off x="3201670" y="433705"/>
            <a:ext cx="4629150" cy="4954270"/>
          </a:xfrm>
          <a:prstGeom prst="rect">
            <a:avLst/>
          </a:prstGeom>
          <a:noFill/>
        </p:spPr>
        <p:txBody>
          <a:bodyPr wrap="square" rtlCol="0">
            <a:spAutoFit/>
          </a:bodyPr>
          <a:p>
            <a:pPr indent="0">
              <a:lnSpc>
                <a:spcPct val="150000"/>
              </a:lnSpc>
              <a:spcBef>
                <a:spcPts val="0"/>
              </a:spcBef>
              <a:spcAft>
                <a:spcPts val="0"/>
              </a:spcAft>
              <a:buFont typeface="+mj-lt"/>
              <a:buNone/>
            </a:pPr>
            <a:endParaRPr lang="zh-CN" altLang="en-US" sz="2400" b="1" dirty="0">
              <a:ln w="22225">
                <a:solidFill>
                  <a:schemeClr val="accent2"/>
                </a:solidFill>
                <a:prstDash val="solid"/>
              </a:ln>
              <a:solidFill>
                <a:srgbClr val="FFC000"/>
              </a:solidFill>
              <a:effectLst/>
              <a:latin typeface="微软雅黑" panose="020B0503020204020204" charset="-122"/>
              <a:ea typeface="微软雅黑" panose="020B0503020204020204" charset="-122"/>
              <a:sym typeface="+mn-ea"/>
            </a:endParaRPr>
          </a:p>
          <a:p>
            <a:pPr marL="285750" lvl="0" indent="-285750">
              <a:lnSpc>
                <a:spcPct val="200000"/>
              </a:lnSpc>
              <a:spcBef>
                <a:spcPts val="0"/>
              </a:spcBef>
              <a:spcAft>
                <a:spcPts val="0"/>
              </a:spcAft>
              <a:buFont typeface="Wingdings" panose="05000000000000000000" charset="0"/>
              <a:buChar char=""/>
            </a:pPr>
            <a:r>
              <a:rPr lang="zh-CN" altLang="en-US" sz="1600" dirty="0">
                <a:solidFill>
                  <a:schemeClr val="bg1"/>
                </a:solidFill>
                <a:latin typeface="微软雅黑" panose="020B0503020204020204" charset="-122"/>
                <a:ea typeface="微软雅黑" panose="020B0503020204020204" charset="-122"/>
                <a:sym typeface="+mn-ea"/>
              </a:rPr>
              <a:t>出租车司机</a:t>
            </a:r>
            <a:endParaRPr lang="zh-CN" altLang="en-US" sz="1600" dirty="0">
              <a:solidFill>
                <a:schemeClr val="bg1"/>
              </a:solidFill>
              <a:latin typeface="微软雅黑" panose="020B0503020204020204" charset="-122"/>
              <a:ea typeface="微软雅黑" panose="020B0503020204020204" charset="-122"/>
              <a:sym typeface="+mn-ea"/>
            </a:endParaRPr>
          </a:p>
          <a:p>
            <a:pPr marL="285750" lvl="0" indent="-285750">
              <a:lnSpc>
                <a:spcPct val="150000"/>
              </a:lnSpc>
              <a:spcBef>
                <a:spcPts val="0"/>
              </a:spcBef>
              <a:spcAft>
                <a:spcPts val="0"/>
              </a:spcAft>
              <a:buFont typeface="Wingdings" panose="05000000000000000000" charset="0"/>
              <a:buChar char=""/>
            </a:pPr>
            <a:r>
              <a:rPr lang="zh-CN" altLang="en-US" sz="1600" dirty="0">
                <a:solidFill>
                  <a:schemeClr val="bg1"/>
                </a:solidFill>
                <a:latin typeface="微软雅黑" panose="020B0503020204020204" charset="-122"/>
                <a:ea typeface="微软雅黑" panose="020B0503020204020204" charset="-122"/>
                <a:sym typeface="+mn-ea"/>
              </a:rPr>
              <a:t>出租车调度场值班员</a:t>
            </a:r>
            <a:endParaRPr lang="zh-CN" altLang="en-US" sz="1600" dirty="0">
              <a:solidFill>
                <a:schemeClr val="bg1"/>
              </a:solidFill>
              <a:latin typeface="微软雅黑" panose="020B0503020204020204" charset="-122"/>
              <a:ea typeface="微软雅黑" panose="020B0503020204020204" charset="-122"/>
              <a:sym typeface="+mn-ea"/>
            </a:endParaRPr>
          </a:p>
          <a:p>
            <a:pPr marL="285750" lvl="0" indent="-285750">
              <a:lnSpc>
                <a:spcPct val="150000"/>
              </a:lnSpc>
              <a:spcBef>
                <a:spcPts val="0"/>
              </a:spcBef>
              <a:spcAft>
                <a:spcPts val="0"/>
              </a:spcAft>
              <a:buFont typeface="Wingdings" panose="05000000000000000000" charset="0"/>
              <a:buChar char=""/>
            </a:pPr>
            <a:r>
              <a:rPr lang="en-US" altLang="zh-CN" sz="1600" dirty="0">
                <a:solidFill>
                  <a:schemeClr val="bg1"/>
                </a:solidFill>
                <a:latin typeface="微软雅黑" panose="020B0503020204020204" charset="-122"/>
                <a:ea typeface="微软雅黑" panose="020B0503020204020204" charset="-122"/>
                <a:sym typeface="+mn-ea"/>
              </a:rPr>
              <a:t>A</a:t>
            </a:r>
            <a:r>
              <a:rPr lang="zh-CN" altLang="en-US" sz="1600" dirty="0">
                <a:solidFill>
                  <a:schemeClr val="bg1"/>
                </a:solidFill>
                <a:latin typeface="微软雅黑" panose="020B0503020204020204" charset="-122"/>
                <a:ea typeface="微软雅黑" panose="020B0503020204020204" charset="-122"/>
                <a:sym typeface="+mn-ea"/>
              </a:rPr>
              <a:t>到达上客点工作人员</a:t>
            </a:r>
            <a:endParaRPr lang="zh-CN" altLang="en-US" sz="1600" dirty="0">
              <a:solidFill>
                <a:schemeClr val="bg1"/>
              </a:solidFill>
              <a:latin typeface="微软雅黑" panose="020B0503020204020204" charset="-122"/>
              <a:ea typeface="微软雅黑" panose="020B0503020204020204" charset="-122"/>
              <a:sym typeface="+mn-ea"/>
            </a:endParaRPr>
          </a:p>
          <a:p>
            <a:pPr marL="285750" lvl="0" indent="-285750">
              <a:lnSpc>
                <a:spcPct val="150000"/>
              </a:lnSpc>
              <a:spcBef>
                <a:spcPts val="0"/>
              </a:spcBef>
              <a:spcAft>
                <a:spcPts val="0"/>
              </a:spcAft>
              <a:buFont typeface="Wingdings" panose="05000000000000000000" charset="0"/>
              <a:buChar char=""/>
            </a:pPr>
            <a:r>
              <a:rPr lang="en-US" altLang="zh-CN" sz="1600" dirty="0">
                <a:solidFill>
                  <a:schemeClr val="bg1"/>
                </a:solidFill>
                <a:latin typeface="微软雅黑" panose="020B0503020204020204" charset="-122"/>
                <a:ea typeface="微软雅黑" panose="020B0503020204020204" charset="-122"/>
                <a:sym typeface="+mn-ea"/>
              </a:rPr>
              <a:t>A</a:t>
            </a:r>
            <a:r>
              <a:rPr lang="zh-CN" altLang="en-US" sz="1600" dirty="0">
                <a:solidFill>
                  <a:schemeClr val="bg1"/>
                </a:solidFill>
                <a:latin typeface="微软雅黑" panose="020B0503020204020204" charset="-122"/>
                <a:ea typeface="微软雅黑" panose="020B0503020204020204" charset="-122"/>
                <a:sym typeface="+mn-ea"/>
              </a:rPr>
              <a:t>到达带班人员</a:t>
            </a:r>
            <a:endParaRPr lang="zh-CN" altLang="en-US" sz="1600" dirty="0">
              <a:solidFill>
                <a:schemeClr val="bg1"/>
              </a:solidFill>
              <a:latin typeface="微软雅黑" panose="020B0503020204020204" charset="-122"/>
              <a:ea typeface="微软雅黑" panose="020B0503020204020204" charset="-122"/>
              <a:sym typeface="+mn-ea"/>
            </a:endParaRPr>
          </a:p>
          <a:p>
            <a:pPr marL="285750" lvl="0" indent="-285750">
              <a:lnSpc>
                <a:spcPct val="150000"/>
              </a:lnSpc>
              <a:spcBef>
                <a:spcPts val="0"/>
              </a:spcBef>
              <a:spcAft>
                <a:spcPts val="0"/>
              </a:spcAft>
              <a:buFont typeface="Wingdings" panose="05000000000000000000" charset="0"/>
              <a:buChar char=""/>
            </a:pPr>
            <a:r>
              <a:rPr lang="en-US" altLang="zh-CN" sz="1600" dirty="0">
                <a:solidFill>
                  <a:schemeClr val="bg1"/>
                </a:solidFill>
                <a:latin typeface="微软雅黑" panose="020B0503020204020204" charset="-122"/>
                <a:ea typeface="微软雅黑" panose="020B0503020204020204" charset="-122"/>
                <a:sym typeface="+mn-ea"/>
              </a:rPr>
              <a:t>B</a:t>
            </a:r>
            <a:r>
              <a:rPr lang="zh-CN" altLang="en-US" sz="1600" dirty="0">
                <a:solidFill>
                  <a:schemeClr val="bg1"/>
                </a:solidFill>
                <a:latin typeface="微软雅黑" panose="020B0503020204020204" charset="-122"/>
                <a:ea typeface="微软雅黑" panose="020B0503020204020204" charset="-122"/>
                <a:sym typeface="+mn-ea"/>
              </a:rPr>
              <a:t>到达上客点</a:t>
            </a:r>
            <a:r>
              <a:rPr lang="en-US" altLang="zh-CN" sz="1600" dirty="0">
                <a:solidFill>
                  <a:schemeClr val="bg1"/>
                </a:solidFill>
                <a:latin typeface="微软雅黑" panose="020B0503020204020204" charset="-122"/>
                <a:ea typeface="微软雅黑" panose="020B0503020204020204" charset="-122"/>
                <a:sym typeface="+mn-ea"/>
              </a:rPr>
              <a:t>1</a:t>
            </a:r>
            <a:r>
              <a:rPr lang="zh-CN" altLang="en-US" sz="1600" dirty="0">
                <a:solidFill>
                  <a:schemeClr val="bg1"/>
                </a:solidFill>
                <a:latin typeface="微软雅黑" panose="020B0503020204020204" charset="-122"/>
                <a:ea typeface="微软雅黑" panose="020B0503020204020204" charset="-122"/>
                <a:sym typeface="+mn-ea"/>
              </a:rPr>
              <a:t>工作人员</a:t>
            </a:r>
            <a:endParaRPr lang="zh-CN" altLang="en-US" sz="1600" dirty="0">
              <a:solidFill>
                <a:schemeClr val="bg1"/>
              </a:solidFill>
              <a:latin typeface="微软雅黑" panose="020B0503020204020204" charset="-122"/>
              <a:ea typeface="微软雅黑" panose="020B0503020204020204" charset="-122"/>
              <a:sym typeface="+mn-ea"/>
            </a:endParaRPr>
          </a:p>
          <a:p>
            <a:pPr marL="285750" indent="-285750">
              <a:lnSpc>
                <a:spcPct val="200000"/>
              </a:lnSpc>
              <a:spcBef>
                <a:spcPts val="0"/>
              </a:spcBef>
              <a:spcAft>
                <a:spcPts val="0"/>
              </a:spcAft>
              <a:buFont typeface="Wingdings" panose="05000000000000000000" charset="0"/>
              <a:buChar char=""/>
            </a:pPr>
            <a:r>
              <a:rPr lang="en-US" altLang="zh-CN" sz="1600" dirty="0">
                <a:solidFill>
                  <a:schemeClr val="bg1"/>
                </a:solidFill>
                <a:latin typeface="微软雅黑" panose="020B0503020204020204" charset="-122"/>
                <a:ea typeface="微软雅黑" panose="020B0503020204020204" charset="-122"/>
                <a:sym typeface="+mn-ea"/>
              </a:rPr>
              <a:t>B</a:t>
            </a:r>
            <a:r>
              <a:rPr lang="zh-CN" altLang="en-US" sz="1600" dirty="0">
                <a:solidFill>
                  <a:schemeClr val="bg1"/>
                </a:solidFill>
                <a:latin typeface="微软雅黑" panose="020B0503020204020204" charset="-122"/>
                <a:ea typeface="微软雅黑" panose="020B0503020204020204" charset="-122"/>
                <a:sym typeface="+mn-ea"/>
              </a:rPr>
              <a:t>到达上客点</a:t>
            </a:r>
            <a:r>
              <a:rPr lang="en-US" altLang="zh-CN" sz="1600" dirty="0">
                <a:solidFill>
                  <a:schemeClr val="bg1"/>
                </a:solidFill>
                <a:latin typeface="微软雅黑" panose="020B0503020204020204" charset="-122"/>
                <a:ea typeface="微软雅黑" panose="020B0503020204020204" charset="-122"/>
                <a:sym typeface="+mn-ea"/>
              </a:rPr>
              <a:t>2</a:t>
            </a:r>
            <a:r>
              <a:rPr lang="zh-CN" altLang="en-US" sz="1600" dirty="0">
                <a:solidFill>
                  <a:schemeClr val="bg1"/>
                </a:solidFill>
                <a:latin typeface="微软雅黑" panose="020B0503020204020204" charset="-122"/>
                <a:ea typeface="微软雅黑" panose="020B0503020204020204" charset="-122"/>
                <a:sym typeface="+mn-ea"/>
              </a:rPr>
              <a:t>工作人员</a:t>
            </a:r>
            <a:endParaRPr lang="zh-CN" altLang="en-US" sz="1600" dirty="0">
              <a:solidFill>
                <a:schemeClr val="bg1"/>
              </a:solidFill>
              <a:latin typeface="微软雅黑" panose="020B0503020204020204" charset="-122"/>
              <a:ea typeface="微软雅黑" panose="020B0503020204020204" charset="-122"/>
              <a:sym typeface="+mn-ea"/>
            </a:endParaRPr>
          </a:p>
          <a:p>
            <a:pPr marL="285750" lvl="0" indent="-285750">
              <a:lnSpc>
                <a:spcPct val="150000"/>
              </a:lnSpc>
              <a:spcBef>
                <a:spcPts val="0"/>
              </a:spcBef>
              <a:spcAft>
                <a:spcPts val="0"/>
              </a:spcAft>
              <a:buFont typeface="Wingdings" panose="05000000000000000000" charset="0"/>
              <a:buChar char=""/>
            </a:pPr>
            <a:r>
              <a:rPr lang="en-US" altLang="zh-CN" sz="1600" dirty="0">
                <a:solidFill>
                  <a:schemeClr val="bg1"/>
                </a:solidFill>
                <a:latin typeface="微软雅黑" panose="020B0503020204020204" charset="-122"/>
                <a:ea typeface="微软雅黑" panose="020B0503020204020204" charset="-122"/>
                <a:sym typeface="+mn-ea"/>
              </a:rPr>
              <a:t>B</a:t>
            </a:r>
            <a:r>
              <a:rPr lang="zh-CN" altLang="en-US" sz="1600" dirty="0">
                <a:solidFill>
                  <a:schemeClr val="bg1"/>
                </a:solidFill>
                <a:latin typeface="微软雅黑" panose="020B0503020204020204" charset="-122"/>
                <a:ea typeface="微软雅黑" panose="020B0503020204020204" charset="-122"/>
                <a:sym typeface="+mn-ea"/>
              </a:rPr>
              <a:t>到达带班人员</a:t>
            </a:r>
            <a:endParaRPr lang="zh-CN" altLang="en-US" sz="1600" dirty="0">
              <a:solidFill>
                <a:schemeClr val="bg1"/>
              </a:solidFill>
              <a:latin typeface="微软雅黑" panose="020B0503020204020204" charset="-122"/>
              <a:ea typeface="微软雅黑" panose="020B0503020204020204" charset="-122"/>
              <a:sym typeface="+mn-ea"/>
            </a:endParaRPr>
          </a:p>
          <a:p>
            <a:pPr marL="285750" lvl="0" indent="-285750">
              <a:lnSpc>
                <a:spcPct val="150000"/>
              </a:lnSpc>
              <a:spcBef>
                <a:spcPts val="0"/>
              </a:spcBef>
              <a:spcAft>
                <a:spcPts val="0"/>
              </a:spcAft>
              <a:buFont typeface="Wingdings" panose="05000000000000000000" charset="0"/>
              <a:buChar char=""/>
            </a:pPr>
            <a:r>
              <a:rPr lang="en-US" altLang="zh-CN" sz="1600" dirty="0">
                <a:solidFill>
                  <a:schemeClr val="bg1"/>
                </a:solidFill>
                <a:latin typeface="微软雅黑" panose="020B0503020204020204" charset="-122"/>
                <a:ea typeface="微软雅黑" panose="020B0503020204020204" charset="-122"/>
                <a:sym typeface="+mn-ea"/>
              </a:rPr>
              <a:t>T2</a:t>
            </a:r>
            <a:r>
              <a:rPr lang="zh-CN" altLang="en-US" sz="1600" dirty="0">
                <a:solidFill>
                  <a:schemeClr val="bg1"/>
                </a:solidFill>
                <a:latin typeface="微软雅黑" panose="020B0503020204020204" charset="-122"/>
                <a:ea typeface="微软雅黑" panose="020B0503020204020204" charset="-122"/>
                <a:sym typeface="+mn-ea"/>
              </a:rPr>
              <a:t>交通中心到达上客点</a:t>
            </a:r>
            <a:r>
              <a:rPr lang="en-US" altLang="zh-CN" sz="1600" dirty="0">
                <a:solidFill>
                  <a:schemeClr val="bg1"/>
                </a:solidFill>
                <a:latin typeface="微软雅黑" panose="020B0503020204020204" charset="-122"/>
                <a:ea typeface="微软雅黑" panose="020B0503020204020204" charset="-122"/>
                <a:sym typeface="+mn-ea"/>
              </a:rPr>
              <a:t>1</a:t>
            </a:r>
            <a:r>
              <a:rPr lang="zh-CN" altLang="en-US" sz="1600" dirty="0">
                <a:solidFill>
                  <a:schemeClr val="bg1"/>
                </a:solidFill>
                <a:latin typeface="微软雅黑" panose="020B0503020204020204" charset="-122"/>
                <a:ea typeface="微软雅黑" panose="020B0503020204020204" charset="-122"/>
                <a:sym typeface="+mn-ea"/>
              </a:rPr>
              <a:t>工作人员</a:t>
            </a:r>
            <a:endParaRPr lang="zh-CN" altLang="en-US" sz="1600" dirty="0">
              <a:solidFill>
                <a:schemeClr val="bg1"/>
              </a:solidFill>
              <a:latin typeface="微软雅黑" panose="020B0503020204020204" charset="-122"/>
              <a:ea typeface="微软雅黑" panose="020B0503020204020204" charset="-122"/>
              <a:sym typeface="+mn-ea"/>
            </a:endParaRPr>
          </a:p>
          <a:p>
            <a:pPr marL="285750" lvl="0" indent="-285750">
              <a:lnSpc>
                <a:spcPct val="150000"/>
              </a:lnSpc>
              <a:spcBef>
                <a:spcPts val="0"/>
              </a:spcBef>
              <a:spcAft>
                <a:spcPts val="0"/>
              </a:spcAft>
              <a:buFont typeface="Wingdings" panose="05000000000000000000" charset="0"/>
              <a:buChar char=""/>
            </a:pPr>
            <a:r>
              <a:rPr lang="en-US" altLang="zh-CN" sz="1600" dirty="0">
                <a:solidFill>
                  <a:schemeClr val="bg1"/>
                </a:solidFill>
                <a:latin typeface="微软雅黑" panose="020B0503020204020204" charset="-122"/>
                <a:ea typeface="微软雅黑" panose="020B0503020204020204" charset="-122"/>
                <a:sym typeface="+mn-ea"/>
              </a:rPr>
              <a:t>T2</a:t>
            </a:r>
            <a:r>
              <a:rPr lang="zh-CN" altLang="en-US" sz="1600" dirty="0">
                <a:solidFill>
                  <a:schemeClr val="bg1"/>
                </a:solidFill>
                <a:latin typeface="微软雅黑" panose="020B0503020204020204" charset="-122"/>
                <a:ea typeface="微软雅黑" panose="020B0503020204020204" charset="-122"/>
                <a:sym typeface="+mn-ea"/>
              </a:rPr>
              <a:t>交通中心到达上客点</a:t>
            </a:r>
            <a:r>
              <a:rPr lang="en-US" altLang="zh-CN" sz="1600" dirty="0">
                <a:solidFill>
                  <a:schemeClr val="bg1"/>
                </a:solidFill>
                <a:latin typeface="微软雅黑" panose="020B0503020204020204" charset="-122"/>
                <a:ea typeface="微软雅黑" panose="020B0503020204020204" charset="-122"/>
                <a:sym typeface="+mn-ea"/>
              </a:rPr>
              <a:t>2</a:t>
            </a:r>
            <a:r>
              <a:rPr lang="zh-CN" altLang="en-US" sz="1600" dirty="0">
                <a:solidFill>
                  <a:schemeClr val="bg1"/>
                </a:solidFill>
                <a:latin typeface="微软雅黑" panose="020B0503020204020204" charset="-122"/>
                <a:ea typeface="微软雅黑" panose="020B0503020204020204" charset="-122"/>
                <a:sym typeface="+mn-ea"/>
              </a:rPr>
              <a:t>工作人员</a:t>
            </a:r>
            <a:endParaRPr lang="zh-CN" altLang="en-US" sz="1600" dirty="0">
              <a:solidFill>
                <a:schemeClr val="bg1"/>
              </a:solidFill>
              <a:latin typeface="微软雅黑" panose="020B0503020204020204" charset="-122"/>
              <a:ea typeface="微软雅黑" panose="020B0503020204020204" charset="-122"/>
              <a:sym typeface="+mn-ea"/>
            </a:endParaRPr>
          </a:p>
          <a:p>
            <a:pPr marL="285750" lvl="0" indent="-285750">
              <a:lnSpc>
                <a:spcPct val="150000"/>
              </a:lnSpc>
              <a:spcBef>
                <a:spcPts val="0"/>
              </a:spcBef>
              <a:spcAft>
                <a:spcPts val="0"/>
              </a:spcAft>
              <a:buFont typeface="Wingdings" panose="05000000000000000000" charset="0"/>
              <a:buChar char=""/>
            </a:pPr>
            <a:r>
              <a:rPr lang="en-US" altLang="zh-CN" sz="1600" dirty="0">
                <a:solidFill>
                  <a:schemeClr val="bg1"/>
                </a:solidFill>
                <a:latin typeface="微软雅黑" panose="020B0503020204020204" charset="-122"/>
                <a:ea typeface="微软雅黑" panose="020B0503020204020204" charset="-122"/>
                <a:sym typeface="+mn-ea"/>
              </a:rPr>
              <a:t>T2</a:t>
            </a:r>
            <a:r>
              <a:rPr lang="zh-CN" altLang="en-US" sz="1600" dirty="0">
                <a:solidFill>
                  <a:schemeClr val="bg1"/>
                </a:solidFill>
                <a:latin typeface="微软雅黑" panose="020B0503020204020204" charset="-122"/>
                <a:ea typeface="微软雅黑" panose="020B0503020204020204" charset="-122"/>
                <a:sym typeface="+mn-ea"/>
              </a:rPr>
              <a:t>交通中心到达带班人员</a:t>
            </a:r>
            <a:endParaRPr lang="zh-CN" altLang="en-US" sz="1600" dirty="0">
              <a:solidFill>
                <a:schemeClr val="bg1"/>
              </a:solidFill>
              <a:latin typeface="微软雅黑" panose="020B0503020204020204" charset="-122"/>
              <a:ea typeface="微软雅黑" panose="020B0503020204020204" charset="-122"/>
              <a:sym typeface="+mn-ea"/>
            </a:endParaRPr>
          </a:p>
          <a:p>
            <a:pPr marL="285750" lvl="0" indent="-285750">
              <a:lnSpc>
                <a:spcPct val="150000"/>
              </a:lnSpc>
              <a:spcBef>
                <a:spcPts val="0"/>
              </a:spcBef>
              <a:spcAft>
                <a:spcPts val="0"/>
              </a:spcAft>
              <a:buFont typeface="Wingdings" panose="05000000000000000000" charset="0"/>
              <a:buChar char=""/>
            </a:pPr>
            <a:endParaRPr lang="zh-CN" altLang="en-US" sz="1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44176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2553335"/>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主要功能点</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59305" y="1255395"/>
            <a:ext cx="428625" cy="1905000"/>
          </a:xfrm>
          <a:prstGeom prst="rect">
            <a:avLst/>
          </a:prstGeom>
          <a:noFill/>
        </p:spPr>
        <p:txBody>
          <a:bodyPr vert="eaVert" wrap="square" rtlCol="0">
            <a:spAutoFit/>
          </a:bodyPr>
          <a:p>
            <a:pPr algn="dist"/>
            <a:r>
              <a:rPr lang="en-US" altLang="zh-CN" sz="1600">
                <a:solidFill>
                  <a:schemeClr val="bg1"/>
                </a:solidFill>
              </a:rPr>
              <a:t>XI TONG GAI KUANG</a:t>
            </a:r>
            <a:endParaRPr lang="en-US" altLang="zh-CN" sz="1600">
              <a:solidFill>
                <a:schemeClr val="bg1"/>
              </a:solidFill>
            </a:endParaRPr>
          </a:p>
        </p:txBody>
      </p:sp>
      <p:sp>
        <p:nvSpPr>
          <p:cNvPr id="2" name="矩形 1"/>
          <p:cNvSpPr/>
          <p:nvPr/>
        </p:nvSpPr>
        <p:spPr>
          <a:xfrm>
            <a:off x="2487930" y="1014095"/>
            <a:ext cx="5843270" cy="5173345"/>
          </a:xfrm>
          <a:prstGeom prst="rect">
            <a:avLst/>
          </a:prstGeom>
          <a:noFill/>
        </p:spPr>
        <p:txBody>
          <a:bodyPr wrap="square" rtlCol="0">
            <a:spAutoFit/>
          </a:bodyPr>
          <a:p>
            <a:pPr marL="800100" lvl="1" indent="-342900" algn="l">
              <a:lnSpc>
                <a:spcPct val="240000"/>
              </a:lnSpc>
              <a:spcBef>
                <a:spcPts val="0"/>
              </a:spcBef>
              <a:spcAft>
                <a:spcPts val="0"/>
              </a:spcAft>
              <a:buFont typeface="+mj-lt"/>
              <a:buAutoNum type="arabicPeriod"/>
            </a:pPr>
            <a:r>
              <a:rPr lang="zh-CN" altLang="en-US" sz="1400" dirty="0">
                <a:solidFill>
                  <a:schemeClr val="bg1"/>
                </a:solidFill>
                <a:latin typeface="微软雅黑" panose="020B0503020204020204" charset="-122"/>
                <a:ea typeface="微软雅黑" panose="020B0503020204020204" charset="-122"/>
                <a:sym typeface="+mn-ea"/>
              </a:rPr>
              <a:t>出租车司机有专用的微信服务号（白云机场微信）。排队、上客、信用等信息都可实时查询。</a:t>
            </a:r>
            <a:endParaRPr lang="zh-CN" altLang="en-US" sz="1400" dirty="0">
              <a:solidFill>
                <a:schemeClr val="bg1"/>
              </a:solidFill>
              <a:latin typeface="微软雅黑" panose="020B0503020204020204" charset="-122"/>
              <a:ea typeface="微软雅黑" panose="020B0503020204020204" charset="-122"/>
              <a:sym typeface="+mn-ea"/>
            </a:endParaRPr>
          </a:p>
          <a:p>
            <a:pPr marL="800100" lvl="1" indent="-342900" algn="l">
              <a:lnSpc>
                <a:spcPct val="240000"/>
              </a:lnSpc>
              <a:spcBef>
                <a:spcPts val="0"/>
              </a:spcBef>
              <a:spcAft>
                <a:spcPts val="0"/>
              </a:spcAft>
              <a:buFont typeface="+mj-lt"/>
              <a:buAutoNum type="arabicPeriod"/>
            </a:pPr>
            <a:r>
              <a:rPr lang="zh-CN" altLang="en-US" sz="1400" dirty="0">
                <a:solidFill>
                  <a:schemeClr val="bg1"/>
                </a:solidFill>
                <a:latin typeface="微软雅黑" panose="020B0503020204020204" charset="-122"/>
                <a:ea typeface="微软雅黑" panose="020B0503020204020204" charset="-122"/>
                <a:sym typeface="+mn-ea"/>
              </a:rPr>
              <a:t>所有出租车必须注册（注册需要提交驾驶证、行驶证、从业资格证）审核才能进入出租车场进行排队，审核由出租调度场值班员完成（数据的合规性由交委和出租车公司共同提供依据）。</a:t>
            </a:r>
            <a:endParaRPr lang="zh-CN" altLang="en-US" sz="1400" dirty="0">
              <a:solidFill>
                <a:schemeClr val="bg1"/>
              </a:solidFill>
              <a:latin typeface="微软雅黑" panose="020B0503020204020204" charset="-122"/>
              <a:ea typeface="微软雅黑" panose="020B0503020204020204" charset="-122"/>
              <a:sym typeface="+mn-ea"/>
            </a:endParaRPr>
          </a:p>
          <a:p>
            <a:pPr marL="800100" lvl="1" indent="-342900" algn="l">
              <a:lnSpc>
                <a:spcPct val="240000"/>
              </a:lnSpc>
              <a:spcBef>
                <a:spcPts val="0"/>
              </a:spcBef>
              <a:spcAft>
                <a:spcPts val="0"/>
              </a:spcAft>
              <a:buFont typeface="+mj-lt"/>
              <a:buAutoNum type="arabicPeriod"/>
            </a:pPr>
            <a:r>
              <a:rPr lang="zh-CN" altLang="en-US" sz="1400" dirty="0">
                <a:solidFill>
                  <a:schemeClr val="bg1"/>
                </a:solidFill>
                <a:latin typeface="微软雅黑" panose="020B0503020204020204" charset="-122"/>
                <a:ea typeface="微软雅黑" panose="020B0503020204020204" charset="-122"/>
                <a:sym typeface="+mn-ea"/>
              </a:rPr>
              <a:t>所有出租车建立信用积分体系，针对违规事件进行自动处罚和人工处罚结合的方式。</a:t>
            </a:r>
            <a:endParaRPr lang="zh-CN" altLang="en-US" sz="1400" dirty="0">
              <a:solidFill>
                <a:schemeClr val="bg1"/>
              </a:solidFill>
              <a:latin typeface="微软雅黑" panose="020B0503020204020204" charset="-122"/>
              <a:ea typeface="微软雅黑" panose="020B0503020204020204" charset="-122"/>
              <a:sym typeface="+mn-ea"/>
            </a:endParaRPr>
          </a:p>
          <a:p>
            <a:pPr marL="800100" lvl="1" indent="-342900" algn="l">
              <a:lnSpc>
                <a:spcPct val="240000"/>
              </a:lnSpc>
              <a:spcBef>
                <a:spcPts val="0"/>
              </a:spcBef>
              <a:spcAft>
                <a:spcPts val="0"/>
              </a:spcAft>
              <a:buFont typeface="+mj-lt"/>
              <a:buAutoNum type="arabicPeriod"/>
            </a:pPr>
            <a:r>
              <a:rPr lang="zh-CN" altLang="en-US" sz="1400" dirty="0">
                <a:solidFill>
                  <a:schemeClr val="bg1"/>
                </a:solidFill>
                <a:latin typeface="微软雅黑" panose="020B0503020204020204" charset="-122"/>
                <a:ea typeface="微软雅黑" panose="020B0503020204020204" charset="-122"/>
                <a:sym typeface="+mn-ea"/>
              </a:rPr>
              <a:t>信用体系全系统自动连通出租车场和上客点，与出租车排队和上客权益相挂勾。</a:t>
            </a:r>
            <a:endParaRPr lang="zh-CN" altLang="en-US" sz="1400" dirty="0">
              <a:solidFill>
                <a:schemeClr val="bg1"/>
              </a:solidFill>
              <a:latin typeface="微软雅黑" panose="020B0503020204020204" charset="-122"/>
              <a:ea typeface="微软雅黑" panose="020B0503020204020204" charset="-122"/>
              <a:sym typeface="+mn-ea"/>
            </a:endParaRPr>
          </a:p>
          <a:p>
            <a:pPr marL="800100" lvl="1" indent="-342900" algn="l">
              <a:lnSpc>
                <a:spcPct val="200000"/>
              </a:lnSpc>
              <a:spcBef>
                <a:spcPts val="0"/>
              </a:spcBef>
              <a:spcAft>
                <a:spcPts val="0"/>
              </a:spcAft>
              <a:buFont typeface="+mj-lt"/>
              <a:buAutoNum type="arabicPeriod"/>
            </a:pPr>
            <a:endParaRPr lang="zh-CN" altLang="en-US" sz="14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44176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2553335"/>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主要功能点</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59305" y="1255395"/>
            <a:ext cx="428625" cy="1905000"/>
          </a:xfrm>
          <a:prstGeom prst="rect">
            <a:avLst/>
          </a:prstGeom>
          <a:noFill/>
        </p:spPr>
        <p:txBody>
          <a:bodyPr vert="eaVert" wrap="square" rtlCol="0">
            <a:spAutoFit/>
          </a:bodyPr>
          <a:p>
            <a:pPr algn="dist"/>
            <a:r>
              <a:rPr lang="en-US" altLang="zh-CN" sz="1600">
                <a:solidFill>
                  <a:schemeClr val="bg1"/>
                </a:solidFill>
              </a:rPr>
              <a:t>XI TONG GAI KUANG</a:t>
            </a:r>
            <a:endParaRPr lang="en-US" altLang="zh-CN" sz="1600">
              <a:solidFill>
                <a:schemeClr val="bg1"/>
              </a:solidFill>
            </a:endParaRPr>
          </a:p>
        </p:txBody>
      </p:sp>
      <p:sp>
        <p:nvSpPr>
          <p:cNvPr id="2" name="矩形 1"/>
          <p:cNvSpPr/>
          <p:nvPr/>
        </p:nvSpPr>
        <p:spPr>
          <a:xfrm>
            <a:off x="2951480" y="1007110"/>
            <a:ext cx="5575935" cy="4615815"/>
          </a:xfrm>
          <a:prstGeom prst="rect">
            <a:avLst/>
          </a:prstGeom>
          <a:noFill/>
        </p:spPr>
        <p:txBody>
          <a:bodyPr wrap="square" rtlCol="0">
            <a:spAutoFit/>
          </a:bodyPr>
          <a:p>
            <a:pPr marL="342900" lvl="1" indent="-342900" algn="l">
              <a:lnSpc>
                <a:spcPct val="300000"/>
              </a:lnSpc>
              <a:spcBef>
                <a:spcPts val="0"/>
              </a:spcBef>
              <a:spcAft>
                <a:spcPts val="0"/>
              </a:spcAft>
              <a:buFont typeface="+mj-lt"/>
              <a:buAutoNum type="arabicPeriod" startAt="5"/>
            </a:pPr>
            <a:r>
              <a:rPr lang="zh-CN" altLang="en-US" sz="1400" dirty="0">
                <a:solidFill>
                  <a:schemeClr val="bg1"/>
                </a:solidFill>
                <a:latin typeface="微软雅黑" panose="020B0503020204020204" charset="-122"/>
                <a:ea typeface="微软雅黑" panose="020B0503020204020204" charset="-122"/>
                <a:sym typeface="+mn-ea"/>
              </a:rPr>
              <a:t>信用体系全系统自动连通出租车场和上客点，与出租车排队和上客权益相挂勾。</a:t>
            </a:r>
            <a:endParaRPr lang="zh-CN" altLang="en-US" sz="1400" dirty="0">
              <a:solidFill>
                <a:schemeClr val="bg1"/>
              </a:solidFill>
              <a:latin typeface="微软雅黑" panose="020B0503020204020204" charset="-122"/>
              <a:ea typeface="微软雅黑" panose="020B0503020204020204" charset="-122"/>
              <a:sym typeface="+mn-ea"/>
            </a:endParaRPr>
          </a:p>
          <a:p>
            <a:pPr marL="342900" lvl="1" indent="-342900" algn="l">
              <a:lnSpc>
                <a:spcPct val="300000"/>
              </a:lnSpc>
              <a:spcBef>
                <a:spcPts val="0"/>
              </a:spcBef>
              <a:spcAft>
                <a:spcPts val="0"/>
              </a:spcAft>
              <a:buFont typeface="+mj-lt"/>
              <a:buAutoNum type="arabicPeriod" startAt="5"/>
            </a:pPr>
            <a:r>
              <a:rPr lang="zh-CN" altLang="en-US" sz="1400" dirty="0">
                <a:solidFill>
                  <a:schemeClr val="bg1"/>
                </a:solidFill>
                <a:latin typeface="微软雅黑" panose="020B0503020204020204" charset="-122"/>
                <a:ea typeface="微软雅黑" panose="020B0503020204020204" charset="-122"/>
                <a:sym typeface="+mn-ea"/>
              </a:rPr>
              <a:t>调度场每条车道都配以红绿灯标识，引导规范进入对应车道停车。</a:t>
            </a:r>
            <a:endParaRPr lang="zh-CN" altLang="en-US" sz="1400" dirty="0">
              <a:solidFill>
                <a:schemeClr val="bg1"/>
              </a:solidFill>
              <a:latin typeface="微软雅黑" panose="020B0503020204020204" charset="-122"/>
              <a:ea typeface="微软雅黑" panose="020B0503020204020204" charset="-122"/>
              <a:sym typeface="+mn-ea"/>
            </a:endParaRPr>
          </a:p>
          <a:p>
            <a:pPr marL="342900" lvl="1" indent="-342900" algn="l">
              <a:lnSpc>
                <a:spcPct val="300000"/>
              </a:lnSpc>
              <a:spcBef>
                <a:spcPts val="0"/>
              </a:spcBef>
              <a:spcAft>
                <a:spcPts val="0"/>
              </a:spcAft>
              <a:buFont typeface="+mj-lt"/>
              <a:buAutoNum type="arabicPeriod" startAt="5"/>
            </a:pPr>
            <a:r>
              <a:rPr lang="zh-CN" altLang="en-US" sz="1400" dirty="0">
                <a:solidFill>
                  <a:schemeClr val="bg1"/>
                </a:solidFill>
                <a:latin typeface="微软雅黑" panose="020B0503020204020204" charset="-122"/>
                <a:ea typeface="微软雅黑" panose="020B0503020204020204" charset="-122"/>
                <a:sym typeface="+mn-ea"/>
              </a:rPr>
              <a:t>调度场每个车道都进行车位划线，规范车道停车。</a:t>
            </a:r>
            <a:endParaRPr lang="zh-CN" altLang="en-US" sz="1400" dirty="0">
              <a:solidFill>
                <a:schemeClr val="bg1"/>
              </a:solidFill>
              <a:latin typeface="微软雅黑" panose="020B0503020204020204" charset="-122"/>
              <a:ea typeface="微软雅黑" panose="020B0503020204020204" charset="-122"/>
              <a:sym typeface="+mn-ea"/>
            </a:endParaRPr>
          </a:p>
          <a:p>
            <a:pPr marL="342900" lvl="1" indent="-342900" algn="l">
              <a:lnSpc>
                <a:spcPct val="300000"/>
              </a:lnSpc>
              <a:spcBef>
                <a:spcPts val="0"/>
              </a:spcBef>
              <a:spcAft>
                <a:spcPts val="0"/>
              </a:spcAft>
              <a:buFont typeface="+mj-lt"/>
              <a:buAutoNum type="arabicPeriod" startAt="5"/>
            </a:pPr>
            <a:r>
              <a:rPr lang="zh-CN" altLang="en-US" sz="1400" dirty="0">
                <a:solidFill>
                  <a:schemeClr val="bg1"/>
                </a:solidFill>
                <a:latin typeface="微软雅黑" panose="020B0503020204020204" charset="-122"/>
                <a:ea typeface="微软雅黑" panose="020B0503020204020204" charset="-122"/>
                <a:sym typeface="+mn-ea"/>
              </a:rPr>
              <a:t>调度场餐厅会采用三个大屏实时展现排队、等候、出发信息。</a:t>
            </a:r>
            <a:endParaRPr lang="zh-CN" altLang="en-US" sz="1400" dirty="0">
              <a:solidFill>
                <a:schemeClr val="bg1"/>
              </a:solidFill>
              <a:latin typeface="微软雅黑" panose="020B0503020204020204" charset="-122"/>
              <a:ea typeface="微软雅黑" panose="020B0503020204020204" charset="-122"/>
              <a:sym typeface="+mn-ea"/>
            </a:endParaRPr>
          </a:p>
          <a:p>
            <a:pPr marL="342900" lvl="1" indent="-342900" algn="l">
              <a:lnSpc>
                <a:spcPct val="300000"/>
              </a:lnSpc>
              <a:spcBef>
                <a:spcPts val="0"/>
              </a:spcBef>
              <a:spcAft>
                <a:spcPts val="0"/>
              </a:spcAft>
              <a:buFont typeface="+mj-lt"/>
              <a:buAutoNum type="arabicPeriod" startAt="5"/>
            </a:pPr>
            <a:r>
              <a:rPr lang="zh-CN" altLang="en-US" sz="1400" dirty="0">
                <a:solidFill>
                  <a:schemeClr val="bg1"/>
                </a:solidFill>
                <a:latin typeface="微软雅黑" panose="020B0503020204020204" charset="-122"/>
                <a:ea typeface="微软雅黑" panose="020B0503020204020204" charset="-122"/>
                <a:sym typeface="+mn-ea"/>
              </a:rPr>
              <a:t>调度场餐厅、卫生间和室外分别配备一个喇叭进行上客信息播报。</a:t>
            </a:r>
            <a:endParaRPr lang="zh-CN" altLang="en-US" sz="1400" dirty="0">
              <a:solidFill>
                <a:schemeClr val="bg1"/>
              </a:solidFill>
              <a:latin typeface="微软雅黑" panose="020B0503020204020204" charset="-122"/>
              <a:ea typeface="微软雅黑" panose="020B0503020204020204" charset="-122"/>
              <a:sym typeface="+mn-ea"/>
            </a:endParaRPr>
          </a:p>
          <a:p>
            <a:pPr marL="342900" lvl="1" indent="-342900" algn="l">
              <a:lnSpc>
                <a:spcPct val="300000"/>
              </a:lnSpc>
              <a:spcBef>
                <a:spcPts val="0"/>
              </a:spcBef>
              <a:spcAft>
                <a:spcPts val="0"/>
              </a:spcAft>
              <a:buFont typeface="+mj-lt"/>
              <a:buAutoNum type="arabicPeriod" startAt="5"/>
            </a:pPr>
            <a:r>
              <a:rPr lang="zh-CN" altLang="en-US" sz="1400" dirty="0">
                <a:solidFill>
                  <a:schemeClr val="bg1"/>
                </a:solidFill>
                <a:latin typeface="微软雅黑" panose="020B0503020204020204" charset="-122"/>
                <a:ea typeface="微软雅黑" panose="020B0503020204020204" charset="-122"/>
                <a:sym typeface="+mn-ea"/>
              </a:rPr>
              <a:t>出租车出调度场时，出口显示屏会显示对应上客点信息。</a:t>
            </a:r>
            <a:endParaRPr lang="zh-CN" altLang="en-US" sz="14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403203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2553335"/>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主要功能点</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59305" y="1255395"/>
            <a:ext cx="428625" cy="2773045"/>
          </a:xfrm>
          <a:prstGeom prst="rect">
            <a:avLst/>
          </a:prstGeom>
          <a:noFill/>
        </p:spPr>
        <p:txBody>
          <a:bodyPr vert="eaVert" wrap="square" rtlCol="0">
            <a:spAutoFit/>
          </a:bodyPr>
          <a:p>
            <a:pPr algn="dist"/>
            <a:r>
              <a:rPr lang="en-US" altLang="zh-CN" sz="1600">
                <a:solidFill>
                  <a:schemeClr val="bg1"/>
                </a:solidFill>
              </a:rPr>
              <a:t>ZHU YAO GONG NENG DIAN</a:t>
            </a:r>
            <a:endParaRPr lang="en-US" altLang="zh-CN" sz="1600">
              <a:solidFill>
                <a:schemeClr val="bg1"/>
              </a:solidFill>
            </a:endParaRPr>
          </a:p>
        </p:txBody>
      </p:sp>
      <p:sp>
        <p:nvSpPr>
          <p:cNvPr id="2" name="矩形 1"/>
          <p:cNvSpPr/>
          <p:nvPr/>
        </p:nvSpPr>
        <p:spPr>
          <a:xfrm>
            <a:off x="2506980" y="911860"/>
            <a:ext cx="6214745" cy="4615815"/>
          </a:xfrm>
          <a:prstGeom prst="rect">
            <a:avLst/>
          </a:prstGeom>
          <a:noFill/>
        </p:spPr>
        <p:txBody>
          <a:bodyPr wrap="square" rtlCol="0">
            <a:spAutoFit/>
          </a:bodyPr>
          <a:p>
            <a:pPr marL="800100" lvl="1" indent="-342900" algn="l">
              <a:lnSpc>
                <a:spcPct val="300000"/>
              </a:lnSpc>
              <a:spcBef>
                <a:spcPts val="0"/>
              </a:spcBef>
              <a:spcAft>
                <a:spcPts val="0"/>
              </a:spcAft>
              <a:buFont typeface="+mj-lt"/>
              <a:buAutoNum type="arabicPeriod" startAt="12"/>
            </a:pPr>
            <a:r>
              <a:rPr lang="zh-CN" altLang="en-US" sz="1400" dirty="0">
                <a:solidFill>
                  <a:schemeClr val="bg1"/>
                </a:solidFill>
                <a:latin typeface="微软雅黑" panose="020B0503020204020204" charset="-122"/>
                <a:ea typeface="微软雅黑" panose="020B0503020204020204" charset="-122"/>
                <a:sym typeface="+mn-ea"/>
              </a:rPr>
              <a:t>上客点可以自动判定车辆是否上客车辆，自动放行或提示未经授权。</a:t>
            </a:r>
            <a:endParaRPr lang="zh-CN" altLang="en-US" sz="1400" dirty="0">
              <a:solidFill>
                <a:schemeClr val="bg1"/>
              </a:solidFill>
              <a:latin typeface="微软雅黑" panose="020B0503020204020204" charset="-122"/>
              <a:ea typeface="微软雅黑" panose="020B0503020204020204" charset="-122"/>
              <a:sym typeface="+mn-ea"/>
            </a:endParaRPr>
          </a:p>
          <a:p>
            <a:pPr marL="800100" lvl="1" indent="-342900" algn="l">
              <a:lnSpc>
                <a:spcPct val="300000"/>
              </a:lnSpc>
              <a:spcBef>
                <a:spcPts val="0"/>
              </a:spcBef>
              <a:spcAft>
                <a:spcPts val="0"/>
              </a:spcAft>
              <a:buFont typeface="+mj-lt"/>
              <a:buAutoNum type="arabicPeriod" startAt="12"/>
            </a:pPr>
            <a:r>
              <a:rPr lang="zh-CN" altLang="en-US" sz="1400" dirty="0">
                <a:solidFill>
                  <a:schemeClr val="bg1"/>
                </a:solidFill>
                <a:latin typeface="微软雅黑" panose="020B0503020204020204" charset="-122"/>
                <a:ea typeface="微软雅黑" panose="020B0503020204020204" charset="-122"/>
                <a:sym typeface="+mn-ea"/>
              </a:rPr>
              <a:t>上客点配备移动管理端，可实现手动和自动的叫车需求，同时也可以对不规范司机进行相应信用分的处罚、以及短途车的确认。</a:t>
            </a:r>
            <a:endParaRPr lang="zh-CN" altLang="en-US" sz="1400" dirty="0">
              <a:solidFill>
                <a:schemeClr val="bg1"/>
              </a:solidFill>
              <a:latin typeface="微软雅黑" panose="020B0503020204020204" charset="-122"/>
              <a:ea typeface="微软雅黑" panose="020B0503020204020204" charset="-122"/>
              <a:sym typeface="+mn-ea"/>
            </a:endParaRPr>
          </a:p>
          <a:p>
            <a:pPr marL="800100" lvl="1" indent="-342900" algn="l">
              <a:lnSpc>
                <a:spcPct val="300000"/>
              </a:lnSpc>
              <a:spcBef>
                <a:spcPts val="0"/>
              </a:spcBef>
              <a:spcAft>
                <a:spcPts val="0"/>
              </a:spcAft>
              <a:buFont typeface="+mj-lt"/>
              <a:buAutoNum type="arabicPeriod" startAt="12"/>
            </a:pPr>
            <a:r>
              <a:rPr lang="zh-CN" altLang="en-US" sz="1400" dirty="0">
                <a:solidFill>
                  <a:schemeClr val="bg1"/>
                </a:solidFill>
                <a:latin typeface="微软雅黑" panose="020B0503020204020204" charset="-122"/>
                <a:ea typeface="微软雅黑" panose="020B0503020204020204" charset="-122"/>
                <a:sym typeface="+mn-ea"/>
              </a:rPr>
              <a:t>短途出租车出场后可自动调遣车辆到对应上客点。</a:t>
            </a:r>
            <a:endParaRPr lang="zh-CN" altLang="en-US" sz="1400" dirty="0">
              <a:solidFill>
                <a:schemeClr val="bg1"/>
              </a:solidFill>
              <a:latin typeface="微软雅黑" panose="020B0503020204020204" charset="-122"/>
              <a:ea typeface="微软雅黑" panose="020B0503020204020204" charset="-122"/>
              <a:sym typeface="+mn-ea"/>
            </a:endParaRPr>
          </a:p>
          <a:p>
            <a:pPr marL="800100" lvl="1" indent="-342900" algn="l">
              <a:lnSpc>
                <a:spcPct val="300000"/>
              </a:lnSpc>
              <a:spcBef>
                <a:spcPts val="0"/>
              </a:spcBef>
              <a:spcAft>
                <a:spcPts val="0"/>
              </a:spcAft>
              <a:buFont typeface="+mj-lt"/>
              <a:buAutoNum type="arabicPeriod" startAt="12"/>
            </a:pPr>
            <a:r>
              <a:rPr lang="zh-CN" altLang="en-US" sz="1400" dirty="0">
                <a:solidFill>
                  <a:schemeClr val="bg1"/>
                </a:solidFill>
                <a:latin typeface="微软雅黑" panose="020B0503020204020204" charset="-122"/>
                <a:ea typeface="微软雅黑" panose="020B0503020204020204" charset="-122"/>
                <a:sym typeface="+mn-ea"/>
              </a:rPr>
              <a:t>系统支持手动和自动两种调度方式。</a:t>
            </a:r>
            <a:endParaRPr lang="zh-CN" altLang="en-US" sz="1400" dirty="0">
              <a:solidFill>
                <a:schemeClr val="bg1"/>
              </a:solidFill>
              <a:latin typeface="微软雅黑" panose="020B0503020204020204" charset="-122"/>
              <a:ea typeface="微软雅黑" panose="020B0503020204020204" charset="-122"/>
              <a:sym typeface="+mn-ea"/>
            </a:endParaRPr>
          </a:p>
          <a:p>
            <a:pPr marL="800100" lvl="1" indent="-342900" algn="l">
              <a:lnSpc>
                <a:spcPct val="300000"/>
              </a:lnSpc>
              <a:spcBef>
                <a:spcPts val="0"/>
              </a:spcBef>
              <a:spcAft>
                <a:spcPts val="0"/>
              </a:spcAft>
              <a:buFont typeface="+mj-lt"/>
              <a:buAutoNum type="arabicPeriod" startAt="12"/>
            </a:pPr>
            <a:r>
              <a:rPr lang="zh-CN" altLang="en-US" sz="1400" dirty="0">
                <a:solidFill>
                  <a:schemeClr val="bg1"/>
                </a:solidFill>
                <a:latin typeface="微软雅黑" panose="020B0503020204020204" charset="-122"/>
                <a:ea typeface="微软雅黑" panose="020B0503020204020204" charset="-122"/>
                <a:sym typeface="+mn-ea"/>
              </a:rPr>
              <a:t>当车辆不够时，发送信息给交委系统，由交委系统外部调车。我们的司机微信公众号也可以推送。</a:t>
            </a:r>
            <a:endParaRPr lang="zh-CN" altLang="en-US" sz="14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44176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3538220"/>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信用分处理办法</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59305" y="1255395"/>
            <a:ext cx="428625" cy="2640965"/>
          </a:xfrm>
          <a:prstGeom prst="rect">
            <a:avLst/>
          </a:prstGeom>
          <a:noFill/>
        </p:spPr>
        <p:txBody>
          <a:bodyPr vert="eaVert" wrap="square" rtlCol="0">
            <a:spAutoFit/>
          </a:bodyPr>
          <a:p>
            <a:pPr algn="dist"/>
            <a:r>
              <a:rPr lang="en-US" altLang="zh-CN" sz="1600">
                <a:solidFill>
                  <a:schemeClr val="bg1"/>
                </a:solidFill>
              </a:rPr>
              <a:t>XIN YONG FEN CHU LI BAN FA</a:t>
            </a:r>
            <a:endParaRPr lang="en-US" altLang="zh-CN" sz="1600">
              <a:solidFill>
                <a:schemeClr val="bg1"/>
              </a:solidFill>
            </a:endParaRPr>
          </a:p>
        </p:txBody>
      </p:sp>
      <p:sp>
        <p:nvSpPr>
          <p:cNvPr id="2" name="矩形 1"/>
          <p:cNvSpPr/>
          <p:nvPr/>
        </p:nvSpPr>
        <p:spPr>
          <a:xfrm>
            <a:off x="2708275" y="1301750"/>
            <a:ext cx="5845810" cy="4494530"/>
          </a:xfrm>
          <a:prstGeom prst="rect">
            <a:avLst/>
          </a:prstGeom>
          <a:noFill/>
        </p:spPr>
        <p:txBody>
          <a:bodyPr wrap="square" rtlCol="0">
            <a:spAutoFit/>
          </a:bodyPr>
          <a:p>
            <a:pPr lvl="1" algn="l">
              <a:lnSpc>
                <a:spcPct val="150000"/>
              </a:lnSpc>
              <a:spcBef>
                <a:spcPts val="0"/>
              </a:spcBef>
              <a:spcAft>
                <a:spcPts val="0"/>
              </a:spcAft>
              <a:buFont typeface="+mj-lt"/>
              <a:buNone/>
            </a:pPr>
            <a:r>
              <a:rPr lang="zh-CN" altLang="zh-CN" sz="1800" b="1">
                <a:solidFill>
                  <a:srgbClr val="FFC000"/>
                </a:solidFill>
                <a:latin typeface="微软雅黑" panose="020B0503020204020204" charset="-122"/>
                <a:ea typeface="微软雅黑" panose="020B0503020204020204" charset="-122"/>
                <a:sym typeface="+mn-ea"/>
              </a:rPr>
              <a:t>此处只作为初稿，后续会专项讨论</a:t>
            </a:r>
            <a:endParaRPr lang="zh-CN" altLang="en-US" sz="16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mn-ea"/>
            </a:endParaRPr>
          </a:p>
          <a:p>
            <a:pPr lvl="1" algn="l">
              <a:lnSpc>
                <a:spcPct val="18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1、信用分初始分为10分（每月初始化）</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8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2、被交委执法局处罚的分级扣分（分5级：1级1分、2级2分、3级3分、4级4分、5级5分）（由交委确认细则）</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8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3、0分不允许进场（到达0分后1个月不能进调度场，被扣完分后1个月自动初始化）</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8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4、排队后提前出场扣2分</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8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5、派遣后不出场扣2分</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8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6、出租车场阻碍调度场通道扣2分</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8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7、出租车场不服从工作人员指引扣5分（谨慎）</a:t>
            </a:r>
            <a:endParaRPr lang="zh-CN" altLang="en-US" sz="1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44176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1568450"/>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总目录</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28190" y="1283335"/>
            <a:ext cx="459740" cy="1383030"/>
          </a:xfrm>
          <a:prstGeom prst="rect">
            <a:avLst/>
          </a:prstGeom>
          <a:noFill/>
        </p:spPr>
        <p:txBody>
          <a:bodyPr vert="eaVert" wrap="square" rtlCol="0">
            <a:spAutoFit/>
          </a:bodyPr>
          <a:p>
            <a:pPr algn="dist"/>
            <a:r>
              <a:rPr lang="en-US" altLang="zh-CN">
                <a:solidFill>
                  <a:schemeClr val="bg1"/>
                </a:solidFill>
              </a:rPr>
              <a:t>ZONG MU LU</a:t>
            </a:r>
            <a:endParaRPr lang="en-US" altLang="zh-CN">
              <a:solidFill>
                <a:schemeClr val="bg1"/>
              </a:solidFill>
            </a:endParaRPr>
          </a:p>
        </p:txBody>
      </p:sp>
      <p:pic>
        <p:nvPicPr>
          <p:cNvPr id="3" name="图片 2" descr="31"/>
          <p:cNvPicPr>
            <a:picLocks noChangeAspect="1"/>
          </p:cNvPicPr>
          <p:nvPr/>
        </p:nvPicPr>
        <p:blipFill>
          <a:blip r:embed="rId1"/>
          <a:srcRect l="11894"/>
          <a:stretch>
            <a:fillRect/>
          </a:stretch>
        </p:blipFill>
        <p:spPr>
          <a:xfrm>
            <a:off x="-23495" y="-53340"/>
            <a:ext cx="9190990" cy="6911340"/>
          </a:xfrm>
          <a:prstGeom prst="rect">
            <a:avLst/>
          </a:prstGeom>
        </p:spPr>
      </p:pic>
      <p:sp>
        <p:nvSpPr>
          <p:cNvPr id="2" name="矩形 1"/>
          <p:cNvSpPr/>
          <p:nvPr/>
        </p:nvSpPr>
        <p:spPr>
          <a:xfrm>
            <a:off x="3169285" y="1052830"/>
            <a:ext cx="4280535" cy="4815840"/>
          </a:xfrm>
          <a:prstGeom prst="rect">
            <a:avLst/>
          </a:prstGeom>
          <a:noFill/>
        </p:spPr>
        <p:txBody>
          <a:bodyPr wrap="square" rtlCol="0">
            <a:spAutoFit/>
          </a:bodyPr>
          <a:p>
            <a:pPr indent="0">
              <a:lnSpc>
                <a:spcPct val="16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前言	                              </a:t>
            </a:r>
            <a:r>
              <a:rPr lang="en-US" altLang="zh-CN" sz="1600" dirty="0">
                <a:solidFill>
                  <a:schemeClr val="bg1"/>
                </a:solidFill>
                <a:latin typeface="微软雅黑" panose="020B0503020204020204" charset="-122"/>
                <a:ea typeface="微软雅黑" panose="020B0503020204020204" charset="-122"/>
                <a:sym typeface="+mn-ea"/>
              </a:rPr>
              <a:t>3</a:t>
            </a:r>
            <a:endParaRPr lang="en-US" altLang="zh-CN" sz="1600" dirty="0">
              <a:solidFill>
                <a:schemeClr val="bg1"/>
              </a:solidFill>
              <a:latin typeface="微软雅黑" panose="020B0503020204020204" charset="-122"/>
              <a:ea typeface="微软雅黑" panose="020B0503020204020204" charset="-122"/>
              <a:sym typeface="+mn-ea"/>
            </a:endParaRPr>
          </a:p>
          <a:p>
            <a:pPr indent="0">
              <a:lnSpc>
                <a:spcPct val="16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1 目的                          	</a:t>
            </a:r>
            <a:r>
              <a:rPr lang="en-US" altLang="zh-CN" sz="1600" dirty="0">
                <a:solidFill>
                  <a:schemeClr val="bg1"/>
                </a:solidFill>
                <a:latin typeface="微软雅黑" panose="020B0503020204020204" charset="-122"/>
                <a:ea typeface="微软雅黑" panose="020B0503020204020204" charset="-122"/>
                <a:sym typeface="+mn-ea"/>
              </a:rPr>
              <a:t>3</a:t>
            </a:r>
            <a:endParaRPr lang="en-US" altLang="zh-CN" sz="1600" dirty="0">
              <a:solidFill>
                <a:schemeClr val="bg1"/>
              </a:solidFill>
              <a:latin typeface="微软雅黑" panose="020B0503020204020204" charset="-122"/>
              <a:ea typeface="微软雅黑" panose="020B0503020204020204" charset="-122"/>
              <a:sym typeface="+mn-ea"/>
            </a:endParaRPr>
          </a:p>
          <a:p>
            <a:pPr indent="0">
              <a:lnSpc>
                <a:spcPct val="16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2 项目概貌</a:t>
            </a:r>
            <a:r>
              <a:rPr lang="zh-CN" altLang="en-US" sz="1600" b="1" dirty="0">
                <a:solidFill>
                  <a:srgbClr val="FFC000"/>
                </a:solidFill>
                <a:latin typeface="微软雅黑" panose="020B0503020204020204" charset="-122"/>
                <a:ea typeface="微软雅黑" panose="020B0503020204020204" charset="-122"/>
                <a:sym typeface="+mn-ea"/>
              </a:rPr>
              <a:t> </a:t>
            </a:r>
            <a:r>
              <a:rPr lang="zh-CN" altLang="en-US" sz="1600" dirty="0">
                <a:solidFill>
                  <a:schemeClr val="bg1"/>
                </a:solidFill>
                <a:latin typeface="微软雅黑" panose="020B0503020204020204" charset="-122"/>
                <a:ea typeface="微软雅黑" panose="020B0503020204020204" charset="-122"/>
                <a:sym typeface="+mn-ea"/>
              </a:rPr>
              <a:t>                         	</a:t>
            </a:r>
            <a:r>
              <a:rPr lang="en-US" altLang="zh-CN" sz="1600" dirty="0">
                <a:solidFill>
                  <a:schemeClr val="bg1"/>
                </a:solidFill>
                <a:latin typeface="微软雅黑" panose="020B0503020204020204" charset="-122"/>
                <a:ea typeface="微软雅黑" panose="020B0503020204020204" charset="-122"/>
                <a:sym typeface="+mn-ea"/>
              </a:rPr>
              <a:t>3</a:t>
            </a:r>
            <a:endParaRPr lang="en-US" altLang="zh-CN" sz="1600" dirty="0">
              <a:solidFill>
                <a:schemeClr val="bg1"/>
              </a:solidFill>
              <a:latin typeface="微软雅黑" panose="020B0503020204020204" charset="-122"/>
              <a:ea typeface="微软雅黑" panose="020B0503020204020204" charset="-122"/>
              <a:sym typeface="+mn-ea"/>
            </a:endParaRPr>
          </a:p>
          <a:p>
            <a:pPr indent="0">
              <a:lnSpc>
                <a:spcPct val="16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3 需求目标	               </a:t>
            </a:r>
            <a:r>
              <a:rPr lang="en-US" sz="1600" dirty="0">
                <a:solidFill>
                  <a:schemeClr val="bg1"/>
                </a:solidFill>
                <a:latin typeface="微软雅黑" panose="020B0503020204020204" charset="-122"/>
                <a:ea typeface="微软雅黑" panose="020B0503020204020204" charset="-122"/>
                <a:sym typeface="+mn-ea"/>
              </a:rPr>
              <a:t>4</a:t>
            </a:r>
            <a:endParaRPr lang="en-US" sz="1600" dirty="0">
              <a:solidFill>
                <a:schemeClr val="bg1"/>
              </a:solidFill>
              <a:latin typeface="微软雅黑" panose="020B0503020204020204" charset="-122"/>
              <a:ea typeface="微软雅黑" panose="020B0503020204020204" charset="-122"/>
              <a:sym typeface="+mn-ea"/>
            </a:endParaRPr>
          </a:p>
          <a:p>
            <a:pPr indent="0">
              <a:lnSpc>
                <a:spcPct val="16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4 主要功能点           	</a:t>
            </a:r>
            <a:r>
              <a:rPr lang="en-US" sz="1600" dirty="0">
                <a:solidFill>
                  <a:schemeClr val="bg1"/>
                </a:solidFill>
                <a:latin typeface="微软雅黑" panose="020B0503020204020204" charset="-122"/>
                <a:ea typeface="微软雅黑" panose="020B0503020204020204" charset="-122"/>
                <a:sym typeface="+mn-ea"/>
              </a:rPr>
              <a:t>5</a:t>
            </a:r>
            <a:endParaRPr lang="en-US" sz="1600" dirty="0">
              <a:solidFill>
                <a:schemeClr val="bg1"/>
              </a:solidFill>
              <a:latin typeface="微软雅黑" panose="020B0503020204020204" charset="-122"/>
              <a:ea typeface="微软雅黑" panose="020B0503020204020204" charset="-122"/>
              <a:sym typeface="+mn-ea"/>
            </a:endParaRPr>
          </a:p>
          <a:p>
            <a:pPr indent="0">
              <a:lnSpc>
                <a:spcPct val="16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5 方案演示	               </a:t>
            </a:r>
            <a:r>
              <a:rPr lang="en-US" sz="1600" dirty="0">
                <a:solidFill>
                  <a:schemeClr val="bg1"/>
                </a:solidFill>
                <a:latin typeface="微软雅黑" panose="020B0503020204020204" charset="-122"/>
                <a:ea typeface="微软雅黑" panose="020B0503020204020204" charset="-122"/>
                <a:sym typeface="+mn-ea"/>
              </a:rPr>
              <a:t>5</a:t>
            </a:r>
            <a:endParaRPr lang="en-US" sz="1600" dirty="0">
              <a:solidFill>
                <a:schemeClr val="bg1"/>
              </a:solidFill>
              <a:latin typeface="微软雅黑" panose="020B0503020204020204" charset="-122"/>
              <a:ea typeface="微软雅黑" panose="020B0503020204020204" charset="-122"/>
              <a:sym typeface="+mn-ea"/>
            </a:endParaRPr>
          </a:p>
          <a:p>
            <a:pPr indent="0">
              <a:lnSpc>
                <a:spcPct val="16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6 信用分处理办法                  	</a:t>
            </a:r>
            <a:r>
              <a:rPr lang="en-US" sz="1600" dirty="0">
                <a:solidFill>
                  <a:schemeClr val="bg1"/>
                </a:solidFill>
                <a:latin typeface="微软雅黑" panose="020B0503020204020204" charset="-122"/>
                <a:ea typeface="微软雅黑" panose="020B0503020204020204" charset="-122"/>
                <a:sym typeface="+mn-ea"/>
              </a:rPr>
              <a:t>5</a:t>
            </a:r>
            <a:endParaRPr lang="en-US" sz="1600" dirty="0">
              <a:solidFill>
                <a:schemeClr val="bg1"/>
              </a:solidFill>
              <a:latin typeface="微软雅黑" panose="020B0503020204020204" charset="-122"/>
              <a:ea typeface="微软雅黑" panose="020B0503020204020204" charset="-122"/>
              <a:sym typeface="+mn-ea"/>
            </a:endParaRPr>
          </a:p>
          <a:p>
            <a:pPr indent="0">
              <a:lnSpc>
                <a:spcPct val="16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7 应急方案	               </a:t>
            </a:r>
            <a:r>
              <a:rPr lang="en-US" sz="1600" dirty="0">
                <a:solidFill>
                  <a:schemeClr val="bg1"/>
                </a:solidFill>
                <a:latin typeface="微软雅黑" panose="020B0503020204020204" charset="-122"/>
                <a:ea typeface="微软雅黑" panose="020B0503020204020204" charset="-122"/>
                <a:sym typeface="+mn-ea"/>
              </a:rPr>
              <a:t>6</a:t>
            </a:r>
            <a:endParaRPr lang="en-US" sz="1600" dirty="0">
              <a:solidFill>
                <a:schemeClr val="bg1"/>
              </a:solidFill>
              <a:latin typeface="微软雅黑" panose="020B0503020204020204" charset="-122"/>
              <a:ea typeface="微软雅黑" panose="020B0503020204020204" charset="-122"/>
              <a:sym typeface="+mn-ea"/>
            </a:endParaRPr>
          </a:p>
          <a:p>
            <a:pPr indent="0">
              <a:lnSpc>
                <a:spcPct val="16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8 关键业务流程               	</a:t>
            </a:r>
            <a:r>
              <a:rPr lang="en-US" sz="1600" dirty="0">
                <a:solidFill>
                  <a:schemeClr val="bg1"/>
                </a:solidFill>
                <a:latin typeface="微软雅黑" panose="020B0503020204020204" charset="-122"/>
                <a:ea typeface="微软雅黑" panose="020B0503020204020204" charset="-122"/>
                <a:sym typeface="+mn-ea"/>
              </a:rPr>
              <a:t>8</a:t>
            </a:r>
            <a:endParaRPr lang="en-US" sz="1600" dirty="0">
              <a:solidFill>
                <a:schemeClr val="bg1"/>
              </a:solidFill>
              <a:latin typeface="微软雅黑" panose="020B0503020204020204" charset="-122"/>
              <a:ea typeface="微软雅黑" panose="020B0503020204020204" charset="-122"/>
              <a:sym typeface="+mn-ea"/>
            </a:endParaRPr>
          </a:p>
          <a:p>
            <a:pPr indent="0">
              <a:lnSpc>
                <a:spcPct val="16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9 图纸确认	               </a:t>
            </a:r>
            <a:r>
              <a:rPr lang="en-US" sz="1600" dirty="0">
                <a:solidFill>
                  <a:schemeClr val="bg1"/>
                </a:solidFill>
                <a:latin typeface="微软雅黑" panose="020B0503020204020204" charset="-122"/>
                <a:ea typeface="微软雅黑" panose="020B0503020204020204" charset="-122"/>
                <a:sym typeface="+mn-ea"/>
              </a:rPr>
              <a:t>20</a:t>
            </a:r>
            <a:endParaRPr lang="en-US" sz="1600" dirty="0">
              <a:solidFill>
                <a:schemeClr val="bg1"/>
              </a:solidFill>
              <a:latin typeface="微软雅黑" panose="020B0503020204020204" charset="-122"/>
              <a:ea typeface="微软雅黑" panose="020B0503020204020204" charset="-122"/>
              <a:sym typeface="+mn-ea"/>
            </a:endParaRPr>
          </a:p>
          <a:p>
            <a:pPr indent="0">
              <a:lnSpc>
                <a:spcPct val="16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10</a:t>
            </a:r>
            <a:r>
              <a:rPr lang="zh-CN" altLang="en-US" sz="1600" b="1" dirty="0">
                <a:solidFill>
                  <a:srgbClr val="FFC000"/>
                </a:solidFill>
                <a:latin typeface="微软雅黑" panose="020B0503020204020204" charset="-122"/>
                <a:ea typeface="微软雅黑" panose="020B0503020204020204" charset="-122"/>
                <a:sym typeface="+mn-ea"/>
              </a:rPr>
              <a:t> </a:t>
            </a:r>
            <a:r>
              <a:rPr lang="zh-CN" altLang="en-US" sz="1600" dirty="0">
                <a:solidFill>
                  <a:schemeClr val="bg1"/>
                </a:solidFill>
                <a:latin typeface="微软雅黑" panose="020B0503020204020204" charset="-122"/>
                <a:ea typeface="微软雅黑" panose="020B0503020204020204" charset="-122"/>
                <a:sym typeface="+mn-ea"/>
              </a:rPr>
              <a:t>设备确认              	</a:t>
            </a:r>
            <a:r>
              <a:rPr lang="en-US" sz="1600" dirty="0">
                <a:solidFill>
                  <a:schemeClr val="bg1"/>
                </a:solidFill>
                <a:latin typeface="微软雅黑" panose="020B0503020204020204" charset="-122"/>
                <a:ea typeface="微软雅黑" panose="020B0503020204020204" charset="-122"/>
                <a:sym typeface="+mn-ea"/>
              </a:rPr>
              <a:t>20</a:t>
            </a:r>
            <a:endParaRPr lang="en-US" sz="1600" dirty="0">
              <a:solidFill>
                <a:schemeClr val="bg1"/>
              </a:solidFill>
              <a:latin typeface="微软雅黑" panose="020B0503020204020204" charset="-122"/>
              <a:ea typeface="微软雅黑" panose="020B0503020204020204" charset="-122"/>
              <a:sym typeface="+mn-ea"/>
            </a:endParaRPr>
          </a:p>
          <a:p>
            <a:pPr indent="0">
              <a:lnSpc>
                <a:spcPct val="16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11 进度计划	               </a:t>
            </a:r>
            <a:r>
              <a:rPr lang="en-US" altLang="zh-CN" sz="1600" dirty="0">
                <a:solidFill>
                  <a:schemeClr val="bg1"/>
                </a:solidFill>
                <a:latin typeface="微软雅黑" panose="020B0503020204020204" charset="-122"/>
                <a:ea typeface="微软雅黑" panose="020B0503020204020204" charset="-122"/>
                <a:sym typeface="+mn-ea"/>
              </a:rPr>
              <a:t>22</a:t>
            </a:r>
            <a:endParaRPr lang="en-US" altLang="zh-CN" sz="1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44176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3538220"/>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信用分处理办法</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59305" y="1255395"/>
            <a:ext cx="428625" cy="2640965"/>
          </a:xfrm>
          <a:prstGeom prst="rect">
            <a:avLst/>
          </a:prstGeom>
          <a:noFill/>
        </p:spPr>
        <p:txBody>
          <a:bodyPr vert="eaVert" wrap="square" rtlCol="0">
            <a:spAutoFit/>
          </a:bodyPr>
          <a:p>
            <a:pPr algn="dist"/>
            <a:r>
              <a:rPr lang="en-US" altLang="zh-CN" sz="1600">
                <a:solidFill>
                  <a:schemeClr val="bg1"/>
                </a:solidFill>
              </a:rPr>
              <a:t>XIN YONG FEN CHU LI BAN FA</a:t>
            </a:r>
            <a:endParaRPr lang="en-US" altLang="zh-CN" sz="1600">
              <a:solidFill>
                <a:schemeClr val="bg1"/>
              </a:solidFill>
            </a:endParaRPr>
          </a:p>
        </p:txBody>
      </p:sp>
      <p:sp>
        <p:nvSpPr>
          <p:cNvPr id="2" name="矩形 1"/>
          <p:cNvSpPr/>
          <p:nvPr/>
        </p:nvSpPr>
        <p:spPr>
          <a:xfrm>
            <a:off x="2695575" y="1178560"/>
            <a:ext cx="5845810" cy="4690110"/>
          </a:xfrm>
          <a:prstGeom prst="rect">
            <a:avLst/>
          </a:prstGeom>
          <a:noFill/>
        </p:spPr>
        <p:txBody>
          <a:bodyPr wrap="square" rtlCol="0">
            <a:spAutoFit/>
          </a:bodyPr>
          <a:p>
            <a:pPr lvl="1" algn="l">
              <a:lnSpc>
                <a:spcPct val="17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8、被系统派遣后不去指定车场扣2分</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7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9、被系统派遣后上客点不按调度规则上客扣5分</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7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10、上客后恶意堵塞AB到达区通道或T2交通中心到达区通道扣10分</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7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11、没有被调度系统授权而进入AB到达区或T2交通中心到达区的扣10分</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7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12、出租车AB到达区或T2交通中心到达区不服从安排扣10分</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7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13、乘客评价3星扣1分，2星扣2分，1星扣3分（由交委确认细则）</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70000"/>
              </a:lnSpc>
              <a:spcBef>
                <a:spcPts val="0"/>
              </a:spcBef>
              <a:spcAft>
                <a:spcPts val="0"/>
              </a:spcAft>
              <a:buFont typeface="+mj-lt"/>
              <a:buNone/>
            </a:pPr>
            <a:r>
              <a:rPr lang="en-US" altLang="zh-CN" sz="1600" dirty="0">
                <a:solidFill>
                  <a:schemeClr val="bg1"/>
                </a:solidFill>
                <a:latin typeface="微软雅黑" panose="020B0503020204020204" charset="-122"/>
                <a:ea typeface="微软雅黑" panose="020B0503020204020204" charset="-122"/>
                <a:sym typeface="+mn-ea"/>
              </a:rPr>
              <a:t>14</a:t>
            </a:r>
            <a:r>
              <a:rPr lang="zh-CN" altLang="en-US" sz="1600" dirty="0">
                <a:solidFill>
                  <a:schemeClr val="bg1"/>
                </a:solidFill>
                <a:latin typeface="微软雅黑" panose="020B0503020204020204" charset="-122"/>
                <a:ea typeface="微软雅黑" panose="020B0503020204020204" charset="-122"/>
                <a:sym typeface="+mn-ea"/>
              </a:rPr>
              <a:t>、违反《调度场管理办法》（由客运站确认细则）</a:t>
            </a:r>
            <a:endParaRPr lang="zh-CN" altLang="en-US" sz="1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44176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2061210"/>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应急方案</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59305" y="1255395"/>
            <a:ext cx="428625" cy="1905000"/>
          </a:xfrm>
          <a:prstGeom prst="rect">
            <a:avLst/>
          </a:prstGeom>
          <a:noFill/>
        </p:spPr>
        <p:txBody>
          <a:bodyPr vert="eaVert" wrap="square" rtlCol="0">
            <a:spAutoFit/>
          </a:bodyPr>
          <a:p>
            <a:pPr algn="dist"/>
            <a:r>
              <a:rPr lang="en-US" altLang="zh-CN" sz="1600">
                <a:solidFill>
                  <a:schemeClr val="bg1"/>
                </a:solidFill>
              </a:rPr>
              <a:t>YING JI FANG AN</a:t>
            </a:r>
            <a:endParaRPr lang="en-US" altLang="zh-CN" sz="1600">
              <a:solidFill>
                <a:schemeClr val="bg1"/>
              </a:solidFill>
            </a:endParaRPr>
          </a:p>
        </p:txBody>
      </p:sp>
      <p:sp>
        <p:nvSpPr>
          <p:cNvPr id="2" name="矩形 1"/>
          <p:cNvSpPr/>
          <p:nvPr/>
        </p:nvSpPr>
        <p:spPr>
          <a:xfrm>
            <a:off x="2594610" y="1108710"/>
            <a:ext cx="5764530" cy="5260975"/>
          </a:xfrm>
          <a:prstGeom prst="rect">
            <a:avLst/>
          </a:prstGeom>
          <a:noFill/>
        </p:spPr>
        <p:txBody>
          <a:bodyPr wrap="square" rtlCol="0">
            <a:spAutoFit/>
          </a:bodyPr>
          <a:p>
            <a:pPr lvl="1" algn="l">
              <a:lnSpc>
                <a:spcPct val="180000"/>
              </a:lnSpc>
              <a:spcBef>
                <a:spcPts val="0"/>
              </a:spcBef>
              <a:spcAft>
                <a:spcPts val="0"/>
              </a:spcAft>
              <a:buFont typeface="+mj-lt"/>
              <a:buNone/>
            </a:pPr>
            <a:r>
              <a:rPr lang="en-US" altLang="zh-CN" sz="1600" dirty="0">
                <a:solidFill>
                  <a:schemeClr val="bg1"/>
                </a:solidFill>
                <a:latin typeface="微软雅黑" panose="020B0503020204020204" charset="-122"/>
                <a:ea typeface="微软雅黑" panose="020B0503020204020204" charset="-122"/>
                <a:sym typeface="+mn-ea"/>
              </a:rPr>
              <a:t>1</a:t>
            </a:r>
            <a:r>
              <a:rPr lang="zh-CN" altLang="en-US" sz="1600" dirty="0">
                <a:solidFill>
                  <a:schemeClr val="bg1"/>
                </a:solidFill>
                <a:latin typeface="微软雅黑" panose="020B0503020204020204" charset="-122"/>
                <a:ea typeface="微软雅黑" panose="020B0503020204020204" charset="-122"/>
                <a:sym typeface="+mn-ea"/>
              </a:rPr>
              <a:t>、停电情况处理</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8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当系统停电情况下，转为现有的人工发纸质凭证的进出验证处理方式。</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8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闸机断电的情况下，闸机可设自动弹起，确定是否设置，避免拥堵或者车辆逃费。</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80000"/>
              </a:lnSpc>
              <a:spcBef>
                <a:spcPts val="0"/>
              </a:spcBef>
              <a:spcAft>
                <a:spcPts val="0"/>
              </a:spcAft>
              <a:buFont typeface="+mj-lt"/>
              <a:buNone/>
            </a:pP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80000"/>
              </a:lnSpc>
              <a:spcBef>
                <a:spcPts val="0"/>
              </a:spcBef>
              <a:spcAft>
                <a:spcPts val="0"/>
              </a:spcAft>
              <a:buFont typeface="+mj-lt"/>
              <a:buNone/>
            </a:pPr>
            <a:r>
              <a:rPr lang="en-US" altLang="zh-CN" sz="1600" dirty="0">
                <a:solidFill>
                  <a:schemeClr val="bg1"/>
                </a:solidFill>
                <a:latin typeface="微软雅黑" panose="020B0503020204020204" charset="-122"/>
                <a:ea typeface="微软雅黑" panose="020B0503020204020204" charset="-122"/>
                <a:sym typeface="+mn-ea"/>
              </a:rPr>
              <a:t>2</a:t>
            </a:r>
            <a:r>
              <a:rPr lang="zh-CN" altLang="en-US" sz="1600" dirty="0">
                <a:solidFill>
                  <a:schemeClr val="bg1"/>
                </a:solidFill>
                <a:latin typeface="微软雅黑" panose="020B0503020204020204" charset="-122"/>
                <a:ea typeface="微软雅黑" panose="020B0503020204020204" charset="-122"/>
                <a:sym typeface="+mn-ea"/>
              </a:rPr>
              <a:t>、硬件损坏情况处理</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8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当硬件系统损坏时，首先紧急联系我们的维护人员，采用机场备件进行快速维修和更换。其次，根据损坏硬件的不同处理方式和影响会有不同。具体参见后续交付时方案。</a:t>
            </a:r>
            <a:endParaRPr lang="en-US" altLang="zh-CN" sz="1600" dirty="0">
              <a:solidFill>
                <a:schemeClr val="bg1"/>
              </a:solidFill>
              <a:latin typeface="微软雅黑" panose="020B0503020204020204" charset="-122"/>
              <a:ea typeface="微软雅黑" panose="020B0503020204020204" charset="-122"/>
              <a:sym typeface="+mn-ea"/>
            </a:endParaRPr>
          </a:p>
          <a:p>
            <a:pPr lvl="1" algn="l">
              <a:lnSpc>
                <a:spcPct val="150000"/>
              </a:lnSpc>
              <a:spcBef>
                <a:spcPts val="0"/>
              </a:spcBef>
              <a:spcAft>
                <a:spcPts val="0"/>
              </a:spcAft>
              <a:buFont typeface="+mj-lt"/>
              <a:buNone/>
            </a:pP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50000"/>
              </a:lnSpc>
              <a:spcBef>
                <a:spcPts val="0"/>
              </a:spcBef>
              <a:spcAft>
                <a:spcPts val="0"/>
              </a:spcAft>
              <a:buFont typeface="+mj-lt"/>
              <a:buNone/>
            </a:pPr>
            <a:endParaRPr lang="zh-CN" altLang="en-US" sz="1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44176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2061210"/>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应急方案</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59305" y="1255395"/>
            <a:ext cx="428625" cy="1905000"/>
          </a:xfrm>
          <a:prstGeom prst="rect">
            <a:avLst/>
          </a:prstGeom>
          <a:noFill/>
        </p:spPr>
        <p:txBody>
          <a:bodyPr vert="eaVert" wrap="square" rtlCol="0">
            <a:spAutoFit/>
          </a:bodyPr>
          <a:p>
            <a:pPr algn="dist"/>
            <a:r>
              <a:rPr lang="en-US" altLang="zh-CN" sz="1600">
                <a:solidFill>
                  <a:schemeClr val="bg1"/>
                </a:solidFill>
              </a:rPr>
              <a:t>YING JI FANG AN</a:t>
            </a:r>
            <a:endParaRPr lang="en-US" altLang="zh-CN" sz="1600">
              <a:solidFill>
                <a:schemeClr val="bg1"/>
              </a:solidFill>
            </a:endParaRPr>
          </a:p>
        </p:txBody>
      </p:sp>
      <p:sp>
        <p:nvSpPr>
          <p:cNvPr id="3" name="矩形 2"/>
          <p:cNvSpPr/>
          <p:nvPr/>
        </p:nvSpPr>
        <p:spPr>
          <a:xfrm>
            <a:off x="2594610" y="1143000"/>
            <a:ext cx="5824855" cy="4521835"/>
          </a:xfrm>
          <a:prstGeom prst="rect">
            <a:avLst/>
          </a:prstGeom>
          <a:noFill/>
        </p:spPr>
        <p:txBody>
          <a:bodyPr wrap="square" rtlCol="0">
            <a:spAutoFit/>
          </a:bodyPr>
          <a:p>
            <a:pPr lvl="1" algn="l">
              <a:lnSpc>
                <a:spcPct val="180000"/>
              </a:lnSpc>
              <a:spcBef>
                <a:spcPts val="0"/>
              </a:spcBef>
              <a:spcAft>
                <a:spcPts val="0"/>
              </a:spcAft>
              <a:buFont typeface="+mj-lt"/>
              <a:buNone/>
            </a:pPr>
            <a:r>
              <a:rPr lang="en-US" altLang="zh-CN" sz="1600" dirty="0">
                <a:solidFill>
                  <a:schemeClr val="bg1"/>
                </a:solidFill>
                <a:latin typeface="微软雅黑" panose="020B0503020204020204" charset="-122"/>
                <a:ea typeface="微软雅黑" panose="020B0503020204020204" charset="-122"/>
                <a:sym typeface="+mn-ea"/>
              </a:rPr>
              <a:t>3</a:t>
            </a:r>
            <a:r>
              <a:rPr lang="zh-CN" altLang="en-US" sz="1600" dirty="0">
                <a:solidFill>
                  <a:schemeClr val="bg1"/>
                </a:solidFill>
                <a:latin typeface="微软雅黑" panose="020B0503020204020204" charset="-122"/>
                <a:ea typeface="微软雅黑" panose="020B0503020204020204" charset="-122"/>
                <a:sym typeface="+mn-ea"/>
              </a:rPr>
              <a:t>、系统崩溃</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8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当系统崩溃等软件发生情况时，主要表现为：显示器上时间不再跳动，摄像枪抓拍后语音和显示都不出现。可以先尝试重启出入口闸机设备，如果重启后还无响应和恢复，及时联系维护人员，现场临时手动开闸放行，维护人员查看后台系统情况。</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80000"/>
              </a:lnSpc>
              <a:spcBef>
                <a:spcPts val="0"/>
              </a:spcBef>
              <a:spcAft>
                <a:spcPts val="0"/>
              </a:spcAft>
              <a:buFont typeface="+mj-lt"/>
              <a:buNone/>
            </a:pP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80000"/>
              </a:lnSpc>
              <a:spcBef>
                <a:spcPts val="0"/>
              </a:spcBef>
              <a:spcAft>
                <a:spcPts val="0"/>
              </a:spcAft>
              <a:buFont typeface="+mj-lt"/>
              <a:buNone/>
            </a:pPr>
            <a:r>
              <a:rPr lang="en-US" altLang="zh-CN" sz="1600" dirty="0">
                <a:solidFill>
                  <a:schemeClr val="bg1"/>
                </a:solidFill>
                <a:latin typeface="微软雅黑" panose="020B0503020204020204" charset="-122"/>
                <a:ea typeface="微软雅黑" panose="020B0503020204020204" charset="-122"/>
                <a:sym typeface="+mn-ea"/>
              </a:rPr>
              <a:t>4</a:t>
            </a:r>
            <a:r>
              <a:rPr lang="zh-CN" altLang="en-US" sz="1600" dirty="0">
                <a:solidFill>
                  <a:schemeClr val="bg1"/>
                </a:solidFill>
                <a:latin typeface="微软雅黑" panose="020B0503020204020204" charset="-122"/>
                <a:ea typeface="微软雅黑" panose="020B0503020204020204" charset="-122"/>
                <a:sym typeface="+mn-ea"/>
              </a:rPr>
              <a:t>、系统升级维护</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18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在司机端发布系统升级公告，时间段内转为现有的人工发纸质凭证的进出验证处理方式。</a:t>
            </a:r>
            <a:endParaRPr lang="zh-CN" altLang="en-US" sz="1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44176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2061210"/>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应急方案</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59305" y="1255395"/>
            <a:ext cx="428625" cy="1905000"/>
          </a:xfrm>
          <a:prstGeom prst="rect">
            <a:avLst/>
          </a:prstGeom>
          <a:noFill/>
        </p:spPr>
        <p:txBody>
          <a:bodyPr vert="eaVert" wrap="square" rtlCol="0">
            <a:spAutoFit/>
          </a:bodyPr>
          <a:p>
            <a:pPr algn="dist"/>
            <a:r>
              <a:rPr lang="en-US" altLang="zh-CN" sz="1600">
                <a:solidFill>
                  <a:schemeClr val="bg1"/>
                </a:solidFill>
              </a:rPr>
              <a:t>YING JI FANG AN</a:t>
            </a:r>
            <a:endParaRPr lang="en-US" altLang="zh-CN" sz="1600">
              <a:solidFill>
                <a:schemeClr val="bg1"/>
              </a:solidFill>
            </a:endParaRPr>
          </a:p>
        </p:txBody>
      </p:sp>
      <p:sp>
        <p:nvSpPr>
          <p:cNvPr id="2" name="矩形 1"/>
          <p:cNvSpPr/>
          <p:nvPr/>
        </p:nvSpPr>
        <p:spPr>
          <a:xfrm>
            <a:off x="2624455" y="1047115"/>
            <a:ext cx="5016500" cy="4030980"/>
          </a:xfrm>
          <a:prstGeom prst="rect">
            <a:avLst/>
          </a:prstGeom>
          <a:noFill/>
        </p:spPr>
        <p:txBody>
          <a:bodyPr wrap="square" rtlCol="0">
            <a:spAutoFit/>
          </a:bodyPr>
          <a:p>
            <a:pPr lvl="1" algn="l">
              <a:lnSpc>
                <a:spcPct val="200000"/>
              </a:lnSpc>
              <a:spcBef>
                <a:spcPts val="0"/>
              </a:spcBef>
              <a:spcAft>
                <a:spcPts val="0"/>
              </a:spcAft>
              <a:buFont typeface="+mj-lt"/>
              <a:buNone/>
            </a:pPr>
            <a:r>
              <a:rPr lang="en-US" altLang="zh-CN" sz="1600" dirty="0">
                <a:solidFill>
                  <a:schemeClr val="bg1"/>
                </a:solidFill>
                <a:latin typeface="微软雅黑" panose="020B0503020204020204" charset="-122"/>
                <a:ea typeface="微软雅黑" panose="020B0503020204020204" charset="-122"/>
                <a:sym typeface="+mn-ea"/>
              </a:rPr>
              <a:t>5</a:t>
            </a:r>
            <a:r>
              <a:rPr lang="zh-CN" altLang="en-US" sz="1600" dirty="0">
                <a:solidFill>
                  <a:schemeClr val="bg1"/>
                </a:solidFill>
                <a:latin typeface="微软雅黑" panose="020B0503020204020204" charset="-122"/>
                <a:ea typeface="微软雅黑" panose="020B0503020204020204" charset="-122"/>
                <a:sym typeface="+mn-ea"/>
              </a:rPr>
              <a:t>、出租车不够时情况处理</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20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当出租车场不够车辆时，可以在司机端进行车辆需求的信息发布，可停止A到达区、B到达区、T2交通中心到达区的系统自动处理机制，转为现有的人工验证手机上的信息发布内容。车辆可不经过出租车调度场，人工放行进入A到达区、B到达区、T2交通中心到达区上客。</a:t>
            </a:r>
            <a:endParaRPr lang="zh-CN" altLang="en-US" sz="1600" dirty="0">
              <a:solidFill>
                <a:schemeClr val="bg1"/>
              </a:solidFill>
              <a:latin typeface="微软雅黑" panose="020B0503020204020204" charset="-122"/>
              <a:ea typeface="微软雅黑" panose="020B0503020204020204" charset="-122"/>
              <a:sym typeface="+mn-ea"/>
            </a:endParaRPr>
          </a:p>
          <a:p>
            <a:pPr lvl="1" algn="l">
              <a:lnSpc>
                <a:spcPct val="200000"/>
              </a:lnSpc>
              <a:spcBef>
                <a:spcPts val="0"/>
              </a:spcBef>
              <a:spcAft>
                <a:spcPts val="0"/>
              </a:spcAft>
              <a:buFont typeface="+mj-lt"/>
              <a:buNone/>
            </a:pPr>
            <a:endParaRPr lang="zh-CN" altLang="en-US" sz="1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3888029"/>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3046095"/>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关键业务流程</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59305" y="1255395"/>
            <a:ext cx="428625" cy="2889885"/>
          </a:xfrm>
          <a:prstGeom prst="rect">
            <a:avLst/>
          </a:prstGeom>
          <a:noFill/>
        </p:spPr>
        <p:txBody>
          <a:bodyPr vert="eaVert" wrap="square" rtlCol="0">
            <a:spAutoFit/>
          </a:bodyPr>
          <a:p>
            <a:pPr algn="dist"/>
            <a:r>
              <a:rPr lang="en-US" altLang="zh-CN" sz="1600">
                <a:solidFill>
                  <a:schemeClr val="bg1"/>
                </a:solidFill>
              </a:rPr>
              <a:t>GUAN JIAN YE WU LIU CHEN</a:t>
            </a:r>
            <a:endParaRPr lang="en-US" altLang="zh-CN" sz="1600">
              <a:solidFill>
                <a:schemeClr val="bg1"/>
              </a:solidFill>
            </a:endParaRPr>
          </a:p>
        </p:txBody>
      </p:sp>
      <p:sp>
        <p:nvSpPr>
          <p:cNvPr id="2" name="矩形 1"/>
          <p:cNvSpPr/>
          <p:nvPr/>
        </p:nvSpPr>
        <p:spPr>
          <a:xfrm>
            <a:off x="3121025" y="1062990"/>
            <a:ext cx="4280535" cy="4215765"/>
          </a:xfrm>
          <a:prstGeom prst="rect">
            <a:avLst/>
          </a:prstGeom>
          <a:noFill/>
        </p:spPr>
        <p:txBody>
          <a:bodyPr wrap="square" rtlCol="0">
            <a:spAutoFit/>
          </a:bodyPr>
          <a:p>
            <a:pPr indent="0">
              <a:lnSpc>
                <a:spcPct val="200000"/>
              </a:lnSpc>
              <a:spcBef>
                <a:spcPts val="0"/>
              </a:spcBef>
              <a:spcAft>
                <a:spcPts val="0"/>
              </a:spcAft>
              <a:buFont typeface="+mj-lt"/>
              <a:buNone/>
            </a:pPr>
            <a:r>
              <a:rPr lang="en-US" altLang="zh-CN" sz="2000" b="1" dirty="0">
                <a:solidFill>
                  <a:srgbClr val="FFC000"/>
                </a:solidFill>
                <a:latin typeface="微软雅黑" panose="020B0503020204020204" charset="-122"/>
                <a:ea typeface="微软雅黑" panose="020B0503020204020204" charset="-122"/>
                <a:sym typeface="+mn-ea"/>
              </a:rPr>
              <a:t>1</a:t>
            </a:r>
            <a:r>
              <a:rPr lang="zh-CN" altLang="en-US" sz="2000" b="1" dirty="0">
                <a:solidFill>
                  <a:srgbClr val="FFC000"/>
                </a:solidFill>
                <a:latin typeface="微软雅黑" panose="020B0503020204020204" charset="-122"/>
                <a:ea typeface="微软雅黑" panose="020B0503020204020204" charset="-122"/>
                <a:sym typeface="+mn-ea"/>
              </a:rPr>
              <a:t>、出租车添加流程</a:t>
            </a:r>
            <a:endParaRPr lang="zh-CN" altLang="en-US" sz="2000" b="1" dirty="0">
              <a:solidFill>
                <a:srgbClr val="FFC000"/>
              </a:solidFill>
              <a:latin typeface="微软雅黑" panose="020B0503020204020204" charset="-122"/>
              <a:ea typeface="微软雅黑" panose="020B0503020204020204" charset="-122"/>
              <a:sym typeface="+mn-ea"/>
            </a:endParaRPr>
          </a:p>
          <a:p>
            <a:pPr indent="0">
              <a:lnSpc>
                <a:spcPct val="200000"/>
              </a:lnSpc>
              <a:spcBef>
                <a:spcPts val="0"/>
              </a:spcBef>
              <a:spcAft>
                <a:spcPts val="0"/>
              </a:spcAft>
              <a:buFont typeface="+mj-lt"/>
              <a:buNone/>
            </a:pPr>
            <a:endParaRPr lang="zh-CN" altLang="en-US" b="1" dirty="0">
              <a:solidFill>
                <a:srgbClr val="FFC000"/>
              </a:solidFill>
              <a:latin typeface="微软雅黑" panose="020B0503020204020204" charset="-122"/>
              <a:ea typeface="微软雅黑" panose="020B0503020204020204" charset="-122"/>
              <a:sym typeface="+mn-ea"/>
            </a:endParaRPr>
          </a:p>
          <a:p>
            <a:pPr indent="0">
              <a:lnSpc>
                <a:spcPct val="200000"/>
              </a:lnSpc>
              <a:spcBef>
                <a:spcPts val="0"/>
              </a:spcBef>
              <a:spcAft>
                <a:spcPts val="0"/>
              </a:spcAft>
              <a:buFont typeface="+mj-lt"/>
              <a:buNone/>
            </a:pPr>
            <a:r>
              <a:rPr lang="en-US" altLang="zh-CN" sz="2000" b="1" dirty="0">
                <a:solidFill>
                  <a:srgbClr val="FFC000"/>
                </a:solidFill>
                <a:latin typeface="微软雅黑" panose="020B0503020204020204" charset="-122"/>
                <a:ea typeface="微软雅黑" panose="020B0503020204020204" charset="-122"/>
                <a:sym typeface="+mn-ea"/>
              </a:rPr>
              <a:t>2</a:t>
            </a:r>
            <a:r>
              <a:rPr lang="zh-CN" altLang="en-US" sz="2000" b="1" dirty="0">
                <a:solidFill>
                  <a:srgbClr val="FFC000"/>
                </a:solidFill>
                <a:latin typeface="微软雅黑" panose="020B0503020204020204" charset="-122"/>
                <a:ea typeface="微软雅黑" panose="020B0503020204020204" charset="-122"/>
                <a:sym typeface="+mn-ea"/>
              </a:rPr>
              <a:t>、出租车排队流程</a:t>
            </a:r>
            <a:endParaRPr lang="zh-CN" altLang="en-US" sz="2000" b="1" dirty="0">
              <a:solidFill>
                <a:srgbClr val="FFC000"/>
              </a:solidFill>
              <a:latin typeface="微软雅黑" panose="020B0503020204020204" charset="-122"/>
              <a:ea typeface="微软雅黑" panose="020B0503020204020204" charset="-122"/>
              <a:sym typeface="+mn-ea"/>
            </a:endParaRPr>
          </a:p>
          <a:p>
            <a:pPr indent="0">
              <a:lnSpc>
                <a:spcPct val="200000"/>
              </a:lnSpc>
              <a:spcBef>
                <a:spcPts val="0"/>
              </a:spcBef>
              <a:spcAft>
                <a:spcPts val="0"/>
              </a:spcAft>
              <a:buFont typeface="+mj-lt"/>
              <a:buNone/>
            </a:pPr>
            <a:endParaRPr lang="zh-CN" altLang="en-US" b="1" dirty="0">
              <a:solidFill>
                <a:srgbClr val="FFC000"/>
              </a:solidFill>
              <a:latin typeface="微软雅黑" panose="020B0503020204020204" charset="-122"/>
              <a:ea typeface="微软雅黑" panose="020B0503020204020204" charset="-122"/>
              <a:sym typeface="+mn-ea"/>
            </a:endParaRPr>
          </a:p>
          <a:p>
            <a:pPr indent="0">
              <a:lnSpc>
                <a:spcPct val="200000"/>
              </a:lnSpc>
              <a:spcBef>
                <a:spcPts val="0"/>
              </a:spcBef>
              <a:spcAft>
                <a:spcPts val="0"/>
              </a:spcAft>
              <a:buFont typeface="+mj-lt"/>
              <a:buNone/>
            </a:pPr>
            <a:r>
              <a:rPr lang="en-US" altLang="zh-CN" sz="2000" b="1" dirty="0">
                <a:solidFill>
                  <a:srgbClr val="FFC000"/>
                </a:solidFill>
                <a:latin typeface="微软雅黑" panose="020B0503020204020204" charset="-122"/>
                <a:ea typeface="微软雅黑" panose="020B0503020204020204" charset="-122"/>
                <a:sym typeface="+mn-ea"/>
              </a:rPr>
              <a:t>3</a:t>
            </a:r>
            <a:r>
              <a:rPr lang="zh-CN" altLang="en-US" sz="2000" b="1" dirty="0">
                <a:solidFill>
                  <a:srgbClr val="FFC000"/>
                </a:solidFill>
                <a:latin typeface="微软雅黑" panose="020B0503020204020204" charset="-122"/>
                <a:ea typeface="微软雅黑" panose="020B0503020204020204" charset="-122"/>
                <a:sym typeface="+mn-ea"/>
              </a:rPr>
              <a:t>、出租车派遣流程</a:t>
            </a:r>
            <a:endParaRPr lang="zh-CN" altLang="en-US" sz="2000" b="1" dirty="0">
              <a:solidFill>
                <a:srgbClr val="FFC000"/>
              </a:solidFill>
              <a:latin typeface="微软雅黑" panose="020B0503020204020204" charset="-122"/>
              <a:ea typeface="微软雅黑" panose="020B0503020204020204" charset="-122"/>
              <a:sym typeface="+mn-ea"/>
            </a:endParaRPr>
          </a:p>
          <a:p>
            <a:pPr indent="0">
              <a:lnSpc>
                <a:spcPct val="200000"/>
              </a:lnSpc>
              <a:spcBef>
                <a:spcPts val="0"/>
              </a:spcBef>
              <a:spcAft>
                <a:spcPts val="0"/>
              </a:spcAft>
              <a:buFont typeface="+mj-lt"/>
              <a:buNone/>
            </a:pPr>
            <a:endParaRPr lang="zh-CN" altLang="en-US" b="1" dirty="0">
              <a:solidFill>
                <a:srgbClr val="FFC000"/>
              </a:solidFill>
              <a:latin typeface="微软雅黑" panose="020B0503020204020204" charset="-122"/>
              <a:ea typeface="微软雅黑" panose="020B0503020204020204" charset="-122"/>
              <a:sym typeface="+mn-ea"/>
            </a:endParaRPr>
          </a:p>
          <a:p>
            <a:pPr indent="0">
              <a:lnSpc>
                <a:spcPct val="200000"/>
              </a:lnSpc>
              <a:spcBef>
                <a:spcPts val="0"/>
              </a:spcBef>
              <a:spcAft>
                <a:spcPts val="0"/>
              </a:spcAft>
              <a:buFont typeface="+mj-lt"/>
              <a:buNone/>
            </a:pPr>
            <a:r>
              <a:rPr lang="en-US" altLang="zh-CN" sz="2000" b="1" dirty="0">
                <a:solidFill>
                  <a:srgbClr val="FFC000"/>
                </a:solidFill>
                <a:latin typeface="微软雅黑" panose="020B0503020204020204" charset="-122"/>
                <a:ea typeface="微软雅黑" panose="020B0503020204020204" charset="-122"/>
                <a:sym typeface="+mn-ea"/>
              </a:rPr>
              <a:t>4</a:t>
            </a:r>
            <a:r>
              <a:rPr lang="zh-CN" altLang="en-US" sz="2000" b="1" dirty="0">
                <a:solidFill>
                  <a:srgbClr val="FFC000"/>
                </a:solidFill>
                <a:latin typeface="微软雅黑" panose="020B0503020204020204" charset="-122"/>
                <a:ea typeface="微软雅黑" panose="020B0503020204020204" charset="-122"/>
                <a:sym typeface="+mn-ea"/>
              </a:rPr>
              <a:t>、出租车离开出租车场流程</a:t>
            </a:r>
            <a:endParaRPr lang="zh-CN" altLang="en-US" sz="2000" b="1" dirty="0">
              <a:solidFill>
                <a:srgbClr val="FFC000"/>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342002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2061210"/>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图纸确认</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59305" y="1255395"/>
            <a:ext cx="428625" cy="1905000"/>
          </a:xfrm>
          <a:prstGeom prst="rect">
            <a:avLst/>
          </a:prstGeom>
          <a:noFill/>
        </p:spPr>
        <p:txBody>
          <a:bodyPr vert="eaVert" wrap="square" rtlCol="0">
            <a:spAutoFit/>
          </a:bodyPr>
          <a:p>
            <a:pPr algn="dist"/>
            <a:r>
              <a:rPr lang="en-US" altLang="zh-CN" sz="1600">
                <a:solidFill>
                  <a:schemeClr val="bg1"/>
                </a:solidFill>
              </a:rPr>
              <a:t>TU ZHI QUE REN</a:t>
            </a:r>
            <a:endParaRPr lang="en-US" altLang="zh-CN" sz="1600">
              <a:solidFill>
                <a:schemeClr val="bg1"/>
              </a:solidFill>
            </a:endParaRPr>
          </a:p>
        </p:txBody>
      </p:sp>
      <p:sp>
        <p:nvSpPr>
          <p:cNvPr id="2" name="矩形 1"/>
          <p:cNvSpPr/>
          <p:nvPr/>
        </p:nvSpPr>
        <p:spPr>
          <a:xfrm>
            <a:off x="3030855" y="1053465"/>
            <a:ext cx="4280535" cy="3538220"/>
          </a:xfrm>
          <a:prstGeom prst="rect">
            <a:avLst/>
          </a:prstGeom>
          <a:noFill/>
        </p:spPr>
        <p:txBody>
          <a:bodyPr wrap="square" rtlCol="0">
            <a:spAutoFit/>
          </a:bodyPr>
          <a:p>
            <a:pPr indent="0">
              <a:lnSpc>
                <a:spcPct val="200000"/>
              </a:lnSpc>
              <a:spcBef>
                <a:spcPts val="0"/>
              </a:spcBef>
              <a:spcAft>
                <a:spcPts val="0"/>
              </a:spcAft>
              <a:buFont typeface="+mj-lt"/>
              <a:buNone/>
            </a:pPr>
            <a:r>
              <a:rPr lang="en-US" altLang="zh-CN" sz="1600" b="1" dirty="0">
                <a:solidFill>
                  <a:srgbClr val="FFC000"/>
                </a:solidFill>
                <a:latin typeface="微软雅黑" panose="020B0503020204020204" charset="-122"/>
                <a:ea typeface="微软雅黑" panose="020B0503020204020204" charset="-122"/>
                <a:sym typeface="+mn-ea"/>
              </a:rPr>
              <a:t>1</a:t>
            </a:r>
            <a:r>
              <a:rPr lang="zh-CN" altLang="en-US" sz="1600" b="1" dirty="0">
                <a:solidFill>
                  <a:srgbClr val="FFC000"/>
                </a:solidFill>
                <a:latin typeface="微软雅黑" panose="020B0503020204020204" charset="-122"/>
                <a:ea typeface="微软雅黑" panose="020B0503020204020204" charset="-122"/>
                <a:sym typeface="+mn-ea"/>
              </a:rPr>
              <a:t>、出租车调度场 V-1 20171114</a:t>
            </a:r>
            <a:endParaRPr lang="zh-CN" altLang="en-US" sz="1600" b="1" dirty="0">
              <a:solidFill>
                <a:srgbClr val="FFC000"/>
              </a:solidFill>
              <a:latin typeface="微软雅黑" panose="020B0503020204020204" charset="-122"/>
              <a:ea typeface="微软雅黑" panose="020B0503020204020204" charset="-122"/>
              <a:sym typeface="+mn-ea"/>
            </a:endParaRPr>
          </a:p>
          <a:p>
            <a:pPr indent="0">
              <a:lnSpc>
                <a:spcPct val="200000"/>
              </a:lnSpc>
              <a:spcBef>
                <a:spcPts val="0"/>
              </a:spcBef>
              <a:spcAft>
                <a:spcPts val="0"/>
              </a:spcAft>
              <a:buFont typeface="+mj-lt"/>
              <a:buNone/>
            </a:pPr>
            <a:endParaRPr lang="zh-CN" altLang="en-US" sz="1600" b="1" dirty="0">
              <a:solidFill>
                <a:srgbClr val="FFC000"/>
              </a:solidFill>
              <a:latin typeface="微软雅黑" panose="020B0503020204020204" charset="-122"/>
              <a:ea typeface="微软雅黑" panose="020B0503020204020204" charset="-122"/>
              <a:sym typeface="+mn-ea"/>
            </a:endParaRPr>
          </a:p>
          <a:p>
            <a:pPr indent="0">
              <a:lnSpc>
                <a:spcPct val="200000"/>
              </a:lnSpc>
              <a:spcBef>
                <a:spcPts val="0"/>
              </a:spcBef>
              <a:spcAft>
                <a:spcPts val="0"/>
              </a:spcAft>
              <a:buFont typeface="+mj-lt"/>
              <a:buNone/>
            </a:pPr>
            <a:r>
              <a:rPr lang="en-US" altLang="zh-CN" sz="1600" b="1" dirty="0">
                <a:solidFill>
                  <a:srgbClr val="FFC000"/>
                </a:solidFill>
                <a:latin typeface="微软雅黑" panose="020B0503020204020204" charset="-122"/>
                <a:ea typeface="微软雅黑" panose="020B0503020204020204" charset="-122"/>
                <a:sym typeface="+mn-ea"/>
              </a:rPr>
              <a:t>2</a:t>
            </a:r>
            <a:r>
              <a:rPr lang="zh-CN" altLang="en-US" sz="1600" b="1" dirty="0">
                <a:solidFill>
                  <a:srgbClr val="FFC000"/>
                </a:solidFill>
                <a:latin typeface="微软雅黑" panose="020B0503020204020204" charset="-122"/>
                <a:ea typeface="微软雅黑" panose="020B0503020204020204" charset="-122"/>
                <a:sym typeface="+mn-ea"/>
              </a:rPr>
              <a:t>、A到达区 V-4   20171110</a:t>
            </a:r>
            <a:endParaRPr lang="zh-CN" altLang="en-US" sz="1600" b="1" dirty="0">
              <a:solidFill>
                <a:srgbClr val="FFC000"/>
              </a:solidFill>
              <a:latin typeface="微软雅黑" panose="020B0503020204020204" charset="-122"/>
              <a:ea typeface="微软雅黑" panose="020B0503020204020204" charset="-122"/>
              <a:sym typeface="+mn-ea"/>
            </a:endParaRPr>
          </a:p>
          <a:p>
            <a:pPr indent="0">
              <a:lnSpc>
                <a:spcPct val="200000"/>
              </a:lnSpc>
              <a:spcBef>
                <a:spcPts val="0"/>
              </a:spcBef>
              <a:spcAft>
                <a:spcPts val="0"/>
              </a:spcAft>
              <a:buFont typeface="+mj-lt"/>
              <a:buNone/>
            </a:pPr>
            <a:endParaRPr lang="zh-CN" altLang="en-US" sz="1600" b="1" dirty="0">
              <a:solidFill>
                <a:srgbClr val="FFC000"/>
              </a:solidFill>
              <a:latin typeface="微软雅黑" panose="020B0503020204020204" charset="-122"/>
              <a:ea typeface="微软雅黑" panose="020B0503020204020204" charset="-122"/>
              <a:sym typeface="+mn-ea"/>
            </a:endParaRPr>
          </a:p>
          <a:p>
            <a:pPr indent="0">
              <a:lnSpc>
                <a:spcPct val="200000"/>
              </a:lnSpc>
              <a:spcBef>
                <a:spcPts val="0"/>
              </a:spcBef>
              <a:spcAft>
                <a:spcPts val="0"/>
              </a:spcAft>
              <a:buFont typeface="+mj-lt"/>
              <a:buNone/>
            </a:pPr>
            <a:r>
              <a:rPr lang="en-US" altLang="zh-CN" sz="1600" b="1" dirty="0">
                <a:solidFill>
                  <a:srgbClr val="FFC000"/>
                </a:solidFill>
                <a:latin typeface="微软雅黑" panose="020B0503020204020204" charset="-122"/>
                <a:ea typeface="微软雅黑" panose="020B0503020204020204" charset="-122"/>
                <a:sym typeface="+mn-ea"/>
              </a:rPr>
              <a:t>3</a:t>
            </a:r>
            <a:r>
              <a:rPr lang="zh-CN" altLang="en-US" sz="1600" b="1" dirty="0">
                <a:solidFill>
                  <a:srgbClr val="FFC000"/>
                </a:solidFill>
                <a:latin typeface="微软雅黑" panose="020B0503020204020204" charset="-122"/>
                <a:ea typeface="微软雅黑" panose="020B0503020204020204" charset="-122"/>
                <a:sym typeface="+mn-ea"/>
              </a:rPr>
              <a:t>、B到达区 V-4   20171110</a:t>
            </a:r>
            <a:endParaRPr lang="zh-CN" altLang="en-US" sz="1600" b="1" dirty="0">
              <a:solidFill>
                <a:srgbClr val="FFC000"/>
              </a:solidFill>
              <a:latin typeface="微软雅黑" panose="020B0503020204020204" charset="-122"/>
              <a:ea typeface="微软雅黑" panose="020B0503020204020204" charset="-122"/>
              <a:sym typeface="+mn-ea"/>
            </a:endParaRPr>
          </a:p>
          <a:p>
            <a:pPr indent="0">
              <a:lnSpc>
                <a:spcPct val="200000"/>
              </a:lnSpc>
              <a:spcBef>
                <a:spcPts val="0"/>
              </a:spcBef>
              <a:spcAft>
                <a:spcPts val="0"/>
              </a:spcAft>
              <a:buFont typeface="+mj-lt"/>
              <a:buNone/>
            </a:pPr>
            <a:endParaRPr lang="zh-CN" altLang="en-US" sz="1600" b="1" dirty="0">
              <a:solidFill>
                <a:srgbClr val="FFC000"/>
              </a:solidFill>
              <a:latin typeface="微软雅黑" panose="020B0503020204020204" charset="-122"/>
              <a:ea typeface="微软雅黑" panose="020B0503020204020204" charset="-122"/>
              <a:sym typeface="+mn-ea"/>
            </a:endParaRPr>
          </a:p>
          <a:p>
            <a:pPr indent="0">
              <a:lnSpc>
                <a:spcPct val="200000"/>
              </a:lnSpc>
              <a:spcBef>
                <a:spcPts val="0"/>
              </a:spcBef>
              <a:spcAft>
                <a:spcPts val="0"/>
              </a:spcAft>
              <a:buFont typeface="+mj-lt"/>
              <a:buNone/>
            </a:pPr>
            <a:r>
              <a:rPr lang="en-US" altLang="zh-CN" sz="1600" b="1" dirty="0">
                <a:solidFill>
                  <a:srgbClr val="FFC000"/>
                </a:solidFill>
                <a:latin typeface="微软雅黑" panose="020B0503020204020204" charset="-122"/>
                <a:ea typeface="微软雅黑" panose="020B0503020204020204" charset="-122"/>
                <a:sym typeface="+mn-ea"/>
              </a:rPr>
              <a:t>4</a:t>
            </a:r>
            <a:r>
              <a:rPr lang="zh-CN" altLang="en-US" sz="1600" b="1" dirty="0">
                <a:solidFill>
                  <a:srgbClr val="FFC000"/>
                </a:solidFill>
                <a:latin typeface="微软雅黑" panose="020B0503020204020204" charset="-122"/>
                <a:ea typeface="微软雅黑" panose="020B0503020204020204" charset="-122"/>
                <a:sym typeface="+mn-ea"/>
              </a:rPr>
              <a:t>、T2交通中心上客点 V-1 20171115</a:t>
            </a:r>
            <a:endParaRPr lang="zh-CN" altLang="en-US" sz="1600" b="1" dirty="0">
              <a:solidFill>
                <a:srgbClr val="FFC000"/>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44176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2061210"/>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设备确认</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59305" y="1255395"/>
            <a:ext cx="428625" cy="1905000"/>
          </a:xfrm>
          <a:prstGeom prst="rect">
            <a:avLst/>
          </a:prstGeom>
          <a:noFill/>
        </p:spPr>
        <p:txBody>
          <a:bodyPr vert="eaVert" wrap="square" rtlCol="0">
            <a:spAutoFit/>
          </a:bodyPr>
          <a:p>
            <a:pPr algn="dist"/>
            <a:r>
              <a:rPr lang="en-US" altLang="zh-CN" sz="1600">
                <a:solidFill>
                  <a:schemeClr val="bg1"/>
                </a:solidFill>
              </a:rPr>
              <a:t>SHE BEI QUE REN</a:t>
            </a:r>
            <a:endParaRPr lang="en-US" altLang="zh-CN" sz="1600">
              <a:solidFill>
                <a:schemeClr val="bg1"/>
              </a:solidFill>
            </a:endParaRPr>
          </a:p>
        </p:txBody>
      </p:sp>
      <p:sp>
        <p:nvSpPr>
          <p:cNvPr id="2" name="矩形 1"/>
          <p:cNvSpPr/>
          <p:nvPr/>
        </p:nvSpPr>
        <p:spPr>
          <a:xfrm>
            <a:off x="3226435" y="1178560"/>
            <a:ext cx="4280535" cy="1568450"/>
          </a:xfrm>
          <a:prstGeom prst="rect">
            <a:avLst/>
          </a:prstGeom>
          <a:noFill/>
        </p:spPr>
        <p:txBody>
          <a:bodyPr wrap="square" rtlCol="0">
            <a:spAutoFit/>
          </a:bodyPr>
          <a:p>
            <a:pPr indent="0">
              <a:lnSpc>
                <a:spcPct val="200000"/>
              </a:lnSpc>
              <a:spcBef>
                <a:spcPts val="0"/>
              </a:spcBef>
              <a:spcAft>
                <a:spcPts val="0"/>
              </a:spcAft>
              <a:buFont typeface="+mj-lt"/>
              <a:buNone/>
            </a:pPr>
            <a:r>
              <a:rPr lang="en-US" altLang="zh-CN" sz="1600" b="1" dirty="0">
                <a:solidFill>
                  <a:srgbClr val="FFC000"/>
                </a:solidFill>
                <a:latin typeface="微软雅黑" panose="020B0503020204020204" charset="-122"/>
                <a:ea typeface="微软雅黑" panose="020B0503020204020204" charset="-122"/>
                <a:sym typeface="+mn-ea"/>
              </a:rPr>
              <a:t>1</a:t>
            </a:r>
            <a:r>
              <a:rPr lang="zh-CN" altLang="en-US" sz="1600" b="1" dirty="0">
                <a:solidFill>
                  <a:srgbClr val="FFC000"/>
                </a:solidFill>
                <a:latin typeface="微软雅黑" panose="020B0503020204020204" charset="-122"/>
                <a:ea typeface="微软雅黑" panose="020B0503020204020204" charset="-122"/>
                <a:sym typeface="+mn-ea"/>
              </a:rPr>
              <a:t>、车道国标交通灯</a:t>
            </a:r>
            <a:endParaRPr lang="zh-CN" altLang="en-US" sz="1600" b="1" dirty="0">
              <a:solidFill>
                <a:srgbClr val="FFC000"/>
              </a:solidFill>
              <a:latin typeface="微软雅黑" panose="020B0503020204020204" charset="-122"/>
              <a:ea typeface="微软雅黑" panose="020B0503020204020204" charset="-122"/>
              <a:sym typeface="+mn-ea"/>
            </a:endParaRPr>
          </a:p>
          <a:p>
            <a:pPr indent="0">
              <a:lnSpc>
                <a:spcPct val="200000"/>
              </a:lnSpc>
              <a:spcBef>
                <a:spcPts val="0"/>
              </a:spcBef>
              <a:spcAft>
                <a:spcPts val="0"/>
              </a:spcAft>
              <a:buFont typeface="+mj-lt"/>
              <a:buNone/>
            </a:pPr>
            <a:endParaRPr lang="zh-CN" altLang="en-US" sz="1600" b="1" dirty="0">
              <a:solidFill>
                <a:srgbClr val="FFC000"/>
              </a:solidFill>
              <a:latin typeface="微软雅黑" panose="020B0503020204020204" charset="-122"/>
              <a:ea typeface="微软雅黑" panose="020B0503020204020204" charset="-122"/>
              <a:sym typeface="+mn-ea"/>
            </a:endParaRPr>
          </a:p>
          <a:p>
            <a:pPr indent="0">
              <a:lnSpc>
                <a:spcPct val="200000"/>
              </a:lnSpc>
              <a:spcBef>
                <a:spcPts val="0"/>
              </a:spcBef>
              <a:spcAft>
                <a:spcPts val="0"/>
              </a:spcAft>
              <a:buFont typeface="+mj-lt"/>
              <a:buNone/>
            </a:pPr>
            <a:r>
              <a:rPr lang="en-US" altLang="zh-CN" sz="1600" b="1" dirty="0">
                <a:solidFill>
                  <a:srgbClr val="FFC000"/>
                </a:solidFill>
                <a:latin typeface="微软雅黑" panose="020B0503020204020204" charset="-122"/>
                <a:ea typeface="微软雅黑" panose="020B0503020204020204" charset="-122"/>
                <a:sym typeface="+mn-ea"/>
              </a:rPr>
              <a:t>2</a:t>
            </a:r>
            <a:r>
              <a:rPr lang="zh-CN" altLang="en-US" sz="1600" b="1" dirty="0">
                <a:solidFill>
                  <a:srgbClr val="FFC000"/>
                </a:solidFill>
                <a:latin typeface="微软雅黑" panose="020B0503020204020204" charset="-122"/>
                <a:ea typeface="微软雅黑" panose="020B0503020204020204" charset="-122"/>
                <a:sym typeface="+mn-ea"/>
              </a:rPr>
              <a:t>、车道国标交通灯控制柜</a:t>
            </a:r>
            <a:endParaRPr lang="zh-CN" altLang="en-US" sz="1600" b="1" dirty="0">
              <a:solidFill>
                <a:srgbClr val="FFC000"/>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44176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2061210"/>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进度计划</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59305" y="1255395"/>
            <a:ext cx="428625" cy="1905000"/>
          </a:xfrm>
          <a:prstGeom prst="rect">
            <a:avLst/>
          </a:prstGeom>
          <a:noFill/>
        </p:spPr>
        <p:txBody>
          <a:bodyPr vert="eaVert" wrap="square" rtlCol="0">
            <a:spAutoFit/>
          </a:bodyPr>
          <a:p>
            <a:pPr algn="dist"/>
            <a:r>
              <a:rPr lang="en-US" altLang="zh-CN" sz="1600">
                <a:solidFill>
                  <a:schemeClr val="bg1"/>
                </a:solidFill>
              </a:rPr>
              <a:t>JIN DU JI HUA</a:t>
            </a:r>
            <a:endParaRPr lang="en-US" altLang="zh-CN" sz="1600">
              <a:solidFill>
                <a:schemeClr val="bg1"/>
              </a:solidFill>
            </a:endParaRPr>
          </a:p>
        </p:txBody>
      </p:sp>
      <p:graphicFrame>
        <p:nvGraphicFramePr>
          <p:cNvPr id="0" name="表格 -1"/>
          <p:cNvGraphicFramePr/>
          <p:nvPr/>
        </p:nvGraphicFramePr>
        <p:xfrm>
          <a:off x="3181350" y="1702435"/>
          <a:ext cx="6097270" cy="4574540"/>
        </p:xfrm>
        <a:graphic>
          <a:graphicData uri="http://schemas.openxmlformats.org/drawingml/2006/table">
            <a:tbl>
              <a:tblPr firstRow="1" bandRow="1">
                <a:tableStyleId>{35758FB7-9AC5-4552-8A53-C91805E547FA}</a:tableStyleId>
              </a:tblPr>
              <a:tblGrid>
                <a:gridCol w="669290"/>
                <a:gridCol w="1767840"/>
                <a:gridCol w="1221105"/>
                <a:gridCol w="1218565"/>
              </a:tblGrid>
              <a:tr h="280035">
                <a:tc>
                  <a:txBody>
                    <a:bodyPr/>
                    <a:p>
                      <a:pPr indent="0">
                        <a:buNone/>
                      </a:pPr>
                      <a:r>
                        <a:rPr lang="zh-CN" altLang="en-US" sz="1200"/>
                        <a:t>任务序号</a:t>
                      </a:r>
                      <a:endParaRPr lang="zh-CN" altLang="en-US" sz="1200"/>
                    </a:p>
                  </a:txBody>
                  <a:tcPr marL="0" marR="0" marT="0" marB="1" vert="horz" anchor="ctr" anchorCtr="1"/>
                </a:tc>
                <a:tc>
                  <a:txBody>
                    <a:bodyPr/>
                    <a:p>
                      <a:pPr indent="0">
                        <a:buNone/>
                      </a:pPr>
                      <a:r>
                        <a:rPr lang="zh-CN" altLang="en-US" sz="1200"/>
                        <a:t>任务明细项</a:t>
                      </a:r>
                      <a:endParaRPr lang="zh-CN" altLang="en-US" sz="1200"/>
                    </a:p>
                  </a:txBody>
                  <a:tcPr marL="0" marR="0" marT="0" marB="1" vert="horz" anchor="ctr" anchorCtr="1"/>
                </a:tc>
                <a:tc>
                  <a:txBody>
                    <a:bodyPr/>
                    <a:p>
                      <a:pPr indent="0">
                        <a:buNone/>
                      </a:pPr>
                      <a:r>
                        <a:rPr lang="zh-CN" altLang="en-US" sz="1200"/>
                        <a:t>开始明间</a:t>
                      </a:r>
                      <a:endParaRPr lang="zh-CN" altLang="en-US" sz="1200"/>
                    </a:p>
                  </a:txBody>
                  <a:tcPr marL="0" marR="0" marT="0" marB="1" vert="horz" anchor="ctr" anchorCtr="1"/>
                </a:tc>
                <a:tc>
                  <a:txBody>
                    <a:bodyPr/>
                    <a:p>
                      <a:pPr indent="0">
                        <a:buNone/>
                      </a:pPr>
                      <a:r>
                        <a:rPr lang="zh-CN" altLang="en-US" sz="1200"/>
                        <a:t>结束时间</a:t>
                      </a:r>
                      <a:endParaRPr lang="zh-CN" altLang="en-US" sz="1200"/>
                    </a:p>
                  </a:txBody>
                  <a:tcPr marL="0" marR="0" marT="0" marB="1" vert="horz" anchor="ctr" anchorCtr="1"/>
                </a:tc>
              </a:tr>
              <a:tr h="279400">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1</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zh-CN" altLang="en-US" sz="1400" b="1">
                          <a:solidFill>
                            <a:schemeClr val="tx1">
                              <a:lumMod val="75000"/>
                              <a:lumOff val="25000"/>
                            </a:schemeClr>
                          </a:solidFill>
                          <a:latin typeface="微软雅黑" panose="020B0503020204020204" charset="-122"/>
                          <a:ea typeface="微软雅黑" panose="020B0503020204020204" charset="-122"/>
                        </a:rPr>
                        <a:t>项目启动会议</a:t>
                      </a:r>
                      <a:endParaRPr lang="zh-CN" altLang="en-US"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2017-11-14</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2017-11-14</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r>
              <a:tr h="280035">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zh-CN" altLang="en-US" sz="1400" b="1">
                          <a:solidFill>
                            <a:schemeClr val="tx1">
                              <a:lumMod val="75000"/>
                              <a:lumOff val="25000"/>
                            </a:schemeClr>
                          </a:solidFill>
                          <a:latin typeface="微软雅黑" panose="020B0503020204020204" charset="-122"/>
                          <a:ea typeface="微软雅黑" panose="020B0503020204020204" charset="-122"/>
                        </a:rPr>
                        <a:t>需求调研</a:t>
                      </a:r>
                      <a:endParaRPr lang="zh-CN" altLang="en-US"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2017-11-14</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2017-11-23</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r>
              <a:tr h="279400">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3</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zh-CN" altLang="en-US" sz="1400" b="1">
                          <a:solidFill>
                            <a:schemeClr val="tx1">
                              <a:lumMod val="75000"/>
                              <a:lumOff val="25000"/>
                            </a:schemeClr>
                          </a:solidFill>
                          <a:latin typeface="微软雅黑" panose="020B0503020204020204" charset="-122"/>
                          <a:ea typeface="微软雅黑" panose="020B0503020204020204" charset="-122"/>
                        </a:rPr>
                        <a:t>需求讲解</a:t>
                      </a:r>
                      <a:endParaRPr lang="zh-CN" altLang="en-US"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2017-11-15</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2017-11-17</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r>
              <a:tr h="279400">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4</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zh-CN" altLang="en-US" sz="1400" b="1">
                          <a:solidFill>
                            <a:schemeClr val="tx1">
                              <a:lumMod val="75000"/>
                              <a:lumOff val="25000"/>
                            </a:schemeClr>
                          </a:solidFill>
                          <a:latin typeface="微软雅黑" panose="020B0503020204020204" charset="-122"/>
                          <a:ea typeface="微软雅黑" panose="020B0503020204020204" charset="-122"/>
                        </a:rPr>
                        <a:t>系统设计</a:t>
                      </a:r>
                      <a:endParaRPr lang="zh-CN" altLang="en-US"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2017-11-17</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2017-11-23</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r>
              <a:tr h="280035">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5</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zh-CN" altLang="en-US" sz="1400" b="1">
                          <a:solidFill>
                            <a:schemeClr val="tx1">
                              <a:lumMod val="75000"/>
                              <a:lumOff val="25000"/>
                            </a:schemeClr>
                          </a:solidFill>
                          <a:latin typeface="微软雅黑" panose="020B0503020204020204" charset="-122"/>
                          <a:ea typeface="微软雅黑" panose="020B0503020204020204" charset="-122"/>
                        </a:rPr>
                        <a:t>需求和设计评审</a:t>
                      </a:r>
                      <a:endParaRPr lang="zh-CN" altLang="en-US"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2017-11-24</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2017-11-27</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r>
              <a:tr h="280035">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6</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zh-CN" altLang="en-US" sz="1400" b="1">
                          <a:solidFill>
                            <a:schemeClr val="tx1">
                              <a:lumMod val="75000"/>
                              <a:lumOff val="25000"/>
                            </a:schemeClr>
                          </a:solidFill>
                          <a:latin typeface="微软雅黑" panose="020B0503020204020204" charset="-122"/>
                          <a:ea typeface="微软雅黑" panose="020B0503020204020204" charset="-122"/>
                        </a:rPr>
                        <a:t>代码开发</a:t>
                      </a:r>
                      <a:endParaRPr lang="zh-CN" altLang="en-US"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2017-11-28</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2018-01-05</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r>
              <a:tr h="279400">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7</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zh-CN" altLang="en-US" sz="1400" b="1">
                          <a:solidFill>
                            <a:schemeClr val="tx1">
                              <a:lumMod val="75000"/>
                              <a:lumOff val="25000"/>
                            </a:schemeClr>
                          </a:solidFill>
                          <a:latin typeface="微软雅黑" panose="020B0503020204020204" charset="-122"/>
                          <a:ea typeface="微软雅黑" panose="020B0503020204020204" charset="-122"/>
                        </a:rPr>
                        <a:t>系统测试及调优</a:t>
                      </a:r>
                      <a:endParaRPr lang="zh-CN" altLang="en-US"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2018-01-08</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2018-01-12</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r>
              <a:tr h="361950">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8</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zh-CN" altLang="en-US" sz="1400" b="1">
                          <a:solidFill>
                            <a:schemeClr val="tx1">
                              <a:lumMod val="75000"/>
                              <a:lumOff val="25000"/>
                            </a:schemeClr>
                          </a:solidFill>
                          <a:latin typeface="微软雅黑" panose="020B0503020204020204" charset="-122"/>
                          <a:ea typeface="微软雅黑" panose="020B0503020204020204" charset="-122"/>
                        </a:rPr>
                        <a:t>搭建客户测试环境</a:t>
                      </a:r>
                      <a:endParaRPr lang="zh-CN" altLang="en-US"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2018-01-15</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2018-01-15</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r>
              <a:tr h="280035">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9</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zh-CN" altLang="en-US" sz="1400" b="1">
                          <a:solidFill>
                            <a:schemeClr val="tx1">
                              <a:lumMod val="75000"/>
                              <a:lumOff val="25000"/>
                            </a:schemeClr>
                          </a:solidFill>
                          <a:latin typeface="微软雅黑" panose="020B0503020204020204" charset="-122"/>
                          <a:ea typeface="微软雅黑" panose="020B0503020204020204" charset="-122"/>
                        </a:rPr>
                        <a:t>用户培训</a:t>
                      </a:r>
                      <a:endParaRPr lang="zh-CN" altLang="en-US"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2018-01-16</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2018-01-16</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r>
              <a:tr h="280035">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10</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zh-CN" altLang="en-US" sz="1400" b="1">
                          <a:solidFill>
                            <a:schemeClr val="tx1">
                              <a:lumMod val="75000"/>
                              <a:lumOff val="25000"/>
                            </a:schemeClr>
                          </a:solidFill>
                          <a:latin typeface="微软雅黑" panose="020B0503020204020204" charset="-122"/>
                          <a:ea typeface="微软雅黑" panose="020B0503020204020204" charset="-122"/>
                        </a:rPr>
                        <a:t>用户验收测试及反馈</a:t>
                      </a:r>
                      <a:endParaRPr lang="zh-CN" altLang="en-US"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2018-01-17</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2018-01-30</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r>
              <a:tr h="279400">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11</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zh-CN" altLang="en-US" sz="1400" b="1">
                          <a:solidFill>
                            <a:schemeClr val="tx1">
                              <a:lumMod val="75000"/>
                              <a:lumOff val="25000"/>
                            </a:schemeClr>
                          </a:solidFill>
                          <a:latin typeface="微软雅黑" panose="020B0503020204020204" charset="-122"/>
                          <a:ea typeface="微软雅黑" panose="020B0503020204020204" charset="-122"/>
                        </a:rPr>
                        <a:t>缺陷修复及代码调优</a:t>
                      </a:r>
                      <a:endParaRPr lang="zh-CN" altLang="en-US"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2018-01-17</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2018-01-30</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r>
              <a:tr h="279400">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12</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zh-CN" altLang="en-US" sz="1400" b="1">
                          <a:solidFill>
                            <a:schemeClr val="tx1">
                              <a:lumMod val="75000"/>
                              <a:lumOff val="25000"/>
                            </a:schemeClr>
                          </a:solidFill>
                          <a:latin typeface="微软雅黑" panose="020B0503020204020204" charset="-122"/>
                          <a:ea typeface="微软雅黑" panose="020B0503020204020204" charset="-122"/>
                        </a:rPr>
                        <a:t>搭建生产环境</a:t>
                      </a:r>
                      <a:endParaRPr lang="zh-CN" altLang="en-US"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2018-01-19</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2018-01-19</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r>
              <a:tr h="280035">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13</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zh-CN" altLang="en-US" sz="1400" b="1">
                          <a:solidFill>
                            <a:schemeClr val="tx1">
                              <a:lumMod val="75000"/>
                              <a:lumOff val="25000"/>
                            </a:schemeClr>
                          </a:solidFill>
                          <a:latin typeface="微软雅黑" panose="020B0503020204020204" charset="-122"/>
                          <a:ea typeface="微软雅黑" panose="020B0503020204020204" charset="-122"/>
                        </a:rPr>
                        <a:t>性能测试及调优</a:t>
                      </a:r>
                      <a:endParaRPr lang="zh-CN" altLang="en-US"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2018-01-20</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2018-02-20</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r>
              <a:tr h="279400">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14</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zh-CN" altLang="en-US" sz="1400" b="1">
                          <a:solidFill>
                            <a:schemeClr val="tx1">
                              <a:lumMod val="75000"/>
                              <a:lumOff val="25000"/>
                            </a:schemeClr>
                          </a:solidFill>
                          <a:latin typeface="微软雅黑" panose="020B0503020204020204" charset="-122"/>
                          <a:ea typeface="微软雅黑" panose="020B0503020204020204" charset="-122"/>
                        </a:rPr>
                        <a:t>系统试运行</a:t>
                      </a:r>
                      <a:endParaRPr lang="zh-CN" altLang="en-US"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2018-01-20</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2018-03-20</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r>
              <a:tr h="296545">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15</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zh-CN" altLang="en-US" sz="1400" b="1">
                          <a:solidFill>
                            <a:schemeClr val="tx1">
                              <a:lumMod val="75000"/>
                              <a:lumOff val="25000"/>
                            </a:schemeClr>
                          </a:solidFill>
                          <a:latin typeface="微软雅黑" panose="020B0503020204020204" charset="-122"/>
                          <a:ea typeface="微软雅黑" panose="020B0503020204020204" charset="-122"/>
                        </a:rPr>
                        <a:t>项目验收</a:t>
                      </a:r>
                      <a:endParaRPr lang="zh-CN" altLang="en-US"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2018-03-20</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c>
                  <a:txBody>
                    <a:bodyPr/>
                    <a:p>
                      <a:pPr indent="0">
                        <a:buNone/>
                      </a:pPr>
                      <a:r>
                        <a:rPr lang="en-US" altLang="zh-CN" sz="1400" b="1">
                          <a:solidFill>
                            <a:schemeClr val="tx1">
                              <a:lumMod val="75000"/>
                              <a:lumOff val="25000"/>
                            </a:schemeClr>
                          </a:solidFill>
                          <a:latin typeface="微软雅黑" panose="020B0503020204020204" charset="-122"/>
                          <a:ea typeface="微软雅黑" panose="020B0503020204020204" charset="-122"/>
                        </a:rPr>
                        <a:t>2018-03-25</a:t>
                      </a:r>
                      <a:endParaRPr lang="en-US" altLang="zh-CN" sz="1400" b="1">
                        <a:solidFill>
                          <a:schemeClr val="tx1">
                            <a:lumMod val="75000"/>
                            <a:lumOff val="25000"/>
                          </a:schemeClr>
                        </a:solidFill>
                        <a:latin typeface="微软雅黑" panose="020B0503020204020204" charset="-122"/>
                        <a:ea typeface="微软雅黑" panose="020B0503020204020204" charset="-122"/>
                      </a:endParaRPr>
                    </a:p>
                  </a:txBody>
                  <a:tcPr marL="0" marR="0" marT="0" marB="1" vert="horz" anchor="ctr" anchorCtr="1"/>
                </a:tc>
              </a:tr>
            </a:tbl>
          </a:graphicData>
        </a:graphic>
      </p:graphicFrame>
      <p:sp>
        <p:nvSpPr>
          <p:cNvPr id="2" name="文本框 1"/>
          <p:cNvSpPr txBox="1"/>
          <p:nvPr/>
        </p:nvSpPr>
        <p:spPr>
          <a:xfrm>
            <a:off x="2657475" y="811530"/>
            <a:ext cx="6126480" cy="645160"/>
          </a:xfrm>
          <a:prstGeom prst="rect">
            <a:avLst/>
          </a:prstGeom>
          <a:noFill/>
        </p:spPr>
        <p:txBody>
          <a:bodyPr wrap="none" rtlCol="0" anchor="t">
            <a:spAutoFit/>
          </a:bodyPr>
          <a:p>
            <a:pPr algn="l"/>
            <a:r>
              <a:rPr lang="zh-CN" altLang="en-US" b="1" dirty="0">
                <a:solidFill>
                  <a:srgbClr val="FFC000"/>
                </a:solidFill>
                <a:latin typeface="微软雅黑" panose="020B0503020204020204" charset="-122"/>
                <a:ea typeface="微软雅黑" panose="020B0503020204020204" charset="-122"/>
                <a:sym typeface="+mn-ea"/>
              </a:rPr>
              <a:t>参与方：股份公司综合区、市交委科信处、交通投资公司、</a:t>
            </a:r>
            <a:endParaRPr lang="zh-CN" altLang="en-US" b="1" dirty="0">
              <a:solidFill>
                <a:srgbClr val="FFC000"/>
              </a:solidFill>
              <a:latin typeface="微软雅黑" panose="020B0503020204020204" charset="-122"/>
              <a:ea typeface="微软雅黑" panose="020B0503020204020204" charset="-122"/>
              <a:sym typeface="+mn-ea"/>
            </a:endParaRPr>
          </a:p>
          <a:p>
            <a:pPr algn="l"/>
            <a:r>
              <a:rPr lang="zh-CN" altLang="en-US" b="1" dirty="0">
                <a:solidFill>
                  <a:srgbClr val="FFC000"/>
                </a:solidFill>
                <a:latin typeface="微软雅黑" panose="020B0503020204020204" charset="-122"/>
                <a:ea typeface="微软雅黑" panose="020B0503020204020204" charset="-122"/>
                <a:sym typeface="+mn-ea"/>
              </a:rPr>
              <a:t>市交委客管处、市交委执法局、中航物业、机场商旅 </a:t>
            </a: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209483" y="1937068"/>
            <a:ext cx="4725035" cy="1106805"/>
          </a:xfrm>
          <a:prstGeom prst="rect">
            <a:avLst/>
          </a:prstGeom>
          <a:noFill/>
          <a:ln w="9525">
            <a:noFill/>
            <a:miter/>
          </a:ln>
        </p:spPr>
        <p:txBody>
          <a:bodyPr wrap="square" anchor="t">
            <a:spAutoFit/>
          </a:bodyPr>
          <a:p>
            <a:pPr lvl="0" algn="ctr"/>
            <a:r>
              <a:rPr lang="en-US" altLang="zh-CN" sz="6600" b="1" dirty="0">
                <a:solidFill>
                  <a:schemeClr val="bg2"/>
                </a:solidFill>
                <a:effectLst>
                  <a:innerShdw blurRad="63500" dist="50800" dir="13500000">
                    <a:srgbClr val="000000">
                      <a:alpha val="50000"/>
                    </a:srgbClr>
                  </a:innerShdw>
                </a:effectLst>
                <a:latin typeface="微软雅黑" panose="020B0503020204020204" charset="-122"/>
                <a:ea typeface="微软雅黑" panose="020B0503020204020204" charset="-122"/>
              </a:rPr>
              <a:t>THANKS</a:t>
            </a:r>
            <a:endParaRPr lang="en-US" altLang="zh-CN" sz="6600" b="1" dirty="0">
              <a:solidFill>
                <a:schemeClr val="bg2"/>
              </a:solidFill>
              <a:effectLst>
                <a:innerShdw blurRad="63500" dist="50800" dir="13500000">
                  <a:srgbClr val="000000">
                    <a:alpha val="50000"/>
                  </a:srgbClr>
                </a:innerShdw>
              </a:effectLst>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1" nodeType="afterEffect">
                                  <p:stCondLst>
                                    <p:cond delay="0"/>
                                  </p:stCondLst>
                                  <p:childTnLst>
                                    <p:animClr clrSpc="rgb" dir="cw">
                                      <p:cBhvr override="childStyle">
                                        <p:cTn id="6" dur="2000" fill="hold"/>
                                        <p:tgtEl>
                                          <p:spTgt spid="6"/>
                                        </p:tgtEl>
                                        <p:attrNameLst>
                                          <p:attrName>style.color</p:attrName>
                                        </p:attrNameLst>
                                      </p:cBhvr>
                                      <p:to>
                                        <a:srgbClr val="0078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838835"/>
            <a:ext cx="0" cy="3204024"/>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033145" y="699135"/>
            <a:ext cx="1198880" cy="583565"/>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前言</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5" name="矩形 4"/>
          <p:cNvSpPr/>
          <p:nvPr/>
        </p:nvSpPr>
        <p:spPr>
          <a:xfrm>
            <a:off x="1033145" y="1190625"/>
            <a:ext cx="963295" cy="386080"/>
          </a:xfrm>
          <a:prstGeom prst="rect">
            <a:avLst/>
          </a:prstGeom>
          <a:noFill/>
        </p:spPr>
        <p:txBody>
          <a:bodyPr wrap="square" rtlCol="0">
            <a:spAutoFit/>
          </a:bodyPr>
          <a:p>
            <a:pPr indent="0" algn="dist">
              <a:lnSpc>
                <a:spcPct val="160000"/>
              </a:lnSpc>
              <a:spcBef>
                <a:spcPts val="0"/>
              </a:spcBef>
              <a:spcAft>
                <a:spcPts val="0"/>
              </a:spcAft>
              <a:buFont typeface="+mj-lt"/>
              <a:buNone/>
            </a:pPr>
            <a:r>
              <a:rPr lang="en-US" altLang="zh-CN" sz="1200" dirty="0">
                <a:solidFill>
                  <a:schemeClr val="bg1"/>
                </a:solidFill>
                <a:latin typeface="微软雅黑" panose="020B0503020204020204" charset="-122"/>
                <a:ea typeface="微软雅黑" panose="020B0503020204020204" charset="-122"/>
                <a:sym typeface="+mn-ea"/>
              </a:rPr>
              <a:t>QIAN YAN</a:t>
            </a:r>
            <a:endParaRPr lang="en-US" altLang="zh-CN" sz="1200" dirty="0">
              <a:solidFill>
                <a:schemeClr val="bg1"/>
              </a:solidFill>
              <a:latin typeface="微软雅黑" panose="020B0503020204020204" charset="-122"/>
              <a:ea typeface="微软雅黑" panose="020B0503020204020204" charset="-122"/>
              <a:sym typeface="+mn-ea"/>
            </a:endParaRPr>
          </a:p>
        </p:txBody>
      </p:sp>
      <p:sp>
        <p:nvSpPr>
          <p:cNvPr id="6" name="文本框 5"/>
          <p:cNvSpPr txBox="1"/>
          <p:nvPr/>
        </p:nvSpPr>
        <p:spPr>
          <a:xfrm>
            <a:off x="3192145" y="610235"/>
            <a:ext cx="3346450" cy="3538220"/>
          </a:xfrm>
          <a:prstGeom prst="rect">
            <a:avLst/>
          </a:prstGeom>
          <a:noFill/>
        </p:spPr>
        <p:txBody>
          <a:bodyPr wrap="square" rtlCol="0">
            <a:spAutoFit/>
          </a:bodyPr>
          <a:p>
            <a:pPr indent="457200" algn="just" fontAlgn="auto">
              <a:lnSpc>
                <a:spcPct val="200000"/>
              </a:lnSpc>
            </a:pPr>
            <a:r>
              <a:rPr lang="zh-CN" altLang="en-US" sz="1400">
                <a:solidFill>
                  <a:schemeClr val="bg1"/>
                </a:solidFill>
                <a:latin typeface="微软雅黑" panose="020B0503020204020204" charset="-122"/>
                <a:ea typeface="微软雅黑" panose="020B0503020204020204" charset="-122"/>
              </a:rPr>
              <a:t>出租车管理是机场交通的重要组成部分，白云机场现有出租车场和A、B到达区仍然在采用传统的人工的出租车调度方式，在管理上的问题和矛盾比较突出。为了更好地加强管理、提高效率，有必要统一进行升级改造，采用车牌识别系统及专用出租车调度管理系统全面实现出租车的自动调度。</a:t>
            </a:r>
            <a:endParaRPr lang="zh-CN" altLang="en-US" sz="140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838835"/>
            <a:ext cx="0" cy="44176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033145" y="699135"/>
            <a:ext cx="1198880" cy="583565"/>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目的</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5" name="矩形 4"/>
          <p:cNvSpPr/>
          <p:nvPr/>
        </p:nvSpPr>
        <p:spPr>
          <a:xfrm>
            <a:off x="1085850" y="1190625"/>
            <a:ext cx="900007" cy="485140"/>
          </a:xfrm>
          <a:prstGeom prst="rect">
            <a:avLst/>
          </a:prstGeom>
          <a:noFill/>
        </p:spPr>
        <p:txBody>
          <a:bodyPr wrap="square" rtlCol="0">
            <a:spAutoFit/>
          </a:bodyPr>
          <a:p>
            <a:pPr indent="0" algn="dist">
              <a:lnSpc>
                <a:spcPct val="160000"/>
              </a:lnSpc>
              <a:spcBef>
                <a:spcPts val="0"/>
              </a:spcBef>
              <a:spcAft>
                <a:spcPts val="0"/>
              </a:spcAft>
              <a:buFont typeface="+mj-lt"/>
              <a:buNone/>
            </a:pPr>
            <a:r>
              <a:rPr lang="en-US" altLang="zh-CN" sz="1600" dirty="0">
                <a:solidFill>
                  <a:schemeClr val="bg1"/>
                </a:solidFill>
                <a:latin typeface="微软雅黑" panose="020B0503020204020204" charset="-122"/>
                <a:ea typeface="微软雅黑" panose="020B0503020204020204" charset="-122"/>
                <a:sym typeface="+mn-ea"/>
              </a:rPr>
              <a:t>MU DI</a:t>
            </a:r>
            <a:endParaRPr lang="en-US" altLang="zh-CN" sz="1600" dirty="0">
              <a:solidFill>
                <a:schemeClr val="bg1"/>
              </a:solidFill>
              <a:latin typeface="微软雅黑" panose="020B0503020204020204" charset="-122"/>
              <a:ea typeface="微软雅黑" panose="020B0503020204020204" charset="-122"/>
              <a:sym typeface="+mn-ea"/>
            </a:endParaRPr>
          </a:p>
        </p:txBody>
      </p:sp>
      <p:sp>
        <p:nvSpPr>
          <p:cNvPr id="6" name="文本框 5"/>
          <p:cNvSpPr txBox="1"/>
          <p:nvPr/>
        </p:nvSpPr>
        <p:spPr>
          <a:xfrm>
            <a:off x="3139440" y="610235"/>
            <a:ext cx="4214495" cy="4831080"/>
          </a:xfrm>
          <a:prstGeom prst="rect">
            <a:avLst/>
          </a:prstGeom>
          <a:noFill/>
        </p:spPr>
        <p:txBody>
          <a:bodyPr wrap="square" rtlCol="0">
            <a:spAutoFit/>
          </a:bodyPr>
          <a:p>
            <a:pPr indent="457200" algn="l" fontAlgn="auto">
              <a:lnSpc>
                <a:spcPct val="200000"/>
              </a:lnSpc>
            </a:pPr>
            <a:r>
              <a:rPr lang="zh-CN" altLang="en-US" sz="1400">
                <a:solidFill>
                  <a:schemeClr val="bg1"/>
                </a:solidFill>
                <a:latin typeface="微软雅黑" panose="020B0503020204020204" charset="-122"/>
                <a:ea typeface="微软雅黑" panose="020B0503020204020204" charset="-122"/>
              </a:rPr>
              <a:t>该交底书主要用于各方对于智能一体化停车系统项目出租车调度管理系统，相关事项进行交底确认。主要确认内容分为：系统架构、系统组成、系统功能、角色定义、机房建设、具体车场内容（包含设备列表、现场图纸、部署点位说明、其它事项说明）、应急方案、售后维护方案、设备确认以及其它需要确认的问题。通过交底在项目开始前，让所有参与人员对所要进行的工作技术上的特点、系统功能要求、技术质量要求、工作方法与措施等方面有一个较详细的了解，以便于科学地组织开展工作，避免技术质量等事故的发生。</a:t>
            </a:r>
            <a:endParaRPr lang="zh-CN" altLang="en-US" sz="140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922780" y="743585"/>
            <a:ext cx="0" cy="486003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947420" y="639445"/>
            <a:ext cx="474980" cy="2061210"/>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项目概貌</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1487805" y="716280"/>
            <a:ext cx="428625" cy="1905000"/>
          </a:xfrm>
          <a:prstGeom prst="rect">
            <a:avLst/>
          </a:prstGeom>
          <a:noFill/>
        </p:spPr>
        <p:txBody>
          <a:bodyPr vert="eaVert" wrap="square" rtlCol="0">
            <a:spAutoFit/>
          </a:bodyPr>
          <a:p>
            <a:pPr algn="dist"/>
            <a:r>
              <a:rPr lang="en-US" altLang="zh-CN" sz="1600">
                <a:solidFill>
                  <a:schemeClr val="bg1"/>
                </a:solidFill>
              </a:rPr>
              <a:t>XIANG MU GAI MAO</a:t>
            </a:r>
            <a:endParaRPr lang="en-US" altLang="zh-CN" sz="1600">
              <a:solidFill>
                <a:schemeClr val="bg1"/>
              </a:solidFill>
            </a:endParaRPr>
          </a:p>
        </p:txBody>
      </p:sp>
      <p:sp>
        <p:nvSpPr>
          <p:cNvPr id="2" name="矩形 1"/>
          <p:cNvSpPr/>
          <p:nvPr/>
        </p:nvSpPr>
        <p:spPr>
          <a:xfrm>
            <a:off x="2865755" y="547370"/>
            <a:ext cx="4458970" cy="3476625"/>
          </a:xfrm>
          <a:prstGeom prst="rect">
            <a:avLst/>
          </a:prstGeom>
          <a:noFill/>
        </p:spPr>
        <p:txBody>
          <a:bodyPr wrap="square" rtlCol="0">
            <a:spAutoFit/>
          </a:bodyPr>
          <a:p>
            <a:pPr indent="0" algn="ctr">
              <a:lnSpc>
                <a:spcPct val="150000"/>
              </a:lnSpc>
              <a:spcBef>
                <a:spcPts val="0"/>
              </a:spcBef>
              <a:spcAft>
                <a:spcPts val="0"/>
              </a:spcAft>
              <a:buFont typeface="+mj-lt"/>
              <a:buNone/>
            </a:pPr>
            <a:r>
              <a:rPr lang="zh-CN" altLang="en-US" sz="2400" b="1" dirty="0">
                <a:solidFill>
                  <a:srgbClr val="FFC000"/>
                </a:solidFill>
                <a:latin typeface="微软雅黑" panose="020B0503020204020204" charset="-122"/>
                <a:ea typeface="微软雅黑" panose="020B0503020204020204" charset="-122"/>
                <a:sym typeface="+mn-ea"/>
              </a:rPr>
              <a:t>系统范围</a:t>
            </a:r>
            <a:endParaRPr lang="zh-CN" altLang="en-US" sz="2400" b="1" dirty="0">
              <a:solidFill>
                <a:srgbClr val="FFC000"/>
              </a:solidFill>
              <a:latin typeface="微软雅黑" panose="020B0503020204020204" charset="-122"/>
              <a:ea typeface="微软雅黑" panose="020B0503020204020204" charset="-122"/>
              <a:sym typeface="+mn-ea"/>
            </a:endParaRPr>
          </a:p>
          <a:p>
            <a:pPr lvl="0" indent="0">
              <a:lnSpc>
                <a:spcPct val="200000"/>
              </a:lnSpc>
              <a:spcBef>
                <a:spcPts val="0"/>
              </a:spcBef>
              <a:spcAft>
                <a:spcPts val="0"/>
              </a:spcAft>
              <a:buFont typeface="+mj-lt"/>
              <a:buNone/>
            </a:pPr>
            <a:r>
              <a:rPr lang="zh-CN" altLang="en-US" sz="1600" dirty="0">
                <a:solidFill>
                  <a:schemeClr val="bg1"/>
                </a:solidFill>
                <a:latin typeface="微软雅黑" panose="020B0503020204020204" charset="-122"/>
                <a:ea typeface="微软雅黑" panose="020B0503020204020204" charset="-122"/>
                <a:sym typeface="+mn-ea"/>
              </a:rPr>
              <a:t>出租车调度场</a:t>
            </a:r>
            <a:endParaRPr lang="zh-CN" altLang="en-US" sz="1600" dirty="0">
              <a:solidFill>
                <a:schemeClr val="bg1"/>
              </a:solidFill>
              <a:latin typeface="微软雅黑" panose="020B0503020204020204" charset="-122"/>
              <a:ea typeface="微软雅黑" panose="020B0503020204020204" charset="-122"/>
              <a:sym typeface="+mn-ea"/>
            </a:endParaRPr>
          </a:p>
          <a:p>
            <a:pPr lvl="0" indent="0">
              <a:lnSpc>
                <a:spcPct val="200000"/>
              </a:lnSpc>
              <a:spcBef>
                <a:spcPts val="0"/>
              </a:spcBef>
              <a:spcAft>
                <a:spcPts val="0"/>
              </a:spcAft>
              <a:buFont typeface="+mj-lt"/>
              <a:buNone/>
            </a:pPr>
            <a:endParaRPr lang="zh-CN" altLang="en-US" sz="1600" dirty="0">
              <a:solidFill>
                <a:schemeClr val="bg1"/>
              </a:solidFill>
              <a:latin typeface="微软雅黑" panose="020B0503020204020204" charset="-122"/>
              <a:ea typeface="微软雅黑" panose="020B0503020204020204" charset="-122"/>
              <a:sym typeface="+mn-ea"/>
            </a:endParaRPr>
          </a:p>
          <a:p>
            <a:pPr lvl="0" indent="0">
              <a:lnSpc>
                <a:spcPct val="150000"/>
              </a:lnSpc>
              <a:spcBef>
                <a:spcPts val="0"/>
              </a:spcBef>
              <a:spcAft>
                <a:spcPts val="0"/>
              </a:spcAft>
              <a:buFont typeface="+mj-lt"/>
              <a:buNone/>
            </a:pPr>
            <a:r>
              <a:rPr lang="en-US" altLang="zh-CN" sz="1600" dirty="0">
                <a:solidFill>
                  <a:schemeClr val="bg1"/>
                </a:solidFill>
                <a:latin typeface="微软雅黑" panose="020B0503020204020204" charset="-122"/>
                <a:ea typeface="微软雅黑" panose="020B0503020204020204" charset="-122"/>
                <a:sym typeface="+mn-ea"/>
              </a:rPr>
              <a:t>A</a:t>
            </a:r>
            <a:r>
              <a:rPr lang="zh-CN" altLang="en-US" sz="1600" dirty="0">
                <a:solidFill>
                  <a:schemeClr val="bg1"/>
                </a:solidFill>
                <a:latin typeface="微软雅黑" panose="020B0503020204020204" charset="-122"/>
                <a:ea typeface="微软雅黑" panose="020B0503020204020204" charset="-122"/>
                <a:sym typeface="+mn-ea"/>
              </a:rPr>
              <a:t>到达</a:t>
            </a:r>
            <a:endParaRPr lang="zh-CN" altLang="en-US" sz="1600" dirty="0">
              <a:solidFill>
                <a:schemeClr val="bg1"/>
              </a:solidFill>
              <a:latin typeface="微软雅黑" panose="020B0503020204020204" charset="-122"/>
              <a:ea typeface="微软雅黑" panose="020B0503020204020204" charset="-122"/>
              <a:sym typeface="+mn-ea"/>
            </a:endParaRPr>
          </a:p>
          <a:p>
            <a:pPr lvl="0" indent="0">
              <a:lnSpc>
                <a:spcPct val="150000"/>
              </a:lnSpc>
              <a:spcBef>
                <a:spcPts val="0"/>
              </a:spcBef>
              <a:spcAft>
                <a:spcPts val="0"/>
              </a:spcAft>
              <a:buFont typeface="+mj-lt"/>
              <a:buNone/>
            </a:pPr>
            <a:endParaRPr lang="en-US" altLang="zh-CN" sz="1600" dirty="0">
              <a:solidFill>
                <a:schemeClr val="bg1"/>
              </a:solidFill>
              <a:latin typeface="微软雅黑" panose="020B0503020204020204" charset="-122"/>
              <a:ea typeface="微软雅黑" panose="020B0503020204020204" charset="-122"/>
              <a:sym typeface="+mn-ea"/>
            </a:endParaRPr>
          </a:p>
          <a:p>
            <a:pPr lvl="0" indent="0">
              <a:lnSpc>
                <a:spcPct val="150000"/>
              </a:lnSpc>
              <a:spcBef>
                <a:spcPts val="0"/>
              </a:spcBef>
              <a:spcAft>
                <a:spcPts val="0"/>
              </a:spcAft>
              <a:buFont typeface="+mj-lt"/>
              <a:buNone/>
            </a:pPr>
            <a:r>
              <a:rPr lang="en-US" altLang="zh-CN" sz="1600" dirty="0">
                <a:solidFill>
                  <a:schemeClr val="bg1"/>
                </a:solidFill>
                <a:latin typeface="微软雅黑" panose="020B0503020204020204" charset="-122"/>
                <a:ea typeface="微软雅黑" panose="020B0503020204020204" charset="-122"/>
                <a:sym typeface="+mn-ea"/>
              </a:rPr>
              <a:t>B</a:t>
            </a:r>
            <a:r>
              <a:rPr lang="zh-CN" altLang="en-US" sz="1600" dirty="0">
                <a:solidFill>
                  <a:schemeClr val="bg1"/>
                </a:solidFill>
                <a:latin typeface="微软雅黑" panose="020B0503020204020204" charset="-122"/>
                <a:ea typeface="微软雅黑" panose="020B0503020204020204" charset="-122"/>
                <a:sym typeface="+mn-ea"/>
              </a:rPr>
              <a:t>到达</a:t>
            </a:r>
            <a:endParaRPr lang="zh-CN" altLang="en-US" sz="1600" dirty="0">
              <a:solidFill>
                <a:schemeClr val="bg1"/>
              </a:solidFill>
              <a:latin typeface="微软雅黑" panose="020B0503020204020204" charset="-122"/>
              <a:ea typeface="微软雅黑" panose="020B0503020204020204" charset="-122"/>
              <a:sym typeface="+mn-ea"/>
            </a:endParaRPr>
          </a:p>
          <a:p>
            <a:pPr lvl="0" indent="0">
              <a:lnSpc>
                <a:spcPct val="150000"/>
              </a:lnSpc>
              <a:spcBef>
                <a:spcPts val="0"/>
              </a:spcBef>
              <a:spcAft>
                <a:spcPts val="0"/>
              </a:spcAft>
              <a:buFont typeface="+mj-lt"/>
              <a:buNone/>
            </a:pPr>
            <a:endParaRPr lang="en-US" altLang="zh-CN" sz="1600" dirty="0">
              <a:solidFill>
                <a:schemeClr val="bg1"/>
              </a:solidFill>
              <a:latin typeface="微软雅黑" panose="020B0503020204020204" charset="-122"/>
              <a:ea typeface="微软雅黑" panose="020B0503020204020204" charset="-122"/>
              <a:sym typeface="+mn-ea"/>
            </a:endParaRPr>
          </a:p>
          <a:p>
            <a:pPr lvl="0" indent="0">
              <a:lnSpc>
                <a:spcPct val="150000"/>
              </a:lnSpc>
              <a:spcBef>
                <a:spcPts val="0"/>
              </a:spcBef>
              <a:spcAft>
                <a:spcPts val="0"/>
              </a:spcAft>
              <a:buFont typeface="+mj-lt"/>
              <a:buNone/>
            </a:pPr>
            <a:r>
              <a:rPr lang="en-US" altLang="zh-CN" sz="1600" dirty="0">
                <a:solidFill>
                  <a:schemeClr val="bg1"/>
                </a:solidFill>
                <a:latin typeface="微软雅黑" panose="020B0503020204020204" charset="-122"/>
                <a:ea typeface="微软雅黑" panose="020B0503020204020204" charset="-122"/>
                <a:sym typeface="+mn-ea"/>
              </a:rPr>
              <a:t>T2</a:t>
            </a:r>
            <a:r>
              <a:rPr lang="zh-CN" altLang="en-US" sz="1600" dirty="0">
                <a:solidFill>
                  <a:schemeClr val="bg1"/>
                </a:solidFill>
                <a:latin typeface="微软雅黑" panose="020B0503020204020204" charset="-122"/>
                <a:ea typeface="微软雅黑" panose="020B0503020204020204" charset="-122"/>
                <a:sym typeface="+mn-ea"/>
              </a:rPr>
              <a:t>交通中心到达</a:t>
            </a:r>
            <a:endParaRPr lang="zh-CN" altLang="en-US" sz="1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44176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2061210"/>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需求目标</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59305" y="1255395"/>
            <a:ext cx="428625" cy="1905000"/>
          </a:xfrm>
          <a:prstGeom prst="rect">
            <a:avLst/>
          </a:prstGeom>
          <a:noFill/>
        </p:spPr>
        <p:txBody>
          <a:bodyPr vert="eaVert" wrap="square" rtlCol="0">
            <a:spAutoFit/>
          </a:bodyPr>
          <a:p>
            <a:pPr algn="dist"/>
            <a:r>
              <a:rPr lang="en-US" altLang="zh-CN" sz="1600">
                <a:solidFill>
                  <a:schemeClr val="bg1"/>
                </a:solidFill>
              </a:rPr>
              <a:t>XU QIU MU BIAO</a:t>
            </a:r>
            <a:endParaRPr lang="en-US" altLang="zh-CN" sz="1600">
              <a:solidFill>
                <a:schemeClr val="bg1"/>
              </a:solidFill>
            </a:endParaRPr>
          </a:p>
        </p:txBody>
      </p:sp>
      <p:sp>
        <p:nvSpPr>
          <p:cNvPr id="2" name="矩形 1"/>
          <p:cNvSpPr/>
          <p:nvPr/>
        </p:nvSpPr>
        <p:spPr>
          <a:xfrm>
            <a:off x="3119755" y="947420"/>
            <a:ext cx="5359400" cy="4815840"/>
          </a:xfrm>
          <a:prstGeom prst="rect">
            <a:avLst/>
          </a:prstGeom>
          <a:noFill/>
        </p:spPr>
        <p:txBody>
          <a:bodyPr wrap="square" rtlCol="0">
            <a:spAutoFit/>
          </a:bodyPr>
          <a:p>
            <a:pPr marL="342900" lvl="0" indent="-342900" algn="l">
              <a:lnSpc>
                <a:spcPct val="240000"/>
              </a:lnSpc>
              <a:spcBef>
                <a:spcPts val="0"/>
              </a:spcBef>
              <a:spcAft>
                <a:spcPts val="0"/>
              </a:spcAft>
              <a:buFont typeface="+mj-lt"/>
              <a:buAutoNum type="arabicPeriod"/>
            </a:pPr>
            <a:r>
              <a:rPr lang="zh-CN" altLang="en-US" sz="1600" dirty="0">
                <a:solidFill>
                  <a:schemeClr val="bg1"/>
                </a:solidFill>
                <a:latin typeface="微软雅黑" panose="020B0503020204020204" charset="-122"/>
                <a:ea typeface="微软雅黑" panose="020B0503020204020204" charset="-122"/>
                <a:sym typeface="+mn-ea"/>
              </a:rPr>
              <a:t>实现出租车场到A/B到达区、T2交通中心到达区的自动调度</a:t>
            </a:r>
            <a:endParaRPr lang="zh-CN" altLang="en-US" sz="1600" dirty="0">
              <a:solidFill>
                <a:schemeClr val="bg1"/>
              </a:solidFill>
              <a:latin typeface="微软雅黑" panose="020B0503020204020204" charset="-122"/>
              <a:ea typeface="微软雅黑" panose="020B0503020204020204" charset="-122"/>
              <a:sym typeface="+mn-ea"/>
            </a:endParaRPr>
          </a:p>
          <a:p>
            <a:pPr marL="342900" lvl="0" indent="-342900" algn="l">
              <a:lnSpc>
                <a:spcPct val="240000"/>
              </a:lnSpc>
              <a:spcBef>
                <a:spcPts val="0"/>
              </a:spcBef>
              <a:spcAft>
                <a:spcPts val="0"/>
              </a:spcAft>
              <a:buFont typeface="+mj-lt"/>
              <a:buAutoNum type="arabicPeriod"/>
            </a:pPr>
            <a:r>
              <a:rPr lang="zh-CN" altLang="en-US" sz="1600" dirty="0">
                <a:solidFill>
                  <a:schemeClr val="bg1"/>
                </a:solidFill>
                <a:latin typeface="微软雅黑" panose="020B0503020204020204" charset="-122"/>
                <a:ea typeface="微软雅黑" panose="020B0503020204020204" charset="-122"/>
                <a:sym typeface="+mn-ea"/>
              </a:rPr>
              <a:t>实现A/B到达区、T2交通中心到达区内部的自动二次调度</a:t>
            </a:r>
            <a:endParaRPr lang="zh-CN" altLang="en-US" sz="1600" dirty="0">
              <a:solidFill>
                <a:schemeClr val="bg1"/>
              </a:solidFill>
              <a:latin typeface="微软雅黑" panose="020B0503020204020204" charset="-122"/>
              <a:ea typeface="微软雅黑" panose="020B0503020204020204" charset="-122"/>
              <a:sym typeface="+mn-ea"/>
            </a:endParaRPr>
          </a:p>
          <a:p>
            <a:pPr marL="342900" lvl="0" indent="-342900" algn="l">
              <a:lnSpc>
                <a:spcPct val="240000"/>
              </a:lnSpc>
              <a:spcBef>
                <a:spcPts val="0"/>
              </a:spcBef>
              <a:spcAft>
                <a:spcPts val="0"/>
              </a:spcAft>
              <a:buFont typeface="+mj-lt"/>
              <a:buAutoNum type="arabicPeriod"/>
            </a:pPr>
            <a:r>
              <a:rPr lang="zh-CN" altLang="en-US" sz="1600" dirty="0">
                <a:solidFill>
                  <a:schemeClr val="bg1"/>
                </a:solidFill>
                <a:latin typeface="微软雅黑" panose="020B0503020204020204" charset="-122"/>
                <a:ea typeface="微软雅黑" panose="020B0503020204020204" charset="-122"/>
                <a:sym typeface="+mn-ea"/>
              </a:rPr>
              <a:t>实现短途车确认后系统自动识别</a:t>
            </a:r>
            <a:endParaRPr lang="zh-CN" altLang="en-US" sz="1600" dirty="0">
              <a:solidFill>
                <a:schemeClr val="bg1"/>
              </a:solidFill>
              <a:latin typeface="微软雅黑" panose="020B0503020204020204" charset="-122"/>
              <a:ea typeface="微软雅黑" panose="020B0503020204020204" charset="-122"/>
              <a:sym typeface="+mn-ea"/>
            </a:endParaRPr>
          </a:p>
          <a:p>
            <a:pPr marL="342900" lvl="0" indent="-342900" algn="l">
              <a:lnSpc>
                <a:spcPct val="240000"/>
              </a:lnSpc>
              <a:spcBef>
                <a:spcPts val="0"/>
              </a:spcBef>
              <a:spcAft>
                <a:spcPts val="0"/>
              </a:spcAft>
              <a:buFont typeface="+mj-lt"/>
              <a:buAutoNum type="arabicPeriod"/>
            </a:pPr>
            <a:r>
              <a:rPr lang="zh-CN" altLang="en-US" sz="1600" dirty="0">
                <a:solidFill>
                  <a:schemeClr val="bg1"/>
                </a:solidFill>
                <a:latin typeface="微软雅黑" panose="020B0503020204020204" charset="-122"/>
                <a:ea typeface="微软雅黑" panose="020B0503020204020204" charset="-122"/>
                <a:sym typeface="+mn-ea"/>
              </a:rPr>
              <a:t>实现与交委等外部系统的对接联动（</a:t>
            </a:r>
            <a:r>
              <a:rPr lang="en-US" altLang="zh-CN" sz="1600" dirty="0">
                <a:solidFill>
                  <a:schemeClr val="bg1"/>
                </a:solidFill>
                <a:latin typeface="微软雅黑" panose="020B0503020204020204" charset="-122"/>
                <a:ea typeface="微软雅黑" panose="020B0503020204020204" charset="-122"/>
                <a:sym typeface="+mn-ea"/>
              </a:rPr>
              <a:t>GPS</a:t>
            </a:r>
            <a:r>
              <a:rPr lang="zh-CN" altLang="en-US" sz="1600" dirty="0">
                <a:solidFill>
                  <a:schemeClr val="bg1"/>
                </a:solidFill>
                <a:latin typeface="微软雅黑" panose="020B0503020204020204" charset="-122"/>
                <a:ea typeface="微软雅黑" panose="020B0503020204020204" charset="-122"/>
                <a:sym typeface="+mn-ea"/>
              </a:rPr>
              <a:t>、执法数据）</a:t>
            </a:r>
            <a:endParaRPr lang="zh-CN" altLang="en-US" sz="1600" dirty="0">
              <a:solidFill>
                <a:schemeClr val="bg1"/>
              </a:solidFill>
              <a:latin typeface="微软雅黑" panose="020B0503020204020204" charset="-122"/>
              <a:ea typeface="微软雅黑" panose="020B0503020204020204" charset="-122"/>
              <a:sym typeface="+mn-ea"/>
            </a:endParaRPr>
          </a:p>
          <a:p>
            <a:pPr marL="342900" lvl="0" indent="-342900" algn="l">
              <a:lnSpc>
                <a:spcPct val="240000"/>
              </a:lnSpc>
              <a:spcBef>
                <a:spcPts val="0"/>
              </a:spcBef>
              <a:spcAft>
                <a:spcPts val="0"/>
              </a:spcAft>
              <a:buFont typeface="+mj-lt"/>
              <a:buAutoNum type="arabicPeriod"/>
            </a:pPr>
            <a:r>
              <a:rPr lang="zh-CN" altLang="en-US" sz="1600" dirty="0">
                <a:solidFill>
                  <a:schemeClr val="bg1"/>
                </a:solidFill>
                <a:latin typeface="微软雅黑" panose="020B0503020204020204" charset="-122"/>
                <a:ea typeface="微软雅黑" panose="020B0503020204020204" charset="-122"/>
                <a:sym typeface="+mn-ea"/>
              </a:rPr>
              <a:t>实现出租车信用体系建设</a:t>
            </a:r>
            <a:endParaRPr lang="zh-CN" altLang="en-US" sz="1600" dirty="0">
              <a:solidFill>
                <a:schemeClr val="bg1"/>
              </a:solidFill>
              <a:latin typeface="微软雅黑" panose="020B0503020204020204" charset="-122"/>
              <a:ea typeface="微软雅黑" panose="020B0503020204020204" charset="-122"/>
              <a:sym typeface="+mn-ea"/>
            </a:endParaRPr>
          </a:p>
          <a:p>
            <a:pPr marL="342900" lvl="0" indent="-342900" algn="l">
              <a:lnSpc>
                <a:spcPct val="240000"/>
              </a:lnSpc>
              <a:spcBef>
                <a:spcPts val="0"/>
              </a:spcBef>
              <a:spcAft>
                <a:spcPts val="0"/>
              </a:spcAft>
              <a:buFont typeface="+mj-lt"/>
              <a:buAutoNum type="arabicPeriod"/>
            </a:pPr>
            <a:r>
              <a:rPr lang="zh-CN" altLang="en-US" sz="1600" dirty="0">
                <a:solidFill>
                  <a:schemeClr val="bg1"/>
                </a:solidFill>
                <a:latin typeface="微软雅黑" panose="020B0503020204020204" charset="-122"/>
                <a:ea typeface="微软雅黑" panose="020B0503020204020204" charset="-122"/>
                <a:sym typeface="+mn-ea"/>
              </a:rPr>
              <a:t>对接已有的用户评价二维码（交委）</a:t>
            </a:r>
            <a:endParaRPr lang="zh-CN" altLang="en-US" sz="1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2494280" y="1282700"/>
            <a:ext cx="0" cy="273602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88"/>
          <p:cNvSpPr/>
          <p:nvPr/>
        </p:nvSpPr>
        <p:spPr>
          <a:xfrm>
            <a:off x="1518920" y="1178560"/>
            <a:ext cx="474980" cy="2061210"/>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square" anchor="t">
            <a:spAutoFit/>
          </a:bodyPr>
          <a:p>
            <a:pPr lvl="0" indent="0" algn="just"/>
            <a:r>
              <a:rPr lang="zh-CN" altLang="zh-CN" sz="3200" b="1" dirty="0">
                <a:solidFill>
                  <a:srgbClr val="FFC000"/>
                </a:solidFill>
                <a:latin typeface="微软雅黑" panose="020B0503020204020204" charset="-122"/>
                <a:ea typeface="微软雅黑" panose="020B0503020204020204" charset="-122"/>
                <a:sym typeface="微软雅黑" panose="020B0503020204020204" charset="-122"/>
              </a:rPr>
              <a:t>方案演示</a:t>
            </a:r>
            <a:endParaRPr lang="zh-CN" altLang="zh-CN" sz="3200" b="1" dirty="0">
              <a:solidFill>
                <a:srgbClr val="FFC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nvSpPr>
        <p:spPr>
          <a:xfrm>
            <a:off x="2059305" y="1255395"/>
            <a:ext cx="428625" cy="1905000"/>
          </a:xfrm>
          <a:prstGeom prst="rect">
            <a:avLst/>
          </a:prstGeom>
          <a:noFill/>
        </p:spPr>
        <p:txBody>
          <a:bodyPr vert="eaVert" wrap="square" rtlCol="0">
            <a:spAutoFit/>
          </a:bodyPr>
          <a:p>
            <a:pPr algn="dist"/>
            <a:r>
              <a:rPr lang="en-US" altLang="zh-CN" sz="1600">
                <a:solidFill>
                  <a:schemeClr val="bg1"/>
                </a:solidFill>
              </a:rPr>
              <a:t>FANG AN YAN SHI</a:t>
            </a:r>
            <a:endParaRPr lang="en-US" altLang="zh-CN" sz="1600">
              <a:solidFill>
                <a:schemeClr val="bg1"/>
              </a:solidFill>
            </a:endParaRPr>
          </a:p>
        </p:txBody>
      </p:sp>
      <p:sp>
        <p:nvSpPr>
          <p:cNvPr id="2" name="矩形 1"/>
          <p:cNvSpPr/>
          <p:nvPr/>
        </p:nvSpPr>
        <p:spPr>
          <a:xfrm>
            <a:off x="3079750" y="1007110"/>
            <a:ext cx="5537200" cy="3169285"/>
          </a:xfrm>
          <a:prstGeom prst="rect">
            <a:avLst/>
          </a:prstGeom>
          <a:noFill/>
        </p:spPr>
        <p:txBody>
          <a:bodyPr wrap="square" rtlCol="0">
            <a:spAutoFit/>
          </a:bodyPr>
          <a:p>
            <a:pPr marL="457200" indent="-457200">
              <a:lnSpc>
                <a:spcPct val="200000"/>
              </a:lnSpc>
              <a:spcBef>
                <a:spcPts val="0"/>
              </a:spcBef>
              <a:spcAft>
                <a:spcPts val="0"/>
              </a:spcAft>
              <a:buFont typeface="+mj-lt"/>
              <a:buAutoNum type="arabicPeriod"/>
            </a:pPr>
            <a:r>
              <a:rPr lang="zh-CN" altLang="en-US" sz="2000" b="1" dirty="0">
                <a:solidFill>
                  <a:schemeClr val="bg1"/>
                </a:solidFill>
                <a:latin typeface="微软雅黑" panose="020B0503020204020204" charset="-122"/>
                <a:ea typeface="微软雅黑" panose="020B0503020204020204" charset="-122"/>
                <a:sym typeface="+mn-ea"/>
              </a:rPr>
              <a:t>出租车注册</a:t>
            </a:r>
            <a:endParaRPr lang="zh-CN" altLang="en-US" sz="2000" b="1" dirty="0">
              <a:solidFill>
                <a:schemeClr val="bg1"/>
              </a:solidFill>
              <a:latin typeface="微软雅黑" panose="020B0503020204020204" charset="-122"/>
              <a:ea typeface="微软雅黑" panose="020B0503020204020204" charset="-122"/>
              <a:sym typeface="+mn-ea"/>
            </a:endParaRPr>
          </a:p>
          <a:p>
            <a:pPr marL="342900" indent="-342900">
              <a:lnSpc>
                <a:spcPct val="200000"/>
              </a:lnSpc>
              <a:spcBef>
                <a:spcPts val="0"/>
              </a:spcBef>
              <a:spcAft>
                <a:spcPts val="0"/>
              </a:spcAft>
              <a:buFont typeface="+mj-lt"/>
              <a:buAutoNum type="arabicPeriod"/>
            </a:pPr>
            <a:endParaRPr lang="zh-CN" altLang="en-US" sz="2000" b="1" dirty="0">
              <a:solidFill>
                <a:schemeClr val="bg1"/>
              </a:solidFill>
              <a:latin typeface="微软雅黑" panose="020B0503020204020204" charset="-122"/>
              <a:ea typeface="微软雅黑" panose="020B0503020204020204" charset="-122"/>
              <a:sym typeface="+mn-ea"/>
            </a:endParaRPr>
          </a:p>
          <a:p>
            <a:pPr marL="457200" indent="-457200">
              <a:lnSpc>
                <a:spcPct val="200000"/>
              </a:lnSpc>
              <a:spcBef>
                <a:spcPts val="0"/>
              </a:spcBef>
              <a:spcAft>
                <a:spcPts val="0"/>
              </a:spcAft>
              <a:buFont typeface="+mj-lt"/>
              <a:buAutoNum type="arabicPeriod"/>
            </a:pPr>
            <a:r>
              <a:rPr lang="zh-CN" altLang="en-US" sz="2000" b="1" dirty="0">
                <a:solidFill>
                  <a:schemeClr val="bg1"/>
                </a:solidFill>
                <a:latin typeface="微软雅黑" panose="020B0503020204020204" charset="-122"/>
                <a:ea typeface="微软雅黑" panose="020B0503020204020204" charset="-122"/>
                <a:sym typeface="+mn-ea"/>
              </a:rPr>
              <a:t>出租车调度车场</a:t>
            </a:r>
            <a:endParaRPr lang="zh-CN" altLang="en-US" sz="2000" b="1" dirty="0">
              <a:solidFill>
                <a:schemeClr val="bg1"/>
              </a:solidFill>
              <a:latin typeface="微软雅黑" panose="020B0503020204020204" charset="-122"/>
              <a:ea typeface="微软雅黑" panose="020B0503020204020204" charset="-122"/>
              <a:sym typeface="+mn-ea"/>
            </a:endParaRPr>
          </a:p>
          <a:p>
            <a:pPr marL="342900" indent="-342900">
              <a:lnSpc>
                <a:spcPct val="200000"/>
              </a:lnSpc>
              <a:spcBef>
                <a:spcPts val="0"/>
              </a:spcBef>
              <a:spcAft>
                <a:spcPts val="0"/>
              </a:spcAft>
              <a:buFont typeface="+mj-lt"/>
              <a:buAutoNum type="arabicPeriod"/>
            </a:pPr>
            <a:endParaRPr lang="zh-CN" altLang="en-US" sz="2000" b="1" dirty="0">
              <a:solidFill>
                <a:schemeClr val="bg1"/>
              </a:solidFill>
              <a:latin typeface="微软雅黑" panose="020B0503020204020204" charset="-122"/>
              <a:ea typeface="微软雅黑" panose="020B0503020204020204" charset="-122"/>
              <a:sym typeface="+mn-ea"/>
            </a:endParaRPr>
          </a:p>
          <a:p>
            <a:pPr marL="457200" indent="-457200">
              <a:lnSpc>
                <a:spcPct val="200000"/>
              </a:lnSpc>
              <a:spcBef>
                <a:spcPts val="0"/>
              </a:spcBef>
              <a:spcAft>
                <a:spcPts val="0"/>
              </a:spcAft>
              <a:buFont typeface="+mj-lt"/>
              <a:buAutoNum type="arabicPeriod"/>
            </a:pPr>
            <a:r>
              <a:rPr lang="zh-CN" altLang="en-US" sz="2000" b="1" dirty="0">
                <a:solidFill>
                  <a:schemeClr val="bg1"/>
                </a:solidFill>
                <a:latin typeface="微软雅黑" panose="020B0503020204020204" charset="-122"/>
                <a:ea typeface="微软雅黑" panose="020B0503020204020204" charset="-122"/>
                <a:sym typeface="+mn-ea"/>
              </a:rPr>
              <a:t>出租车接客车场（</a:t>
            </a:r>
            <a:r>
              <a:rPr lang="en-US" altLang="zh-CN" sz="2000" dirty="0">
                <a:solidFill>
                  <a:schemeClr val="bg1"/>
                </a:solidFill>
                <a:latin typeface="微软雅黑" panose="020B0503020204020204" charset="-122"/>
                <a:ea typeface="微软雅黑" panose="020B0503020204020204" charset="-122"/>
                <a:sym typeface="+mn-ea"/>
              </a:rPr>
              <a:t>A/B</a:t>
            </a:r>
            <a:r>
              <a:rPr lang="zh-CN" altLang="en-US" sz="2000" dirty="0">
                <a:solidFill>
                  <a:schemeClr val="bg1"/>
                </a:solidFill>
                <a:latin typeface="微软雅黑" panose="020B0503020204020204" charset="-122"/>
                <a:ea typeface="微软雅黑" panose="020B0503020204020204" charset="-122"/>
                <a:sym typeface="+mn-ea"/>
              </a:rPr>
              <a:t>区演示</a:t>
            </a:r>
            <a:r>
              <a:rPr lang="en-US" altLang="zh-CN" sz="2000" dirty="0">
                <a:solidFill>
                  <a:schemeClr val="bg1"/>
                </a:solidFill>
                <a:latin typeface="微软雅黑" panose="020B0503020204020204" charset="-122"/>
                <a:ea typeface="微软雅黑" panose="020B0503020204020204" charset="-122"/>
                <a:sym typeface="+mn-ea"/>
              </a:rPr>
              <a:t>, T2</a:t>
            </a:r>
            <a:r>
              <a:rPr lang="zh-CN" altLang="zh-CN" sz="2000" dirty="0">
                <a:solidFill>
                  <a:schemeClr val="bg1"/>
                </a:solidFill>
                <a:latin typeface="微软雅黑" panose="020B0503020204020204" charset="-122"/>
                <a:ea typeface="微软雅黑" panose="020B0503020204020204" charset="-122"/>
                <a:sym typeface="+mn-ea"/>
              </a:rPr>
              <a:t>交通中心</a:t>
            </a:r>
            <a:r>
              <a:rPr lang="zh-CN" altLang="en-US" sz="2000" b="1" dirty="0">
                <a:solidFill>
                  <a:schemeClr val="bg1"/>
                </a:solidFill>
                <a:latin typeface="微软雅黑" panose="020B0503020204020204" charset="-122"/>
                <a:ea typeface="微软雅黑" panose="020B0503020204020204" charset="-122"/>
                <a:sym typeface="+mn-ea"/>
              </a:rPr>
              <a:t>）</a:t>
            </a:r>
            <a:endParaRPr lang="zh-CN" altLang="en-US" sz="2000" b="1"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88"/>
          <p:cNvSpPr/>
          <p:nvPr/>
        </p:nvSpPr>
        <p:spPr>
          <a:xfrm>
            <a:off x="1520825" y="943610"/>
            <a:ext cx="2595880" cy="1008380"/>
          </a:xfrm>
          <a:prstGeom prst="rect">
            <a:avLst/>
          </a:prstGeom>
          <a:noFill/>
          <a:ln w="9525">
            <a:noFill/>
          </a:ln>
          <a:extLst>
            <a:ext uri="{909E8E84-426E-40DD-AFC4-6F175D3DCCD1}">
              <a14:hiddenFill xmlns:a14="http://schemas.microsoft.com/office/drawing/2010/main">
                <a:solidFill>
                  <a:srgbClr val="238CC3"/>
                </a:solidFill>
              </a14:hiddenFill>
            </a:ext>
          </a:extLst>
        </p:spPr>
        <p:txBody>
          <a:bodyPr wrap="none" anchor="t">
            <a:spAutoFit/>
          </a:bodyPr>
          <a:p>
            <a:pPr lvl="0" indent="0" algn="l" fontAlgn="auto">
              <a:lnSpc>
                <a:spcPct val="100000"/>
              </a:lnSpc>
              <a:spcBef>
                <a:spcPts val="0"/>
              </a:spcBef>
              <a:spcAft>
                <a:spcPts val="0"/>
              </a:spcAft>
            </a:pPr>
            <a:r>
              <a:rPr lang="zh-CN" altLang="zh-CN" sz="3800" b="1" dirty="0">
                <a:solidFill>
                  <a:srgbClr val="FFC000"/>
                </a:solidFill>
                <a:latin typeface="微软雅黑" panose="020B0503020204020204" charset="-122"/>
                <a:ea typeface="微软雅黑" panose="020B0503020204020204" charset="-122"/>
                <a:sym typeface="微软雅黑" panose="020B0503020204020204" charset="-122"/>
              </a:rPr>
              <a:t>出租车注册</a:t>
            </a:r>
            <a:endParaRPr lang="en-US" altLang="zh-CN" sz="3800" b="1" dirty="0">
              <a:solidFill>
                <a:srgbClr val="FFC000"/>
              </a:solidFill>
              <a:latin typeface="微软雅黑" panose="020B0503020204020204" charset="-122"/>
              <a:ea typeface="微软雅黑" panose="020B0503020204020204" charset="-122"/>
              <a:sym typeface="微软雅黑" panose="020B0503020204020204" charset="-122"/>
            </a:endParaRPr>
          </a:p>
          <a:p>
            <a:pPr lvl="0" indent="0" algn="l" fontAlgn="auto">
              <a:lnSpc>
                <a:spcPct val="120000"/>
              </a:lnSpc>
              <a:spcBef>
                <a:spcPts val="0"/>
              </a:spcBef>
              <a:spcAft>
                <a:spcPts val="0"/>
              </a:spcAft>
            </a:pPr>
            <a:r>
              <a:rPr lang="en-US" altLang="zh-CN" dirty="0">
                <a:solidFill>
                  <a:srgbClr val="FFC000"/>
                </a:solidFill>
                <a:latin typeface="微软雅黑" panose="020B0503020204020204" charset="-122"/>
                <a:ea typeface="微软雅黑" panose="020B0503020204020204" charset="-122"/>
                <a:sym typeface="微软雅黑" panose="020B0503020204020204" charset="-122"/>
              </a:rPr>
              <a:t>Chu Zu Che Zhu Ce</a:t>
            </a:r>
            <a:endParaRPr lang="en-US" altLang="zh-CN" dirty="0">
              <a:solidFill>
                <a:srgbClr val="FFC000"/>
              </a:solidFill>
              <a:latin typeface="微软雅黑" panose="020B0503020204020204" charset="-122"/>
              <a:ea typeface="微软雅黑" panose="020B0503020204020204" charset="-122"/>
              <a:sym typeface="微软雅黑" panose="020B0503020204020204" charset="-122"/>
            </a:endParaRPr>
          </a:p>
        </p:txBody>
      </p:sp>
      <p:pic>
        <p:nvPicPr>
          <p:cNvPr id="6" name="注册" descr="注册"/>
          <p:cNvPicPr>
            <a:picLocks noChangeAspect="1"/>
          </p:cNvPicPr>
          <p:nvPr/>
        </p:nvPicPr>
        <p:blipFill>
          <a:blip r:embed="rId1"/>
          <a:stretch>
            <a:fillRect/>
          </a:stretch>
        </p:blipFill>
        <p:spPr>
          <a:xfrm>
            <a:off x="5361305" y="1212215"/>
            <a:ext cx="2529608" cy="4500033"/>
          </a:xfrm>
          <a:prstGeom prst="rect">
            <a:avLst/>
          </a:prstGeom>
        </p:spPr>
      </p:pic>
      <p:pic>
        <p:nvPicPr>
          <p:cNvPr id="7" name="行驶证" descr="注册-上传行驶证"/>
          <p:cNvPicPr>
            <a:picLocks noChangeAspect="1"/>
          </p:cNvPicPr>
          <p:nvPr/>
        </p:nvPicPr>
        <p:blipFill>
          <a:blip r:embed="rId2"/>
          <a:stretch>
            <a:fillRect/>
          </a:stretch>
        </p:blipFill>
        <p:spPr>
          <a:xfrm>
            <a:off x="5361043" y="1212215"/>
            <a:ext cx="2530132" cy="4500033"/>
          </a:xfrm>
          <a:prstGeom prst="rect">
            <a:avLst/>
          </a:prstGeom>
        </p:spPr>
      </p:pic>
      <p:pic>
        <p:nvPicPr>
          <p:cNvPr id="8" name="驾驶证" descr="注册-上传驾驶证"/>
          <p:cNvPicPr>
            <a:picLocks noChangeAspect="1"/>
          </p:cNvPicPr>
          <p:nvPr/>
        </p:nvPicPr>
        <p:blipFill>
          <a:blip r:embed="rId3"/>
          <a:stretch>
            <a:fillRect/>
          </a:stretch>
        </p:blipFill>
        <p:spPr>
          <a:xfrm>
            <a:off x="5361043" y="1212215"/>
            <a:ext cx="2530132" cy="4500033"/>
          </a:xfrm>
          <a:prstGeom prst="rect">
            <a:avLst/>
          </a:prstGeom>
        </p:spPr>
      </p:pic>
      <p:pic>
        <p:nvPicPr>
          <p:cNvPr id="9" name="上岗证" descr="C:\Users\AKE\Desktop\注册-上传上岗证.jpg注册-上传上岗证"/>
          <p:cNvPicPr>
            <a:picLocks noChangeAspect="1"/>
          </p:cNvPicPr>
          <p:nvPr/>
        </p:nvPicPr>
        <p:blipFill>
          <a:blip r:embed="rId4"/>
          <a:srcRect/>
          <a:stretch>
            <a:fillRect/>
          </a:stretch>
        </p:blipFill>
        <p:spPr>
          <a:xfrm>
            <a:off x="5361189" y="1212215"/>
            <a:ext cx="2529840" cy="4500033"/>
          </a:xfrm>
          <a:prstGeom prst="rect">
            <a:avLst/>
          </a:prstGeom>
        </p:spPr>
      </p:pic>
      <p:pic>
        <p:nvPicPr>
          <p:cNvPr id="10" name="审核" descr="注册-审核状态"/>
          <p:cNvPicPr>
            <a:picLocks noChangeAspect="1"/>
          </p:cNvPicPr>
          <p:nvPr/>
        </p:nvPicPr>
        <p:blipFill>
          <a:blip r:embed="rId5"/>
          <a:stretch>
            <a:fillRect/>
          </a:stretch>
        </p:blipFill>
        <p:spPr>
          <a:xfrm>
            <a:off x="5361043" y="1212215"/>
            <a:ext cx="2530132" cy="4500033"/>
          </a:xfrm>
          <a:prstGeom prst="rect">
            <a:avLst/>
          </a:prstGeom>
        </p:spPr>
      </p:pic>
      <p:cxnSp>
        <p:nvCxnSpPr>
          <p:cNvPr id="11" name="直接连接符 10"/>
          <p:cNvCxnSpPr/>
          <p:nvPr/>
        </p:nvCxnSpPr>
        <p:spPr>
          <a:xfrm>
            <a:off x="1691640" y="2524125"/>
            <a:ext cx="0" cy="295202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592898" y="2470150"/>
            <a:ext cx="197485" cy="1974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pic>
        <p:nvPicPr>
          <p:cNvPr id="5" name="Iphone" descr="phone-app"/>
          <p:cNvPicPr>
            <a:picLocks noChangeAspect="1"/>
          </p:cNvPicPr>
          <p:nvPr/>
        </p:nvPicPr>
        <p:blipFill>
          <a:blip r:embed="rId6"/>
          <a:stretch>
            <a:fillRect/>
          </a:stretch>
        </p:blipFill>
        <p:spPr>
          <a:xfrm>
            <a:off x="4813799" y="278553"/>
            <a:ext cx="3624621" cy="6300046"/>
          </a:xfrm>
          <a:prstGeom prst="rect">
            <a:avLst/>
          </a:prstGeom>
        </p:spPr>
      </p:pic>
      <p:sp>
        <p:nvSpPr>
          <p:cNvPr id="13" name="手机号码注册"/>
          <p:cNvSpPr txBox="1"/>
          <p:nvPr/>
        </p:nvSpPr>
        <p:spPr>
          <a:xfrm>
            <a:off x="2017395" y="2390140"/>
            <a:ext cx="1977390" cy="337185"/>
          </a:xfrm>
          <a:prstGeom prst="rect">
            <a:avLst/>
          </a:prstGeom>
          <a:noFill/>
        </p:spPr>
        <p:txBody>
          <a:bodyPr wrap="square" rtlCol="0">
            <a:spAutoFit/>
          </a:bodyPr>
          <a:p>
            <a:pPr algn="l">
              <a:lnSpc>
                <a:spcPct val="100000"/>
              </a:lnSpc>
            </a:pPr>
            <a:r>
              <a:rPr lang="en-US" altLang="zh-CN" sz="1600">
                <a:solidFill>
                  <a:srgbClr val="FFC000"/>
                </a:solidFill>
                <a:latin typeface="微软雅黑" panose="020B0503020204020204" charset="-122"/>
                <a:ea typeface="微软雅黑" panose="020B0503020204020204" charset="-122"/>
              </a:rPr>
              <a:t>1: </a:t>
            </a:r>
            <a:r>
              <a:rPr lang="zh-CN" altLang="zh-CN" sz="1600">
                <a:solidFill>
                  <a:srgbClr val="FFC000"/>
                </a:solidFill>
                <a:latin typeface="微软雅黑" panose="020B0503020204020204" charset="-122"/>
                <a:ea typeface="微软雅黑" panose="020B0503020204020204" charset="-122"/>
              </a:rPr>
              <a:t>手机号码注册</a:t>
            </a:r>
            <a:endParaRPr lang="zh-CN" altLang="zh-CN" sz="1600">
              <a:solidFill>
                <a:srgbClr val="FFC000"/>
              </a:solidFill>
              <a:latin typeface="微软雅黑" panose="020B0503020204020204" charset="-122"/>
              <a:ea typeface="微软雅黑" panose="020B0503020204020204" charset="-122"/>
            </a:endParaRPr>
          </a:p>
        </p:txBody>
      </p:sp>
      <p:sp>
        <p:nvSpPr>
          <p:cNvPr id="17" name="2: 上传行驶证"/>
          <p:cNvSpPr txBox="1"/>
          <p:nvPr/>
        </p:nvSpPr>
        <p:spPr>
          <a:xfrm>
            <a:off x="2017395" y="3098800"/>
            <a:ext cx="1768475" cy="337185"/>
          </a:xfrm>
          <a:prstGeom prst="rect">
            <a:avLst/>
          </a:prstGeom>
          <a:noFill/>
        </p:spPr>
        <p:txBody>
          <a:bodyPr wrap="square" rtlCol="0">
            <a:spAutoFit/>
          </a:bodyPr>
          <a:p>
            <a:pPr algn="l">
              <a:lnSpc>
                <a:spcPct val="100000"/>
              </a:lnSpc>
            </a:pPr>
            <a:r>
              <a:rPr lang="en-US" altLang="zh-CN" sz="1600">
                <a:solidFill>
                  <a:srgbClr val="FFC000"/>
                </a:solidFill>
                <a:latin typeface="微软雅黑" panose="020B0503020204020204" charset="-122"/>
                <a:ea typeface="微软雅黑" panose="020B0503020204020204" charset="-122"/>
              </a:rPr>
              <a:t>2: </a:t>
            </a:r>
            <a:r>
              <a:rPr lang="zh-CN" altLang="en-US" sz="1600">
                <a:solidFill>
                  <a:srgbClr val="FFC000"/>
                </a:solidFill>
                <a:latin typeface="微软雅黑" panose="020B0503020204020204" charset="-122"/>
                <a:ea typeface="微软雅黑" panose="020B0503020204020204" charset="-122"/>
              </a:rPr>
              <a:t>上传行驶证</a:t>
            </a:r>
            <a:endParaRPr lang="zh-CN" altLang="en-US" sz="1600">
              <a:solidFill>
                <a:srgbClr val="FFC000"/>
              </a:solidFill>
              <a:latin typeface="微软雅黑" panose="020B0503020204020204" charset="-122"/>
              <a:ea typeface="微软雅黑" panose="020B0503020204020204" charset="-122"/>
            </a:endParaRPr>
          </a:p>
        </p:txBody>
      </p:sp>
      <p:sp>
        <p:nvSpPr>
          <p:cNvPr id="18" name="3: 上传驾驶证"/>
          <p:cNvSpPr txBox="1"/>
          <p:nvPr/>
        </p:nvSpPr>
        <p:spPr>
          <a:xfrm>
            <a:off x="2017395" y="3807460"/>
            <a:ext cx="1603375" cy="337185"/>
          </a:xfrm>
          <a:prstGeom prst="rect">
            <a:avLst/>
          </a:prstGeom>
          <a:noFill/>
        </p:spPr>
        <p:txBody>
          <a:bodyPr wrap="square" rtlCol="0">
            <a:spAutoFit/>
          </a:bodyPr>
          <a:p>
            <a:pPr algn="l">
              <a:lnSpc>
                <a:spcPct val="100000"/>
              </a:lnSpc>
            </a:pPr>
            <a:r>
              <a:rPr lang="en-US" altLang="zh-CN" sz="1600">
                <a:solidFill>
                  <a:srgbClr val="FFC000"/>
                </a:solidFill>
                <a:latin typeface="微软雅黑" panose="020B0503020204020204" charset="-122"/>
                <a:ea typeface="微软雅黑" panose="020B0503020204020204" charset="-122"/>
              </a:rPr>
              <a:t>3: </a:t>
            </a:r>
            <a:r>
              <a:rPr lang="zh-CN" altLang="en-US" sz="1600">
                <a:solidFill>
                  <a:srgbClr val="FFC000"/>
                </a:solidFill>
                <a:latin typeface="微软雅黑" panose="020B0503020204020204" charset="-122"/>
                <a:ea typeface="微软雅黑" panose="020B0503020204020204" charset="-122"/>
              </a:rPr>
              <a:t>上传驾驶证</a:t>
            </a:r>
            <a:endParaRPr lang="zh-CN" altLang="en-US" sz="1600">
              <a:solidFill>
                <a:srgbClr val="FFC000"/>
              </a:solidFill>
              <a:latin typeface="微软雅黑" panose="020B0503020204020204" charset="-122"/>
              <a:ea typeface="微软雅黑" panose="020B0503020204020204" charset="-122"/>
            </a:endParaRPr>
          </a:p>
        </p:txBody>
      </p:sp>
      <p:sp>
        <p:nvSpPr>
          <p:cNvPr id="19" name="4: 上传上岗证"/>
          <p:cNvSpPr txBox="1"/>
          <p:nvPr/>
        </p:nvSpPr>
        <p:spPr>
          <a:xfrm>
            <a:off x="2017395" y="4516120"/>
            <a:ext cx="2099310" cy="337185"/>
          </a:xfrm>
          <a:prstGeom prst="rect">
            <a:avLst/>
          </a:prstGeom>
          <a:noFill/>
        </p:spPr>
        <p:txBody>
          <a:bodyPr wrap="square" rtlCol="0">
            <a:spAutoFit/>
          </a:bodyPr>
          <a:p>
            <a:pPr algn="l">
              <a:lnSpc>
                <a:spcPct val="100000"/>
              </a:lnSpc>
            </a:pPr>
            <a:r>
              <a:rPr lang="en-US" altLang="zh-CN" sz="1600">
                <a:solidFill>
                  <a:srgbClr val="FFC000"/>
                </a:solidFill>
                <a:latin typeface="微软雅黑" panose="020B0503020204020204" charset="-122"/>
                <a:ea typeface="微软雅黑" panose="020B0503020204020204" charset="-122"/>
              </a:rPr>
              <a:t>4: </a:t>
            </a:r>
            <a:r>
              <a:rPr lang="zh-CN" altLang="en-US" sz="1600">
                <a:solidFill>
                  <a:srgbClr val="FFC000"/>
                </a:solidFill>
                <a:latin typeface="微软雅黑" panose="020B0503020204020204" charset="-122"/>
                <a:ea typeface="微软雅黑" panose="020B0503020204020204" charset="-122"/>
              </a:rPr>
              <a:t>上传从业资格证</a:t>
            </a:r>
            <a:endParaRPr lang="zh-CN" altLang="en-US" sz="1600">
              <a:solidFill>
                <a:srgbClr val="FFC000"/>
              </a:solidFill>
              <a:latin typeface="微软雅黑" panose="020B0503020204020204" charset="-122"/>
              <a:ea typeface="微软雅黑" panose="020B0503020204020204" charset="-122"/>
            </a:endParaRPr>
          </a:p>
        </p:txBody>
      </p:sp>
      <p:sp>
        <p:nvSpPr>
          <p:cNvPr id="20" name="5: 审核"/>
          <p:cNvSpPr txBox="1"/>
          <p:nvPr/>
        </p:nvSpPr>
        <p:spPr>
          <a:xfrm>
            <a:off x="2017395" y="5224780"/>
            <a:ext cx="1603375" cy="337185"/>
          </a:xfrm>
          <a:prstGeom prst="rect">
            <a:avLst/>
          </a:prstGeom>
          <a:noFill/>
        </p:spPr>
        <p:txBody>
          <a:bodyPr wrap="square" rtlCol="0">
            <a:spAutoFit/>
          </a:bodyPr>
          <a:p>
            <a:pPr algn="l">
              <a:lnSpc>
                <a:spcPct val="100000"/>
              </a:lnSpc>
            </a:pPr>
            <a:r>
              <a:rPr lang="en-US" altLang="zh-CN" sz="1600">
                <a:solidFill>
                  <a:srgbClr val="FFC000"/>
                </a:solidFill>
                <a:latin typeface="微软雅黑" panose="020B0503020204020204" charset="-122"/>
                <a:ea typeface="微软雅黑" panose="020B0503020204020204" charset="-122"/>
              </a:rPr>
              <a:t>5: </a:t>
            </a:r>
            <a:r>
              <a:rPr lang="zh-CN" altLang="en-US" sz="1600">
                <a:solidFill>
                  <a:srgbClr val="FFC000"/>
                </a:solidFill>
                <a:latin typeface="微软雅黑" panose="020B0503020204020204" charset="-122"/>
                <a:ea typeface="微软雅黑" panose="020B0503020204020204" charset="-122"/>
              </a:rPr>
              <a:t>审核</a:t>
            </a:r>
            <a:endParaRPr lang="zh-CN" altLang="en-US" sz="1600">
              <a:solidFill>
                <a:srgbClr val="FFC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fill="hold" grpId="1" nodeType="afterEffect">
                                  <p:stCondLst>
                                    <p:cond delay="0"/>
                                  </p:stCondLst>
                                  <p:childTnLst>
                                    <p:anim calcmode="discrete" valueType="str">
                                      <p:cBhvr>
                                        <p:cTn id="6"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0.000000 0.000000 L 0.000000 0.099630 " pathEditMode="relative" rAng="0" ptsTypes="">
                                      <p:cBhvr>
                                        <p:cTn id="10" dur="2000" fill="hold"/>
                                        <p:tgtEl>
                                          <p:spTgt spid="12"/>
                                        </p:tgtEl>
                                        <p:attrNameLst>
                                          <p:attrName>ppt_x</p:attrName>
                                          <p:attrName>ppt_y</p:attrName>
                                        </p:attrNameLst>
                                      </p:cBhvr>
                                      <p:rCtr x="0" y="125"/>
                                    </p:animMotion>
                                  </p:childTnLst>
                                </p:cTn>
                              </p:par>
                            </p:childTnLst>
                          </p:cTn>
                        </p:par>
                        <p:par>
                          <p:cTn id="11" fill="hold">
                            <p:stCondLst>
                              <p:cond delay="2000"/>
                            </p:stCondLst>
                            <p:childTnLst>
                              <p:par>
                                <p:cTn id="12" presetID="35" presetClass="emph" presetSubtype="0" fill="hold" grpId="2" nodeType="afterEffect">
                                  <p:stCondLst>
                                    <p:cond delay="0"/>
                                  </p:stCondLst>
                                  <p:childTnLst>
                                    <p:anim calcmode="discrete" valueType="str">
                                      <p:cBhvr>
                                        <p:cTn id="13" dur="1000" fill="hold"/>
                                        <p:tgtEl>
                                          <p:spTgt spid="12"/>
                                        </p:tgtEl>
                                        <p:attrNameLst>
                                          <p:attrName>style.visibility</p:attrName>
                                        </p:attrNameLst>
                                      </p:cBhvr>
                                      <p:tavLst>
                                        <p:tav tm="0">
                                          <p:val>
                                            <p:strVal val="hidden"/>
                                          </p:val>
                                        </p:tav>
                                        <p:tav tm="50000">
                                          <p:val>
                                            <p:strVal val="visible"/>
                                          </p:val>
                                        </p:tav>
                                      </p:tavLst>
                                    </p:anim>
                                  </p:childTnLst>
                                </p:cTn>
                              </p:par>
                              <p:par>
                                <p:cTn id="14" presetID="53" presetClass="entr" presetSubtype="16"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3" nodeType="clickEffect">
                                  <p:stCondLst>
                                    <p:cond delay="0"/>
                                  </p:stCondLst>
                                  <p:childTnLst>
                                    <p:animMotion origin="layout" path="M -0.000903 0.098148 L -0.000000 0.203241 " pathEditMode="relative" rAng="0" ptsTypes="">
                                      <p:cBhvr>
                                        <p:cTn id="22" dur="2000" fill="hold"/>
                                        <p:tgtEl>
                                          <p:spTgt spid="12"/>
                                        </p:tgtEl>
                                        <p:attrNameLst>
                                          <p:attrName>ppt_x</p:attrName>
                                          <p:attrName>ppt_y</p:attrName>
                                        </p:attrNameLst>
                                      </p:cBhvr>
                                      <p:rCtr x="1" y="4"/>
                                    </p:animMotion>
                                  </p:childTnLst>
                                </p:cTn>
                              </p:par>
                            </p:childTnLst>
                          </p:cTn>
                        </p:par>
                        <p:par>
                          <p:cTn id="23" fill="hold">
                            <p:stCondLst>
                              <p:cond delay="2000"/>
                            </p:stCondLst>
                            <p:childTnLst>
                              <p:par>
                                <p:cTn id="24" presetID="35" presetClass="emph" presetSubtype="0" fill="hold" grpId="4" nodeType="afterEffect">
                                  <p:stCondLst>
                                    <p:cond delay="0"/>
                                  </p:stCondLst>
                                  <p:childTnLst>
                                    <p:anim calcmode="discrete" valueType="str">
                                      <p:cBhvr>
                                        <p:cTn id="25" dur="1000" fill="hold"/>
                                        <p:tgtEl>
                                          <p:spTgt spid="12"/>
                                        </p:tgtEl>
                                        <p:attrNameLst>
                                          <p:attrName>style.visibility</p:attrName>
                                        </p:attrNameLst>
                                      </p:cBhvr>
                                      <p:tavLst>
                                        <p:tav tm="0">
                                          <p:val>
                                            <p:strVal val="hidden"/>
                                          </p:val>
                                        </p:tav>
                                        <p:tav tm="50000">
                                          <p:val>
                                            <p:strVal val="visible"/>
                                          </p:val>
                                        </p:tav>
                                      </p:tavLst>
                                    </p:anim>
                                  </p:childTnLst>
                                </p:cTn>
                              </p:par>
                              <p:par>
                                <p:cTn id="26" presetID="53" presetClass="entr" presetSubtype="16"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5" nodeType="clickEffect">
                                  <p:stCondLst>
                                    <p:cond delay="0"/>
                                  </p:stCondLst>
                                  <p:childTnLst>
                                    <p:animMotion origin="layout" path="M 0.000486 0.199444 L 0.000000 0.310741 " pathEditMode="relative" rAng="0" ptsTypes="">
                                      <p:cBhvr>
                                        <p:cTn id="34" dur="2000" fill="hold"/>
                                        <p:tgtEl>
                                          <p:spTgt spid="12"/>
                                        </p:tgtEl>
                                        <p:attrNameLst>
                                          <p:attrName>ppt_x</p:attrName>
                                          <p:attrName>ppt_y</p:attrName>
                                        </p:attrNameLst>
                                      </p:cBhvr>
                                      <p:rCtr x="0" y="3"/>
                                    </p:animMotion>
                                  </p:childTnLst>
                                </p:cTn>
                              </p:par>
                            </p:childTnLst>
                          </p:cTn>
                        </p:par>
                        <p:par>
                          <p:cTn id="35" fill="hold">
                            <p:stCondLst>
                              <p:cond delay="2000"/>
                            </p:stCondLst>
                            <p:childTnLst>
                              <p:par>
                                <p:cTn id="36" presetID="35" presetClass="emph" presetSubtype="0" fill="hold" grpId="9" nodeType="afterEffect">
                                  <p:stCondLst>
                                    <p:cond delay="0"/>
                                  </p:stCondLst>
                                  <p:childTnLst>
                                    <p:anim calcmode="discrete" valueType="str">
                                      <p:cBhvr>
                                        <p:cTn id="37" dur="1000" fill="hold"/>
                                        <p:tgtEl>
                                          <p:spTgt spid="12"/>
                                        </p:tgtEl>
                                        <p:attrNameLst>
                                          <p:attrName>style.visibility</p:attrName>
                                        </p:attrNameLst>
                                      </p:cBhvr>
                                      <p:tavLst>
                                        <p:tav tm="0">
                                          <p:val>
                                            <p:strVal val="hidden"/>
                                          </p:val>
                                        </p:tav>
                                        <p:tav tm="50000">
                                          <p:val>
                                            <p:strVal val="visible"/>
                                          </p:val>
                                        </p:tav>
                                      </p:tavLst>
                                    </p:anim>
                                  </p:childTnLst>
                                </p:cTn>
                              </p:par>
                              <p:par>
                                <p:cTn id="38" presetID="53" presetClass="entr" presetSubtype="16"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6" nodeType="clickEffect">
                                  <p:stCondLst>
                                    <p:cond delay="0"/>
                                  </p:stCondLst>
                                  <p:childTnLst>
                                    <p:animMotion origin="layout" path="M -0.000972 0.305000 L 0.001875 0.412500 " pathEditMode="relative" rAng="0" ptsTypes="">
                                      <p:cBhvr>
                                        <p:cTn id="46" dur="2000" fill="hold"/>
                                        <p:tgtEl>
                                          <p:spTgt spid="12"/>
                                        </p:tgtEl>
                                        <p:attrNameLst>
                                          <p:attrName>ppt_x</p:attrName>
                                          <p:attrName>ppt_y</p:attrName>
                                        </p:attrNameLst>
                                      </p:cBhvr>
                                      <p:rCtr x="2" y="-98"/>
                                    </p:animMotion>
                                  </p:childTnLst>
                                </p:cTn>
                              </p:par>
                            </p:childTnLst>
                          </p:cTn>
                        </p:par>
                        <p:par>
                          <p:cTn id="47" fill="hold">
                            <p:stCondLst>
                              <p:cond delay="2000"/>
                            </p:stCondLst>
                            <p:childTnLst>
                              <p:par>
                                <p:cTn id="48" presetID="35" presetClass="emph" presetSubtype="0" fill="hold" grpId="10" nodeType="afterEffect">
                                  <p:stCondLst>
                                    <p:cond delay="0"/>
                                  </p:stCondLst>
                                  <p:childTnLst>
                                    <p:anim calcmode="discrete" valueType="str">
                                      <p:cBhvr>
                                        <p:cTn id="49" dur="1000" fill="hold"/>
                                        <p:tgtEl>
                                          <p:spTgt spid="12"/>
                                        </p:tgtEl>
                                        <p:attrNameLst>
                                          <p:attrName>style.visibility</p:attrName>
                                        </p:attrNameLst>
                                      </p:cBhvr>
                                      <p:tavLst>
                                        <p:tav tm="0">
                                          <p:val>
                                            <p:strVal val="hidden"/>
                                          </p:val>
                                        </p:tav>
                                        <p:tav tm="50000">
                                          <p:val>
                                            <p:strVal val="visible"/>
                                          </p:val>
                                        </p:tav>
                                      </p:tavLst>
                                    </p:anim>
                                  </p:childTnLst>
                                </p:cTn>
                              </p:par>
                              <p:par>
                                <p:cTn id="50" presetID="53" presetClass="entr" presetSubtype="16"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childTnLst>
                                </p:cTn>
                              </p:par>
                            </p:childTnLst>
                          </p:cTn>
                        </p:par>
                        <p:par>
                          <p:cTn id="55" fill="hold">
                            <p:stCondLst>
                              <p:cond delay="3000"/>
                            </p:stCondLst>
                            <p:childTnLst>
                              <p:par>
                                <p:cTn id="56" presetID="35" presetClass="emph" presetSubtype="0" fill="hold" grpId="11" nodeType="afterEffect">
                                  <p:stCondLst>
                                    <p:cond delay="0"/>
                                  </p:stCondLst>
                                  <p:childTnLst>
                                    <p:anim calcmode="discrete" valueType="str">
                                      <p:cBhvr>
                                        <p:cTn id="57"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bldLvl="0" animBg="1"/>
      <p:bldP spid="12" grpId="2" bldLvl="0" animBg="1"/>
      <p:bldP spid="12" grpId="3" bldLvl="0" animBg="1"/>
      <p:bldP spid="12" grpId="4" bldLvl="0" animBg="1"/>
      <p:bldP spid="12" grpId="5" bldLvl="0" animBg="1"/>
      <p:bldP spid="12" grpId="6" bldLvl="0" animBg="1"/>
      <p:bldP spid="12" grpId="9" bldLvl="0" animBg="1"/>
      <p:bldP spid="12" grpId="10" bldLvl="0" animBg="1"/>
      <p:bldP spid="12" grpId="11"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nvSpPr>
        <p:spPr>
          <a:xfrm>
            <a:off x="-1267460" y="896620"/>
            <a:ext cx="2120900" cy="577850"/>
          </a:xfrm>
          <a:prstGeom prst="rect">
            <a:avLst/>
          </a:prstGeom>
          <a:solidFill>
            <a:srgbClr val="749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3" name="图片 52" descr="beijing"/>
          <p:cNvPicPr>
            <a:picLocks noChangeAspect="1"/>
          </p:cNvPicPr>
          <p:nvPr/>
        </p:nvPicPr>
        <p:blipFill>
          <a:blip r:embed="rId1"/>
          <a:stretch>
            <a:fillRect/>
          </a:stretch>
        </p:blipFill>
        <p:spPr>
          <a:xfrm>
            <a:off x="-168275" y="-1058545"/>
            <a:ext cx="10316210" cy="8277225"/>
          </a:xfrm>
          <a:prstGeom prst="rect">
            <a:avLst/>
          </a:prstGeom>
        </p:spPr>
      </p:pic>
      <p:pic>
        <p:nvPicPr>
          <p:cNvPr id="68" name="图片 67" descr="s_vehicle_top"/>
          <p:cNvPicPr>
            <a:picLocks noChangeAspect="1"/>
          </p:cNvPicPr>
          <p:nvPr/>
        </p:nvPicPr>
        <p:blipFill>
          <a:blip r:embed="rId2"/>
          <a:stretch>
            <a:fillRect/>
          </a:stretch>
        </p:blipFill>
        <p:spPr>
          <a:xfrm rot="16200000">
            <a:off x="7664450" y="1094105"/>
            <a:ext cx="835025" cy="358140"/>
          </a:xfrm>
          <a:prstGeom prst="rect">
            <a:avLst/>
          </a:prstGeom>
        </p:spPr>
      </p:pic>
      <p:sp>
        <p:nvSpPr>
          <p:cNvPr id="14" name="文本框 13"/>
          <p:cNvSpPr txBox="1"/>
          <p:nvPr/>
        </p:nvSpPr>
        <p:spPr>
          <a:xfrm>
            <a:off x="732155" y="263525"/>
            <a:ext cx="5036820" cy="368300"/>
          </a:xfrm>
          <a:prstGeom prst="rect">
            <a:avLst/>
          </a:prstGeom>
          <a:noFill/>
        </p:spPr>
        <p:txBody>
          <a:bodyPr wrap="none" rtlCol="0">
            <a:spAutoFit/>
          </a:bodyPr>
          <a:p>
            <a:pPr algn="l"/>
            <a:r>
              <a:rPr lang="zh-CN" altLang="en-US" b="1">
                <a:solidFill>
                  <a:srgbClr val="FFC000"/>
                </a:solidFill>
                <a:latin typeface="微软雅黑" panose="020B0503020204020204" charset="-122"/>
                <a:ea typeface="微软雅黑" panose="020B0503020204020204" charset="-122"/>
              </a:rPr>
              <a:t>出租车排队模型（场景</a:t>
            </a:r>
            <a:r>
              <a:rPr lang="zh-CN" altLang="en-US" b="1">
                <a:solidFill>
                  <a:srgbClr val="FFC000"/>
                </a:solidFill>
                <a:latin typeface="微软雅黑" panose="020B0503020204020204" charset="-122"/>
                <a:ea typeface="微软雅黑" panose="020B0503020204020204" charset="-122"/>
                <a:sym typeface="+mn-ea"/>
              </a:rPr>
              <a:t>演示</a:t>
            </a:r>
            <a:r>
              <a:rPr lang="zh-CN" altLang="en-US" b="1">
                <a:solidFill>
                  <a:srgbClr val="FFC000"/>
                </a:solidFill>
                <a:latin typeface="微软雅黑" panose="020B0503020204020204" charset="-122"/>
                <a:ea typeface="微软雅黑" panose="020B0503020204020204" charset="-122"/>
              </a:rPr>
              <a:t>：</a:t>
            </a:r>
            <a:r>
              <a:rPr lang="en-US" altLang="zh-CN" b="1">
                <a:solidFill>
                  <a:srgbClr val="FFC000"/>
                </a:solidFill>
                <a:latin typeface="微软雅黑" panose="020B0503020204020204" charset="-122"/>
                <a:ea typeface="微软雅黑" panose="020B0503020204020204" charset="-122"/>
              </a:rPr>
              <a:t>5</a:t>
            </a:r>
            <a:r>
              <a:rPr lang="zh-CN" altLang="en-US" b="1">
                <a:solidFill>
                  <a:srgbClr val="FFC000"/>
                </a:solidFill>
                <a:latin typeface="微软雅黑" panose="020B0503020204020204" charset="-122"/>
                <a:ea typeface="微软雅黑" panose="020B0503020204020204" charset="-122"/>
              </a:rPr>
              <a:t>列，每列</a:t>
            </a:r>
            <a:r>
              <a:rPr lang="en-US" altLang="zh-CN" b="1">
                <a:solidFill>
                  <a:srgbClr val="FFC000"/>
                </a:solidFill>
                <a:latin typeface="微软雅黑" panose="020B0503020204020204" charset="-122"/>
                <a:ea typeface="微软雅黑" panose="020B0503020204020204" charset="-122"/>
              </a:rPr>
              <a:t>5</a:t>
            </a:r>
            <a:r>
              <a:rPr lang="zh-CN" altLang="en-US" b="1">
                <a:solidFill>
                  <a:srgbClr val="FFC000"/>
                </a:solidFill>
                <a:latin typeface="微软雅黑" panose="020B0503020204020204" charset="-122"/>
                <a:ea typeface="微软雅黑" panose="020B0503020204020204" charset="-122"/>
              </a:rPr>
              <a:t>台车）</a:t>
            </a:r>
            <a:endParaRPr lang="zh-CN" altLang="en-US" b="1">
              <a:solidFill>
                <a:srgbClr val="FFC000"/>
              </a:solidFill>
              <a:latin typeface="微软雅黑" panose="020B0503020204020204" charset="-122"/>
              <a:ea typeface="微软雅黑" panose="020B0503020204020204" charset="-122"/>
            </a:endParaRPr>
          </a:p>
        </p:txBody>
      </p:sp>
      <p:cxnSp>
        <p:nvCxnSpPr>
          <p:cNvPr id="6" name="直接连接符 5"/>
          <p:cNvCxnSpPr/>
          <p:nvPr/>
        </p:nvCxnSpPr>
        <p:spPr>
          <a:xfrm>
            <a:off x="1577979" y="2713990"/>
            <a:ext cx="49320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2917508" y="1645920"/>
            <a:ext cx="2136140" cy="735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连接符 7"/>
          <p:cNvCxnSpPr/>
          <p:nvPr/>
        </p:nvCxnSpPr>
        <p:spPr>
          <a:xfrm>
            <a:off x="1577980" y="3348990"/>
            <a:ext cx="49320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577980" y="3983990"/>
            <a:ext cx="49320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577980" y="4618990"/>
            <a:ext cx="49320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77980" y="5253990"/>
            <a:ext cx="49320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577980" y="5888990"/>
            <a:ext cx="4932036"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638935" y="2844800"/>
            <a:ext cx="4577080" cy="368935"/>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矩形 41"/>
          <p:cNvSpPr/>
          <p:nvPr/>
        </p:nvSpPr>
        <p:spPr>
          <a:xfrm>
            <a:off x="1638935" y="3487420"/>
            <a:ext cx="4577080" cy="368935"/>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矩形 42"/>
          <p:cNvSpPr/>
          <p:nvPr/>
        </p:nvSpPr>
        <p:spPr>
          <a:xfrm>
            <a:off x="1638935" y="4130040"/>
            <a:ext cx="4577080" cy="368935"/>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矩形 43"/>
          <p:cNvSpPr/>
          <p:nvPr/>
        </p:nvSpPr>
        <p:spPr>
          <a:xfrm>
            <a:off x="1638935" y="4772660"/>
            <a:ext cx="4577080" cy="368935"/>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矩形 44"/>
          <p:cNvSpPr/>
          <p:nvPr/>
        </p:nvSpPr>
        <p:spPr>
          <a:xfrm>
            <a:off x="1638935" y="5415280"/>
            <a:ext cx="4577080" cy="368935"/>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6" name="组合 55"/>
          <p:cNvGrpSpPr/>
          <p:nvPr/>
        </p:nvGrpSpPr>
        <p:grpSpPr>
          <a:xfrm rot="5400000">
            <a:off x="2261870" y="1815465"/>
            <a:ext cx="185420" cy="236220"/>
            <a:chOff x="1493" y="7432"/>
            <a:chExt cx="292" cy="372"/>
          </a:xfrm>
        </p:grpSpPr>
        <p:sp>
          <p:nvSpPr>
            <p:cNvPr id="57" name="圆角矩形 56"/>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8" name="圆角矩形 57"/>
            <p:cNvSpPr/>
            <p:nvPr/>
          </p:nvSpPr>
          <p:spPr>
            <a:xfrm rot="930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9" name="圆角矩形 58"/>
            <p:cNvSpPr/>
            <p:nvPr/>
          </p:nvSpPr>
          <p:spPr>
            <a:xfrm rot="9300000">
              <a:off x="1493" y="7580"/>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60" name="组合 59"/>
          <p:cNvGrpSpPr/>
          <p:nvPr/>
        </p:nvGrpSpPr>
        <p:grpSpPr>
          <a:xfrm rot="16200000">
            <a:off x="2087880" y="1768475"/>
            <a:ext cx="35560" cy="579120"/>
            <a:chOff x="1416" y="6052"/>
            <a:chExt cx="28" cy="456"/>
          </a:xfrm>
        </p:grpSpPr>
        <p:sp>
          <p:nvSpPr>
            <p:cNvPr id="61" name="矩形 60"/>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矩形 61"/>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矩形 62"/>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矩形 63"/>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矩形 64"/>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1" name="组合 70"/>
          <p:cNvGrpSpPr/>
          <p:nvPr/>
        </p:nvGrpSpPr>
        <p:grpSpPr>
          <a:xfrm rot="5400000">
            <a:off x="1439545" y="1811020"/>
            <a:ext cx="185420" cy="236220"/>
            <a:chOff x="1493" y="7432"/>
            <a:chExt cx="292" cy="372"/>
          </a:xfrm>
        </p:grpSpPr>
        <p:sp>
          <p:nvSpPr>
            <p:cNvPr id="72" name="圆角矩形 71"/>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3" name="圆角矩形 72"/>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4" name="圆角矩形 73"/>
            <p:cNvSpPr/>
            <p:nvPr/>
          </p:nvSpPr>
          <p:spPr>
            <a:xfrm rot="8280000">
              <a:off x="1493" y="7613"/>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75" name="组合 74"/>
          <p:cNvGrpSpPr/>
          <p:nvPr/>
        </p:nvGrpSpPr>
        <p:grpSpPr>
          <a:xfrm rot="16200000">
            <a:off x="1265555" y="1764030"/>
            <a:ext cx="35560" cy="579120"/>
            <a:chOff x="1416" y="6052"/>
            <a:chExt cx="28" cy="456"/>
          </a:xfrm>
        </p:grpSpPr>
        <p:sp>
          <p:nvSpPr>
            <p:cNvPr id="76" name="矩形 75"/>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矩形 76"/>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矩形 77"/>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矩形 78"/>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矩形 79"/>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a:off x="1859280" y="4142105"/>
            <a:ext cx="4324350" cy="358140"/>
            <a:chOff x="2928" y="4523"/>
            <a:chExt cx="6810" cy="564"/>
          </a:xfrm>
        </p:grpSpPr>
        <p:pic>
          <p:nvPicPr>
            <p:cNvPr id="81" name="图片 80" descr="s_vehicle_top"/>
            <p:cNvPicPr>
              <a:picLocks noChangeAspect="1"/>
            </p:cNvPicPr>
            <p:nvPr/>
          </p:nvPicPr>
          <p:blipFill>
            <a:blip r:embed="rId2"/>
            <a:stretch>
              <a:fillRect/>
            </a:stretch>
          </p:blipFill>
          <p:spPr>
            <a:xfrm rot="10800000">
              <a:off x="2928" y="4523"/>
              <a:ext cx="1316" cy="564"/>
            </a:xfrm>
            <a:prstGeom prst="rect">
              <a:avLst/>
            </a:prstGeom>
          </p:spPr>
        </p:pic>
        <p:pic>
          <p:nvPicPr>
            <p:cNvPr id="82" name="图片 81" descr="s_vehicle_top"/>
            <p:cNvPicPr>
              <a:picLocks noChangeAspect="1"/>
            </p:cNvPicPr>
            <p:nvPr/>
          </p:nvPicPr>
          <p:blipFill>
            <a:blip r:embed="rId2"/>
            <a:stretch>
              <a:fillRect/>
            </a:stretch>
          </p:blipFill>
          <p:spPr>
            <a:xfrm rot="10800000">
              <a:off x="4302" y="4523"/>
              <a:ext cx="1315" cy="564"/>
            </a:xfrm>
            <a:prstGeom prst="rect">
              <a:avLst/>
            </a:prstGeom>
          </p:spPr>
        </p:pic>
        <p:pic>
          <p:nvPicPr>
            <p:cNvPr id="83" name="图片 82" descr="s_vehicle_top"/>
            <p:cNvPicPr>
              <a:picLocks noChangeAspect="1"/>
            </p:cNvPicPr>
            <p:nvPr/>
          </p:nvPicPr>
          <p:blipFill>
            <a:blip r:embed="rId2"/>
            <a:stretch>
              <a:fillRect/>
            </a:stretch>
          </p:blipFill>
          <p:spPr>
            <a:xfrm rot="10800000">
              <a:off x="5676" y="4523"/>
              <a:ext cx="1315" cy="564"/>
            </a:xfrm>
            <a:prstGeom prst="rect">
              <a:avLst/>
            </a:prstGeom>
          </p:spPr>
        </p:pic>
        <p:pic>
          <p:nvPicPr>
            <p:cNvPr id="84" name="图片 83" descr="s_vehicle_top"/>
            <p:cNvPicPr>
              <a:picLocks noChangeAspect="1"/>
            </p:cNvPicPr>
            <p:nvPr/>
          </p:nvPicPr>
          <p:blipFill>
            <a:blip r:embed="rId2"/>
            <a:stretch>
              <a:fillRect/>
            </a:stretch>
          </p:blipFill>
          <p:spPr>
            <a:xfrm rot="10800000">
              <a:off x="7050" y="4523"/>
              <a:ext cx="1315" cy="564"/>
            </a:xfrm>
            <a:prstGeom prst="rect">
              <a:avLst/>
            </a:prstGeom>
          </p:spPr>
        </p:pic>
        <p:pic>
          <p:nvPicPr>
            <p:cNvPr id="85" name="图片 84" descr="s_vehicle_top"/>
            <p:cNvPicPr>
              <a:picLocks noChangeAspect="1"/>
            </p:cNvPicPr>
            <p:nvPr/>
          </p:nvPicPr>
          <p:blipFill>
            <a:blip r:embed="rId2"/>
            <a:stretch>
              <a:fillRect/>
            </a:stretch>
          </p:blipFill>
          <p:spPr>
            <a:xfrm rot="10800000">
              <a:off x="8424" y="4523"/>
              <a:ext cx="1315" cy="564"/>
            </a:xfrm>
            <a:prstGeom prst="rect">
              <a:avLst/>
            </a:prstGeom>
          </p:spPr>
        </p:pic>
      </p:grpSp>
      <p:pic>
        <p:nvPicPr>
          <p:cNvPr id="88" name="图片 87" descr="s_vehicle_top"/>
          <p:cNvPicPr>
            <a:picLocks noChangeAspect="1"/>
          </p:cNvPicPr>
          <p:nvPr/>
        </p:nvPicPr>
        <p:blipFill>
          <a:blip r:embed="rId2"/>
          <a:stretch>
            <a:fillRect/>
          </a:stretch>
        </p:blipFill>
        <p:spPr>
          <a:xfrm rot="10800000">
            <a:off x="1899920" y="3475355"/>
            <a:ext cx="835660" cy="358140"/>
          </a:xfrm>
          <a:prstGeom prst="rect">
            <a:avLst/>
          </a:prstGeom>
        </p:spPr>
      </p:pic>
      <p:pic>
        <p:nvPicPr>
          <p:cNvPr id="89" name="图片 88" descr="s_vehicle_top"/>
          <p:cNvPicPr>
            <a:picLocks noChangeAspect="1"/>
          </p:cNvPicPr>
          <p:nvPr/>
        </p:nvPicPr>
        <p:blipFill>
          <a:blip r:embed="rId2"/>
          <a:stretch>
            <a:fillRect/>
          </a:stretch>
        </p:blipFill>
        <p:spPr>
          <a:xfrm rot="10800000">
            <a:off x="2772410" y="3475355"/>
            <a:ext cx="835025" cy="358140"/>
          </a:xfrm>
          <a:prstGeom prst="rect">
            <a:avLst/>
          </a:prstGeom>
        </p:spPr>
      </p:pic>
      <p:pic>
        <p:nvPicPr>
          <p:cNvPr id="90" name="图片 89" descr="s_vehicle_top"/>
          <p:cNvPicPr>
            <a:picLocks noChangeAspect="1"/>
          </p:cNvPicPr>
          <p:nvPr/>
        </p:nvPicPr>
        <p:blipFill>
          <a:blip r:embed="rId2"/>
          <a:stretch>
            <a:fillRect/>
          </a:stretch>
        </p:blipFill>
        <p:spPr>
          <a:xfrm rot="10800000">
            <a:off x="3644900" y="3475355"/>
            <a:ext cx="835025" cy="358140"/>
          </a:xfrm>
          <a:prstGeom prst="rect">
            <a:avLst/>
          </a:prstGeom>
        </p:spPr>
      </p:pic>
      <p:pic>
        <p:nvPicPr>
          <p:cNvPr id="91" name="图片 90" descr="s_vehicle_top"/>
          <p:cNvPicPr>
            <a:picLocks noChangeAspect="1"/>
          </p:cNvPicPr>
          <p:nvPr/>
        </p:nvPicPr>
        <p:blipFill>
          <a:blip r:embed="rId2"/>
          <a:stretch>
            <a:fillRect/>
          </a:stretch>
        </p:blipFill>
        <p:spPr>
          <a:xfrm rot="10800000">
            <a:off x="4517390" y="3475355"/>
            <a:ext cx="835025" cy="358140"/>
          </a:xfrm>
          <a:prstGeom prst="rect">
            <a:avLst/>
          </a:prstGeom>
        </p:spPr>
      </p:pic>
      <p:pic>
        <p:nvPicPr>
          <p:cNvPr id="92" name="图片 91" descr="s_vehicle_top"/>
          <p:cNvPicPr>
            <a:picLocks noChangeAspect="1"/>
          </p:cNvPicPr>
          <p:nvPr/>
        </p:nvPicPr>
        <p:blipFill>
          <a:blip r:embed="rId2"/>
          <a:stretch>
            <a:fillRect/>
          </a:stretch>
        </p:blipFill>
        <p:spPr>
          <a:xfrm rot="10800000">
            <a:off x="5389880" y="3475355"/>
            <a:ext cx="835025" cy="358140"/>
          </a:xfrm>
          <a:prstGeom prst="rect">
            <a:avLst/>
          </a:prstGeom>
        </p:spPr>
      </p:pic>
      <p:grpSp>
        <p:nvGrpSpPr>
          <p:cNvPr id="112" name="组合 111"/>
          <p:cNvGrpSpPr/>
          <p:nvPr/>
        </p:nvGrpSpPr>
        <p:grpSpPr>
          <a:xfrm>
            <a:off x="3572510" y="4788535"/>
            <a:ext cx="2580005" cy="358140"/>
            <a:chOff x="5676" y="4523"/>
            <a:chExt cx="4063" cy="564"/>
          </a:xfrm>
        </p:grpSpPr>
        <p:pic>
          <p:nvPicPr>
            <p:cNvPr id="115" name="图片 114" descr="s_vehicle_top"/>
            <p:cNvPicPr>
              <a:picLocks noChangeAspect="1"/>
            </p:cNvPicPr>
            <p:nvPr/>
          </p:nvPicPr>
          <p:blipFill>
            <a:blip r:embed="rId2"/>
            <a:stretch>
              <a:fillRect/>
            </a:stretch>
          </p:blipFill>
          <p:spPr>
            <a:xfrm rot="10800000">
              <a:off x="5676" y="4523"/>
              <a:ext cx="1315" cy="564"/>
            </a:xfrm>
            <a:prstGeom prst="rect">
              <a:avLst/>
            </a:prstGeom>
          </p:spPr>
        </p:pic>
        <p:pic>
          <p:nvPicPr>
            <p:cNvPr id="116" name="图片 115" descr="s_vehicle_top"/>
            <p:cNvPicPr>
              <a:picLocks noChangeAspect="1"/>
            </p:cNvPicPr>
            <p:nvPr/>
          </p:nvPicPr>
          <p:blipFill>
            <a:blip r:embed="rId2"/>
            <a:stretch>
              <a:fillRect/>
            </a:stretch>
          </p:blipFill>
          <p:spPr>
            <a:xfrm rot="10800000">
              <a:off x="7050" y="4523"/>
              <a:ext cx="1315" cy="564"/>
            </a:xfrm>
            <a:prstGeom prst="rect">
              <a:avLst/>
            </a:prstGeom>
          </p:spPr>
        </p:pic>
        <p:pic>
          <p:nvPicPr>
            <p:cNvPr id="118" name="图片 117" descr="s_vehicle_top"/>
            <p:cNvPicPr>
              <a:picLocks noChangeAspect="1"/>
            </p:cNvPicPr>
            <p:nvPr/>
          </p:nvPicPr>
          <p:blipFill>
            <a:blip r:embed="rId2"/>
            <a:stretch>
              <a:fillRect/>
            </a:stretch>
          </p:blipFill>
          <p:spPr>
            <a:xfrm rot="10800000">
              <a:off x="8424" y="4523"/>
              <a:ext cx="1315" cy="564"/>
            </a:xfrm>
            <a:prstGeom prst="rect">
              <a:avLst/>
            </a:prstGeom>
          </p:spPr>
        </p:pic>
      </p:grpSp>
      <p:pic>
        <p:nvPicPr>
          <p:cNvPr id="156" name="图片 155" descr="s_vehicle_top"/>
          <p:cNvPicPr>
            <a:picLocks noChangeAspect="1"/>
          </p:cNvPicPr>
          <p:nvPr/>
        </p:nvPicPr>
        <p:blipFill>
          <a:blip r:embed="rId2"/>
          <a:stretch>
            <a:fillRect/>
          </a:stretch>
        </p:blipFill>
        <p:spPr>
          <a:xfrm rot="10800000">
            <a:off x="1871980" y="2846705"/>
            <a:ext cx="835660" cy="358140"/>
          </a:xfrm>
          <a:prstGeom prst="rect">
            <a:avLst/>
          </a:prstGeom>
        </p:spPr>
      </p:pic>
      <p:pic>
        <p:nvPicPr>
          <p:cNvPr id="157" name="图片 156" descr="s_vehicle_top"/>
          <p:cNvPicPr>
            <a:picLocks noChangeAspect="1"/>
          </p:cNvPicPr>
          <p:nvPr/>
        </p:nvPicPr>
        <p:blipFill>
          <a:blip r:embed="rId2"/>
          <a:stretch>
            <a:fillRect/>
          </a:stretch>
        </p:blipFill>
        <p:spPr>
          <a:xfrm rot="10800000">
            <a:off x="2744470" y="2846705"/>
            <a:ext cx="835025" cy="358140"/>
          </a:xfrm>
          <a:prstGeom prst="rect">
            <a:avLst/>
          </a:prstGeom>
        </p:spPr>
      </p:pic>
      <p:pic>
        <p:nvPicPr>
          <p:cNvPr id="158" name="图片 157" descr="s_vehicle_top"/>
          <p:cNvPicPr>
            <a:picLocks noChangeAspect="1"/>
          </p:cNvPicPr>
          <p:nvPr/>
        </p:nvPicPr>
        <p:blipFill>
          <a:blip r:embed="rId2"/>
          <a:stretch>
            <a:fillRect/>
          </a:stretch>
        </p:blipFill>
        <p:spPr>
          <a:xfrm rot="10800000">
            <a:off x="3616960" y="2846705"/>
            <a:ext cx="835025" cy="358140"/>
          </a:xfrm>
          <a:prstGeom prst="rect">
            <a:avLst/>
          </a:prstGeom>
        </p:spPr>
      </p:pic>
      <p:pic>
        <p:nvPicPr>
          <p:cNvPr id="159" name="图片 158" descr="s_vehicle_top"/>
          <p:cNvPicPr>
            <a:picLocks noChangeAspect="1"/>
          </p:cNvPicPr>
          <p:nvPr/>
        </p:nvPicPr>
        <p:blipFill>
          <a:blip r:embed="rId2"/>
          <a:stretch>
            <a:fillRect/>
          </a:stretch>
        </p:blipFill>
        <p:spPr>
          <a:xfrm rot="10800000">
            <a:off x="4489450" y="2846705"/>
            <a:ext cx="835025" cy="358140"/>
          </a:xfrm>
          <a:prstGeom prst="rect">
            <a:avLst/>
          </a:prstGeom>
        </p:spPr>
      </p:pic>
      <p:sp>
        <p:nvSpPr>
          <p:cNvPr id="168" name="椭圆 167"/>
          <p:cNvSpPr/>
          <p:nvPr/>
        </p:nvSpPr>
        <p:spPr>
          <a:xfrm>
            <a:off x="1305560" y="2915285"/>
            <a:ext cx="238125" cy="2381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1</a:t>
            </a:r>
            <a:endParaRPr lang="en-US" altLang="zh-CN"/>
          </a:p>
        </p:txBody>
      </p:sp>
      <p:sp>
        <p:nvSpPr>
          <p:cNvPr id="169" name="椭圆 168"/>
          <p:cNvSpPr/>
          <p:nvPr/>
        </p:nvSpPr>
        <p:spPr>
          <a:xfrm>
            <a:off x="1305560" y="3551555"/>
            <a:ext cx="238125" cy="2381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2</a:t>
            </a:r>
            <a:endParaRPr lang="en-US" altLang="zh-CN"/>
          </a:p>
        </p:txBody>
      </p:sp>
      <p:sp>
        <p:nvSpPr>
          <p:cNvPr id="170" name="椭圆 169"/>
          <p:cNvSpPr/>
          <p:nvPr/>
        </p:nvSpPr>
        <p:spPr>
          <a:xfrm>
            <a:off x="1305560" y="4187825"/>
            <a:ext cx="238125" cy="2381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3</a:t>
            </a:r>
            <a:endParaRPr lang="en-US" altLang="zh-CN"/>
          </a:p>
        </p:txBody>
      </p:sp>
      <p:sp>
        <p:nvSpPr>
          <p:cNvPr id="171" name="椭圆 170"/>
          <p:cNvSpPr/>
          <p:nvPr/>
        </p:nvSpPr>
        <p:spPr>
          <a:xfrm>
            <a:off x="1319530" y="4824095"/>
            <a:ext cx="238125" cy="2381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4</a:t>
            </a:r>
            <a:endParaRPr lang="en-US" altLang="zh-CN"/>
          </a:p>
        </p:txBody>
      </p:sp>
      <p:sp>
        <p:nvSpPr>
          <p:cNvPr id="172" name="椭圆 171"/>
          <p:cNvSpPr/>
          <p:nvPr/>
        </p:nvSpPr>
        <p:spPr>
          <a:xfrm>
            <a:off x="1319530" y="5460365"/>
            <a:ext cx="238125" cy="2381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5</a:t>
            </a:r>
            <a:endParaRPr lang="en-US" altLang="zh-CN"/>
          </a:p>
        </p:txBody>
      </p:sp>
      <p:pic>
        <p:nvPicPr>
          <p:cNvPr id="236" name="图片 235" descr="s_vehicle_top"/>
          <p:cNvPicPr>
            <a:picLocks noChangeAspect="1"/>
          </p:cNvPicPr>
          <p:nvPr/>
        </p:nvPicPr>
        <p:blipFill>
          <a:blip r:embed="rId2"/>
          <a:stretch>
            <a:fillRect/>
          </a:stretch>
        </p:blipFill>
        <p:spPr>
          <a:xfrm rot="10800000">
            <a:off x="-1590262" y="909542"/>
            <a:ext cx="835468" cy="358140"/>
          </a:xfrm>
          <a:prstGeom prst="rect">
            <a:avLst/>
          </a:prstGeom>
        </p:spPr>
      </p:pic>
      <p:pic>
        <p:nvPicPr>
          <p:cNvPr id="54" name="图片 53" descr="s_vehicle_top"/>
          <p:cNvPicPr>
            <a:picLocks noChangeAspect="1"/>
          </p:cNvPicPr>
          <p:nvPr/>
        </p:nvPicPr>
        <p:blipFill>
          <a:blip r:embed="rId2"/>
          <a:stretch>
            <a:fillRect/>
          </a:stretch>
        </p:blipFill>
        <p:spPr>
          <a:xfrm rot="16200000">
            <a:off x="822103" y="872712"/>
            <a:ext cx="835468" cy="358140"/>
          </a:xfrm>
          <a:prstGeom prst="rect">
            <a:avLst/>
          </a:prstGeom>
        </p:spPr>
      </p:pic>
      <p:pic>
        <p:nvPicPr>
          <p:cNvPr id="67" name="闪光灯" descr="闪光灯-1"/>
          <p:cNvPicPr>
            <a:picLocks noChangeAspect="1"/>
          </p:cNvPicPr>
          <p:nvPr/>
        </p:nvPicPr>
        <p:blipFill>
          <a:blip r:embed="rId3"/>
          <a:stretch>
            <a:fillRect/>
          </a:stretch>
        </p:blipFill>
        <p:spPr>
          <a:xfrm rot="18660000">
            <a:off x="946150" y="1242695"/>
            <a:ext cx="558800" cy="815340"/>
          </a:xfrm>
          <a:prstGeom prst="rect">
            <a:avLst/>
          </a:prstGeom>
        </p:spPr>
      </p:pic>
      <p:pic>
        <p:nvPicPr>
          <p:cNvPr id="173" name="汽车入队列" descr="s_vehicle_top"/>
          <p:cNvPicPr>
            <a:picLocks noChangeAspect="1"/>
          </p:cNvPicPr>
          <p:nvPr/>
        </p:nvPicPr>
        <p:blipFill>
          <a:blip r:embed="rId2"/>
          <a:stretch>
            <a:fillRect/>
          </a:stretch>
        </p:blipFill>
        <p:spPr>
          <a:xfrm rot="10800000">
            <a:off x="800513" y="4794472"/>
            <a:ext cx="835468" cy="358140"/>
          </a:xfrm>
          <a:prstGeom prst="rect">
            <a:avLst/>
          </a:prstGeom>
        </p:spPr>
      </p:pic>
      <p:pic>
        <p:nvPicPr>
          <p:cNvPr id="174" name="图片 173" descr="车主1"/>
          <p:cNvPicPr>
            <a:picLocks noChangeAspect="1"/>
          </p:cNvPicPr>
          <p:nvPr/>
        </p:nvPicPr>
        <p:blipFill>
          <a:blip r:embed="rId4"/>
          <a:stretch>
            <a:fillRect/>
          </a:stretch>
        </p:blipFill>
        <p:spPr>
          <a:xfrm rot="11040000">
            <a:off x="3290570" y="5085715"/>
            <a:ext cx="481330" cy="702310"/>
          </a:xfrm>
          <a:prstGeom prst="rect">
            <a:avLst/>
          </a:prstGeom>
        </p:spPr>
      </p:pic>
      <p:sp>
        <p:nvSpPr>
          <p:cNvPr id="120" name="圆角矩形 119"/>
          <p:cNvSpPr/>
          <p:nvPr/>
        </p:nvSpPr>
        <p:spPr>
          <a:xfrm rot="5400000">
            <a:off x="1485900" y="2842260"/>
            <a:ext cx="48387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39" name="圆角矩形 138"/>
          <p:cNvSpPr/>
          <p:nvPr/>
        </p:nvSpPr>
        <p:spPr>
          <a:xfrm rot="5400000">
            <a:off x="1485900" y="3486150"/>
            <a:ext cx="48387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43" name="圆角矩形 142"/>
          <p:cNvSpPr/>
          <p:nvPr/>
        </p:nvSpPr>
        <p:spPr>
          <a:xfrm rot="5400000">
            <a:off x="1485900" y="4127500"/>
            <a:ext cx="48387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51" name="圆角矩形 150"/>
          <p:cNvSpPr/>
          <p:nvPr/>
        </p:nvSpPr>
        <p:spPr>
          <a:xfrm rot="5400000">
            <a:off x="1485900" y="5410200"/>
            <a:ext cx="48387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77" name="圆角矩形 176"/>
          <p:cNvSpPr/>
          <p:nvPr/>
        </p:nvSpPr>
        <p:spPr>
          <a:xfrm rot="5400000">
            <a:off x="1485900" y="4763770"/>
            <a:ext cx="48387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2" name="图片 1" descr="车主1"/>
          <p:cNvPicPr>
            <a:picLocks noChangeAspect="1"/>
          </p:cNvPicPr>
          <p:nvPr/>
        </p:nvPicPr>
        <p:blipFill>
          <a:blip r:embed="rId4"/>
          <a:stretch>
            <a:fillRect/>
          </a:stretch>
        </p:blipFill>
        <p:spPr>
          <a:xfrm rot="180000">
            <a:off x="3684270" y="1612265"/>
            <a:ext cx="481330" cy="702310"/>
          </a:xfrm>
          <a:prstGeom prst="rect">
            <a:avLst/>
          </a:prstGeom>
        </p:spPr>
      </p:pic>
      <p:pic>
        <p:nvPicPr>
          <p:cNvPr id="3" name="图片 2" descr="车主1"/>
          <p:cNvPicPr>
            <a:picLocks noChangeAspect="1"/>
          </p:cNvPicPr>
          <p:nvPr/>
        </p:nvPicPr>
        <p:blipFill>
          <a:blip r:embed="rId4"/>
          <a:stretch>
            <a:fillRect/>
          </a:stretch>
        </p:blipFill>
        <p:spPr>
          <a:xfrm rot="180000">
            <a:off x="3887470" y="1644015"/>
            <a:ext cx="481330" cy="702310"/>
          </a:xfrm>
          <a:prstGeom prst="rect">
            <a:avLst/>
          </a:prstGeom>
        </p:spPr>
      </p:pic>
      <p:pic>
        <p:nvPicPr>
          <p:cNvPr id="4" name="图片 3" descr="车主1"/>
          <p:cNvPicPr>
            <a:picLocks noChangeAspect="1"/>
          </p:cNvPicPr>
          <p:nvPr/>
        </p:nvPicPr>
        <p:blipFill>
          <a:blip r:embed="rId4"/>
          <a:stretch>
            <a:fillRect/>
          </a:stretch>
        </p:blipFill>
        <p:spPr>
          <a:xfrm rot="21060000">
            <a:off x="4135120" y="1663065"/>
            <a:ext cx="481330" cy="702310"/>
          </a:xfrm>
          <a:prstGeom prst="rect">
            <a:avLst/>
          </a:prstGeom>
        </p:spPr>
      </p:pic>
      <p:pic>
        <p:nvPicPr>
          <p:cNvPr id="16" name="图片 15" descr="s_vehicle_top"/>
          <p:cNvPicPr>
            <a:picLocks noChangeAspect="1"/>
          </p:cNvPicPr>
          <p:nvPr/>
        </p:nvPicPr>
        <p:blipFill>
          <a:blip r:embed="rId2"/>
          <a:stretch>
            <a:fillRect/>
          </a:stretch>
        </p:blipFill>
        <p:spPr>
          <a:xfrm rot="5400000">
            <a:off x="6559550" y="2783205"/>
            <a:ext cx="835025" cy="358140"/>
          </a:xfrm>
          <a:prstGeom prst="rect">
            <a:avLst/>
          </a:prstGeom>
        </p:spPr>
      </p:pic>
      <p:grpSp>
        <p:nvGrpSpPr>
          <p:cNvPr id="27" name="组合 26"/>
          <p:cNvGrpSpPr/>
          <p:nvPr/>
        </p:nvGrpSpPr>
        <p:grpSpPr>
          <a:xfrm rot="5400000">
            <a:off x="6370955" y="1795780"/>
            <a:ext cx="167640" cy="236220"/>
            <a:chOff x="1521" y="7432"/>
            <a:chExt cx="264" cy="372"/>
          </a:xfrm>
        </p:grpSpPr>
        <p:sp>
          <p:nvSpPr>
            <p:cNvPr id="28" name="圆角矩形 27"/>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9" name="圆角矩形 28"/>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0" name="圆角矩形 29"/>
            <p:cNvSpPr/>
            <p:nvPr/>
          </p:nvSpPr>
          <p:spPr>
            <a:xfrm rot="2460000">
              <a:off x="1521" y="7564"/>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31" name="组合 30"/>
          <p:cNvGrpSpPr/>
          <p:nvPr/>
        </p:nvGrpSpPr>
        <p:grpSpPr>
          <a:xfrm rot="5400000">
            <a:off x="6254750" y="1515745"/>
            <a:ext cx="35560" cy="579120"/>
            <a:chOff x="1416" y="6052"/>
            <a:chExt cx="28" cy="456"/>
          </a:xfrm>
        </p:grpSpPr>
        <p:sp>
          <p:nvSpPr>
            <p:cNvPr id="32" name="矩形 31"/>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矩形 35"/>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7" name="组合 36"/>
          <p:cNvGrpSpPr/>
          <p:nvPr/>
        </p:nvGrpSpPr>
        <p:grpSpPr>
          <a:xfrm rot="5400000">
            <a:off x="7136130" y="1794510"/>
            <a:ext cx="167640" cy="236220"/>
            <a:chOff x="1521" y="7432"/>
            <a:chExt cx="264" cy="372"/>
          </a:xfrm>
        </p:grpSpPr>
        <p:sp>
          <p:nvSpPr>
            <p:cNvPr id="38" name="圆角矩形 37"/>
            <p:cNvSpPr/>
            <p:nvPr/>
          </p:nvSpPr>
          <p:spPr>
            <a:xfrm rot="16200000">
              <a:off x="1473" y="7494"/>
              <a:ext cx="372" cy="248"/>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9" name="圆角矩形 38"/>
            <p:cNvSpPr/>
            <p:nvPr/>
          </p:nvSpPr>
          <p:spPr>
            <a:xfrm rot="8280000">
              <a:off x="1535" y="7494"/>
              <a:ext cx="250" cy="248"/>
            </a:xfrm>
            <a:prstGeom prst="round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0" name="圆角矩形 39"/>
            <p:cNvSpPr/>
            <p:nvPr/>
          </p:nvSpPr>
          <p:spPr>
            <a:xfrm rot="2460000">
              <a:off x="1521" y="7564"/>
              <a:ext cx="250" cy="9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46" name="组合 45"/>
          <p:cNvGrpSpPr/>
          <p:nvPr/>
        </p:nvGrpSpPr>
        <p:grpSpPr>
          <a:xfrm rot="5400000">
            <a:off x="6976745" y="1510030"/>
            <a:ext cx="35560" cy="579120"/>
            <a:chOff x="1416" y="6052"/>
            <a:chExt cx="28" cy="456"/>
          </a:xfrm>
        </p:grpSpPr>
        <p:sp>
          <p:nvSpPr>
            <p:cNvPr id="47" name="矩形 46"/>
            <p:cNvSpPr/>
            <p:nvPr/>
          </p:nvSpPr>
          <p:spPr>
            <a:xfrm>
              <a:off x="1416" y="6052"/>
              <a:ext cx="28" cy="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矩形 47"/>
            <p:cNvSpPr/>
            <p:nvPr/>
          </p:nvSpPr>
          <p:spPr>
            <a:xfrm>
              <a:off x="1416" y="618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p:nvSpPr>
          <p:spPr>
            <a:xfrm>
              <a:off x="1416" y="627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nvSpPr>
          <p:spPr>
            <a:xfrm>
              <a:off x="1416" y="6090"/>
              <a:ext cx="28" cy="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50"/>
            <p:cNvSpPr/>
            <p:nvPr/>
          </p:nvSpPr>
          <p:spPr>
            <a:xfrm>
              <a:off x="1416" y="6361"/>
              <a:ext cx="28" cy="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52" name="闪光灯" descr="闪光灯-1"/>
          <p:cNvPicPr>
            <a:picLocks noChangeAspect="1"/>
          </p:cNvPicPr>
          <p:nvPr/>
        </p:nvPicPr>
        <p:blipFill>
          <a:blip r:embed="rId3"/>
          <a:stretch>
            <a:fillRect/>
          </a:stretch>
        </p:blipFill>
        <p:spPr>
          <a:xfrm rot="13620000">
            <a:off x="6597650" y="1801495"/>
            <a:ext cx="558800" cy="815340"/>
          </a:xfrm>
          <a:prstGeom prst="rect">
            <a:avLst/>
          </a:prstGeom>
        </p:spPr>
      </p:pic>
      <p:pic>
        <p:nvPicPr>
          <p:cNvPr id="55" name="图片 54" descr="s_vehicle_top"/>
          <p:cNvPicPr>
            <a:picLocks noChangeAspect="1"/>
          </p:cNvPicPr>
          <p:nvPr/>
        </p:nvPicPr>
        <p:blipFill>
          <a:blip r:embed="rId2"/>
          <a:stretch>
            <a:fillRect/>
          </a:stretch>
        </p:blipFill>
        <p:spPr>
          <a:xfrm rot="5400000">
            <a:off x="6521450" y="2287905"/>
            <a:ext cx="835025" cy="358140"/>
          </a:xfrm>
          <a:prstGeom prst="rect">
            <a:avLst/>
          </a:prstGeom>
        </p:spPr>
      </p:pic>
      <p:pic>
        <p:nvPicPr>
          <p:cNvPr id="66" name="图片 65" descr="s_vehicle_top"/>
          <p:cNvPicPr>
            <a:picLocks noChangeAspect="1"/>
          </p:cNvPicPr>
          <p:nvPr/>
        </p:nvPicPr>
        <p:blipFill>
          <a:blip r:embed="rId2"/>
          <a:stretch>
            <a:fillRect/>
          </a:stretch>
        </p:blipFill>
        <p:spPr>
          <a:xfrm rot="10800000">
            <a:off x="6546850" y="992505"/>
            <a:ext cx="835025" cy="358140"/>
          </a:xfrm>
          <a:prstGeom prst="rect">
            <a:avLst/>
          </a:prstGeom>
        </p:spPr>
      </p:pic>
      <p:sp>
        <p:nvSpPr>
          <p:cNvPr id="21" name="文本框 20"/>
          <p:cNvSpPr txBox="1"/>
          <p:nvPr/>
        </p:nvSpPr>
        <p:spPr>
          <a:xfrm>
            <a:off x="2920365" y="1619885"/>
            <a:ext cx="409575" cy="737235"/>
          </a:xfrm>
          <a:prstGeom prst="rect">
            <a:avLst/>
          </a:prstGeom>
          <a:noFill/>
        </p:spPr>
        <p:txBody>
          <a:bodyPr wrap="square" rtlCol="0">
            <a:spAutoFit/>
          </a:bodyPr>
          <a:p>
            <a:r>
              <a:rPr lang="zh-CN" altLang="zh-CN" sz="1400" b="1">
                <a:solidFill>
                  <a:schemeClr val="accent2">
                    <a:lumMod val="75000"/>
                  </a:schemeClr>
                </a:solidFill>
                <a:latin typeface="微软雅黑" panose="020B0503020204020204" charset="-122"/>
                <a:ea typeface="微软雅黑" panose="020B0503020204020204" charset="-122"/>
              </a:rPr>
              <a:t>休</a:t>
            </a:r>
            <a:endParaRPr lang="zh-CN" altLang="zh-CN" sz="1400" b="1">
              <a:solidFill>
                <a:schemeClr val="accent2">
                  <a:lumMod val="75000"/>
                </a:schemeClr>
              </a:solidFill>
              <a:latin typeface="微软雅黑" panose="020B0503020204020204" charset="-122"/>
              <a:ea typeface="微软雅黑" panose="020B0503020204020204" charset="-122"/>
            </a:endParaRPr>
          </a:p>
          <a:p>
            <a:r>
              <a:rPr lang="zh-CN" altLang="zh-CN" sz="1400" b="1">
                <a:solidFill>
                  <a:schemeClr val="accent2">
                    <a:lumMod val="75000"/>
                  </a:schemeClr>
                </a:solidFill>
                <a:latin typeface="微软雅黑" panose="020B0503020204020204" charset="-122"/>
                <a:ea typeface="微软雅黑" panose="020B0503020204020204" charset="-122"/>
              </a:rPr>
              <a:t>息</a:t>
            </a:r>
            <a:endParaRPr lang="zh-CN" altLang="zh-CN" sz="1400" b="1">
              <a:solidFill>
                <a:schemeClr val="accent2">
                  <a:lumMod val="75000"/>
                </a:schemeClr>
              </a:solidFill>
              <a:latin typeface="微软雅黑" panose="020B0503020204020204" charset="-122"/>
              <a:ea typeface="微软雅黑" panose="020B0503020204020204" charset="-122"/>
            </a:endParaRPr>
          </a:p>
          <a:p>
            <a:r>
              <a:rPr lang="zh-CN" altLang="zh-CN" sz="1400" b="1">
                <a:solidFill>
                  <a:schemeClr val="accent2">
                    <a:lumMod val="75000"/>
                  </a:schemeClr>
                </a:solidFill>
                <a:latin typeface="微软雅黑" panose="020B0503020204020204" charset="-122"/>
                <a:ea typeface="微软雅黑" panose="020B0503020204020204" charset="-122"/>
              </a:rPr>
              <a:t>室</a:t>
            </a:r>
            <a:endParaRPr lang="zh-CN" altLang="zh-CN" sz="1400" b="1">
              <a:solidFill>
                <a:schemeClr val="accent2">
                  <a:lumMod val="75000"/>
                </a:schemeClr>
              </a:solidFill>
              <a:latin typeface="微软雅黑" panose="020B0503020204020204" charset="-122"/>
              <a:ea typeface="微软雅黑" panose="020B0503020204020204" charset="-122"/>
            </a:endParaRPr>
          </a:p>
        </p:txBody>
      </p:sp>
      <p:sp>
        <p:nvSpPr>
          <p:cNvPr id="17" name="椭圆 16"/>
          <p:cNvSpPr/>
          <p:nvPr/>
        </p:nvSpPr>
        <p:spPr>
          <a:xfrm>
            <a:off x="1652905" y="2840990"/>
            <a:ext cx="149860" cy="1498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1652905" y="3036570"/>
            <a:ext cx="149860" cy="14986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1636395" y="3488055"/>
            <a:ext cx="149860" cy="1498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椭圆 86"/>
          <p:cNvSpPr/>
          <p:nvPr/>
        </p:nvSpPr>
        <p:spPr>
          <a:xfrm>
            <a:off x="1636395" y="3683635"/>
            <a:ext cx="149860" cy="14986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椭圆 93"/>
          <p:cNvSpPr/>
          <p:nvPr/>
        </p:nvSpPr>
        <p:spPr>
          <a:xfrm>
            <a:off x="1636395" y="4153535"/>
            <a:ext cx="149860" cy="1498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椭圆 94"/>
          <p:cNvSpPr/>
          <p:nvPr/>
        </p:nvSpPr>
        <p:spPr>
          <a:xfrm>
            <a:off x="1636395" y="4349115"/>
            <a:ext cx="149860" cy="14986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椭圆 96"/>
          <p:cNvSpPr/>
          <p:nvPr/>
        </p:nvSpPr>
        <p:spPr>
          <a:xfrm>
            <a:off x="1652905" y="4796155"/>
            <a:ext cx="149860" cy="14986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8" name="椭圆 97"/>
          <p:cNvSpPr/>
          <p:nvPr/>
        </p:nvSpPr>
        <p:spPr>
          <a:xfrm>
            <a:off x="1652905" y="4991735"/>
            <a:ext cx="149860" cy="14986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椭圆 99"/>
          <p:cNvSpPr/>
          <p:nvPr/>
        </p:nvSpPr>
        <p:spPr>
          <a:xfrm>
            <a:off x="1652905" y="5399405"/>
            <a:ext cx="149860" cy="1498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a:off x="1652905" y="5594985"/>
            <a:ext cx="149860" cy="14986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35" name="图片 134" descr="C:\Users\AKE\Desktop\强哥\出租车解决方案\配图\调度中心大屏\排队流水-1.jpg排队流水-1"/>
          <p:cNvPicPr>
            <a:picLocks noChangeAspect="1"/>
          </p:cNvPicPr>
          <p:nvPr/>
        </p:nvPicPr>
        <p:blipFill>
          <a:blip r:embed="rId5"/>
          <a:srcRect/>
          <a:stretch>
            <a:fillRect/>
          </a:stretch>
        </p:blipFill>
        <p:spPr>
          <a:xfrm>
            <a:off x="2472690" y="990293"/>
            <a:ext cx="1007745" cy="629285"/>
          </a:xfrm>
          <a:prstGeom prst="rect">
            <a:avLst/>
          </a:prstGeom>
        </p:spPr>
      </p:pic>
      <p:pic>
        <p:nvPicPr>
          <p:cNvPr id="136" name="图片 135" descr="C:\Users\AKE\Desktop\强哥\出租车解决方案\配图\调度中心大屏\准备车辆显示屏-1.jpg准备车辆显示屏-1"/>
          <p:cNvPicPr>
            <a:picLocks noChangeAspect="1"/>
          </p:cNvPicPr>
          <p:nvPr/>
        </p:nvPicPr>
        <p:blipFill>
          <a:blip r:embed="rId6"/>
          <a:srcRect/>
          <a:stretch>
            <a:fillRect/>
          </a:stretch>
        </p:blipFill>
        <p:spPr>
          <a:xfrm>
            <a:off x="3519170" y="990293"/>
            <a:ext cx="1007745" cy="629285"/>
          </a:xfrm>
          <a:prstGeom prst="rect">
            <a:avLst/>
          </a:prstGeom>
        </p:spPr>
      </p:pic>
      <p:pic>
        <p:nvPicPr>
          <p:cNvPr id="137" name="图片 136" descr="C:\Users\AKE\Desktop\强哥\出租车解决方案\配图\调度中心大屏\出发车辆显示屏-1.jpg出发车辆显示屏-1"/>
          <p:cNvPicPr>
            <a:picLocks noChangeAspect="1"/>
          </p:cNvPicPr>
          <p:nvPr/>
        </p:nvPicPr>
        <p:blipFill>
          <a:blip r:embed="rId7"/>
          <a:srcRect/>
          <a:stretch>
            <a:fillRect/>
          </a:stretch>
        </p:blipFill>
        <p:spPr>
          <a:xfrm>
            <a:off x="4565650" y="990293"/>
            <a:ext cx="1007745" cy="629285"/>
          </a:xfrm>
          <a:prstGeom prst="rect">
            <a:avLst/>
          </a:prstGeom>
        </p:spPr>
      </p:pic>
      <p:pic>
        <p:nvPicPr>
          <p:cNvPr id="146" name="排队车辆" descr="排队流水-1"/>
          <p:cNvPicPr>
            <a:picLocks noChangeAspect="1"/>
          </p:cNvPicPr>
          <p:nvPr/>
        </p:nvPicPr>
        <p:blipFill>
          <a:blip r:embed="rId5"/>
          <a:stretch>
            <a:fillRect/>
          </a:stretch>
        </p:blipFill>
        <p:spPr>
          <a:xfrm>
            <a:off x="-34" y="571617"/>
            <a:ext cx="9144067" cy="5714765"/>
          </a:xfrm>
          <a:prstGeom prst="rect">
            <a:avLst/>
          </a:prstGeom>
        </p:spPr>
      </p:pic>
      <p:pic>
        <p:nvPicPr>
          <p:cNvPr id="148" name="当前准备车辆" descr="准备车辆显示屏-1"/>
          <p:cNvPicPr>
            <a:picLocks noChangeAspect="1"/>
          </p:cNvPicPr>
          <p:nvPr/>
        </p:nvPicPr>
        <p:blipFill>
          <a:blip r:embed="rId6"/>
          <a:stretch>
            <a:fillRect/>
          </a:stretch>
        </p:blipFill>
        <p:spPr>
          <a:xfrm>
            <a:off x="-34" y="571479"/>
            <a:ext cx="9144067" cy="5715042"/>
          </a:xfrm>
          <a:prstGeom prst="rect">
            <a:avLst/>
          </a:prstGeom>
        </p:spPr>
      </p:pic>
      <p:pic>
        <p:nvPicPr>
          <p:cNvPr id="155" name="出发车辆" descr="出发车辆显示屏-1"/>
          <p:cNvPicPr>
            <a:picLocks noChangeAspect="1"/>
          </p:cNvPicPr>
          <p:nvPr/>
        </p:nvPicPr>
        <p:blipFill>
          <a:blip r:embed="rId7"/>
          <a:stretch>
            <a:fillRect/>
          </a:stretch>
        </p:blipFill>
        <p:spPr>
          <a:xfrm>
            <a:off x="-34" y="571479"/>
            <a:ext cx="9144067" cy="5715042"/>
          </a:xfrm>
          <a:prstGeom prst="rect">
            <a:avLst/>
          </a:prstGeom>
        </p:spPr>
      </p:pic>
      <p:grpSp>
        <p:nvGrpSpPr>
          <p:cNvPr id="130" name="组合 129"/>
          <p:cNvGrpSpPr/>
          <p:nvPr/>
        </p:nvGrpSpPr>
        <p:grpSpPr>
          <a:xfrm>
            <a:off x="1847850" y="367665"/>
            <a:ext cx="3624580" cy="6299200"/>
            <a:chOff x="6316" y="582"/>
            <a:chExt cx="5708" cy="9920"/>
          </a:xfrm>
        </p:grpSpPr>
        <p:pic>
          <p:nvPicPr>
            <p:cNvPr id="131" name="Iphone" descr="phone-app"/>
            <p:cNvPicPr>
              <a:picLocks noChangeAspect="1"/>
            </p:cNvPicPr>
            <p:nvPr/>
          </p:nvPicPr>
          <p:blipFill>
            <a:blip r:embed="rId8"/>
            <a:stretch>
              <a:fillRect/>
            </a:stretch>
          </p:blipFill>
          <p:spPr>
            <a:xfrm>
              <a:off x="6316" y="582"/>
              <a:ext cx="5708" cy="9921"/>
            </a:xfrm>
            <a:prstGeom prst="rect">
              <a:avLst/>
            </a:prstGeom>
          </p:spPr>
        </p:pic>
        <p:pic>
          <p:nvPicPr>
            <p:cNvPr id="132" name="图片 131" descr="1-入场信息推送"/>
            <p:cNvPicPr>
              <a:picLocks noChangeAspect="1"/>
            </p:cNvPicPr>
            <p:nvPr/>
          </p:nvPicPr>
          <p:blipFill>
            <a:blip r:embed="rId9"/>
            <a:stretch>
              <a:fillRect/>
            </a:stretch>
          </p:blipFill>
          <p:spPr>
            <a:xfrm>
              <a:off x="7178" y="1999"/>
              <a:ext cx="3984" cy="7087"/>
            </a:xfrm>
            <a:prstGeom prst="rect">
              <a:avLst/>
            </a:prstGeom>
          </p:spPr>
        </p:pic>
      </p:grpSp>
      <p:sp>
        <p:nvSpPr>
          <p:cNvPr id="162" name="声音"/>
          <p:cNvSpPr/>
          <p:nvPr/>
        </p:nvSpPr>
        <p:spPr bwMode="auto">
          <a:xfrm flipH="1">
            <a:off x="6049010" y="3050540"/>
            <a:ext cx="1544955" cy="1393825"/>
          </a:xfrm>
          <a:custGeom>
            <a:avLst/>
            <a:gdLst>
              <a:gd name="T0" fmla="*/ 1238548 w 2898776"/>
              <a:gd name="T1" fmla="*/ 1627718 h 3041650"/>
              <a:gd name="T2" fmla="*/ 1081204 w 2898776"/>
              <a:gd name="T3" fmla="*/ 1818033 h 3041650"/>
              <a:gd name="T4" fmla="*/ 1178350 w 2898776"/>
              <a:gd name="T5" fmla="*/ 1691474 h 3041650"/>
              <a:gd name="T6" fmla="*/ 1100951 w 2898776"/>
              <a:gd name="T7" fmla="*/ 1255970 h 3041650"/>
              <a:gd name="T8" fmla="*/ 2772093 w 2898776"/>
              <a:gd name="T9" fmla="*/ 1018016 h 3041650"/>
              <a:gd name="T10" fmla="*/ 2810193 w 2898776"/>
              <a:gd name="T11" fmla="*/ 1950535 h 3041650"/>
              <a:gd name="T12" fmla="*/ 2741931 w 2898776"/>
              <a:gd name="T13" fmla="*/ 1566594 h 3041650"/>
              <a:gd name="T14" fmla="*/ 2411413 w 2898776"/>
              <a:gd name="T15" fmla="*/ 911225 h 3041650"/>
              <a:gd name="T16" fmla="*/ 2611438 w 2898776"/>
              <a:gd name="T17" fmla="*/ 1517966 h 3041650"/>
              <a:gd name="T18" fmla="*/ 2306956 w 2898776"/>
              <a:gd name="T19" fmla="*/ 2047473 h 3041650"/>
              <a:gd name="T20" fmla="*/ 2359026 w 2898776"/>
              <a:gd name="T21" fmla="*/ 1081265 h 3041650"/>
              <a:gd name="T22" fmla="*/ 2316473 w 2898776"/>
              <a:gd name="T23" fmla="*/ 1397508 h 3041650"/>
              <a:gd name="T24" fmla="*/ 1978674 w 2898776"/>
              <a:gd name="T25" fmla="*/ 2107861 h 3041650"/>
              <a:gd name="T26" fmla="*/ 2152499 w 2898776"/>
              <a:gd name="T27" fmla="*/ 1340616 h 3041650"/>
              <a:gd name="T28" fmla="*/ 561880 w 2898776"/>
              <a:gd name="T29" fmla="*/ 930689 h 3041650"/>
              <a:gd name="T30" fmla="*/ 409189 w 2898776"/>
              <a:gd name="T31" fmla="*/ 878614 h 3041650"/>
              <a:gd name="T32" fmla="*/ 132058 w 2898776"/>
              <a:gd name="T33" fmla="*/ 1236474 h 3041650"/>
              <a:gd name="T34" fmla="*/ 188563 w 2898776"/>
              <a:gd name="T35" fmla="*/ 1969023 h 3041650"/>
              <a:gd name="T36" fmla="*/ 399348 w 2898776"/>
              <a:gd name="T37" fmla="*/ 2111596 h 3041650"/>
              <a:gd name="T38" fmla="*/ 201579 w 2898776"/>
              <a:gd name="T39" fmla="*/ 1475259 h 3041650"/>
              <a:gd name="T40" fmla="*/ 631401 w 2898776"/>
              <a:gd name="T41" fmla="*/ 958950 h 3041650"/>
              <a:gd name="T42" fmla="*/ 1540658 w 2898776"/>
              <a:gd name="T43" fmla="*/ 608911 h 3041650"/>
              <a:gd name="T44" fmla="*/ 1669436 w 2898776"/>
              <a:gd name="T45" fmla="*/ 1901398 h 3041650"/>
              <a:gd name="T46" fmla="*/ 1381746 w 2898776"/>
              <a:gd name="T47" fmla="*/ 2615249 h 3041650"/>
              <a:gd name="T48" fmla="*/ 1103888 w 2898776"/>
              <a:gd name="T49" fmla="*/ 2213410 h 3041650"/>
              <a:gd name="T50" fmla="*/ 1173987 w 2898776"/>
              <a:gd name="T51" fmla="*/ 1843947 h 3041650"/>
              <a:gd name="T52" fmla="*/ 1208243 w 2898776"/>
              <a:gd name="T53" fmla="*/ 1243410 h 3041650"/>
              <a:gd name="T54" fmla="*/ 1062971 w 2898776"/>
              <a:gd name="T55" fmla="*/ 1042491 h 3041650"/>
              <a:gd name="T56" fmla="*/ 1348124 w 2898776"/>
              <a:gd name="T57" fmla="*/ 422910 h 3041650"/>
              <a:gd name="T58" fmla="*/ 1725694 w 2898776"/>
              <a:gd name="T59" fmla="*/ 773298 h 3041650"/>
              <a:gd name="T60" fmla="*/ 1718399 w 2898776"/>
              <a:gd name="T61" fmla="*/ 2299459 h 3041650"/>
              <a:gd name="T62" fmla="*/ 1411703 w 2898776"/>
              <a:gd name="T63" fmla="*/ 2795271 h 3041650"/>
              <a:gd name="T64" fmla="*/ 1272786 w 2898776"/>
              <a:gd name="T65" fmla="*/ 2636243 h 3041650"/>
              <a:gd name="T66" fmla="*/ 1585825 w 2898776"/>
              <a:gd name="T67" fmla="*/ 2442298 h 3041650"/>
              <a:gd name="T68" fmla="*/ 1688903 w 2898776"/>
              <a:gd name="T69" fmla="*/ 954863 h 3041650"/>
              <a:gd name="T70" fmla="*/ 1371106 w 2898776"/>
              <a:gd name="T71" fmla="*/ 376522 h 3041650"/>
              <a:gd name="T72" fmla="*/ 1347953 w 2898776"/>
              <a:gd name="T73" fmla="*/ 267647 h 3041650"/>
              <a:gd name="T74" fmla="*/ 1474494 w 2898776"/>
              <a:gd name="T75" fmla="*/ 193370 h 3041650"/>
              <a:gd name="T76" fmla="*/ 1123505 w 2898776"/>
              <a:gd name="T77" fmla="*/ 506460 h 3041650"/>
              <a:gd name="T78" fmla="*/ 1006085 w 2898776"/>
              <a:gd name="T79" fmla="*/ 2031581 h 3041650"/>
              <a:gd name="T80" fmla="*/ 1313598 w 2898776"/>
              <a:gd name="T81" fmla="*/ 2822879 h 3041650"/>
              <a:gd name="T82" fmla="*/ 1377068 w 2898776"/>
              <a:gd name="T83" fmla="*/ 2947353 h 3041650"/>
              <a:gd name="T84" fmla="*/ 1005768 w 2898776"/>
              <a:gd name="T85" fmla="*/ 2566628 h 3041650"/>
              <a:gd name="T86" fmla="*/ 891839 w 2898776"/>
              <a:gd name="T87" fmla="*/ 955454 h 3041650"/>
              <a:gd name="T88" fmla="*/ 1230769 w 2898776"/>
              <a:gd name="T89" fmla="*/ 115891 h 3041650"/>
              <a:gd name="T90" fmla="*/ 1055510 w 2898776"/>
              <a:gd name="T91" fmla="*/ 223226 h 3041650"/>
              <a:gd name="T92" fmla="*/ 792982 w 2898776"/>
              <a:gd name="T93" fmla="*/ 1501614 h 3041650"/>
              <a:gd name="T94" fmla="*/ 994560 w 2898776"/>
              <a:gd name="T95" fmla="*/ 2701255 h 3041650"/>
              <a:gd name="T96" fmla="*/ 1361528 w 2898776"/>
              <a:gd name="T97" fmla="*/ 3014025 h 3041650"/>
              <a:gd name="T98" fmla="*/ 1769447 w 2898776"/>
              <a:gd name="T99" fmla="*/ 2366892 h 3041650"/>
              <a:gd name="T100" fmla="*/ 1815794 w 2898776"/>
              <a:gd name="T101" fmla="*/ 907827 h 3041650"/>
              <a:gd name="T102" fmla="*/ 1470730 w 2898776"/>
              <a:gd name="T103" fmla="*/ 75573 h 3041650"/>
              <a:gd name="T104" fmla="*/ 1585963 w 2898776"/>
              <a:gd name="T105" fmla="*/ 160037 h 3041650"/>
              <a:gd name="T106" fmla="*/ 1878966 w 2898776"/>
              <a:gd name="T107" fmla="*/ 1276801 h 3041650"/>
              <a:gd name="T108" fmla="*/ 1766273 w 2898776"/>
              <a:gd name="T109" fmla="*/ 2478346 h 3041650"/>
              <a:gd name="T110" fmla="*/ 1351370 w 2898776"/>
              <a:gd name="T111" fmla="*/ 3039745 h 3041650"/>
              <a:gd name="T112" fmla="*/ 921230 w 2898776"/>
              <a:gd name="T113" fmla="*/ 2583132 h 3041650"/>
              <a:gd name="T114" fmla="*/ 391094 w 2898776"/>
              <a:gd name="T115" fmla="*/ 2181135 h 3041650"/>
              <a:gd name="T116" fmla="*/ 96504 w 2898776"/>
              <a:gd name="T117" fmla="*/ 1993473 h 3041650"/>
              <a:gd name="T118" fmla="*/ 25078 w 2898776"/>
              <a:gd name="T119" fmla="*/ 1256796 h 3041650"/>
              <a:gd name="T120" fmla="*/ 324430 w 2898776"/>
              <a:gd name="T121" fmla="*/ 867183 h 3041650"/>
              <a:gd name="T122" fmla="*/ 904088 w 2898776"/>
              <a:gd name="T123" fmla="*/ 506783 h 3041650"/>
              <a:gd name="T124" fmla="*/ 1264390 w 2898776"/>
              <a:gd name="T125" fmla="*/ 6986 h 304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98776" h="3041650">
                <a:moveTo>
                  <a:pt x="1128662" y="1193800"/>
                </a:moveTo>
                <a:lnTo>
                  <a:pt x="1132484" y="1194117"/>
                </a:lnTo>
                <a:lnTo>
                  <a:pt x="1136306" y="1194435"/>
                </a:lnTo>
                <a:lnTo>
                  <a:pt x="1139810" y="1195386"/>
                </a:lnTo>
                <a:lnTo>
                  <a:pt x="1143313" y="1196338"/>
                </a:lnTo>
                <a:lnTo>
                  <a:pt x="1146499" y="1197607"/>
                </a:lnTo>
                <a:lnTo>
                  <a:pt x="1150002" y="1199510"/>
                </a:lnTo>
                <a:lnTo>
                  <a:pt x="1153187" y="1201413"/>
                </a:lnTo>
                <a:lnTo>
                  <a:pt x="1157009" y="1204585"/>
                </a:lnTo>
                <a:lnTo>
                  <a:pt x="1160832" y="1208074"/>
                </a:lnTo>
                <a:lnTo>
                  <a:pt x="1164654" y="1211563"/>
                </a:lnTo>
                <a:lnTo>
                  <a:pt x="1168157" y="1215369"/>
                </a:lnTo>
                <a:lnTo>
                  <a:pt x="1174846" y="1222982"/>
                </a:lnTo>
                <a:lnTo>
                  <a:pt x="1180898" y="1230912"/>
                </a:lnTo>
                <a:lnTo>
                  <a:pt x="1186312" y="1239476"/>
                </a:lnTo>
                <a:lnTo>
                  <a:pt x="1191727" y="1248357"/>
                </a:lnTo>
                <a:lnTo>
                  <a:pt x="1196505" y="1257239"/>
                </a:lnTo>
                <a:lnTo>
                  <a:pt x="1200645" y="1266754"/>
                </a:lnTo>
                <a:lnTo>
                  <a:pt x="1206060" y="1279759"/>
                </a:lnTo>
                <a:lnTo>
                  <a:pt x="1211156" y="1293081"/>
                </a:lnTo>
                <a:lnTo>
                  <a:pt x="1215615" y="1307038"/>
                </a:lnTo>
                <a:lnTo>
                  <a:pt x="1219756" y="1320360"/>
                </a:lnTo>
                <a:lnTo>
                  <a:pt x="1223578" y="1334316"/>
                </a:lnTo>
                <a:lnTo>
                  <a:pt x="1227082" y="1348273"/>
                </a:lnTo>
                <a:lnTo>
                  <a:pt x="1229948" y="1362546"/>
                </a:lnTo>
                <a:lnTo>
                  <a:pt x="1232497" y="1376185"/>
                </a:lnTo>
                <a:lnTo>
                  <a:pt x="1235045" y="1390459"/>
                </a:lnTo>
                <a:lnTo>
                  <a:pt x="1236956" y="1404733"/>
                </a:lnTo>
                <a:lnTo>
                  <a:pt x="1238867" y="1419006"/>
                </a:lnTo>
                <a:lnTo>
                  <a:pt x="1240459" y="1433280"/>
                </a:lnTo>
                <a:lnTo>
                  <a:pt x="1241415" y="1447553"/>
                </a:lnTo>
                <a:lnTo>
                  <a:pt x="1242689" y="1461827"/>
                </a:lnTo>
                <a:lnTo>
                  <a:pt x="1244281" y="1490374"/>
                </a:lnTo>
                <a:lnTo>
                  <a:pt x="1244600" y="1505600"/>
                </a:lnTo>
                <a:lnTo>
                  <a:pt x="1244600" y="1520825"/>
                </a:lnTo>
                <a:lnTo>
                  <a:pt x="1244600" y="1536367"/>
                </a:lnTo>
                <a:lnTo>
                  <a:pt x="1244281" y="1551275"/>
                </a:lnTo>
                <a:lnTo>
                  <a:pt x="1243644" y="1566500"/>
                </a:lnTo>
                <a:lnTo>
                  <a:pt x="1242689" y="1581725"/>
                </a:lnTo>
                <a:lnTo>
                  <a:pt x="1241415" y="1597268"/>
                </a:lnTo>
                <a:lnTo>
                  <a:pt x="1240141" y="1612493"/>
                </a:lnTo>
                <a:lnTo>
                  <a:pt x="1238548" y="1627718"/>
                </a:lnTo>
                <a:lnTo>
                  <a:pt x="1236319" y="1642309"/>
                </a:lnTo>
                <a:lnTo>
                  <a:pt x="1233771" y="1657534"/>
                </a:lnTo>
                <a:lnTo>
                  <a:pt x="1231223" y="1672442"/>
                </a:lnTo>
                <a:lnTo>
                  <a:pt x="1228037" y="1687667"/>
                </a:lnTo>
                <a:lnTo>
                  <a:pt x="1224534" y="1702575"/>
                </a:lnTo>
                <a:lnTo>
                  <a:pt x="1220393" y="1716849"/>
                </a:lnTo>
                <a:lnTo>
                  <a:pt x="1216253" y="1731757"/>
                </a:lnTo>
                <a:lnTo>
                  <a:pt x="1212112" y="1744762"/>
                </a:lnTo>
                <a:lnTo>
                  <a:pt x="1207334" y="1758084"/>
                </a:lnTo>
                <a:lnTo>
                  <a:pt x="1201920" y="1770772"/>
                </a:lnTo>
                <a:lnTo>
                  <a:pt x="1196505" y="1783459"/>
                </a:lnTo>
                <a:lnTo>
                  <a:pt x="1189816" y="1795513"/>
                </a:lnTo>
                <a:lnTo>
                  <a:pt x="1186312" y="1801222"/>
                </a:lnTo>
                <a:lnTo>
                  <a:pt x="1182809" y="1807249"/>
                </a:lnTo>
                <a:lnTo>
                  <a:pt x="1178987" y="1812958"/>
                </a:lnTo>
                <a:lnTo>
                  <a:pt x="1174846" y="1818668"/>
                </a:lnTo>
                <a:lnTo>
                  <a:pt x="1170068" y="1824060"/>
                </a:lnTo>
                <a:lnTo>
                  <a:pt x="1165609" y="1829452"/>
                </a:lnTo>
                <a:lnTo>
                  <a:pt x="1165291" y="1829769"/>
                </a:lnTo>
                <a:lnTo>
                  <a:pt x="1164654" y="1830086"/>
                </a:lnTo>
                <a:lnTo>
                  <a:pt x="1161469" y="1832941"/>
                </a:lnTo>
                <a:lnTo>
                  <a:pt x="1157965" y="1835796"/>
                </a:lnTo>
                <a:lnTo>
                  <a:pt x="1154143" y="1838333"/>
                </a:lnTo>
                <a:lnTo>
                  <a:pt x="1150321" y="1840554"/>
                </a:lnTo>
                <a:lnTo>
                  <a:pt x="1146180" y="1842457"/>
                </a:lnTo>
                <a:lnTo>
                  <a:pt x="1142039" y="1844043"/>
                </a:lnTo>
                <a:lnTo>
                  <a:pt x="1137899" y="1845312"/>
                </a:lnTo>
                <a:lnTo>
                  <a:pt x="1133440" y="1845946"/>
                </a:lnTo>
                <a:lnTo>
                  <a:pt x="1129299" y="1846263"/>
                </a:lnTo>
                <a:lnTo>
                  <a:pt x="1124840" y="1846263"/>
                </a:lnTo>
                <a:lnTo>
                  <a:pt x="1120381" y="1845946"/>
                </a:lnTo>
                <a:lnTo>
                  <a:pt x="1116240" y="1845312"/>
                </a:lnTo>
                <a:lnTo>
                  <a:pt x="1112099" y="1843726"/>
                </a:lnTo>
                <a:lnTo>
                  <a:pt x="1107959" y="1842140"/>
                </a:lnTo>
                <a:lnTo>
                  <a:pt x="1103818" y="1839919"/>
                </a:lnTo>
                <a:lnTo>
                  <a:pt x="1099996" y="1837382"/>
                </a:lnTo>
                <a:lnTo>
                  <a:pt x="1099996" y="1836747"/>
                </a:lnTo>
                <a:lnTo>
                  <a:pt x="1099677" y="1836430"/>
                </a:lnTo>
                <a:lnTo>
                  <a:pt x="1094263" y="1832307"/>
                </a:lnTo>
                <a:lnTo>
                  <a:pt x="1089485" y="1827866"/>
                </a:lnTo>
                <a:lnTo>
                  <a:pt x="1085344" y="1823108"/>
                </a:lnTo>
                <a:lnTo>
                  <a:pt x="1081204" y="1818033"/>
                </a:lnTo>
                <a:lnTo>
                  <a:pt x="1077063" y="1812641"/>
                </a:lnTo>
                <a:lnTo>
                  <a:pt x="1073560" y="1807249"/>
                </a:lnTo>
                <a:lnTo>
                  <a:pt x="1070056" y="1801856"/>
                </a:lnTo>
                <a:lnTo>
                  <a:pt x="1066552" y="1796147"/>
                </a:lnTo>
                <a:lnTo>
                  <a:pt x="1060501" y="1784411"/>
                </a:lnTo>
                <a:lnTo>
                  <a:pt x="1054767" y="1772358"/>
                </a:lnTo>
                <a:lnTo>
                  <a:pt x="1049671" y="1760304"/>
                </a:lnTo>
                <a:lnTo>
                  <a:pt x="1044575" y="1748251"/>
                </a:lnTo>
                <a:lnTo>
                  <a:pt x="1048716" y="1753643"/>
                </a:lnTo>
                <a:lnTo>
                  <a:pt x="1053175" y="1759353"/>
                </a:lnTo>
                <a:lnTo>
                  <a:pt x="1057634" y="1764428"/>
                </a:lnTo>
                <a:lnTo>
                  <a:pt x="1062412" y="1769186"/>
                </a:lnTo>
                <a:lnTo>
                  <a:pt x="1067826" y="1773944"/>
                </a:lnTo>
                <a:lnTo>
                  <a:pt x="1073560" y="1777433"/>
                </a:lnTo>
                <a:lnTo>
                  <a:pt x="1076426" y="1779019"/>
                </a:lnTo>
                <a:lnTo>
                  <a:pt x="1079611" y="1780605"/>
                </a:lnTo>
                <a:lnTo>
                  <a:pt x="1082796" y="1781873"/>
                </a:lnTo>
                <a:lnTo>
                  <a:pt x="1085981" y="1782825"/>
                </a:lnTo>
                <a:lnTo>
                  <a:pt x="1089485" y="1783776"/>
                </a:lnTo>
                <a:lnTo>
                  <a:pt x="1092670" y="1784411"/>
                </a:lnTo>
                <a:lnTo>
                  <a:pt x="1096174" y="1784411"/>
                </a:lnTo>
                <a:lnTo>
                  <a:pt x="1099359" y="1784728"/>
                </a:lnTo>
                <a:lnTo>
                  <a:pt x="1102544" y="1784411"/>
                </a:lnTo>
                <a:lnTo>
                  <a:pt x="1105729" y="1784094"/>
                </a:lnTo>
                <a:lnTo>
                  <a:pt x="1109233" y="1783459"/>
                </a:lnTo>
                <a:lnTo>
                  <a:pt x="1112418" y="1782508"/>
                </a:lnTo>
                <a:lnTo>
                  <a:pt x="1115603" y="1781239"/>
                </a:lnTo>
                <a:lnTo>
                  <a:pt x="1118470" y="1780287"/>
                </a:lnTo>
                <a:lnTo>
                  <a:pt x="1124521" y="1777115"/>
                </a:lnTo>
                <a:lnTo>
                  <a:pt x="1129617" y="1773309"/>
                </a:lnTo>
                <a:lnTo>
                  <a:pt x="1135032" y="1768868"/>
                </a:lnTo>
                <a:lnTo>
                  <a:pt x="1140447" y="1763476"/>
                </a:lnTo>
                <a:lnTo>
                  <a:pt x="1145543" y="1757450"/>
                </a:lnTo>
                <a:lnTo>
                  <a:pt x="1150002" y="1751423"/>
                </a:lnTo>
                <a:lnTo>
                  <a:pt x="1154461" y="1744762"/>
                </a:lnTo>
                <a:lnTo>
                  <a:pt x="1158920" y="1738418"/>
                </a:lnTo>
                <a:lnTo>
                  <a:pt x="1162424" y="1731440"/>
                </a:lnTo>
                <a:lnTo>
                  <a:pt x="1165609" y="1724144"/>
                </a:lnTo>
                <a:lnTo>
                  <a:pt x="1169113" y="1716849"/>
                </a:lnTo>
                <a:lnTo>
                  <a:pt x="1172616" y="1708602"/>
                </a:lnTo>
                <a:lnTo>
                  <a:pt x="1175802" y="1700038"/>
                </a:lnTo>
                <a:lnTo>
                  <a:pt x="1178350" y="1691474"/>
                </a:lnTo>
                <a:lnTo>
                  <a:pt x="1181216" y="1682275"/>
                </a:lnTo>
                <a:lnTo>
                  <a:pt x="1183764" y="1673711"/>
                </a:lnTo>
                <a:lnTo>
                  <a:pt x="1185994" y="1664830"/>
                </a:lnTo>
                <a:lnTo>
                  <a:pt x="1190135" y="1647067"/>
                </a:lnTo>
                <a:lnTo>
                  <a:pt x="1193320" y="1628987"/>
                </a:lnTo>
                <a:lnTo>
                  <a:pt x="1196186" y="1610907"/>
                </a:lnTo>
                <a:lnTo>
                  <a:pt x="1198734" y="1592827"/>
                </a:lnTo>
                <a:lnTo>
                  <a:pt x="1200327" y="1574430"/>
                </a:lnTo>
                <a:lnTo>
                  <a:pt x="1201601" y="1549055"/>
                </a:lnTo>
                <a:lnTo>
                  <a:pt x="1201920" y="1523362"/>
                </a:lnTo>
                <a:lnTo>
                  <a:pt x="1201920" y="1510675"/>
                </a:lnTo>
                <a:lnTo>
                  <a:pt x="1201920" y="1497670"/>
                </a:lnTo>
                <a:lnTo>
                  <a:pt x="1201282" y="1484982"/>
                </a:lnTo>
                <a:lnTo>
                  <a:pt x="1200645" y="1471977"/>
                </a:lnTo>
                <a:lnTo>
                  <a:pt x="1199690" y="1459290"/>
                </a:lnTo>
                <a:lnTo>
                  <a:pt x="1198734" y="1446919"/>
                </a:lnTo>
                <a:lnTo>
                  <a:pt x="1196823" y="1434231"/>
                </a:lnTo>
                <a:lnTo>
                  <a:pt x="1195231" y="1421544"/>
                </a:lnTo>
                <a:lnTo>
                  <a:pt x="1193001" y="1408539"/>
                </a:lnTo>
                <a:lnTo>
                  <a:pt x="1190772" y="1396168"/>
                </a:lnTo>
                <a:lnTo>
                  <a:pt x="1188224" y="1383798"/>
                </a:lnTo>
                <a:lnTo>
                  <a:pt x="1185038" y="1371428"/>
                </a:lnTo>
                <a:lnTo>
                  <a:pt x="1181853" y="1360326"/>
                </a:lnTo>
                <a:lnTo>
                  <a:pt x="1178350" y="1349858"/>
                </a:lnTo>
                <a:lnTo>
                  <a:pt x="1175165" y="1339391"/>
                </a:lnTo>
                <a:lnTo>
                  <a:pt x="1171024" y="1328607"/>
                </a:lnTo>
                <a:lnTo>
                  <a:pt x="1166883" y="1318774"/>
                </a:lnTo>
                <a:lnTo>
                  <a:pt x="1161787" y="1308306"/>
                </a:lnTo>
                <a:lnTo>
                  <a:pt x="1156372" y="1298791"/>
                </a:lnTo>
                <a:lnTo>
                  <a:pt x="1150321" y="1288958"/>
                </a:lnTo>
                <a:lnTo>
                  <a:pt x="1145543" y="1283248"/>
                </a:lnTo>
                <a:lnTo>
                  <a:pt x="1140765" y="1277222"/>
                </a:lnTo>
                <a:lnTo>
                  <a:pt x="1135351" y="1271829"/>
                </a:lnTo>
                <a:lnTo>
                  <a:pt x="1129299" y="1267071"/>
                </a:lnTo>
                <a:lnTo>
                  <a:pt x="1126114" y="1264851"/>
                </a:lnTo>
                <a:lnTo>
                  <a:pt x="1123247" y="1262948"/>
                </a:lnTo>
                <a:lnTo>
                  <a:pt x="1119744" y="1260728"/>
                </a:lnTo>
                <a:lnTo>
                  <a:pt x="1116240" y="1259459"/>
                </a:lnTo>
                <a:lnTo>
                  <a:pt x="1112736" y="1257873"/>
                </a:lnTo>
                <a:lnTo>
                  <a:pt x="1108914" y="1256921"/>
                </a:lnTo>
                <a:lnTo>
                  <a:pt x="1105092" y="1256287"/>
                </a:lnTo>
                <a:lnTo>
                  <a:pt x="1100951" y="1255970"/>
                </a:lnTo>
                <a:lnTo>
                  <a:pt x="1096492" y="1255970"/>
                </a:lnTo>
                <a:lnTo>
                  <a:pt x="1092352" y="1256287"/>
                </a:lnTo>
                <a:lnTo>
                  <a:pt x="1087893" y="1256921"/>
                </a:lnTo>
                <a:lnTo>
                  <a:pt x="1083752" y="1258507"/>
                </a:lnTo>
                <a:lnTo>
                  <a:pt x="1079930" y="1259776"/>
                </a:lnTo>
                <a:lnTo>
                  <a:pt x="1076108" y="1261679"/>
                </a:lnTo>
                <a:lnTo>
                  <a:pt x="1072285" y="1263900"/>
                </a:lnTo>
                <a:lnTo>
                  <a:pt x="1068463" y="1266437"/>
                </a:lnTo>
                <a:lnTo>
                  <a:pt x="1064960" y="1268975"/>
                </a:lnTo>
                <a:lnTo>
                  <a:pt x="1061456" y="1271829"/>
                </a:lnTo>
                <a:lnTo>
                  <a:pt x="1058271" y="1275001"/>
                </a:lnTo>
                <a:lnTo>
                  <a:pt x="1055404" y="1278490"/>
                </a:lnTo>
                <a:lnTo>
                  <a:pt x="1049671" y="1284834"/>
                </a:lnTo>
                <a:lnTo>
                  <a:pt x="1044575" y="1292130"/>
                </a:lnTo>
                <a:lnTo>
                  <a:pt x="1054767" y="1268340"/>
                </a:lnTo>
                <a:lnTo>
                  <a:pt x="1060182" y="1256604"/>
                </a:lnTo>
                <a:lnTo>
                  <a:pt x="1065915" y="1245185"/>
                </a:lnTo>
                <a:lnTo>
                  <a:pt x="1069419" y="1239476"/>
                </a:lnTo>
                <a:lnTo>
                  <a:pt x="1072604" y="1233766"/>
                </a:lnTo>
                <a:lnTo>
                  <a:pt x="1076426" y="1228691"/>
                </a:lnTo>
                <a:lnTo>
                  <a:pt x="1080248" y="1223616"/>
                </a:lnTo>
                <a:lnTo>
                  <a:pt x="1084070" y="1218858"/>
                </a:lnTo>
                <a:lnTo>
                  <a:pt x="1088530" y="1213783"/>
                </a:lnTo>
                <a:lnTo>
                  <a:pt x="1092989" y="1209343"/>
                </a:lnTo>
                <a:lnTo>
                  <a:pt x="1098085" y="1204902"/>
                </a:lnTo>
                <a:lnTo>
                  <a:pt x="1100951" y="1202999"/>
                </a:lnTo>
                <a:lnTo>
                  <a:pt x="1104137" y="1200778"/>
                </a:lnTo>
                <a:lnTo>
                  <a:pt x="1107322" y="1199193"/>
                </a:lnTo>
                <a:lnTo>
                  <a:pt x="1110507" y="1197289"/>
                </a:lnTo>
                <a:lnTo>
                  <a:pt x="1114010" y="1196338"/>
                </a:lnTo>
                <a:lnTo>
                  <a:pt x="1117514" y="1195386"/>
                </a:lnTo>
                <a:lnTo>
                  <a:pt x="1121336" y="1194435"/>
                </a:lnTo>
                <a:lnTo>
                  <a:pt x="1125158" y="1194117"/>
                </a:lnTo>
                <a:lnTo>
                  <a:pt x="1128662" y="1193800"/>
                </a:lnTo>
                <a:close/>
                <a:moveTo>
                  <a:pt x="2538413" y="911225"/>
                </a:moveTo>
                <a:lnTo>
                  <a:pt x="2700973" y="911225"/>
                </a:lnTo>
                <a:lnTo>
                  <a:pt x="2717801" y="934426"/>
                </a:lnTo>
                <a:lnTo>
                  <a:pt x="2733993" y="957628"/>
                </a:lnTo>
                <a:lnTo>
                  <a:pt x="2749551" y="981783"/>
                </a:lnTo>
                <a:lnTo>
                  <a:pt x="2757171" y="993861"/>
                </a:lnTo>
                <a:lnTo>
                  <a:pt x="2764791" y="1005939"/>
                </a:lnTo>
                <a:lnTo>
                  <a:pt x="2772093" y="1018016"/>
                </a:lnTo>
                <a:lnTo>
                  <a:pt x="2779078" y="1030412"/>
                </a:lnTo>
                <a:lnTo>
                  <a:pt x="2786063" y="1043125"/>
                </a:lnTo>
                <a:lnTo>
                  <a:pt x="2792413" y="1055838"/>
                </a:lnTo>
                <a:lnTo>
                  <a:pt x="2799081" y="1068551"/>
                </a:lnTo>
                <a:lnTo>
                  <a:pt x="2805113" y="1081265"/>
                </a:lnTo>
                <a:lnTo>
                  <a:pt x="2811146" y="1094296"/>
                </a:lnTo>
                <a:lnTo>
                  <a:pt x="2816861" y="1107327"/>
                </a:lnTo>
                <a:lnTo>
                  <a:pt x="2826386" y="1128939"/>
                </a:lnTo>
                <a:lnTo>
                  <a:pt x="2834958" y="1150870"/>
                </a:lnTo>
                <a:lnTo>
                  <a:pt x="2842896" y="1172800"/>
                </a:lnTo>
                <a:lnTo>
                  <a:pt x="2850516" y="1195049"/>
                </a:lnTo>
                <a:lnTo>
                  <a:pt x="2857183" y="1217297"/>
                </a:lnTo>
                <a:lnTo>
                  <a:pt x="2863533" y="1239863"/>
                </a:lnTo>
                <a:lnTo>
                  <a:pt x="2869566" y="1262747"/>
                </a:lnTo>
                <a:lnTo>
                  <a:pt x="2874646" y="1285631"/>
                </a:lnTo>
                <a:lnTo>
                  <a:pt x="2879408" y="1308515"/>
                </a:lnTo>
                <a:lnTo>
                  <a:pt x="2883853" y="1331399"/>
                </a:lnTo>
                <a:lnTo>
                  <a:pt x="2887346" y="1354600"/>
                </a:lnTo>
                <a:lnTo>
                  <a:pt x="2890838" y="1378120"/>
                </a:lnTo>
                <a:lnTo>
                  <a:pt x="2893696" y="1401322"/>
                </a:lnTo>
                <a:lnTo>
                  <a:pt x="2895601" y="1424841"/>
                </a:lnTo>
                <a:lnTo>
                  <a:pt x="2897506" y="1448361"/>
                </a:lnTo>
                <a:lnTo>
                  <a:pt x="2898776" y="1471245"/>
                </a:lnTo>
                <a:lnTo>
                  <a:pt x="2898776" y="1575811"/>
                </a:lnTo>
                <a:lnTo>
                  <a:pt x="2897506" y="1603463"/>
                </a:lnTo>
                <a:lnTo>
                  <a:pt x="2894966" y="1631114"/>
                </a:lnTo>
                <a:lnTo>
                  <a:pt x="2892108" y="1658447"/>
                </a:lnTo>
                <a:lnTo>
                  <a:pt x="2888298" y="1685781"/>
                </a:lnTo>
                <a:lnTo>
                  <a:pt x="2883853" y="1713114"/>
                </a:lnTo>
                <a:lnTo>
                  <a:pt x="2878773" y="1740448"/>
                </a:lnTo>
                <a:lnTo>
                  <a:pt x="2872741" y="1767464"/>
                </a:lnTo>
                <a:lnTo>
                  <a:pt x="2866391" y="1794479"/>
                </a:lnTo>
                <a:lnTo>
                  <a:pt x="2859088" y="1820859"/>
                </a:lnTo>
                <a:lnTo>
                  <a:pt x="2850833" y="1847557"/>
                </a:lnTo>
                <a:lnTo>
                  <a:pt x="2846388" y="1860588"/>
                </a:lnTo>
                <a:lnTo>
                  <a:pt x="2841943" y="1873937"/>
                </a:lnTo>
                <a:lnTo>
                  <a:pt x="2836863" y="1886651"/>
                </a:lnTo>
                <a:lnTo>
                  <a:pt x="2831783" y="1899682"/>
                </a:lnTo>
                <a:lnTo>
                  <a:pt x="2826703" y="1912395"/>
                </a:lnTo>
                <a:lnTo>
                  <a:pt x="2821306" y="1925426"/>
                </a:lnTo>
                <a:lnTo>
                  <a:pt x="2815908" y="1937821"/>
                </a:lnTo>
                <a:lnTo>
                  <a:pt x="2810193" y="1950535"/>
                </a:lnTo>
                <a:lnTo>
                  <a:pt x="2803843" y="1962930"/>
                </a:lnTo>
                <a:lnTo>
                  <a:pt x="2797493" y="1975326"/>
                </a:lnTo>
                <a:lnTo>
                  <a:pt x="2791461" y="1987403"/>
                </a:lnTo>
                <a:lnTo>
                  <a:pt x="2784793" y="1999799"/>
                </a:lnTo>
                <a:lnTo>
                  <a:pt x="2775586" y="2016961"/>
                </a:lnTo>
                <a:lnTo>
                  <a:pt x="2765743" y="2033489"/>
                </a:lnTo>
                <a:lnTo>
                  <a:pt x="2755901" y="2049698"/>
                </a:lnTo>
                <a:lnTo>
                  <a:pt x="2745423" y="2065908"/>
                </a:lnTo>
                <a:lnTo>
                  <a:pt x="2734628" y="2081799"/>
                </a:lnTo>
                <a:lnTo>
                  <a:pt x="2723516" y="2097373"/>
                </a:lnTo>
                <a:lnTo>
                  <a:pt x="2712086" y="2112947"/>
                </a:lnTo>
                <a:lnTo>
                  <a:pt x="2700656" y="2128520"/>
                </a:lnTo>
                <a:lnTo>
                  <a:pt x="2540318" y="2128838"/>
                </a:lnTo>
                <a:lnTo>
                  <a:pt x="2555241" y="2107226"/>
                </a:lnTo>
                <a:lnTo>
                  <a:pt x="2570163" y="2085931"/>
                </a:lnTo>
                <a:lnTo>
                  <a:pt x="2585086" y="2063683"/>
                </a:lnTo>
                <a:lnTo>
                  <a:pt x="2599056" y="2042070"/>
                </a:lnTo>
                <a:lnTo>
                  <a:pt x="2612708" y="2019504"/>
                </a:lnTo>
                <a:lnTo>
                  <a:pt x="2625726" y="1996938"/>
                </a:lnTo>
                <a:lnTo>
                  <a:pt x="2632076" y="1985496"/>
                </a:lnTo>
                <a:lnTo>
                  <a:pt x="2638108" y="1973736"/>
                </a:lnTo>
                <a:lnTo>
                  <a:pt x="2644141" y="1961977"/>
                </a:lnTo>
                <a:lnTo>
                  <a:pt x="2649538" y="1950217"/>
                </a:lnTo>
                <a:lnTo>
                  <a:pt x="2659063" y="1930829"/>
                </a:lnTo>
                <a:lnTo>
                  <a:pt x="2667636" y="1911441"/>
                </a:lnTo>
                <a:lnTo>
                  <a:pt x="2675891" y="1891418"/>
                </a:lnTo>
                <a:lnTo>
                  <a:pt x="2683511" y="1871712"/>
                </a:lnTo>
                <a:lnTo>
                  <a:pt x="2690813" y="1851371"/>
                </a:lnTo>
                <a:lnTo>
                  <a:pt x="2697163" y="1831030"/>
                </a:lnTo>
                <a:lnTo>
                  <a:pt x="2703513" y="1810689"/>
                </a:lnTo>
                <a:lnTo>
                  <a:pt x="2709228" y="1790348"/>
                </a:lnTo>
                <a:lnTo>
                  <a:pt x="2714626" y="1769371"/>
                </a:lnTo>
                <a:lnTo>
                  <a:pt x="2719388" y="1748394"/>
                </a:lnTo>
                <a:lnTo>
                  <a:pt x="2723833" y="1727735"/>
                </a:lnTo>
                <a:lnTo>
                  <a:pt x="2727643" y="1706758"/>
                </a:lnTo>
                <a:lnTo>
                  <a:pt x="2731136" y="1685463"/>
                </a:lnTo>
                <a:lnTo>
                  <a:pt x="2733993" y="1664486"/>
                </a:lnTo>
                <a:lnTo>
                  <a:pt x="2736851" y="1643191"/>
                </a:lnTo>
                <a:lnTo>
                  <a:pt x="2739391" y="1621897"/>
                </a:lnTo>
                <a:lnTo>
                  <a:pt x="2739708" y="1608230"/>
                </a:lnTo>
                <a:lnTo>
                  <a:pt x="2740343" y="1594245"/>
                </a:lnTo>
                <a:lnTo>
                  <a:pt x="2741931" y="1566594"/>
                </a:lnTo>
                <a:lnTo>
                  <a:pt x="2742883" y="1558330"/>
                </a:lnTo>
                <a:lnTo>
                  <a:pt x="2743518" y="1550385"/>
                </a:lnTo>
                <a:lnTo>
                  <a:pt x="2743518" y="1542121"/>
                </a:lnTo>
                <a:lnTo>
                  <a:pt x="2743518" y="1534175"/>
                </a:lnTo>
                <a:lnTo>
                  <a:pt x="2743201" y="1517648"/>
                </a:lnTo>
                <a:lnTo>
                  <a:pt x="2743201" y="1509702"/>
                </a:lnTo>
                <a:lnTo>
                  <a:pt x="2743201" y="1501439"/>
                </a:lnTo>
                <a:lnTo>
                  <a:pt x="2741296" y="1465841"/>
                </a:lnTo>
                <a:lnTo>
                  <a:pt x="2739391" y="1430562"/>
                </a:lnTo>
                <a:lnTo>
                  <a:pt x="2737803" y="1412764"/>
                </a:lnTo>
                <a:lnTo>
                  <a:pt x="2736216" y="1394965"/>
                </a:lnTo>
                <a:lnTo>
                  <a:pt x="2733993" y="1377484"/>
                </a:lnTo>
                <a:lnTo>
                  <a:pt x="2731771" y="1359686"/>
                </a:lnTo>
                <a:lnTo>
                  <a:pt x="2728913" y="1342205"/>
                </a:lnTo>
                <a:lnTo>
                  <a:pt x="2726056" y="1324406"/>
                </a:lnTo>
                <a:lnTo>
                  <a:pt x="2722881" y="1306926"/>
                </a:lnTo>
                <a:lnTo>
                  <a:pt x="2719388" y="1289445"/>
                </a:lnTo>
                <a:lnTo>
                  <a:pt x="2715578" y="1271646"/>
                </a:lnTo>
                <a:lnTo>
                  <a:pt x="2711133" y="1254166"/>
                </a:lnTo>
                <a:lnTo>
                  <a:pt x="2706688" y="1236685"/>
                </a:lnTo>
                <a:lnTo>
                  <a:pt x="2701608" y="1219522"/>
                </a:lnTo>
                <a:lnTo>
                  <a:pt x="2696528" y="1202677"/>
                </a:lnTo>
                <a:lnTo>
                  <a:pt x="2691131" y="1185196"/>
                </a:lnTo>
                <a:lnTo>
                  <a:pt x="2684781" y="1168351"/>
                </a:lnTo>
                <a:lnTo>
                  <a:pt x="2678431" y="1151823"/>
                </a:lnTo>
                <a:lnTo>
                  <a:pt x="2672081" y="1134978"/>
                </a:lnTo>
                <a:lnTo>
                  <a:pt x="2665096" y="1118769"/>
                </a:lnTo>
                <a:lnTo>
                  <a:pt x="2657476" y="1101924"/>
                </a:lnTo>
                <a:lnTo>
                  <a:pt x="2649856" y="1085714"/>
                </a:lnTo>
                <a:lnTo>
                  <a:pt x="2644458" y="1074272"/>
                </a:lnTo>
                <a:lnTo>
                  <a:pt x="2638426" y="1062513"/>
                </a:lnTo>
                <a:lnTo>
                  <a:pt x="2632393" y="1051389"/>
                </a:lnTo>
                <a:lnTo>
                  <a:pt x="2626043" y="1039947"/>
                </a:lnTo>
                <a:lnTo>
                  <a:pt x="2619693" y="1028822"/>
                </a:lnTo>
                <a:lnTo>
                  <a:pt x="2612708" y="1017698"/>
                </a:lnTo>
                <a:lnTo>
                  <a:pt x="2598738" y="995768"/>
                </a:lnTo>
                <a:lnTo>
                  <a:pt x="2584768" y="974155"/>
                </a:lnTo>
                <a:lnTo>
                  <a:pt x="2569528" y="952861"/>
                </a:lnTo>
                <a:lnTo>
                  <a:pt x="2554288" y="932202"/>
                </a:lnTo>
                <a:lnTo>
                  <a:pt x="2538413" y="911225"/>
                </a:lnTo>
                <a:close/>
                <a:moveTo>
                  <a:pt x="2249488" y="911225"/>
                </a:moveTo>
                <a:lnTo>
                  <a:pt x="2411413" y="911225"/>
                </a:lnTo>
                <a:lnTo>
                  <a:pt x="2420620" y="922985"/>
                </a:lnTo>
                <a:lnTo>
                  <a:pt x="2429510" y="934744"/>
                </a:lnTo>
                <a:lnTo>
                  <a:pt x="2438083" y="946822"/>
                </a:lnTo>
                <a:lnTo>
                  <a:pt x="2446338" y="958899"/>
                </a:lnTo>
                <a:lnTo>
                  <a:pt x="2454593" y="971613"/>
                </a:lnTo>
                <a:lnTo>
                  <a:pt x="2462530" y="984008"/>
                </a:lnTo>
                <a:lnTo>
                  <a:pt x="2470150" y="996404"/>
                </a:lnTo>
                <a:lnTo>
                  <a:pt x="2477770" y="1009117"/>
                </a:lnTo>
                <a:lnTo>
                  <a:pt x="2485390" y="1021830"/>
                </a:lnTo>
                <a:lnTo>
                  <a:pt x="2492693" y="1035179"/>
                </a:lnTo>
                <a:lnTo>
                  <a:pt x="2499360" y="1047892"/>
                </a:lnTo>
                <a:lnTo>
                  <a:pt x="2506028" y="1060923"/>
                </a:lnTo>
                <a:lnTo>
                  <a:pt x="2512696" y="1074272"/>
                </a:lnTo>
                <a:lnTo>
                  <a:pt x="2519046" y="1087621"/>
                </a:lnTo>
                <a:lnTo>
                  <a:pt x="2525396" y="1100970"/>
                </a:lnTo>
                <a:lnTo>
                  <a:pt x="2531110" y="1114955"/>
                </a:lnTo>
                <a:lnTo>
                  <a:pt x="2536826" y="1128304"/>
                </a:lnTo>
                <a:lnTo>
                  <a:pt x="2542223" y="1141971"/>
                </a:lnTo>
                <a:lnTo>
                  <a:pt x="2547938" y="1155955"/>
                </a:lnTo>
                <a:lnTo>
                  <a:pt x="2552700" y="1169622"/>
                </a:lnTo>
                <a:lnTo>
                  <a:pt x="2557463" y="1183924"/>
                </a:lnTo>
                <a:lnTo>
                  <a:pt x="2562226" y="1197592"/>
                </a:lnTo>
                <a:lnTo>
                  <a:pt x="2566670" y="1211894"/>
                </a:lnTo>
                <a:lnTo>
                  <a:pt x="2570798" y="1226196"/>
                </a:lnTo>
                <a:lnTo>
                  <a:pt x="2574608" y="1240181"/>
                </a:lnTo>
                <a:lnTo>
                  <a:pt x="2578418" y="1254801"/>
                </a:lnTo>
                <a:lnTo>
                  <a:pt x="2582228" y="1268786"/>
                </a:lnTo>
                <a:lnTo>
                  <a:pt x="2585403" y="1283406"/>
                </a:lnTo>
                <a:lnTo>
                  <a:pt x="2588578" y="1298026"/>
                </a:lnTo>
                <a:lnTo>
                  <a:pt x="2591753" y="1312329"/>
                </a:lnTo>
                <a:lnTo>
                  <a:pt x="2593976" y="1326949"/>
                </a:lnTo>
                <a:lnTo>
                  <a:pt x="2596516" y="1341887"/>
                </a:lnTo>
                <a:lnTo>
                  <a:pt x="2599373" y="1359050"/>
                </a:lnTo>
                <a:lnTo>
                  <a:pt x="2601596" y="1376849"/>
                </a:lnTo>
                <a:lnTo>
                  <a:pt x="2603818" y="1394329"/>
                </a:lnTo>
                <a:lnTo>
                  <a:pt x="2605406" y="1411810"/>
                </a:lnTo>
                <a:lnTo>
                  <a:pt x="2607310" y="1429609"/>
                </a:lnTo>
                <a:lnTo>
                  <a:pt x="2608580" y="1447089"/>
                </a:lnTo>
                <a:lnTo>
                  <a:pt x="2609533" y="1464888"/>
                </a:lnTo>
                <a:lnTo>
                  <a:pt x="2610486" y="1482369"/>
                </a:lnTo>
                <a:lnTo>
                  <a:pt x="2611120" y="1500485"/>
                </a:lnTo>
                <a:lnTo>
                  <a:pt x="2611438" y="1517966"/>
                </a:lnTo>
                <a:lnTo>
                  <a:pt x="2611438" y="1535764"/>
                </a:lnTo>
                <a:lnTo>
                  <a:pt x="2611120" y="1553563"/>
                </a:lnTo>
                <a:lnTo>
                  <a:pt x="2610486" y="1571044"/>
                </a:lnTo>
                <a:lnTo>
                  <a:pt x="2609533" y="1588842"/>
                </a:lnTo>
                <a:lnTo>
                  <a:pt x="2608580" y="1606323"/>
                </a:lnTo>
                <a:lnTo>
                  <a:pt x="2607310" y="1624122"/>
                </a:lnTo>
                <a:lnTo>
                  <a:pt x="2605406" y="1641602"/>
                </a:lnTo>
                <a:lnTo>
                  <a:pt x="2603500" y="1659401"/>
                </a:lnTo>
                <a:lnTo>
                  <a:pt x="2600960" y="1676882"/>
                </a:lnTo>
                <a:lnTo>
                  <a:pt x="2598420" y="1694680"/>
                </a:lnTo>
                <a:lnTo>
                  <a:pt x="2595880" y="1711843"/>
                </a:lnTo>
                <a:lnTo>
                  <a:pt x="2592388" y="1729324"/>
                </a:lnTo>
                <a:lnTo>
                  <a:pt x="2588896" y="1746805"/>
                </a:lnTo>
                <a:lnTo>
                  <a:pt x="2585086" y="1763967"/>
                </a:lnTo>
                <a:lnTo>
                  <a:pt x="2580958" y="1781130"/>
                </a:lnTo>
                <a:lnTo>
                  <a:pt x="2576513" y="1798611"/>
                </a:lnTo>
                <a:lnTo>
                  <a:pt x="2572068" y="1815456"/>
                </a:lnTo>
                <a:lnTo>
                  <a:pt x="2566670" y="1832301"/>
                </a:lnTo>
                <a:lnTo>
                  <a:pt x="2561590" y="1849146"/>
                </a:lnTo>
                <a:lnTo>
                  <a:pt x="2555876" y="1866309"/>
                </a:lnTo>
                <a:lnTo>
                  <a:pt x="2549843" y="1882837"/>
                </a:lnTo>
                <a:lnTo>
                  <a:pt x="2543176" y="1899364"/>
                </a:lnTo>
                <a:lnTo>
                  <a:pt x="2537143" y="1914620"/>
                </a:lnTo>
                <a:lnTo>
                  <a:pt x="2530476" y="1930193"/>
                </a:lnTo>
                <a:lnTo>
                  <a:pt x="2523808" y="1945132"/>
                </a:lnTo>
                <a:lnTo>
                  <a:pt x="2516823" y="1960070"/>
                </a:lnTo>
                <a:lnTo>
                  <a:pt x="2509520" y="1975008"/>
                </a:lnTo>
                <a:lnTo>
                  <a:pt x="2501583" y="1989628"/>
                </a:lnTo>
                <a:lnTo>
                  <a:pt x="2493646" y="2003930"/>
                </a:lnTo>
                <a:lnTo>
                  <a:pt x="2485708" y="2018551"/>
                </a:lnTo>
                <a:lnTo>
                  <a:pt x="2477136" y="2033171"/>
                </a:lnTo>
                <a:lnTo>
                  <a:pt x="2468563" y="2047155"/>
                </a:lnTo>
                <a:lnTo>
                  <a:pt x="2459673" y="2061140"/>
                </a:lnTo>
                <a:lnTo>
                  <a:pt x="2450466" y="2074807"/>
                </a:lnTo>
                <a:lnTo>
                  <a:pt x="2441258" y="2088791"/>
                </a:lnTo>
                <a:lnTo>
                  <a:pt x="2431416" y="2102140"/>
                </a:lnTo>
                <a:lnTo>
                  <a:pt x="2421573" y="2115171"/>
                </a:lnTo>
                <a:lnTo>
                  <a:pt x="2411413" y="2128838"/>
                </a:lnTo>
                <a:lnTo>
                  <a:pt x="2252346" y="2128838"/>
                </a:lnTo>
                <a:lnTo>
                  <a:pt x="2274253" y="2096419"/>
                </a:lnTo>
                <a:lnTo>
                  <a:pt x="2296160" y="2063683"/>
                </a:lnTo>
                <a:lnTo>
                  <a:pt x="2306956" y="2047473"/>
                </a:lnTo>
                <a:lnTo>
                  <a:pt x="2317433" y="2030946"/>
                </a:lnTo>
                <a:lnTo>
                  <a:pt x="2327276" y="2014101"/>
                </a:lnTo>
                <a:lnTo>
                  <a:pt x="2336800" y="1997256"/>
                </a:lnTo>
                <a:lnTo>
                  <a:pt x="2348230" y="1975961"/>
                </a:lnTo>
                <a:lnTo>
                  <a:pt x="2359026" y="1954984"/>
                </a:lnTo>
                <a:lnTo>
                  <a:pt x="2369503" y="1933372"/>
                </a:lnTo>
                <a:lnTo>
                  <a:pt x="2378710" y="1911441"/>
                </a:lnTo>
                <a:lnTo>
                  <a:pt x="2387918" y="1889829"/>
                </a:lnTo>
                <a:lnTo>
                  <a:pt x="2396173" y="1867263"/>
                </a:lnTo>
                <a:lnTo>
                  <a:pt x="2404110" y="1844697"/>
                </a:lnTo>
                <a:lnTo>
                  <a:pt x="2411413" y="1822449"/>
                </a:lnTo>
                <a:lnTo>
                  <a:pt x="2418080" y="1799565"/>
                </a:lnTo>
                <a:lnTo>
                  <a:pt x="2424113" y="1776363"/>
                </a:lnTo>
                <a:lnTo>
                  <a:pt x="2429828" y="1753161"/>
                </a:lnTo>
                <a:lnTo>
                  <a:pt x="2434590" y="1729960"/>
                </a:lnTo>
                <a:lnTo>
                  <a:pt x="2439036" y="1706758"/>
                </a:lnTo>
                <a:lnTo>
                  <a:pt x="2442846" y="1683238"/>
                </a:lnTo>
                <a:lnTo>
                  <a:pt x="2446020" y="1659719"/>
                </a:lnTo>
                <a:lnTo>
                  <a:pt x="2448560" y="1635881"/>
                </a:lnTo>
                <a:lnTo>
                  <a:pt x="2449830" y="1620625"/>
                </a:lnTo>
                <a:lnTo>
                  <a:pt x="2451100" y="1605052"/>
                </a:lnTo>
                <a:lnTo>
                  <a:pt x="2452370" y="1589796"/>
                </a:lnTo>
                <a:lnTo>
                  <a:pt x="2453006" y="1574540"/>
                </a:lnTo>
                <a:lnTo>
                  <a:pt x="2453958" y="1544028"/>
                </a:lnTo>
                <a:lnTo>
                  <a:pt x="2453958" y="1513198"/>
                </a:lnTo>
                <a:lnTo>
                  <a:pt x="2453323" y="1482369"/>
                </a:lnTo>
                <a:lnTo>
                  <a:pt x="2451736" y="1451539"/>
                </a:lnTo>
                <a:lnTo>
                  <a:pt x="2449830" y="1421027"/>
                </a:lnTo>
                <a:lnTo>
                  <a:pt x="2446656" y="1390198"/>
                </a:lnTo>
                <a:lnTo>
                  <a:pt x="2443798" y="1365724"/>
                </a:lnTo>
                <a:lnTo>
                  <a:pt x="2439988" y="1341251"/>
                </a:lnTo>
                <a:lnTo>
                  <a:pt x="2435860" y="1316461"/>
                </a:lnTo>
                <a:lnTo>
                  <a:pt x="2431098" y="1292305"/>
                </a:lnTo>
                <a:lnTo>
                  <a:pt x="2426018" y="1268150"/>
                </a:lnTo>
                <a:lnTo>
                  <a:pt x="2419668" y="1243995"/>
                </a:lnTo>
                <a:lnTo>
                  <a:pt x="2413318" y="1220158"/>
                </a:lnTo>
                <a:lnTo>
                  <a:pt x="2405698" y="1196320"/>
                </a:lnTo>
                <a:lnTo>
                  <a:pt x="2397760" y="1172800"/>
                </a:lnTo>
                <a:lnTo>
                  <a:pt x="2389188" y="1149281"/>
                </a:lnTo>
                <a:lnTo>
                  <a:pt x="2379663" y="1126715"/>
                </a:lnTo>
                <a:lnTo>
                  <a:pt x="2369820" y="1103831"/>
                </a:lnTo>
                <a:lnTo>
                  <a:pt x="2359026" y="1081265"/>
                </a:lnTo>
                <a:lnTo>
                  <a:pt x="2347596" y="1059334"/>
                </a:lnTo>
                <a:lnTo>
                  <a:pt x="2335848" y="1037404"/>
                </a:lnTo>
                <a:lnTo>
                  <a:pt x="2323148" y="1016109"/>
                </a:lnTo>
                <a:lnTo>
                  <a:pt x="2314893" y="1002442"/>
                </a:lnTo>
                <a:lnTo>
                  <a:pt x="2306320" y="989094"/>
                </a:lnTo>
                <a:lnTo>
                  <a:pt x="2297113" y="976062"/>
                </a:lnTo>
                <a:lnTo>
                  <a:pt x="2287906" y="962713"/>
                </a:lnTo>
                <a:lnTo>
                  <a:pt x="2268856" y="936969"/>
                </a:lnTo>
                <a:lnTo>
                  <a:pt x="2249488" y="911225"/>
                </a:lnTo>
                <a:close/>
                <a:moveTo>
                  <a:pt x="1962150" y="911225"/>
                </a:moveTo>
                <a:lnTo>
                  <a:pt x="2124535" y="911225"/>
                </a:lnTo>
                <a:lnTo>
                  <a:pt x="2134386" y="924892"/>
                </a:lnTo>
                <a:lnTo>
                  <a:pt x="2144873" y="938558"/>
                </a:lnTo>
                <a:lnTo>
                  <a:pt x="2154406" y="952861"/>
                </a:lnTo>
                <a:lnTo>
                  <a:pt x="2164257" y="966845"/>
                </a:lnTo>
                <a:lnTo>
                  <a:pt x="2173473" y="981148"/>
                </a:lnTo>
                <a:lnTo>
                  <a:pt x="2182371" y="995768"/>
                </a:lnTo>
                <a:lnTo>
                  <a:pt x="2191268" y="1010070"/>
                </a:lnTo>
                <a:lnTo>
                  <a:pt x="2199848" y="1025008"/>
                </a:lnTo>
                <a:lnTo>
                  <a:pt x="2207793" y="1040264"/>
                </a:lnTo>
                <a:lnTo>
                  <a:pt x="2215737" y="1055202"/>
                </a:lnTo>
                <a:lnTo>
                  <a:pt x="2223682" y="1070458"/>
                </a:lnTo>
                <a:lnTo>
                  <a:pt x="2230991" y="1085714"/>
                </a:lnTo>
                <a:lnTo>
                  <a:pt x="2237982" y="1101288"/>
                </a:lnTo>
                <a:lnTo>
                  <a:pt x="2244655" y="1116862"/>
                </a:lnTo>
                <a:lnTo>
                  <a:pt x="2251329" y="1132753"/>
                </a:lnTo>
                <a:lnTo>
                  <a:pt x="2257366" y="1148645"/>
                </a:lnTo>
                <a:lnTo>
                  <a:pt x="2263722" y="1164537"/>
                </a:lnTo>
                <a:lnTo>
                  <a:pt x="2269124" y="1180746"/>
                </a:lnTo>
                <a:lnTo>
                  <a:pt x="2274844" y="1196956"/>
                </a:lnTo>
                <a:lnTo>
                  <a:pt x="2279929" y="1213165"/>
                </a:lnTo>
                <a:lnTo>
                  <a:pt x="2284695" y="1230010"/>
                </a:lnTo>
                <a:lnTo>
                  <a:pt x="2289144" y="1246220"/>
                </a:lnTo>
                <a:lnTo>
                  <a:pt x="2293275" y="1262747"/>
                </a:lnTo>
                <a:lnTo>
                  <a:pt x="2297089" y="1279274"/>
                </a:lnTo>
                <a:lnTo>
                  <a:pt x="2300902" y="1296119"/>
                </a:lnTo>
                <a:lnTo>
                  <a:pt x="2304398" y="1312647"/>
                </a:lnTo>
                <a:lnTo>
                  <a:pt x="2307576" y="1329809"/>
                </a:lnTo>
                <a:lnTo>
                  <a:pt x="2309800" y="1346655"/>
                </a:lnTo>
                <a:lnTo>
                  <a:pt x="2312660" y="1363182"/>
                </a:lnTo>
                <a:lnTo>
                  <a:pt x="2314884" y="1380345"/>
                </a:lnTo>
                <a:lnTo>
                  <a:pt x="2316473" y="1397508"/>
                </a:lnTo>
                <a:lnTo>
                  <a:pt x="2317744" y="1414353"/>
                </a:lnTo>
                <a:lnTo>
                  <a:pt x="2319333" y="1422299"/>
                </a:lnTo>
                <a:lnTo>
                  <a:pt x="2320287" y="1430562"/>
                </a:lnTo>
                <a:lnTo>
                  <a:pt x="2320604" y="1438508"/>
                </a:lnTo>
                <a:lnTo>
                  <a:pt x="2320922" y="1446772"/>
                </a:lnTo>
                <a:lnTo>
                  <a:pt x="2321558" y="1462981"/>
                </a:lnTo>
                <a:lnTo>
                  <a:pt x="2322511" y="1470927"/>
                </a:lnTo>
                <a:lnTo>
                  <a:pt x="2323147" y="1479190"/>
                </a:lnTo>
                <a:lnTo>
                  <a:pt x="2323782" y="1505888"/>
                </a:lnTo>
                <a:lnTo>
                  <a:pt x="2324100" y="1532268"/>
                </a:lnTo>
                <a:lnTo>
                  <a:pt x="2323464" y="1558648"/>
                </a:lnTo>
                <a:lnTo>
                  <a:pt x="2322511" y="1585346"/>
                </a:lnTo>
                <a:lnTo>
                  <a:pt x="2320604" y="1612044"/>
                </a:lnTo>
                <a:lnTo>
                  <a:pt x="2318380" y="1638424"/>
                </a:lnTo>
                <a:lnTo>
                  <a:pt x="2315202" y="1665122"/>
                </a:lnTo>
                <a:lnTo>
                  <a:pt x="2311389" y="1691502"/>
                </a:lnTo>
                <a:lnTo>
                  <a:pt x="2306940" y="1717564"/>
                </a:lnTo>
                <a:lnTo>
                  <a:pt x="2301856" y="1743626"/>
                </a:lnTo>
                <a:lnTo>
                  <a:pt x="2296135" y="1769688"/>
                </a:lnTo>
                <a:lnTo>
                  <a:pt x="2289462" y="1795433"/>
                </a:lnTo>
                <a:lnTo>
                  <a:pt x="2282789" y="1821177"/>
                </a:lnTo>
                <a:lnTo>
                  <a:pt x="2274844" y="1846604"/>
                </a:lnTo>
                <a:lnTo>
                  <a:pt x="2265946" y="1871712"/>
                </a:lnTo>
                <a:lnTo>
                  <a:pt x="2256731" y="1896503"/>
                </a:lnTo>
                <a:lnTo>
                  <a:pt x="2250375" y="1912077"/>
                </a:lnTo>
                <a:lnTo>
                  <a:pt x="2243702" y="1927651"/>
                </a:lnTo>
                <a:lnTo>
                  <a:pt x="2237029" y="1942907"/>
                </a:lnTo>
                <a:lnTo>
                  <a:pt x="2229720" y="1958163"/>
                </a:lnTo>
                <a:lnTo>
                  <a:pt x="2222411" y="1973101"/>
                </a:lnTo>
                <a:lnTo>
                  <a:pt x="2214466" y="1987721"/>
                </a:lnTo>
                <a:lnTo>
                  <a:pt x="2207157" y="2002659"/>
                </a:lnTo>
                <a:lnTo>
                  <a:pt x="2198577" y="2017597"/>
                </a:lnTo>
                <a:lnTo>
                  <a:pt x="2189997" y="2031582"/>
                </a:lnTo>
                <a:lnTo>
                  <a:pt x="2181417" y="2046202"/>
                </a:lnTo>
                <a:lnTo>
                  <a:pt x="2172520" y="2060504"/>
                </a:lnTo>
                <a:lnTo>
                  <a:pt x="2163622" y="2074171"/>
                </a:lnTo>
                <a:lnTo>
                  <a:pt x="2154088" y="2088156"/>
                </a:lnTo>
                <a:lnTo>
                  <a:pt x="2144555" y="2101822"/>
                </a:lnTo>
                <a:lnTo>
                  <a:pt x="2134386" y="2115171"/>
                </a:lnTo>
                <a:lnTo>
                  <a:pt x="2124535" y="2128838"/>
                </a:lnTo>
                <a:lnTo>
                  <a:pt x="1963739" y="2128838"/>
                </a:lnTo>
                <a:lnTo>
                  <a:pt x="1978674" y="2107861"/>
                </a:lnTo>
                <a:lnTo>
                  <a:pt x="1992975" y="2086884"/>
                </a:lnTo>
                <a:lnTo>
                  <a:pt x="2006957" y="2065908"/>
                </a:lnTo>
                <a:lnTo>
                  <a:pt x="2020939" y="2044613"/>
                </a:lnTo>
                <a:lnTo>
                  <a:pt x="2034286" y="2023000"/>
                </a:lnTo>
                <a:lnTo>
                  <a:pt x="2046997" y="2001070"/>
                </a:lnTo>
                <a:lnTo>
                  <a:pt x="2059073" y="1978822"/>
                </a:lnTo>
                <a:lnTo>
                  <a:pt x="2065110" y="1967380"/>
                </a:lnTo>
                <a:lnTo>
                  <a:pt x="2070513" y="1955938"/>
                </a:lnTo>
                <a:lnTo>
                  <a:pt x="2078457" y="1939728"/>
                </a:lnTo>
                <a:lnTo>
                  <a:pt x="2086084" y="1923201"/>
                </a:lnTo>
                <a:lnTo>
                  <a:pt x="2093393" y="1906992"/>
                </a:lnTo>
                <a:lnTo>
                  <a:pt x="2100066" y="1890147"/>
                </a:lnTo>
                <a:lnTo>
                  <a:pt x="2106422" y="1873619"/>
                </a:lnTo>
                <a:lnTo>
                  <a:pt x="2112777" y="1856457"/>
                </a:lnTo>
                <a:lnTo>
                  <a:pt x="2118179" y="1839294"/>
                </a:lnTo>
                <a:lnTo>
                  <a:pt x="2123899" y="1822449"/>
                </a:lnTo>
                <a:lnTo>
                  <a:pt x="2128984" y="1804968"/>
                </a:lnTo>
                <a:lnTo>
                  <a:pt x="2133751" y="1787805"/>
                </a:lnTo>
                <a:lnTo>
                  <a:pt x="2137882" y="1770324"/>
                </a:lnTo>
                <a:lnTo>
                  <a:pt x="2142013" y="1752526"/>
                </a:lnTo>
                <a:lnTo>
                  <a:pt x="2145826" y="1735363"/>
                </a:lnTo>
                <a:lnTo>
                  <a:pt x="2149322" y="1717246"/>
                </a:lnTo>
                <a:lnTo>
                  <a:pt x="2152499" y="1699766"/>
                </a:lnTo>
                <a:lnTo>
                  <a:pt x="2155042" y="1681967"/>
                </a:lnTo>
                <a:lnTo>
                  <a:pt x="2157584" y="1664168"/>
                </a:lnTo>
                <a:lnTo>
                  <a:pt x="2159808" y="1646052"/>
                </a:lnTo>
                <a:lnTo>
                  <a:pt x="2161397" y="1628253"/>
                </a:lnTo>
                <a:lnTo>
                  <a:pt x="2162986" y="1610137"/>
                </a:lnTo>
                <a:lnTo>
                  <a:pt x="2164575" y="1592338"/>
                </a:lnTo>
                <a:lnTo>
                  <a:pt x="2165211" y="1574222"/>
                </a:lnTo>
                <a:lnTo>
                  <a:pt x="2165846" y="1556423"/>
                </a:lnTo>
                <a:lnTo>
                  <a:pt x="2166164" y="1538307"/>
                </a:lnTo>
                <a:lnTo>
                  <a:pt x="2166482" y="1520508"/>
                </a:lnTo>
                <a:lnTo>
                  <a:pt x="2166164" y="1502392"/>
                </a:lnTo>
                <a:lnTo>
                  <a:pt x="2165846" y="1484593"/>
                </a:lnTo>
                <a:lnTo>
                  <a:pt x="2164893" y="1466159"/>
                </a:lnTo>
                <a:lnTo>
                  <a:pt x="2164257" y="1448361"/>
                </a:lnTo>
                <a:lnTo>
                  <a:pt x="2162668" y="1430562"/>
                </a:lnTo>
                <a:lnTo>
                  <a:pt x="2161080" y="1412764"/>
                </a:lnTo>
                <a:lnTo>
                  <a:pt x="2159491" y="1394647"/>
                </a:lnTo>
                <a:lnTo>
                  <a:pt x="2156313" y="1367631"/>
                </a:lnTo>
                <a:lnTo>
                  <a:pt x="2152499" y="1340616"/>
                </a:lnTo>
                <a:lnTo>
                  <a:pt x="2148051" y="1314236"/>
                </a:lnTo>
                <a:lnTo>
                  <a:pt x="2142331" y="1287538"/>
                </a:lnTo>
                <a:lnTo>
                  <a:pt x="2136611" y="1260840"/>
                </a:lnTo>
                <a:lnTo>
                  <a:pt x="2129619" y="1234778"/>
                </a:lnTo>
                <a:lnTo>
                  <a:pt x="2121993" y="1208716"/>
                </a:lnTo>
                <a:lnTo>
                  <a:pt x="2113413" y="1182971"/>
                </a:lnTo>
                <a:lnTo>
                  <a:pt x="2108964" y="1170258"/>
                </a:lnTo>
                <a:lnTo>
                  <a:pt x="2104515" y="1157226"/>
                </a:lnTo>
                <a:lnTo>
                  <a:pt x="2099113" y="1144513"/>
                </a:lnTo>
                <a:lnTo>
                  <a:pt x="2094346" y="1132118"/>
                </a:lnTo>
                <a:lnTo>
                  <a:pt x="2088944" y="1119722"/>
                </a:lnTo>
                <a:lnTo>
                  <a:pt x="2083859" y="1107327"/>
                </a:lnTo>
                <a:lnTo>
                  <a:pt x="2077821" y="1094931"/>
                </a:lnTo>
                <a:lnTo>
                  <a:pt x="2072101" y="1082854"/>
                </a:lnTo>
                <a:lnTo>
                  <a:pt x="2065746" y="1070458"/>
                </a:lnTo>
                <a:lnTo>
                  <a:pt x="2059390" y="1058381"/>
                </a:lnTo>
                <a:lnTo>
                  <a:pt x="2053035" y="1046303"/>
                </a:lnTo>
                <a:lnTo>
                  <a:pt x="2046361" y="1034543"/>
                </a:lnTo>
                <a:lnTo>
                  <a:pt x="2039370" y="1022784"/>
                </a:lnTo>
                <a:lnTo>
                  <a:pt x="2032697" y="1011660"/>
                </a:lnTo>
                <a:lnTo>
                  <a:pt x="2025388" y="999900"/>
                </a:lnTo>
                <a:lnTo>
                  <a:pt x="2017761" y="988776"/>
                </a:lnTo>
                <a:lnTo>
                  <a:pt x="2004415" y="969070"/>
                </a:lnTo>
                <a:lnTo>
                  <a:pt x="1990432" y="949682"/>
                </a:lnTo>
                <a:lnTo>
                  <a:pt x="1962150" y="911225"/>
                </a:lnTo>
                <a:close/>
                <a:moveTo>
                  <a:pt x="782823" y="759539"/>
                </a:moveTo>
                <a:lnTo>
                  <a:pt x="770443" y="771923"/>
                </a:lnTo>
                <a:lnTo>
                  <a:pt x="758062" y="784307"/>
                </a:lnTo>
                <a:lnTo>
                  <a:pt x="745047" y="796373"/>
                </a:lnTo>
                <a:lnTo>
                  <a:pt x="732032" y="808122"/>
                </a:lnTo>
                <a:lnTo>
                  <a:pt x="719016" y="819870"/>
                </a:lnTo>
                <a:lnTo>
                  <a:pt x="705684" y="831302"/>
                </a:lnTo>
                <a:lnTo>
                  <a:pt x="692034" y="842415"/>
                </a:lnTo>
                <a:lnTo>
                  <a:pt x="678383" y="853211"/>
                </a:lnTo>
                <a:lnTo>
                  <a:pt x="664416" y="863690"/>
                </a:lnTo>
                <a:lnTo>
                  <a:pt x="650131" y="874169"/>
                </a:lnTo>
                <a:lnTo>
                  <a:pt x="635845" y="884012"/>
                </a:lnTo>
                <a:lnTo>
                  <a:pt x="621243" y="893856"/>
                </a:lnTo>
                <a:lnTo>
                  <a:pt x="606958" y="903382"/>
                </a:lnTo>
                <a:lnTo>
                  <a:pt x="592038" y="912908"/>
                </a:lnTo>
                <a:lnTo>
                  <a:pt x="576800" y="921799"/>
                </a:lnTo>
                <a:lnTo>
                  <a:pt x="561880" y="930689"/>
                </a:lnTo>
                <a:lnTo>
                  <a:pt x="546326" y="939263"/>
                </a:lnTo>
                <a:lnTo>
                  <a:pt x="531088" y="947836"/>
                </a:lnTo>
                <a:lnTo>
                  <a:pt x="515851" y="955775"/>
                </a:lnTo>
                <a:lnTo>
                  <a:pt x="499978" y="963713"/>
                </a:lnTo>
                <a:lnTo>
                  <a:pt x="484423" y="971651"/>
                </a:lnTo>
                <a:lnTo>
                  <a:pt x="468551" y="978954"/>
                </a:lnTo>
                <a:lnTo>
                  <a:pt x="452361" y="986258"/>
                </a:lnTo>
                <a:lnTo>
                  <a:pt x="436489" y="993561"/>
                </a:lnTo>
                <a:lnTo>
                  <a:pt x="419982" y="1000229"/>
                </a:lnTo>
                <a:lnTo>
                  <a:pt x="403792" y="1006897"/>
                </a:lnTo>
                <a:lnTo>
                  <a:pt x="387285" y="1013248"/>
                </a:lnTo>
                <a:lnTo>
                  <a:pt x="371095" y="1019281"/>
                </a:lnTo>
                <a:lnTo>
                  <a:pt x="354588" y="1025314"/>
                </a:lnTo>
                <a:lnTo>
                  <a:pt x="338081" y="1031030"/>
                </a:lnTo>
                <a:lnTo>
                  <a:pt x="321573" y="1036746"/>
                </a:lnTo>
                <a:lnTo>
                  <a:pt x="304749" y="1041826"/>
                </a:lnTo>
                <a:lnTo>
                  <a:pt x="311415" y="1030077"/>
                </a:lnTo>
                <a:lnTo>
                  <a:pt x="318399" y="1018329"/>
                </a:lnTo>
                <a:lnTo>
                  <a:pt x="325700" y="1006580"/>
                </a:lnTo>
                <a:lnTo>
                  <a:pt x="333319" y="995149"/>
                </a:lnTo>
                <a:lnTo>
                  <a:pt x="341255" y="984353"/>
                </a:lnTo>
                <a:lnTo>
                  <a:pt x="349826" y="973239"/>
                </a:lnTo>
                <a:lnTo>
                  <a:pt x="358397" y="962443"/>
                </a:lnTo>
                <a:lnTo>
                  <a:pt x="367603" y="952599"/>
                </a:lnTo>
                <a:lnTo>
                  <a:pt x="377126" y="942756"/>
                </a:lnTo>
                <a:lnTo>
                  <a:pt x="386967" y="933547"/>
                </a:lnTo>
                <a:lnTo>
                  <a:pt x="397761" y="924656"/>
                </a:lnTo>
                <a:lnTo>
                  <a:pt x="408554" y="916718"/>
                </a:lnTo>
                <a:lnTo>
                  <a:pt x="419664" y="909097"/>
                </a:lnTo>
                <a:lnTo>
                  <a:pt x="425696" y="905604"/>
                </a:lnTo>
                <a:lnTo>
                  <a:pt x="431727" y="902429"/>
                </a:lnTo>
                <a:lnTo>
                  <a:pt x="437759" y="899254"/>
                </a:lnTo>
                <a:lnTo>
                  <a:pt x="443790" y="896078"/>
                </a:lnTo>
                <a:lnTo>
                  <a:pt x="450457" y="893538"/>
                </a:lnTo>
                <a:lnTo>
                  <a:pt x="456806" y="890998"/>
                </a:lnTo>
                <a:lnTo>
                  <a:pt x="450457" y="888140"/>
                </a:lnTo>
                <a:lnTo>
                  <a:pt x="443790" y="885600"/>
                </a:lnTo>
                <a:lnTo>
                  <a:pt x="437124" y="883377"/>
                </a:lnTo>
                <a:lnTo>
                  <a:pt x="430140" y="881789"/>
                </a:lnTo>
                <a:lnTo>
                  <a:pt x="423156" y="880202"/>
                </a:lnTo>
                <a:lnTo>
                  <a:pt x="416490" y="879249"/>
                </a:lnTo>
                <a:lnTo>
                  <a:pt x="409189" y="878614"/>
                </a:lnTo>
                <a:lnTo>
                  <a:pt x="402205" y="878296"/>
                </a:lnTo>
                <a:lnTo>
                  <a:pt x="394904" y="878296"/>
                </a:lnTo>
                <a:lnTo>
                  <a:pt x="387602" y="878932"/>
                </a:lnTo>
                <a:lnTo>
                  <a:pt x="380936" y="879567"/>
                </a:lnTo>
                <a:lnTo>
                  <a:pt x="373952" y="880519"/>
                </a:lnTo>
                <a:lnTo>
                  <a:pt x="366651" y="882107"/>
                </a:lnTo>
                <a:lnTo>
                  <a:pt x="359667" y="883695"/>
                </a:lnTo>
                <a:lnTo>
                  <a:pt x="353318" y="885917"/>
                </a:lnTo>
                <a:lnTo>
                  <a:pt x="346334" y="888140"/>
                </a:lnTo>
                <a:lnTo>
                  <a:pt x="338081" y="891950"/>
                </a:lnTo>
                <a:lnTo>
                  <a:pt x="329827" y="895761"/>
                </a:lnTo>
                <a:lnTo>
                  <a:pt x="321573" y="900206"/>
                </a:lnTo>
                <a:lnTo>
                  <a:pt x="313955" y="905287"/>
                </a:lnTo>
                <a:lnTo>
                  <a:pt x="306336" y="910367"/>
                </a:lnTo>
                <a:lnTo>
                  <a:pt x="298717" y="915448"/>
                </a:lnTo>
                <a:lnTo>
                  <a:pt x="291733" y="921481"/>
                </a:lnTo>
                <a:lnTo>
                  <a:pt x="284750" y="927197"/>
                </a:lnTo>
                <a:lnTo>
                  <a:pt x="278083" y="933865"/>
                </a:lnTo>
                <a:lnTo>
                  <a:pt x="271417" y="939898"/>
                </a:lnTo>
                <a:lnTo>
                  <a:pt x="265068" y="946884"/>
                </a:lnTo>
                <a:lnTo>
                  <a:pt x="259036" y="953552"/>
                </a:lnTo>
                <a:lnTo>
                  <a:pt x="253005" y="960855"/>
                </a:lnTo>
                <a:lnTo>
                  <a:pt x="247291" y="967523"/>
                </a:lnTo>
                <a:lnTo>
                  <a:pt x="236180" y="982447"/>
                </a:lnTo>
                <a:lnTo>
                  <a:pt x="228562" y="993879"/>
                </a:lnTo>
                <a:lnTo>
                  <a:pt x="220943" y="1005627"/>
                </a:lnTo>
                <a:lnTo>
                  <a:pt x="213642" y="1017694"/>
                </a:lnTo>
                <a:lnTo>
                  <a:pt x="206975" y="1029760"/>
                </a:lnTo>
                <a:lnTo>
                  <a:pt x="200309" y="1041826"/>
                </a:lnTo>
                <a:lnTo>
                  <a:pt x="194277" y="1054210"/>
                </a:lnTo>
                <a:lnTo>
                  <a:pt x="188246" y="1066594"/>
                </a:lnTo>
                <a:lnTo>
                  <a:pt x="182532" y="1079613"/>
                </a:lnTo>
                <a:lnTo>
                  <a:pt x="177135" y="1092314"/>
                </a:lnTo>
                <a:lnTo>
                  <a:pt x="172056" y="1105015"/>
                </a:lnTo>
                <a:lnTo>
                  <a:pt x="166977" y="1118034"/>
                </a:lnTo>
                <a:lnTo>
                  <a:pt x="161898" y="1131370"/>
                </a:lnTo>
                <a:lnTo>
                  <a:pt x="157454" y="1144389"/>
                </a:lnTo>
                <a:lnTo>
                  <a:pt x="153327" y="1157408"/>
                </a:lnTo>
                <a:lnTo>
                  <a:pt x="145073" y="1184081"/>
                </a:lnTo>
                <a:lnTo>
                  <a:pt x="140629" y="1201546"/>
                </a:lnTo>
                <a:lnTo>
                  <a:pt x="136185" y="1219010"/>
                </a:lnTo>
                <a:lnTo>
                  <a:pt x="132058" y="1236474"/>
                </a:lnTo>
                <a:lnTo>
                  <a:pt x="128248" y="1254256"/>
                </a:lnTo>
                <a:lnTo>
                  <a:pt x="124439" y="1271720"/>
                </a:lnTo>
                <a:lnTo>
                  <a:pt x="121265" y="1289185"/>
                </a:lnTo>
                <a:lnTo>
                  <a:pt x="118090" y="1306967"/>
                </a:lnTo>
                <a:lnTo>
                  <a:pt x="115551" y="1324748"/>
                </a:lnTo>
                <a:lnTo>
                  <a:pt x="113011" y="1342848"/>
                </a:lnTo>
                <a:lnTo>
                  <a:pt x="110471" y="1360312"/>
                </a:lnTo>
                <a:lnTo>
                  <a:pt x="108567" y="1378412"/>
                </a:lnTo>
                <a:lnTo>
                  <a:pt x="106979" y="1396193"/>
                </a:lnTo>
                <a:lnTo>
                  <a:pt x="105392" y="1414293"/>
                </a:lnTo>
                <a:lnTo>
                  <a:pt x="104440" y="1432075"/>
                </a:lnTo>
                <a:lnTo>
                  <a:pt x="103488" y="1450174"/>
                </a:lnTo>
                <a:lnTo>
                  <a:pt x="102535" y="1467956"/>
                </a:lnTo>
                <a:lnTo>
                  <a:pt x="101900" y="1487325"/>
                </a:lnTo>
                <a:lnTo>
                  <a:pt x="101583" y="1506695"/>
                </a:lnTo>
                <a:lnTo>
                  <a:pt x="101583" y="1526064"/>
                </a:lnTo>
                <a:lnTo>
                  <a:pt x="101900" y="1545434"/>
                </a:lnTo>
                <a:lnTo>
                  <a:pt x="102218" y="1564486"/>
                </a:lnTo>
                <a:lnTo>
                  <a:pt x="103488" y="1583856"/>
                </a:lnTo>
                <a:lnTo>
                  <a:pt x="104440" y="1602908"/>
                </a:lnTo>
                <a:lnTo>
                  <a:pt x="105710" y="1622277"/>
                </a:lnTo>
                <a:lnTo>
                  <a:pt x="107297" y="1641329"/>
                </a:lnTo>
                <a:lnTo>
                  <a:pt x="109202" y="1660699"/>
                </a:lnTo>
                <a:lnTo>
                  <a:pt x="111424" y="1679751"/>
                </a:lnTo>
                <a:lnTo>
                  <a:pt x="113646" y="1699120"/>
                </a:lnTo>
                <a:lnTo>
                  <a:pt x="116503" y="1717855"/>
                </a:lnTo>
                <a:lnTo>
                  <a:pt x="119677" y="1736906"/>
                </a:lnTo>
                <a:lnTo>
                  <a:pt x="123169" y="1755958"/>
                </a:lnTo>
                <a:lnTo>
                  <a:pt x="126344" y="1775010"/>
                </a:lnTo>
                <a:lnTo>
                  <a:pt x="129836" y="1790252"/>
                </a:lnTo>
                <a:lnTo>
                  <a:pt x="133328" y="1805811"/>
                </a:lnTo>
                <a:lnTo>
                  <a:pt x="137137" y="1820735"/>
                </a:lnTo>
                <a:lnTo>
                  <a:pt x="140946" y="1835977"/>
                </a:lnTo>
                <a:lnTo>
                  <a:pt x="145073" y="1851218"/>
                </a:lnTo>
                <a:lnTo>
                  <a:pt x="149517" y="1866460"/>
                </a:lnTo>
                <a:lnTo>
                  <a:pt x="154596" y="1881384"/>
                </a:lnTo>
                <a:lnTo>
                  <a:pt x="159358" y="1895991"/>
                </a:lnTo>
                <a:lnTo>
                  <a:pt x="164437" y="1910915"/>
                </a:lnTo>
                <a:lnTo>
                  <a:pt x="170469" y="1925839"/>
                </a:lnTo>
                <a:lnTo>
                  <a:pt x="175865" y="1940128"/>
                </a:lnTo>
                <a:lnTo>
                  <a:pt x="181897" y="1954734"/>
                </a:lnTo>
                <a:lnTo>
                  <a:pt x="188563" y="1969023"/>
                </a:lnTo>
                <a:lnTo>
                  <a:pt x="195547" y="1982995"/>
                </a:lnTo>
                <a:lnTo>
                  <a:pt x="202848" y="1997284"/>
                </a:lnTo>
                <a:lnTo>
                  <a:pt x="210467" y="2010938"/>
                </a:lnTo>
                <a:lnTo>
                  <a:pt x="216181" y="2021099"/>
                </a:lnTo>
                <a:lnTo>
                  <a:pt x="222530" y="2030942"/>
                </a:lnTo>
                <a:lnTo>
                  <a:pt x="228562" y="2041103"/>
                </a:lnTo>
                <a:lnTo>
                  <a:pt x="235228" y="2050947"/>
                </a:lnTo>
                <a:lnTo>
                  <a:pt x="242529" y="2060790"/>
                </a:lnTo>
                <a:lnTo>
                  <a:pt x="249196" y="2069999"/>
                </a:lnTo>
                <a:lnTo>
                  <a:pt x="256814" y="2078890"/>
                </a:lnTo>
                <a:lnTo>
                  <a:pt x="264750" y="2088098"/>
                </a:lnTo>
                <a:lnTo>
                  <a:pt x="273004" y="2096672"/>
                </a:lnTo>
                <a:lnTo>
                  <a:pt x="281575" y="2104610"/>
                </a:lnTo>
                <a:lnTo>
                  <a:pt x="290464" y="2112548"/>
                </a:lnTo>
                <a:lnTo>
                  <a:pt x="299352" y="2119851"/>
                </a:lnTo>
                <a:lnTo>
                  <a:pt x="308876" y="2126520"/>
                </a:lnTo>
                <a:lnTo>
                  <a:pt x="319034" y="2132870"/>
                </a:lnTo>
                <a:lnTo>
                  <a:pt x="329510" y="2138586"/>
                </a:lnTo>
                <a:lnTo>
                  <a:pt x="339985" y="2143984"/>
                </a:lnTo>
                <a:lnTo>
                  <a:pt x="346969" y="2146524"/>
                </a:lnTo>
                <a:lnTo>
                  <a:pt x="354270" y="2149382"/>
                </a:lnTo>
                <a:lnTo>
                  <a:pt x="361572" y="2151605"/>
                </a:lnTo>
                <a:lnTo>
                  <a:pt x="368873" y="2153192"/>
                </a:lnTo>
                <a:lnTo>
                  <a:pt x="376174" y="2154463"/>
                </a:lnTo>
                <a:lnTo>
                  <a:pt x="383793" y="2155733"/>
                </a:lnTo>
                <a:lnTo>
                  <a:pt x="391412" y="2156050"/>
                </a:lnTo>
                <a:lnTo>
                  <a:pt x="398713" y="2156368"/>
                </a:lnTo>
                <a:lnTo>
                  <a:pt x="406332" y="2156050"/>
                </a:lnTo>
                <a:lnTo>
                  <a:pt x="413950" y="2155415"/>
                </a:lnTo>
                <a:lnTo>
                  <a:pt x="421569" y="2154463"/>
                </a:lnTo>
                <a:lnTo>
                  <a:pt x="429188" y="2153192"/>
                </a:lnTo>
                <a:lnTo>
                  <a:pt x="436489" y="2151605"/>
                </a:lnTo>
                <a:lnTo>
                  <a:pt x="443790" y="2149700"/>
                </a:lnTo>
                <a:lnTo>
                  <a:pt x="451092" y="2147477"/>
                </a:lnTo>
                <a:lnTo>
                  <a:pt x="458075" y="2144937"/>
                </a:lnTo>
                <a:lnTo>
                  <a:pt x="451726" y="2142079"/>
                </a:lnTo>
                <a:lnTo>
                  <a:pt x="445695" y="2139538"/>
                </a:lnTo>
                <a:lnTo>
                  <a:pt x="439346" y="2136681"/>
                </a:lnTo>
                <a:lnTo>
                  <a:pt x="433315" y="2133505"/>
                </a:lnTo>
                <a:lnTo>
                  <a:pt x="421569" y="2126520"/>
                </a:lnTo>
                <a:lnTo>
                  <a:pt x="410141" y="2119534"/>
                </a:lnTo>
                <a:lnTo>
                  <a:pt x="399348" y="2111596"/>
                </a:lnTo>
                <a:lnTo>
                  <a:pt x="389189" y="2102705"/>
                </a:lnTo>
                <a:lnTo>
                  <a:pt x="379031" y="2093814"/>
                </a:lnTo>
                <a:lnTo>
                  <a:pt x="369508" y="2084288"/>
                </a:lnTo>
                <a:lnTo>
                  <a:pt x="359984" y="2074127"/>
                </a:lnTo>
                <a:lnTo>
                  <a:pt x="351413" y="2063966"/>
                </a:lnTo>
                <a:lnTo>
                  <a:pt x="342842" y="2053170"/>
                </a:lnTo>
                <a:lnTo>
                  <a:pt x="334906" y="2042056"/>
                </a:lnTo>
                <a:lnTo>
                  <a:pt x="326970" y="2030625"/>
                </a:lnTo>
                <a:lnTo>
                  <a:pt x="319669" y="2019193"/>
                </a:lnTo>
                <a:lnTo>
                  <a:pt x="312685" y="2007762"/>
                </a:lnTo>
                <a:lnTo>
                  <a:pt x="306336" y="1996331"/>
                </a:lnTo>
                <a:lnTo>
                  <a:pt x="298082" y="1981089"/>
                </a:lnTo>
                <a:lnTo>
                  <a:pt x="290464" y="1965530"/>
                </a:lnTo>
                <a:lnTo>
                  <a:pt x="283162" y="1949654"/>
                </a:lnTo>
                <a:lnTo>
                  <a:pt x="276178" y="1934095"/>
                </a:lnTo>
                <a:lnTo>
                  <a:pt x="269830" y="1917900"/>
                </a:lnTo>
                <a:lnTo>
                  <a:pt x="263481" y="1902024"/>
                </a:lnTo>
                <a:lnTo>
                  <a:pt x="257767" y="1885830"/>
                </a:lnTo>
                <a:lnTo>
                  <a:pt x="252370" y="1869318"/>
                </a:lnTo>
                <a:lnTo>
                  <a:pt x="247291" y="1852806"/>
                </a:lnTo>
                <a:lnTo>
                  <a:pt x="242529" y="1836294"/>
                </a:lnTo>
                <a:lnTo>
                  <a:pt x="238085" y="1819465"/>
                </a:lnTo>
                <a:lnTo>
                  <a:pt x="233958" y="1802953"/>
                </a:lnTo>
                <a:lnTo>
                  <a:pt x="229514" y="1786124"/>
                </a:lnTo>
                <a:lnTo>
                  <a:pt x="226339" y="1769295"/>
                </a:lnTo>
                <a:lnTo>
                  <a:pt x="222847" y="1752466"/>
                </a:lnTo>
                <a:lnTo>
                  <a:pt x="219673" y="1735636"/>
                </a:lnTo>
                <a:lnTo>
                  <a:pt x="216816" y="1718490"/>
                </a:lnTo>
                <a:lnTo>
                  <a:pt x="214276" y="1701025"/>
                </a:lnTo>
                <a:lnTo>
                  <a:pt x="211737" y="1683878"/>
                </a:lnTo>
                <a:lnTo>
                  <a:pt x="209515" y="1666414"/>
                </a:lnTo>
                <a:lnTo>
                  <a:pt x="207610" y="1649267"/>
                </a:lnTo>
                <a:lnTo>
                  <a:pt x="206340" y="1632121"/>
                </a:lnTo>
                <a:lnTo>
                  <a:pt x="204436" y="1614656"/>
                </a:lnTo>
                <a:lnTo>
                  <a:pt x="203483" y="1597192"/>
                </a:lnTo>
                <a:lnTo>
                  <a:pt x="202531" y="1580045"/>
                </a:lnTo>
                <a:lnTo>
                  <a:pt x="201579" y="1562263"/>
                </a:lnTo>
                <a:lnTo>
                  <a:pt x="201261" y="1545116"/>
                </a:lnTo>
                <a:lnTo>
                  <a:pt x="200944" y="1527970"/>
                </a:lnTo>
                <a:lnTo>
                  <a:pt x="200944" y="1510188"/>
                </a:lnTo>
                <a:lnTo>
                  <a:pt x="201261" y="1493041"/>
                </a:lnTo>
                <a:lnTo>
                  <a:pt x="201579" y="1475259"/>
                </a:lnTo>
                <a:lnTo>
                  <a:pt x="202531" y="1458112"/>
                </a:lnTo>
                <a:lnTo>
                  <a:pt x="203801" y="1437473"/>
                </a:lnTo>
                <a:lnTo>
                  <a:pt x="205070" y="1416833"/>
                </a:lnTo>
                <a:lnTo>
                  <a:pt x="206975" y="1395876"/>
                </a:lnTo>
                <a:lnTo>
                  <a:pt x="208880" y="1375236"/>
                </a:lnTo>
                <a:lnTo>
                  <a:pt x="211419" y="1354597"/>
                </a:lnTo>
                <a:lnTo>
                  <a:pt x="214276" y="1333957"/>
                </a:lnTo>
                <a:lnTo>
                  <a:pt x="217133" y="1313000"/>
                </a:lnTo>
                <a:lnTo>
                  <a:pt x="220625" y="1292678"/>
                </a:lnTo>
                <a:lnTo>
                  <a:pt x="224435" y="1272356"/>
                </a:lnTo>
                <a:lnTo>
                  <a:pt x="228879" y="1252033"/>
                </a:lnTo>
                <a:lnTo>
                  <a:pt x="233958" y="1231711"/>
                </a:lnTo>
                <a:lnTo>
                  <a:pt x="239037" y="1211707"/>
                </a:lnTo>
                <a:lnTo>
                  <a:pt x="244434" y="1191702"/>
                </a:lnTo>
                <a:lnTo>
                  <a:pt x="250465" y="1171697"/>
                </a:lnTo>
                <a:lnTo>
                  <a:pt x="256814" y="1152010"/>
                </a:lnTo>
                <a:lnTo>
                  <a:pt x="264116" y="1132323"/>
                </a:lnTo>
                <a:lnTo>
                  <a:pt x="281893" y="1127242"/>
                </a:lnTo>
                <a:lnTo>
                  <a:pt x="299352" y="1121527"/>
                </a:lnTo>
                <a:lnTo>
                  <a:pt x="316812" y="1115811"/>
                </a:lnTo>
                <a:lnTo>
                  <a:pt x="334271" y="1109778"/>
                </a:lnTo>
                <a:lnTo>
                  <a:pt x="351731" y="1103427"/>
                </a:lnTo>
                <a:lnTo>
                  <a:pt x="369190" y="1096759"/>
                </a:lnTo>
                <a:lnTo>
                  <a:pt x="386332" y="1090091"/>
                </a:lnTo>
                <a:lnTo>
                  <a:pt x="403157" y="1082788"/>
                </a:lnTo>
                <a:lnTo>
                  <a:pt x="419982" y="1075802"/>
                </a:lnTo>
                <a:lnTo>
                  <a:pt x="437124" y="1068181"/>
                </a:lnTo>
                <a:lnTo>
                  <a:pt x="453949" y="1060561"/>
                </a:lnTo>
                <a:lnTo>
                  <a:pt x="470456" y="1052622"/>
                </a:lnTo>
                <a:lnTo>
                  <a:pt x="486963" y="1044366"/>
                </a:lnTo>
                <a:lnTo>
                  <a:pt x="503788" y="1036110"/>
                </a:lnTo>
                <a:lnTo>
                  <a:pt x="519977" y="1027220"/>
                </a:lnTo>
                <a:lnTo>
                  <a:pt x="536167" y="1018329"/>
                </a:lnTo>
                <a:lnTo>
                  <a:pt x="546960" y="1012295"/>
                </a:lnTo>
                <a:lnTo>
                  <a:pt x="558388" y="1005945"/>
                </a:lnTo>
                <a:lnTo>
                  <a:pt x="569182" y="999277"/>
                </a:lnTo>
                <a:lnTo>
                  <a:pt x="574578" y="995466"/>
                </a:lnTo>
                <a:lnTo>
                  <a:pt x="579657" y="991656"/>
                </a:lnTo>
                <a:lnTo>
                  <a:pt x="581245" y="991021"/>
                </a:lnTo>
                <a:lnTo>
                  <a:pt x="598069" y="980860"/>
                </a:lnTo>
                <a:lnTo>
                  <a:pt x="614894" y="970381"/>
                </a:lnTo>
                <a:lnTo>
                  <a:pt x="631401" y="958950"/>
                </a:lnTo>
                <a:lnTo>
                  <a:pt x="647591" y="947519"/>
                </a:lnTo>
                <a:lnTo>
                  <a:pt x="663463" y="935770"/>
                </a:lnTo>
                <a:lnTo>
                  <a:pt x="679018" y="923386"/>
                </a:lnTo>
                <a:lnTo>
                  <a:pt x="694573" y="911002"/>
                </a:lnTo>
                <a:lnTo>
                  <a:pt x="709493" y="898301"/>
                </a:lnTo>
                <a:lnTo>
                  <a:pt x="716159" y="891950"/>
                </a:lnTo>
                <a:lnTo>
                  <a:pt x="723143" y="885917"/>
                </a:lnTo>
                <a:lnTo>
                  <a:pt x="736793" y="873851"/>
                </a:lnTo>
                <a:lnTo>
                  <a:pt x="743460" y="867183"/>
                </a:lnTo>
                <a:lnTo>
                  <a:pt x="750126" y="861150"/>
                </a:lnTo>
                <a:lnTo>
                  <a:pt x="756158" y="854164"/>
                </a:lnTo>
                <a:lnTo>
                  <a:pt x="762189" y="846861"/>
                </a:lnTo>
                <a:lnTo>
                  <a:pt x="771713" y="803041"/>
                </a:lnTo>
                <a:lnTo>
                  <a:pt x="776792" y="781131"/>
                </a:lnTo>
                <a:lnTo>
                  <a:pt x="782823" y="759539"/>
                </a:lnTo>
                <a:close/>
                <a:moveTo>
                  <a:pt x="1360811" y="422275"/>
                </a:moveTo>
                <a:lnTo>
                  <a:pt x="1367155" y="422592"/>
                </a:lnTo>
                <a:lnTo>
                  <a:pt x="1373816" y="423227"/>
                </a:lnTo>
                <a:lnTo>
                  <a:pt x="1379843" y="424179"/>
                </a:lnTo>
                <a:lnTo>
                  <a:pt x="1386187" y="426084"/>
                </a:lnTo>
                <a:lnTo>
                  <a:pt x="1391896" y="427671"/>
                </a:lnTo>
                <a:lnTo>
                  <a:pt x="1397923" y="430210"/>
                </a:lnTo>
                <a:lnTo>
                  <a:pt x="1405535" y="434019"/>
                </a:lnTo>
                <a:lnTo>
                  <a:pt x="1412196" y="437828"/>
                </a:lnTo>
                <a:lnTo>
                  <a:pt x="1419174" y="442272"/>
                </a:lnTo>
                <a:lnTo>
                  <a:pt x="1426152" y="446715"/>
                </a:lnTo>
                <a:lnTo>
                  <a:pt x="1432179" y="451476"/>
                </a:lnTo>
                <a:lnTo>
                  <a:pt x="1438523" y="456872"/>
                </a:lnTo>
                <a:lnTo>
                  <a:pt x="1444866" y="462268"/>
                </a:lnTo>
                <a:lnTo>
                  <a:pt x="1450576" y="467664"/>
                </a:lnTo>
                <a:lnTo>
                  <a:pt x="1455968" y="473695"/>
                </a:lnTo>
                <a:lnTo>
                  <a:pt x="1461678" y="479408"/>
                </a:lnTo>
                <a:lnTo>
                  <a:pt x="1466753" y="485757"/>
                </a:lnTo>
                <a:lnTo>
                  <a:pt x="1471828" y="492422"/>
                </a:lnTo>
                <a:lnTo>
                  <a:pt x="1481660" y="505118"/>
                </a:lnTo>
                <a:lnTo>
                  <a:pt x="1490859" y="518450"/>
                </a:lnTo>
                <a:lnTo>
                  <a:pt x="1500375" y="533050"/>
                </a:lnTo>
                <a:lnTo>
                  <a:pt x="1508939" y="547969"/>
                </a:lnTo>
                <a:lnTo>
                  <a:pt x="1517503" y="562569"/>
                </a:lnTo>
                <a:lnTo>
                  <a:pt x="1525432" y="577805"/>
                </a:lnTo>
                <a:lnTo>
                  <a:pt x="1533045" y="593358"/>
                </a:lnTo>
                <a:lnTo>
                  <a:pt x="1540658" y="608911"/>
                </a:lnTo>
                <a:lnTo>
                  <a:pt x="1547319" y="624781"/>
                </a:lnTo>
                <a:lnTo>
                  <a:pt x="1553980" y="640652"/>
                </a:lnTo>
                <a:lnTo>
                  <a:pt x="1560640" y="656522"/>
                </a:lnTo>
                <a:lnTo>
                  <a:pt x="1566667" y="672710"/>
                </a:lnTo>
                <a:lnTo>
                  <a:pt x="1572694" y="688580"/>
                </a:lnTo>
                <a:lnTo>
                  <a:pt x="1578086" y="705086"/>
                </a:lnTo>
                <a:lnTo>
                  <a:pt x="1588870" y="737461"/>
                </a:lnTo>
                <a:lnTo>
                  <a:pt x="1598703" y="770789"/>
                </a:lnTo>
                <a:lnTo>
                  <a:pt x="1604730" y="791103"/>
                </a:lnTo>
                <a:lnTo>
                  <a:pt x="1610122" y="811417"/>
                </a:lnTo>
                <a:lnTo>
                  <a:pt x="1615514" y="831731"/>
                </a:lnTo>
                <a:lnTo>
                  <a:pt x="1620272" y="852363"/>
                </a:lnTo>
                <a:lnTo>
                  <a:pt x="1625030" y="872677"/>
                </a:lnTo>
                <a:lnTo>
                  <a:pt x="1629788" y="893626"/>
                </a:lnTo>
                <a:lnTo>
                  <a:pt x="1638352" y="934889"/>
                </a:lnTo>
                <a:lnTo>
                  <a:pt x="1645964" y="976470"/>
                </a:lnTo>
                <a:lnTo>
                  <a:pt x="1653260" y="1018050"/>
                </a:lnTo>
                <a:lnTo>
                  <a:pt x="1659604" y="1059948"/>
                </a:lnTo>
                <a:lnTo>
                  <a:pt x="1665313" y="1101528"/>
                </a:lnTo>
                <a:lnTo>
                  <a:pt x="1670071" y="1143744"/>
                </a:lnTo>
                <a:lnTo>
                  <a:pt x="1674829" y="1185324"/>
                </a:lnTo>
                <a:lnTo>
                  <a:pt x="1678635" y="1227540"/>
                </a:lnTo>
                <a:lnTo>
                  <a:pt x="1681807" y="1269438"/>
                </a:lnTo>
                <a:lnTo>
                  <a:pt x="1684661" y="1311971"/>
                </a:lnTo>
                <a:lnTo>
                  <a:pt x="1687199" y="1354186"/>
                </a:lnTo>
                <a:lnTo>
                  <a:pt x="1688785" y="1396084"/>
                </a:lnTo>
                <a:lnTo>
                  <a:pt x="1690688" y="1438299"/>
                </a:lnTo>
                <a:lnTo>
                  <a:pt x="1690054" y="1467501"/>
                </a:lnTo>
                <a:lnTo>
                  <a:pt x="1690054" y="1496702"/>
                </a:lnTo>
                <a:lnTo>
                  <a:pt x="1690688" y="1554470"/>
                </a:lnTo>
                <a:lnTo>
                  <a:pt x="1690688" y="1583989"/>
                </a:lnTo>
                <a:lnTo>
                  <a:pt x="1689736" y="1612874"/>
                </a:lnTo>
                <a:lnTo>
                  <a:pt x="1689102" y="1641758"/>
                </a:lnTo>
                <a:lnTo>
                  <a:pt x="1687516" y="1670959"/>
                </a:lnTo>
                <a:lnTo>
                  <a:pt x="1685930" y="1699843"/>
                </a:lnTo>
                <a:lnTo>
                  <a:pt x="1684661" y="1728728"/>
                </a:lnTo>
                <a:lnTo>
                  <a:pt x="1682758" y="1757294"/>
                </a:lnTo>
                <a:lnTo>
                  <a:pt x="1680538" y="1786496"/>
                </a:lnTo>
                <a:lnTo>
                  <a:pt x="1678000" y="1815063"/>
                </a:lnTo>
                <a:lnTo>
                  <a:pt x="1675780" y="1843629"/>
                </a:lnTo>
                <a:lnTo>
                  <a:pt x="1672608" y="1872514"/>
                </a:lnTo>
                <a:lnTo>
                  <a:pt x="1669436" y="1901398"/>
                </a:lnTo>
                <a:lnTo>
                  <a:pt x="1665947" y="1929964"/>
                </a:lnTo>
                <a:lnTo>
                  <a:pt x="1662141" y="1958531"/>
                </a:lnTo>
                <a:lnTo>
                  <a:pt x="1658018" y="1987098"/>
                </a:lnTo>
                <a:lnTo>
                  <a:pt x="1653894" y="2015982"/>
                </a:lnTo>
                <a:lnTo>
                  <a:pt x="1649136" y="2044549"/>
                </a:lnTo>
                <a:lnTo>
                  <a:pt x="1644378" y="2072798"/>
                </a:lnTo>
                <a:lnTo>
                  <a:pt x="1638986" y="2101048"/>
                </a:lnTo>
                <a:lnTo>
                  <a:pt x="1633277" y="2129614"/>
                </a:lnTo>
                <a:lnTo>
                  <a:pt x="1626299" y="2160720"/>
                </a:lnTo>
                <a:lnTo>
                  <a:pt x="1619638" y="2191826"/>
                </a:lnTo>
                <a:lnTo>
                  <a:pt x="1611708" y="2222932"/>
                </a:lnTo>
                <a:lnTo>
                  <a:pt x="1603461" y="2254038"/>
                </a:lnTo>
                <a:lnTo>
                  <a:pt x="1594263" y="2284510"/>
                </a:lnTo>
                <a:lnTo>
                  <a:pt x="1585064" y="2314981"/>
                </a:lnTo>
                <a:lnTo>
                  <a:pt x="1574597" y="2345452"/>
                </a:lnTo>
                <a:lnTo>
                  <a:pt x="1563812" y="2375288"/>
                </a:lnTo>
                <a:lnTo>
                  <a:pt x="1555883" y="2395602"/>
                </a:lnTo>
                <a:lnTo>
                  <a:pt x="1547001" y="2415599"/>
                </a:lnTo>
                <a:lnTo>
                  <a:pt x="1538437" y="2435278"/>
                </a:lnTo>
                <a:lnTo>
                  <a:pt x="1529239" y="2454958"/>
                </a:lnTo>
                <a:lnTo>
                  <a:pt x="1519089" y="2474320"/>
                </a:lnTo>
                <a:lnTo>
                  <a:pt x="1508622" y="2493364"/>
                </a:lnTo>
                <a:lnTo>
                  <a:pt x="1502912" y="2502569"/>
                </a:lnTo>
                <a:lnTo>
                  <a:pt x="1497520" y="2512091"/>
                </a:lnTo>
                <a:lnTo>
                  <a:pt x="1491176" y="2521296"/>
                </a:lnTo>
                <a:lnTo>
                  <a:pt x="1485467" y="2530183"/>
                </a:lnTo>
                <a:lnTo>
                  <a:pt x="1477537" y="2540658"/>
                </a:lnTo>
                <a:lnTo>
                  <a:pt x="1469290" y="2550815"/>
                </a:lnTo>
                <a:lnTo>
                  <a:pt x="1460726" y="2560972"/>
                </a:lnTo>
                <a:lnTo>
                  <a:pt x="1451527" y="2570494"/>
                </a:lnTo>
                <a:lnTo>
                  <a:pt x="1442329" y="2580017"/>
                </a:lnTo>
                <a:lnTo>
                  <a:pt x="1432179" y="2588269"/>
                </a:lnTo>
                <a:lnTo>
                  <a:pt x="1427104" y="2592395"/>
                </a:lnTo>
                <a:lnTo>
                  <a:pt x="1421712" y="2596204"/>
                </a:lnTo>
                <a:lnTo>
                  <a:pt x="1416320" y="2600013"/>
                </a:lnTo>
                <a:lnTo>
                  <a:pt x="1410610" y="2603505"/>
                </a:lnTo>
                <a:lnTo>
                  <a:pt x="1409976" y="2604140"/>
                </a:lnTo>
                <a:lnTo>
                  <a:pt x="1404266" y="2606996"/>
                </a:lnTo>
                <a:lnTo>
                  <a:pt x="1398874" y="2609218"/>
                </a:lnTo>
                <a:lnTo>
                  <a:pt x="1393482" y="2611440"/>
                </a:lnTo>
                <a:lnTo>
                  <a:pt x="1387455" y="2613344"/>
                </a:lnTo>
                <a:lnTo>
                  <a:pt x="1381746" y="2615249"/>
                </a:lnTo>
                <a:lnTo>
                  <a:pt x="1375719" y="2616518"/>
                </a:lnTo>
                <a:lnTo>
                  <a:pt x="1369693" y="2617471"/>
                </a:lnTo>
                <a:lnTo>
                  <a:pt x="1363666" y="2617788"/>
                </a:lnTo>
                <a:lnTo>
                  <a:pt x="1353833" y="2617788"/>
                </a:lnTo>
                <a:lnTo>
                  <a:pt x="1346855" y="2617153"/>
                </a:lnTo>
                <a:lnTo>
                  <a:pt x="1339877" y="2616201"/>
                </a:lnTo>
                <a:lnTo>
                  <a:pt x="1333533" y="2614297"/>
                </a:lnTo>
                <a:lnTo>
                  <a:pt x="1326872" y="2612392"/>
                </a:lnTo>
                <a:lnTo>
                  <a:pt x="1320528" y="2609853"/>
                </a:lnTo>
                <a:lnTo>
                  <a:pt x="1314502" y="2607314"/>
                </a:lnTo>
                <a:lnTo>
                  <a:pt x="1308475" y="2604140"/>
                </a:lnTo>
                <a:lnTo>
                  <a:pt x="1302766" y="2600648"/>
                </a:lnTo>
                <a:lnTo>
                  <a:pt x="1296739" y="2596839"/>
                </a:lnTo>
                <a:lnTo>
                  <a:pt x="1291347" y="2592713"/>
                </a:lnTo>
                <a:lnTo>
                  <a:pt x="1285955" y="2588587"/>
                </a:lnTo>
                <a:lnTo>
                  <a:pt x="1280563" y="2584143"/>
                </a:lnTo>
                <a:lnTo>
                  <a:pt x="1275488" y="2579699"/>
                </a:lnTo>
                <a:lnTo>
                  <a:pt x="1270413" y="2575255"/>
                </a:lnTo>
                <a:lnTo>
                  <a:pt x="1260897" y="2565098"/>
                </a:lnTo>
                <a:lnTo>
                  <a:pt x="1252333" y="2555576"/>
                </a:lnTo>
                <a:lnTo>
                  <a:pt x="1244403" y="2545736"/>
                </a:lnTo>
                <a:lnTo>
                  <a:pt x="1236790" y="2535579"/>
                </a:lnTo>
                <a:lnTo>
                  <a:pt x="1229178" y="2525105"/>
                </a:lnTo>
                <a:lnTo>
                  <a:pt x="1222517" y="2514313"/>
                </a:lnTo>
                <a:lnTo>
                  <a:pt x="1215539" y="2503839"/>
                </a:lnTo>
                <a:lnTo>
                  <a:pt x="1208878" y="2492729"/>
                </a:lnTo>
                <a:lnTo>
                  <a:pt x="1202217" y="2481620"/>
                </a:lnTo>
                <a:lnTo>
                  <a:pt x="1196507" y="2470193"/>
                </a:lnTo>
                <a:lnTo>
                  <a:pt x="1190798" y="2458767"/>
                </a:lnTo>
                <a:lnTo>
                  <a:pt x="1185089" y="2447340"/>
                </a:lnTo>
                <a:lnTo>
                  <a:pt x="1179696" y="2435913"/>
                </a:lnTo>
                <a:lnTo>
                  <a:pt x="1169229" y="2412742"/>
                </a:lnTo>
                <a:lnTo>
                  <a:pt x="1159396" y="2389254"/>
                </a:lnTo>
                <a:lnTo>
                  <a:pt x="1152735" y="2371797"/>
                </a:lnTo>
                <a:lnTo>
                  <a:pt x="1146074" y="2354657"/>
                </a:lnTo>
                <a:lnTo>
                  <a:pt x="1140365" y="2337199"/>
                </a:lnTo>
                <a:lnTo>
                  <a:pt x="1134338" y="2319742"/>
                </a:lnTo>
                <a:lnTo>
                  <a:pt x="1128629" y="2302284"/>
                </a:lnTo>
                <a:lnTo>
                  <a:pt x="1123554" y="2284510"/>
                </a:lnTo>
                <a:lnTo>
                  <a:pt x="1117845" y="2267052"/>
                </a:lnTo>
                <a:lnTo>
                  <a:pt x="1113087" y="2248960"/>
                </a:lnTo>
                <a:lnTo>
                  <a:pt x="1103888" y="2213410"/>
                </a:lnTo>
                <a:lnTo>
                  <a:pt x="1095007" y="2177543"/>
                </a:lnTo>
                <a:lnTo>
                  <a:pt x="1086760" y="2141676"/>
                </a:lnTo>
                <a:lnTo>
                  <a:pt x="1079782" y="2105491"/>
                </a:lnTo>
                <a:lnTo>
                  <a:pt x="1072804" y="2065498"/>
                </a:lnTo>
                <a:lnTo>
                  <a:pt x="1066777" y="2025504"/>
                </a:lnTo>
                <a:lnTo>
                  <a:pt x="1061385" y="1985511"/>
                </a:lnTo>
                <a:lnTo>
                  <a:pt x="1056944" y="1945200"/>
                </a:lnTo>
                <a:lnTo>
                  <a:pt x="1052821" y="1904889"/>
                </a:lnTo>
                <a:lnTo>
                  <a:pt x="1049015" y="1864261"/>
                </a:lnTo>
                <a:lnTo>
                  <a:pt x="1045843" y="1823950"/>
                </a:lnTo>
                <a:lnTo>
                  <a:pt x="1042988" y="1783639"/>
                </a:lnTo>
                <a:lnTo>
                  <a:pt x="1043622" y="1785226"/>
                </a:lnTo>
                <a:lnTo>
                  <a:pt x="1046794" y="1792209"/>
                </a:lnTo>
                <a:lnTo>
                  <a:pt x="1047111" y="1792527"/>
                </a:lnTo>
                <a:lnTo>
                  <a:pt x="1047429" y="1792844"/>
                </a:lnTo>
                <a:lnTo>
                  <a:pt x="1053138" y="1803636"/>
                </a:lnTo>
                <a:lnTo>
                  <a:pt x="1058847" y="1814428"/>
                </a:lnTo>
                <a:lnTo>
                  <a:pt x="1062337" y="1819506"/>
                </a:lnTo>
                <a:lnTo>
                  <a:pt x="1065826" y="1824268"/>
                </a:lnTo>
                <a:lnTo>
                  <a:pt x="1069632" y="1829346"/>
                </a:lnTo>
                <a:lnTo>
                  <a:pt x="1073438" y="1834107"/>
                </a:lnTo>
                <a:lnTo>
                  <a:pt x="1077562" y="1838551"/>
                </a:lnTo>
                <a:lnTo>
                  <a:pt x="1082002" y="1842677"/>
                </a:lnTo>
                <a:lnTo>
                  <a:pt x="1086443" y="1846804"/>
                </a:lnTo>
                <a:lnTo>
                  <a:pt x="1091201" y="1850295"/>
                </a:lnTo>
                <a:lnTo>
                  <a:pt x="1096276" y="1853786"/>
                </a:lnTo>
                <a:lnTo>
                  <a:pt x="1101351" y="1856326"/>
                </a:lnTo>
                <a:lnTo>
                  <a:pt x="1106743" y="1859182"/>
                </a:lnTo>
                <a:lnTo>
                  <a:pt x="1112770" y="1861404"/>
                </a:lnTo>
                <a:lnTo>
                  <a:pt x="1117845" y="1862357"/>
                </a:lnTo>
                <a:lnTo>
                  <a:pt x="1122920" y="1862991"/>
                </a:lnTo>
                <a:lnTo>
                  <a:pt x="1127995" y="1863309"/>
                </a:lnTo>
                <a:lnTo>
                  <a:pt x="1133070" y="1862991"/>
                </a:lnTo>
                <a:lnTo>
                  <a:pt x="1138145" y="1862357"/>
                </a:lnTo>
                <a:lnTo>
                  <a:pt x="1143220" y="1861404"/>
                </a:lnTo>
                <a:lnTo>
                  <a:pt x="1147978" y="1859817"/>
                </a:lnTo>
                <a:lnTo>
                  <a:pt x="1152735" y="1857913"/>
                </a:lnTo>
                <a:lnTo>
                  <a:pt x="1157176" y="1855691"/>
                </a:lnTo>
                <a:lnTo>
                  <a:pt x="1161617" y="1853152"/>
                </a:lnTo>
                <a:lnTo>
                  <a:pt x="1166057" y="1850295"/>
                </a:lnTo>
                <a:lnTo>
                  <a:pt x="1170181" y="1847121"/>
                </a:lnTo>
                <a:lnTo>
                  <a:pt x="1173987" y="1843947"/>
                </a:lnTo>
                <a:lnTo>
                  <a:pt x="1177793" y="1840455"/>
                </a:lnTo>
                <a:lnTo>
                  <a:pt x="1181282" y="1836646"/>
                </a:lnTo>
                <a:lnTo>
                  <a:pt x="1184772" y="1832838"/>
                </a:lnTo>
                <a:lnTo>
                  <a:pt x="1191115" y="1824585"/>
                </a:lnTo>
                <a:lnTo>
                  <a:pt x="1196507" y="1816332"/>
                </a:lnTo>
                <a:lnTo>
                  <a:pt x="1201900" y="1808080"/>
                </a:lnTo>
                <a:lnTo>
                  <a:pt x="1206975" y="1799510"/>
                </a:lnTo>
                <a:lnTo>
                  <a:pt x="1211415" y="1790622"/>
                </a:lnTo>
                <a:lnTo>
                  <a:pt x="1215856" y="1781100"/>
                </a:lnTo>
                <a:lnTo>
                  <a:pt x="1219662" y="1772213"/>
                </a:lnTo>
                <a:lnTo>
                  <a:pt x="1223469" y="1762690"/>
                </a:lnTo>
                <a:lnTo>
                  <a:pt x="1226958" y="1753168"/>
                </a:lnTo>
                <a:lnTo>
                  <a:pt x="1229812" y="1743646"/>
                </a:lnTo>
                <a:lnTo>
                  <a:pt x="1235522" y="1724284"/>
                </a:lnTo>
                <a:lnTo>
                  <a:pt x="1240597" y="1704605"/>
                </a:lnTo>
                <a:lnTo>
                  <a:pt x="1245355" y="1685243"/>
                </a:lnTo>
                <a:lnTo>
                  <a:pt x="1248844" y="1664929"/>
                </a:lnTo>
                <a:lnTo>
                  <a:pt x="1252333" y="1644614"/>
                </a:lnTo>
                <a:lnTo>
                  <a:pt x="1254870" y="1624300"/>
                </a:lnTo>
                <a:lnTo>
                  <a:pt x="1257091" y="1603669"/>
                </a:lnTo>
                <a:lnTo>
                  <a:pt x="1258994" y="1583355"/>
                </a:lnTo>
                <a:lnTo>
                  <a:pt x="1259945" y="1562406"/>
                </a:lnTo>
                <a:lnTo>
                  <a:pt x="1260897" y="1541774"/>
                </a:lnTo>
                <a:lnTo>
                  <a:pt x="1260897" y="1521143"/>
                </a:lnTo>
                <a:lnTo>
                  <a:pt x="1260897" y="1500511"/>
                </a:lnTo>
                <a:lnTo>
                  <a:pt x="1260262" y="1480197"/>
                </a:lnTo>
                <a:lnTo>
                  <a:pt x="1258994" y="1459248"/>
                </a:lnTo>
                <a:lnTo>
                  <a:pt x="1257091" y="1438616"/>
                </a:lnTo>
                <a:lnTo>
                  <a:pt x="1255187" y="1418302"/>
                </a:lnTo>
                <a:lnTo>
                  <a:pt x="1252333" y="1397988"/>
                </a:lnTo>
                <a:lnTo>
                  <a:pt x="1249161" y="1377674"/>
                </a:lnTo>
                <a:lnTo>
                  <a:pt x="1245672" y="1357360"/>
                </a:lnTo>
                <a:lnTo>
                  <a:pt x="1241548" y="1339268"/>
                </a:lnTo>
                <a:lnTo>
                  <a:pt x="1237108" y="1321493"/>
                </a:lnTo>
                <a:lnTo>
                  <a:pt x="1232350" y="1303401"/>
                </a:lnTo>
                <a:lnTo>
                  <a:pt x="1229495" y="1294513"/>
                </a:lnTo>
                <a:lnTo>
                  <a:pt x="1226640" y="1285943"/>
                </a:lnTo>
                <a:lnTo>
                  <a:pt x="1223469" y="1277056"/>
                </a:lnTo>
                <a:lnTo>
                  <a:pt x="1219979" y="1268486"/>
                </a:lnTo>
                <a:lnTo>
                  <a:pt x="1216173" y="1260233"/>
                </a:lnTo>
                <a:lnTo>
                  <a:pt x="1212367" y="1251663"/>
                </a:lnTo>
                <a:lnTo>
                  <a:pt x="1208243" y="1243410"/>
                </a:lnTo>
                <a:lnTo>
                  <a:pt x="1203803" y="1235475"/>
                </a:lnTo>
                <a:lnTo>
                  <a:pt x="1199362" y="1227540"/>
                </a:lnTo>
                <a:lnTo>
                  <a:pt x="1193970" y="1219605"/>
                </a:lnTo>
                <a:lnTo>
                  <a:pt x="1189212" y="1213257"/>
                </a:lnTo>
                <a:lnTo>
                  <a:pt x="1184454" y="1207226"/>
                </a:lnTo>
                <a:lnTo>
                  <a:pt x="1179062" y="1200878"/>
                </a:lnTo>
                <a:lnTo>
                  <a:pt x="1173036" y="1195482"/>
                </a:lnTo>
                <a:lnTo>
                  <a:pt x="1167009" y="1190085"/>
                </a:lnTo>
                <a:lnTo>
                  <a:pt x="1160348" y="1185959"/>
                </a:lnTo>
                <a:lnTo>
                  <a:pt x="1156859" y="1184055"/>
                </a:lnTo>
                <a:lnTo>
                  <a:pt x="1153370" y="1182150"/>
                </a:lnTo>
                <a:lnTo>
                  <a:pt x="1149564" y="1180563"/>
                </a:lnTo>
                <a:lnTo>
                  <a:pt x="1145757" y="1179611"/>
                </a:lnTo>
                <a:lnTo>
                  <a:pt x="1142268" y="1178659"/>
                </a:lnTo>
                <a:lnTo>
                  <a:pt x="1139413" y="1177389"/>
                </a:lnTo>
                <a:lnTo>
                  <a:pt x="1132435" y="1176754"/>
                </a:lnTo>
                <a:lnTo>
                  <a:pt x="1125457" y="1176754"/>
                </a:lnTo>
                <a:lnTo>
                  <a:pt x="1118479" y="1177389"/>
                </a:lnTo>
                <a:lnTo>
                  <a:pt x="1112135" y="1178976"/>
                </a:lnTo>
                <a:lnTo>
                  <a:pt x="1105474" y="1180881"/>
                </a:lnTo>
                <a:lnTo>
                  <a:pt x="1099765" y="1184055"/>
                </a:lnTo>
                <a:lnTo>
                  <a:pt x="1093738" y="1187546"/>
                </a:lnTo>
                <a:lnTo>
                  <a:pt x="1089932" y="1190085"/>
                </a:lnTo>
                <a:lnTo>
                  <a:pt x="1086126" y="1193259"/>
                </a:lnTo>
                <a:lnTo>
                  <a:pt x="1078830" y="1199925"/>
                </a:lnTo>
                <a:lnTo>
                  <a:pt x="1072804" y="1206908"/>
                </a:lnTo>
                <a:lnTo>
                  <a:pt x="1066460" y="1213891"/>
                </a:lnTo>
                <a:lnTo>
                  <a:pt x="1061068" y="1221827"/>
                </a:lnTo>
                <a:lnTo>
                  <a:pt x="1056310" y="1230397"/>
                </a:lnTo>
                <a:lnTo>
                  <a:pt x="1051552" y="1238649"/>
                </a:lnTo>
                <a:lnTo>
                  <a:pt x="1047429" y="1247219"/>
                </a:lnTo>
                <a:lnTo>
                  <a:pt x="1047111" y="1247537"/>
                </a:lnTo>
                <a:lnTo>
                  <a:pt x="1046794" y="1247854"/>
                </a:lnTo>
                <a:lnTo>
                  <a:pt x="1043622" y="1254520"/>
                </a:lnTo>
                <a:lnTo>
                  <a:pt x="1042988" y="1255789"/>
                </a:lnTo>
                <a:lnTo>
                  <a:pt x="1044574" y="1229127"/>
                </a:lnTo>
                <a:lnTo>
                  <a:pt x="1046477" y="1202465"/>
                </a:lnTo>
                <a:lnTo>
                  <a:pt x="1048697" y="1175802"/>
                </a:lnTo>
                <a:lnTo>
                  <a:pt x="1050918" y="1149140"/>
                </a:lnTo>
                <a:lnTo>
                  <a:pt x="1053772" y="1122160"/>
                </a:lnTo>
                <a:lnTo>
                  <a:pt x="1056627" y="1095815"/>
                </a:lnTo>
                <a:lnTo>
                  <a:pt x="1062971" y="1042491"/>
                </a:lnTo>
                <a:lnTo>
                  <a:pt x="1067094" y="1009163"/>
                </a:lnTo>
                <a:lnTo>
                  <a:pt x="1072487" y="975835"/>
                </a:lnTo>
                <a:lnTo>
                  <a:pt x="1078196" y="942507"/>
                </a:lnTo>
                <a:lnTo>
                  <a:pt x="1084540" y="909814"/>
                </a:lnTo>
                <a:lnTo>
                  <a:pt x="1091835" y="876486"/>
                </a:lnTo>
                <a:lnTo>
                  <a:pt x="1099130" y="843793"/>
                </a:lnTo>
                <a:lnTo>
                  <a:pt x="1107695" y="811100"/>
                </a:lnTo>
                <a:lnTo>
                  <a:pt x="1116576" y="778724"/>
                </a:lnTo>
                <a:lnTo>
                  <a:pt x="1124506" y="750792"/>
                </a:lnTo>
                <a:lnTo>
                  <a:pt x="1133387" y="722860"/>
                </a:lnTo>
                <a:lnTo>
                  <a:pt x="1142585" y="695246"/>
                </a:lnTo>
                <a:lnTo>
                  <a:pt x="1152735" y="667631"/>
                </a:lnTo>
                <a:lnTo>
                  <a:pt x="1157810" y="653983"/>
                </a:lnTo>
                <a:lnTo>
                  <a:pt x="1163520" y="640652"/>
                </a:lnTo>
                <a:lnTo>
                  <a:pt x="1169229" y="627321"/>
                </a:lnTo>
                <a:lnTo>
                  <a:pt x="1175256" y="613672"/>
                </a:lnTo>
                <a:lnTo>
                  <a:pt x="1181282" y="600658"/>
                </a:lnTo>
                <a:lnTo>
                  <a:pt x="1187626" y="587645"/>
                </a:lnTo>
                <a:lnTo>
                  <a:pt x="1193970" y="574313"/>
                </a:lnTo>
                <a:lnTo>
                  <a:pt x="1200948" y="561300"/>
                </a:lnTo>
                <a:lnTo>
                  <a:pt x="1210781" y="544477"/>
                </a:lnTo>
                <a:lnTo>
                  <a:pt x="1220931" y="527337"/>
                </a:lnTo>
                <a:lnTo>
                  <a:pt x="1226640" y="518767"/>
                </a:lnTo>
                <a:lnTo>
                  <a:pt x="1232033" y="510832"/>
                </a:lnTo>
                <a:lnTo>
                  <a:pt x="1237742" y="502579"/>
                </a:lnTo>
                <a:lnTo>
                  <a:pt x="1243769" y="494644"/>
                </a:lnTo>
                <a:lnTo>
                  <a:pt x="1249795" y="487026"/>
                </a:lnTo>
                <a:lnTo>
                  <a:pt x="1256139" y="479408"/>
                </a:lnTo>
                <a:lnTo>
                  <a:pt x="1263117" y="472425"/>
                </a:lnTo>
                <a:lnTo>
                  <a:pt x="1270095" y="465442"/>
                </a:lnTo>
                <a:lnTo>
                  <a:pt x="1277074" y="458459"/>
                </a:lnTo>
                <a:lnTo>
                  <a:pt x="1284686" y="452111"/>
                </a:lnTo>
                <a:lnTo>
                  <a:pt x="1292616" y="446080"/>
                </a:lnTo>
                <a:lnTo>
                  <a:pt x="1300863" y="440685"/>
                </a:lnTo>
                <a:lnTo>
                  <a:pt x="1306255" y="437193"/>
                </a:lnTo>
                <a:lnTo>
                  <a:pt x="1311647" y="434019"/>
                </a:lnTo>
                <a:lnTo>
                  <a:pt x="1317674" y="431162"/>
                </a:lnTo>
                <a:lnTo>
                  <a:pt x="1323383" y="428940"/>
                </a:lnTo>
                <a:lnTo>
                  <a:pt x="1329727" y="426719"/>
                </a:lnTo>
                <a:lnTo>
                  <a:pt x="1335753" y="425132"/>
                </a:lnTo>
                <a:lnTo>
                  <a:pt x="1342097" y="423862"/>
                </a:lnTo>
                <a:lnTo>
                  <a:pt x="1348124" y="422910"/>
                </a:lnTo>
                <a:lnTo>
                  <a:pt x="1354785" y="422592"/>
                </a:lnTo>
                <a:lnTo>
                  <a:pt x="1360811" y="422275"/>
                </a:lnTo>
                <a:close/>
                <a:moveTo>
                  <a:pt x="1415826" y="244475"/>
                </a:moveTo>
                <a:lnTo>
                  <a:pt x="1422487" y="244475"/>
                </a:lnTo>
                <a:lnTo>
                  <a:pt x="1429147" y="245110"/>
                </a:lnTo>
                <a:lnTo>
                  <a:pt x="1435490" y="245745"/>
                </a:lnTo>
                <a:lnTo>
                  <a:pt x="1441833" y="247332"/>
                </a:lnTo>
                <a:lnTo>
                  <a:pt x="1448177" y="248919"/>
                </a:lnTo>
                <a:lnTo>
                  <a:pt x="1454520" y="250823"/>
                </a:lnTo>
                <a:lnTo>
                  <a:pt x="1460863" y="253045"/>
                </a:lnTo>
                <a:lnTo>
                  <a:pt x="1466572" y="255585"/>
                </a:lnTo>
                <a:lnTo>
                  <a:pt x="1472915" y="258759"/>
                </a:lnTo>
                <a:lnTo>
                  <a:pt x="1478307" y="261616"/>
                </a:lnTo>
                <a:lnTo>
                  <a:pt x="1484016" y="265107"/>
                </a:lnTo>
                <a:lnTo>
                  <a:pt x="1484650" y="265425"/>
                </a:lnTo>
                <a:lnTo>
                  <a:pt x="1484968" y="265425"/>
                </a:lnTo>
                <a:lnTo>
                  <a:pt x="1496385" y="274312"/>
                </a:lnTo>
                <a:lnTo>
                  <a:pt x="1507169" y="283518"/>
                </a:lnTo>
                <a:lnTo>
                  <a:pt x="1517952" y="293040"/>
                </a:lnTo>
                <a:lnTo>
                  <a:pt x="1528102" y="303515"/>
                </a:lnTo>
                <a:lnTo>
                  <a:pt x="1537617" y="314308"/>
                </a:lnTo>
                <a:lnTo>
                  <a:pt x="1546814" y="324782"/>
                </a:lnTo>
                <a:lnTo>
                  <a:pt x="1555378" y="336210"/>
                </a:lnTo>
                <a:lnTo>
                  <a:pt x="1564258" y="347954"/>
                </a:lnTo>
                <a:lnTo>
                  <a:pt x="1572187" y="360016"/>
                </a:lnTo>
                <a:lnTo>
                  <a:pt x="1580116" y="372078"/>
                </a:lnTo>
                <a:lnTo>
                  <a:pt x="1587094" y="384458"/>
                </a:lnTo>
                <a:lnTo>
                  <a:pt x="1594389" y="397154"/>
                </a:lnTo>
                <a:lnTo>
                  <a:pt x="1601366" y="409851"/>
                </a:lnTo>
                <a:lnTo>
                  <a:pt x="1608027" y="422548"/>
                </a:lnTo>
                <a:lnTo>
                  <a:pt x="1620713" y="448577"/>
                </a:lnTo>
                <a:lnTo>
                  <a:pt x="1633400" y="476827"/>
                </a:lnTo>
                <a:lnTo>
                  <a:pt x="1645452" y="505712"/>
                </a:lnTo>
                <a:lnTo>
                  <a:pt x="1656553" y="534598"/>
                </a:lnTo>
                <a:lnTo>
                  <a:pt x="1667336" y="563800"/>
                </a:lnTo>
                <a:lnTo>
                  <a:pt x="1677168" y="593321"/>
                </a:lnTo>
                <a:lnTo>
                  <a:pt x="1686683" y="623158"/>
                </a:lnTo>
                <a:lnTo>
                  <a:pt x="1695564" y="652678"/>
                </a:lnTo>
                <a:lnTo>
                  <a:pt x="1703810" y="682833"/>
                </a:lnTo>
                <a:lnTo>
                  <a:pt x="1711739" y="712988"/>
                </a:lnTo>
                <a:lnTo>
                  <a:pt x="1719034" y="743143"/>
                </a:lnTo>
                <a:lnTo>
                  <a:pt x="1725694" y="773298"/>
                </a:lnTo>
                <a:lnTo>
                  <a:pt x="1732354" y="804088"/>
                </a:lnTo>
                <a:lnTo>
                  <a:pt x="1738698" y="834561"/>
                </a:lnTo>
                <a:lnTo>
                  <a:pt x="1744407" y="865350"/>
                </a:lnTo>
                <a:lnTo>
                  <a:pt x="1750433" y="895505"/>
                </a:lnTo>
                <a:lnTo>
                  <a:pt x="1755507" y="926295"/>
                </a:lnTo>
                <a:lnTo>
                  <a:pt x="1761216" y="963116"/>
                </a:lnTo>
                <a:lnTo>
                  <a:pt x="1766608" y="1000572"/>
                </a:lnTo>
                <a:lnTo>
                  <a:pt x="1771683" y="1037710"/>
                </a:lnTo>
                <a:lnTo>
                  <a:pt x="1776123" y="1074848"/>
                </a:lnTo>
                <a:lnTo>
                  <a:pt x="1780246" y="1112304"/>
                </a:lnTo>
                <a:lnTo>
                  <a:pt x="1783735" y="1149442"/>
                </a:lnTo>
                <a:lnTo>
                  <a:pt x="1787224" y="1186898"/>
                </a:lnTo>
                <a:lnTo>
                  <a:pt x="1790078" y="1224037"/>
                </a:lnTo>
                <a:lnTo>
                  <a:pt x="1792298" y="1261492"/>
                </a:lnTo>
                <a:lnTo>
                  <a:pt x="1794835" y="1298948"/>
                </a:lnTo>
                <a:lnTo>
                  <a:pt x="1796421" y="1336404"/>
                </a:lnTo>
                <a:lnTo>
                  <a:pt x="1798324" y="1373859"/>
                </a:lnTo>
                <a:lnTo>
                  <a:pt x="1799276" y="1411315"/>
                </a:lnTo>
                <a:lnTo>
                  <a:pt x="1800227" y="1448771"/>
                </a:lnTo>
                <a:lnTo>
                  <a:pt x="1800862" y="1486226"/>
                </a:lnTo>
                <a:lnTo>
                  <a:pt x="1801813" y="1523365"/>
                </a:lnTo>
                <a:lnTo>
                  <a:pt x="1800544" y="1568756"/>
                </a:lnTo>
                <a:lnTo>
                  <a:pt x="1799593" y="1613512"/>
                </a:lnTo>
                <a:lnTo>
                  <a:pt x="1798641" y="1658269"/>
                </a:lnTo>
                <a:lnTo>
                  <a:pt x="1796738" y="1703342"/>
                </a:lnTo>
                <a:lnTo>
                  <a:pt x="1794518" y="1748416"/>
                </a:lnTo>
                <a:lnTo>
                  <a:pt x="1791981" y="1793173"/>
                </a:lnTo>
                <a:lnTo>
                  <a:pt x="1788492" y="1837929"/>
                </a:lnTo>
                <a:lnTo>
                  <a:pt x="1784369" y="1882685"/>
                </a:lnTo>
                <a:lnTo>
                  <a:pt x="1781197" y="1915062"/>
                </a:lnTo>
                <a:lnTo>
                  <a:pt x="1778026" y="1947122"/>
                </a:lnTo>
                <a:lnTo>
                  <a:pt x="1774220" y="1979499"/>
                </a:lnTo>
                <a:lnTo>
                  <a:pt x="1770414" y="2011876"/>
                </a:lnTo>
                <a:lnTo>
                  <a:pt x="1765974" y="2044253"/>
                </a:lnTo>
                <a:lnTo>
                  <a:pt x="1761216" y="2076312"/>
                </a:lnTo>
                <a:lnTo>
                  <a:pt x="1756142" y="2108372"/>
                </a:lnTo>
                <a:lnTo>
                  <a:pt x="1751067" y="2140431"/>
                </a:lnTo>
                <a:lnTo>
                  <a:pt x="1745041" y="2172173"/>
                </a:lnTo>
                <a:lnTo>
                  <a:pt x="1739015" y="2204233"/>
                </a:lnTo>
                <a:lnTo>
                  <a:pt x="1732672" y="2235975"/>
                </a:lnTo>
                <a:lnTo>
                  <a:pt x="1725694" y="2267717"/>
                </a:lnTo>
                <a:lnTo>
                  <a:pt x="1718399" y="2299459"/>
                </a:lnTo>
                <a:lnTo>
                  <a:pt x="1710787" y="2330884"/>
                </a:lnTo>
                <a:lnTo>
                  <a:pt x="1702541" y="2362308"/>
                </a:lnTo>
                <a:lnTo>
                  <a:pt x="1693661" y="2393733"/>
                </a:lnTo>
                <a:lnTo>
                  <a:pt x="1684463" y="2424523"/>
                </a:lnTo>
                <a:lnTo>
                  <a:pt x="1674314" y="2454995"/>
                </a:lnTo>
                <a:lnTo>
                  <a:pt x="1664164" y="2485468"/>
                </a:lnTo>
                <a:lnTo>
                  <a:pt x="1652747" y="2515940"/>
                </a:lnTo>
                <a:lnTo>
                  <a:pt x="1647038" y="2530859"/>
                </a:lnTo>
                <a:lnTo>
                  <a:pt x="1641012" y="2545778"/>
                </a:lnTo>
                <a:lnTo>
                  <a:pt x="1634351" y="2560697"/>
                </a:lnTo>
                <a:lnTo>
                  <a:pt x="1628325" y="2575615"/>
                </a:lnTo>
                <a:lnTo>
                  <a:pt x="1621348" y="2589899"/>
                </a:lnTo>
                <a:lnTo>
                  <a:pt x="1614370" y="2604501"/>
                </a:lnTo>
                <a:lnTo>
                  <a:pt x="1607392" y="2619102"/>
                </a:lnTo>
                <a:lnTo>
                  <a:pt x="1599780" y="2633386"/>
                </a:lnTo>
                <a:lnTo>
                  <a:pt x="1588997" y="2652431"/>
                </a:lnTo>
                <a:lnTo>
                  <a:pt x="1577579" y="2671159"/>
                </a:lnTo>
                <a:lnTo>
                  <a:pt x="1571870" y="2680364"/>
                </a:lnTo>
                <a:lnTo>
                  <a:pt x="1565527" y="2689252"/>
                </a:lnTo>
                <a:lnTo>
                  <a:pt x="1559184" y="2698457"/>
                </a:lnTo>
                <a:lnTo>
                  <a:pt x="1552840" y="2707345"/>
                </a:lnTo>
                <a:lnTo>
                  <a:pt x="1546180" y="2715915"/>
                </a:lnTo>
                <a:lnTo>
                  <a:pt x="1538885" y="2724168"/>
                </a:lnTo>
                <a:lnTo>
                  <a:pt x="1531590" y="2732421"/>
                </a:lnTo>
                <a:lnTo>
                  <a:pt x="1524613" y="2740357"/>
                </a:lnTo>
                <a:lnTo>
                  <a:pt x="1516684" y="2747975"/>
                </a:lnTo>
                <a:lnTo>
                  <a:pt x="1508755" y="2755593"/>
                </a:lnTo>
                <a:lnTo>
                  <a:pt x="1500509" y="2762576"/>
                </a:lnTo>
                <a:lnTo>
                  <a:pt x="1491628" y="2769242"/>
                </a:lnTo>
                <a:lnTo>
                  <a:pt x="1486236" y="2773051"/>
                </a:lnTo>
                <a:lnTo>
                  <a:pt x="1480844" y="2776543"/>
                </a:lnTo>
                <a:lnTo>
                  <a:pt x="1474818" y="2780034"/>
                </a:lnTo>
                <a:lnTo>
                  <a:pt x="1469109" y="2782891"/>
                </a:lnTo>
                <a:lnTo>
                  <a:pt x="1463083" y="2785748"/>
                </a:lnTo>
                <a:lnTo>
                  <a:pt x="1457057" y="2787970"/>
                </a:lnTo>
                <a:lnTo>
                  <a:pt x="1450714" y="2790192"/>
                </a:lnTo>
                <a:lnTo>
                  <a:pt x="1444688" y="2791779"/>
                </a:lnTo>
                <a:lnTo>
                  <a:pt x="1438028" y="2793684"/>
                </a:lnTo>
                <a:lnTo>
                  <a:pt x="1431367" y="2794636"/>
                </a:lnTo>
                <a:lnTo>
                  <a:pt x="1425024" y="2795271"/>
                </a:lnTo>
                <a:lnTo>
                  <a:pt x="1418363" y="2795588"/>
                </a:lnTo>
                <a:lnTo>
                  <a:pt x="1411703" y="2795271"/>
                </a:lnTo>
                <a:lnTo>
                  <a:pt x="1405360" y="2794953"/>
                </a:lnTo>
                <a:lnTo>
                  <a:pt x="1398699" y="2794001"/>
                </a:lnTo>
                <a:lnTo>
                  <a:pt x="1392039" y="2792414"/>
                </a:lnTo>
                <a:lnTo>
                  <a:pt x="1385696" y="2790827"/>
                </a:lnTo>
                <a:lnTo>
                  <a:pt x="1378718" y="2788287"/>
                </a:lnTo>
                <a:lnTo>
                  <a:pt x="1372058" y="2785748"/>
                </a:lnTo>
                <a:lnTo>
                  <a:pt x="1366032" y="2782574"/>
                </a:lnTo>
                <a:lnTo>
                  <a:pt x="1359688" y="2779400"/>
                </a:lnTo>
                <a:lnTo>
                  <a:pt x="1353662" y="2775591"/>
                </a:lnTo>
                <a:lnTo>
                  <a:pt x="1347636" y="2771782"/>
                </a:lnTo>
                <a:lnTo>
                  <a:pt x="1341927" y="2767972"/>
                </a:lnTo>
                <a:lnTo>
                  <a:pt x="1336218" y="2763529"/>
                </a:lnTo>
                <a:lnTo>
                  <a:pt x="1330827" y="2759085"/>
                </a:lnTo>
                <a:lnTo>
                  <a:pt x="1325118" y="2754641"/>
                </a:lnTo>
                <a:lnTo>
                  <a:pt x="1320043" y="2749879"/>
                </a:lnTo>
                <a:lnTo>
                  <a:pt x="1310211" y="2739722"/>
                </a:lnTo>
                <a:lnTo>
                  <a:pt x="1300696" y="2729247"/>
                </a:lnTo>
                <a:lnTo>
                  <a:pt x="1294036" y="2721629"/>
                </a:lnTo>
                <a:lnTo>
                  <a:pt x="1287692" y="2713693"/>
                </a:lnTo>
                <a:lnTo>
                  <a:pt x="1281349" y="2705441"/>
                </a:lnTo>
                <a:lnTo>
                  <a:pt x="1275323" y="2697505"/>
                </a:lnTo>
                <a:lnTo>
                  <a:pt x="1269297" y="2689252"/>
                </a:lnTo>
                <a:lnTo>
                  <a:pt x="1263905" y="2680682"/>
                </a:lnTo>
                <a:lnTo>
                  <a:pt x="1252805" y="2663858"/>
                </a:lnTo>
                <a:lnTo>
                  <a:pt x="1242655" y="2646083"/>
                </a:lnTo>
                <a:lnTo>
                  <a:pt x="1232823" y="2628307"/>
                </a:lnTo>
                <a:lnTo>
                  <a:pt x="1223626" y="2610214"/>
                </a:lnTo>
                <a:lnTo>
                  <a:pt x="1214745" y="2592439"/>
                </a:lnTo>
                <a:lnTo>
                  <a:pt x="1214111" y="2591804"/>
                </a:lnTo>
                <a:lnTo>
                  <a:pt x="1213794" y="2591486"/>
                </a:lnTo>
                <a:lnTo>
                  <a:pt x="1211256" y="2585138"/>
                </a:lnTo>
                <a:lnTo>
                  <a:pt x="1210939" y="2584186"/>
                </a:lnTo>
                <a:lnTo>
                  <a:pt x="1204913" y="2570537"/>
                </a:lnTo>
                <a:lnTo>
                  <a:pt x="1215062" y="2582599"/>
                </a:lnTo>
                <a:lnTo>
                  <a:pt x="1225529" y="2594343"/>
                </a:lnTo>
                <a:lnTo>
                  <a:pt x="1236629" y="2605770"/>
                </a:lnTo>
                <a:lnTo>
                  <a:pt x="1242021" y="2611484"/>
                </a:lnTo>
                <a:lnTo>
                  <a:pt x="1248047" y="2616880"/>
                </a:lnTo>
                <a:lnTo>
                  <a:pt x="1253756" y="2621959"/>
                </a:lnTo>
                <a:lnTo>
                  <a:pt x="1260099" y="2627038"/>
                </a:lnTo>
                <a:lnTo>
                  <a:pt x="1266443" y="2631799"/>
                </a:lnTo>
                <a:lnTo>
                  <a:pt x="1272786" y="2636243"/>
                </a:lnTo>
                <a:lnTo>
                  <a:pt x="1279446" y="2640369"/>
                </a:lnTo>
                <a:lnTo>
                  <a:pt x="1286424" y="2644178"/>
                </a:lnTo>
                <a:lnTo>
                  <a:pt x="1293401" y="2647987"/>
                </a:lnTo>
                <a:lnTo>
                  <a:pt x="1300696" y="2651162"/>
                </a:lnTo>
                <a:lnTo>
                  <a:pt x="1307991" y="2654018"/>
                </a:lnTo>
                <a:lnTo>
                  <a:pt x="1315920" y="2656875"/>
                </a:lnTo>
                <a:lnTo>
                  <a:pt x="1323849" y="2659414"/>
                </a:lnTo>
                <a:lnTo>
                  <a:pt x="1331778" y="2661002"/>
                </a:lnTo>
                <a:lnTo>
                  <a:pt x="1339707" y="2662589"/>
                </a:lnTo>
                <a:lnTo>
                  <a:pt x="1347953" y="2663224"/>
                </a:lnTo>
                <a:lnTo>
                  <a:pt x="1355882" y="2663858"/>
                </a:lnTo>
                <a:lnTo>
                  <a:pt x="1364129" y="2663541"/>
                </a:lnTo>
                <a:lnTo>
                  <a:pt x="1372375" y="2663224"/>
                </a:lnTo>
                <a:lnTo>
                  <a:pt x="1380304" y="2661954"/>
                </a:lnTo>
                <a:lnTo>
                  <a:pt x="1388550" y="2660684"/>
                </a:lnTo>
                <a:lnTo>
                  <a:pt x="1396479" y="2658780"/>
                </a:lnTo>
                <a:lnTo>
                  <a:pt x="1404408" y="2656558"/>
                </a:lnTo>
                <a:lnTo>
                  <a:pt x="1412020" y="2653701"/>
                </a:lnTo>
                <a:lnTo>
                  <a:pt x="1419632" y="2650209"/>
                </a:lnTo>
                <a:lnTo>
                  <a:pt x="1426927" y="2647035"/>
                </a:lnTo>
                <a:lnTo>
                  <a:pt x="1435807" y="2641956"/>
                </a:lnTo>
                <a:lnTo>
                  <a:pt x="1444688" y="2636560"/>
                </a:lnTo>
                <a:lnTo>
                  <a:pt x="1452934" y="2630847"/>
                </a:lnTo>
                <a:lnTo>
                  <a:pt x="1460863" y="2624816"/>
                </a:lnTo>
                <a:lnTo>
                  <a:pt x="1468792" y="2618150"/>
                </a:lnTo>
                <a:lnTo>
                  <a:pt x="1476087" y="2611484"/>
                </a:lnTo>
                <a:lnTo>
                  <a:pt x="1483382" y="2604501"/>
                </a:lnTo>
                <a:lnTo>
                  <a:pt x="1490359" y="2596883"/>
                </a:lnTo>
                <a:lnTo>
                  <a:pt x="1497337" y="2589264"/>
                </a:lnTo>
                <a:lnTo>
                  <a:pt x="1503680" y="2581646"/>
                </a:lnTo>
                <a:lnTo>
                  <a:pt x="1510023" y="2573711"/>
                </a:lnTo>
                <a:lnTo>
                  <a:pt x="1516367" y="2565458"/>
                </a:lnTo>
                <a:lnTo>
                  <a:pt x="1522393" y="2557205"/>
                </a:lnTo>
                <a:lnTo>
                  <a:pt x="1528419" y="2548952"/>
                </a:lnTo>
                <a:lnTo>
                  <a:pt x="1539202" y="2532129"/>
                </a:lnTo>
                <a:lnTo>
                  <a:pt x="1546497" y="2519749"/>
                </a:lnTo>
                <a:lnTo>
                  <a:pt x="1553792" y="2506735"/>
                </a:lnTo>
                <a:lnTo>
                  <a:pt x="1560769" y="2494356"/>
                </a:lnTo>
                <a:lnTo>
                  <a:pt x="1567113" y="2481341"/>
                </a:lnTo>
                <a:lnTo>
                  <a:pt x="1573773" y="2468644"/>
                </a:lnTo>
                <a:lnTo>
                  <a:pt x="1580116" y="2455313"/>
                </a:lnTo>
                <a:lnTo>
                  <a:pt x="1585825" y="2442298"/>
                </a:lnTo>
                <a:lnTo>
                  <a:pt x="1591851" y="2428967"/>
                </a:lnTo>
                <a:lnTo>
                  <a:pt x="1597243" y="2415635"/>
                </a:lnTo>
                <a:lnTo>
                  <a:pt x="1602635" y="2402303"/>
                </a:lnTo>
                <a:lnTo>
                  <a:pt x="1613101" y="2375005"/>
                </a:lnTo>
                <a:lnTo>
                  <a:pt x="1622299" y="2347707"/>
                </a:lnTo>
                <a:lnTo>
                  <a:pt x="1631814" y="2320091"/>
                </a:lnTo>
                <a:lnTo>
                  <a:pt x="1640694" y="2290254"/>
                </a:lnTo>
                <a:lnTo>
                  <a:pt x="1649258" y="2260099"/>
                </a:lnTo>
                <a:lnTo>
                  <a:pt x="1657187" y="2229626"/>
                </a:lnTo>
                <a:lnTo>
                  <a:pt x="1664799" y="2199471"/>
                </a:lnTo>
                <a:lnTo>
                  <a:pt x="1671776" y="2168999"/>
                </a:lnTo>
                <a:lnTo>
                  <a:pt x="1678120" y="2138209"/>
                </a:lnTo>
                <a:lnTo>
                  <a:pt x="1684463" y="2107737"/>
                </a:lnTo>
                <a:lnTo>
                  <a:pt x="1690172" y="2076947"/>
                </a:lnTo>
                <a:lnTo>
                  <a:pt x="1695564" y="2045840"/>
                </a:lnTo>
                <a:lnTo>
                  <a:pt x="1700638" y="2014732"/>
                </a:lnTo>
                <a:lnTo>
                  <a:pt x="1705078" y="1984260"/>
                </a:lnTo>
                <a:lnTo>
                  <a:pt x="1709202" y="1953153"/>
                </a:lnTo>
                <a:lnTo>
                  <a:pt x="1713325" y="1922045"/>
                </a:lnTo>
                <a:lnTo>
                  <a:pt x="1716813" y="1890621"/>
                </a:lnTo>
                <a:lnTo>
                  <a:pt x="1720302" y="1859514"/>
                </a:lnTo>
                <a:lnTo>
                  <a:pt x="1723474" y="1828406"/>
                </a:lnTo>
                <a:lnTo>
                  <a:pt x="1727280" y="1781745"/>
                </a:lnTo>
                <a:lnTo>
                  <a:pt x="1730451" y="1734450"/>
                </a:lnTo>
                <a:lnTo>
                  <a:pt x="1732672" y="1687471"/>
                </a:lnTo>
                <a:lnTo>
                  <a:pt x="1734574" y="1640176"/>
                </a:lnTo>
                <a:lnTo>
                  <a:pt x="1735843" y="1592880"/>
                </a:lnTo>
                <a:lnTo>
                  <a:pt x="1736478" y="1545902"/>
                </a:lnTo>
                <a:lnTo>
                  <a:pt x="1736478" y="1498606"/>
                </a:lnTo>
                <a:lnTo>
                  <a:pt x="1736160" y="1451627"/>
                </a:lnTo>
                <a:lnTo>
                  <a:pt x="1734892" y="1404332"/>
                </a:lnTo>
                <a:lnTo>
                  <a:pt x="1732989" y="1357353"/>
                </a:lnTo>
                <a:lnTo>
                  <a:pt x="1730451" y="1310375"/>
                </a:lnTo>
                <a:lnTo>
                  <a:pt x="1727280" y="1263397"/>
                </a:lnTo>
                <a:lnTo>
                  <a:pt x="1723474" y="1216101"/>
                </a:lnTo>
                <a:lnTo>
                  <a:pt x="1719034" y="1169122"/>
                </a:lnTo>
                <a:lnTo>
                  <a:pt x="1713642" y="1122461"/>
                </a:lnTo>
                <a:lnTo>
                  <a:pt x="1708250" y="1075801"/>
                </a:lnTo>
                <a:lnTo>
                  <a:pt x="1703810" y="1045328"/>
                </a:lnTo>
                <a:lnTo>
                  <a:pt x="1699052" y="1015173"/>
                </a:lnTo>
                <a:lnTo>
                  <a:pt x="1693978" y="985018"/>
                </a:lnTo>
                <a:lnTo>
                  <a:pt x="1688903" y="954863"/>
                </a:lnTo>
                <a:lnTo>
                  <a:pt x="1683194" y="925026"/>
                </a:lnTo>
                <a:lnTo>
                  <a:pt x="1677168" y="894871"/>
                </a:lnTo>
                <a:lnTo>
                  <a:pt x="1670825" y="864716"/>
                </a:lnTo>
                <a:lnTo>
                  <a:pt x="1663847" y="835195"/>
                </a:lnTo>
                <a:lnTo>
                  <a:pt x="1656235" y="805675"/>
                </a:lnTo>
                <a:lnTo>
                  <a:pt x="1648306" y="775838"/>
                </a:lnTo>
                <a:lnTo>
                  <a:pt x="1639743" y="746635"/>
                </a:lnTo>
                <a:lnTo>
                  <a:pt x="1630545" y="717115"/>
                </a:lnTo>
                <a:lnTo>
                  <a:pt x="1621030" y="688229"/>
                </a:lnTo>
                <a:lnTo>
                  <a:pt x="1610564" y="659662"/>
                </a:lnTo>
                <a:lnTo>
                  <a:pt x="1599780" y="631094"/>
                </a:lnTo>
                <a:lnTo>
                  <a:pt x="1588045" y="602526"/>
                </a:lnTo>
                <a:lnTo>
                  <a:pt x="1578531" y="581576"/>
                </a:lnTo>
                <a:lnTo>
                  <a:pt x="1568381" y="560626"/>
                </a:lnTo>
                <a:lnTo>
                  <a:pt x="1557598" y="539994"/>
                </a:lnTo>
                <a:lnTo>
                  <a:pt x="1552206" y="529519"/>
                </a:lnTo>
                <a:lnTo>
                  <a:pt x="1546180" y="519361"/>
                </a:lnTo>
                <a:lnTo>
                  <a:pt x="1540154" y="509521"/>
                </a:lnTo>
                <a:lnTo>
                  <a:pt x="1533811" y="499681"/>
                </a:lnTo>
                <a:lnTo>
                  <a:pt x="1527467" y="490159"/>
                </a:lnTo>
                <a:lnTo>
                  <a:pt x="1520807" y="480636"/>
                </a:lnTo>
                <a:lnTo>
                  <a:pt x="1513829" y="471113"/>
                </a:lnTo>
                <a:lnTo>
                  <a:pt x="1506852" y="461908"/>
                </a:lnTo>
                <a:lnTo>
                  <a:pt x="1499240" y="453020"/>
                </a:lnTo>
                <a:lnTo>
                  <a:pt x="1491628" y="444133"/>
                </a:lnTo>
                <a:lnTo>
                  <a:pt x="1485919" y="438102"/>
                </a:lnTo>
                <a:lnTo>
                  <a:pt x="1479893" y="432071"/>
                </a:lnTo>
                <a:lnTo>
                  <a:pt x="1474184" y="426675"/>
                </a:lnTo>
                <a:lnTo>
                  <a:pt x="1467841" y="421278"/>
                </a:lnTo>
                <a:lnTo>
                  <a:pt x="1461498" y="415565"/>
                </a:lnTo>
                <a:lnTo>
                  <a:pt x="1454837" y="410486"/>
                </a:lnTo>
                <a:lnTo>
                  <a:pt x="1447860" y="405725"/>
                </a:lnTo>
                <a:lnTo>
                  <a:pt x="1441199" y="401281"/>
                </a:lnTo>
                <a:lnTo>
                  <a:pt x="1433904" y="397154"/>
                </a:lnTo>
                <a:lnTo>
                  <a:pt x="1426610" y="393028"/>
                </a:lnTo>
                <a:lnTo>
                  <a:pt x="1418998" y="389536"/>
                </a:lnTo>
                <a:lnTo>
                  <a:pt x="1411386" y="386362"/>
                </a:lnTo>
                <a:lnTo>
                  <a:pt x="1403774" y="383505"/>
                </a:lnTo>
                <a:lnTo>
                  <a:pt x="1395845" y="381283"/>
                </a:lnTo>
                <a:lnTo>
                  <a:pt x="1387599" y="379061"/>
                </a:lnTo>
                <a:lnTo>
                  <a:pt x="1379352" y="377792"/>
                </a:lnTo>
                <a:lnTo>
                  <a:pt x="1371106" y="376522"/>
                </a:lnTo>
                <a:lnTo>
                  <a:pt x="1362860" y="376205"/>
                </a:lnTo>
                <a:lnTo>
                  <a:pt x="1354614" y="376205"/>
                </a:lnTo>
                <a:lnTo>
                  <a:pt x="1346368" y="376522"/>
                </a:lnTo>
                <a:lnTo>
                  <a:pt x="1338438" y="377792"/>
                </a:lnTo>
                <a:lnTo>
                  <a:pt x="1330192" y="379061"/>
                </a:lnTo>
                <a:lnTo>
                  <a:pt x="1322263" y="381283"/>
                </a:lnTo>
                <a:lnTo>
                  <a:pt x="1314334" y="383505"/>
                </a:lnTo>
                <a:lnTo>
                  <a:pt x="1306405" y="386362"/>
                </a:lnTo>
                <a:lnTo>
                  <a:pt x="1298793" y="389536"/>
                </a:lnTo>
                <a:lnTo>
                  <a:pt x="1291498" y="393028"/>
                </a:lnTo>
                <a:lnTo>
                  <a:pt x="1283886" y="396520"/>
                </a:lnTo>
                <a:lnTo>
                  <a:pt x="1276909" y="401281"/>
                </a:lnTo>
                <a:lnTo>
                  <a:pt x="1270248" y="405725"/>
                </a:lnTo>
                <a:lnTo>
                  <a:pt x="1263588" y="410486"/>
                </a:lnTo>
                <a:lnTo>
                  <a:pt x="1256928" y="415565"/>
                </a:lnTo>
                <a:lnTo>
                  <a:pt x="1249633" y="421596"/>
                </a:lnTo>
                <a:lnTo>
                  <a:pt x="1242655" y="427627"/>
                </a:lnTo>
                <a:lnTo>
                  <a:pt x="1235995" y="433975"/>
                </a:lnTo>
                <a:lnTo>
                  <a:pt x="1229335" y="440958"/>
                </a:lnTo>
                <a:lnTo>
                  <a:pt x="1223308" y="447624"/>
                </a:lnTo>
                <a:lnTo>
                  <a:pt x="1216965" y="454925"/>
                </a:lnTo>
                <a:lnTo>
                  <a:pt x="1205230" y="469209"/>
                </a:lnTo>
                <a:lnTo>
                  <a:pt x="1210939" y="456512"/>
                </a:lnTo>
                <a:lnTo>
                  <a:pt x="1211573" y="454608"/>
                </a:lnTo>
                <a:lnTo>
                  <a:pt x="1219502" y="438419"/>
                </a:lnTo>
                <a:lnTo>
                  <a:pt x="1227749" y="422231"/>
                </a:lnTo>
                <a:lnTo>
                  <a:pt x="1235995" y="406042"/>
                </a:lnTo>
                <a:lnTo>
                  <a:pt x="1244875" y="390171"/>
                </a:lnTo>
                <a:lnTo>
                  <a:pt x="1254390" y="374618"/>
                </a:lnTo>
                <a:lnTo>
                  <a:pt x="1263905" y="359064"/>
                </a:lnTo>
                <a:lnTo>
                  <a:pt x="1274372" y="344145"/>
                </a:lnTo>
                <a:lnTo>
                  <a:pt x="1284838" y="329544"/>
                </a:lnTo>
                <a:lnTo>
                  <a:pt x="1285155" y="328591"/>
                </a:lnTo>
                <a:lnTo>
                  <a:pt x="1295304" y="316529"/>
                </a:lnTo>
                <a:lnTo>
                  <a:pt x="1306088" y="304467"/>
                </a:lnTo>
                <a:lnTo>
                  <a:pt x="1311480" y="298754"/>
                </a:lnTo>
                <a:lnTo>
                  <a:pt x="1317189" y="293040"/>
                </a:lnTo>
                <a:lnTo>
                  <a:pt x="1322897" y="287644"/>
                </a:lnTo>
                <a:lnTo>
                  <a:pt x="1328924" y="282248"/>
                </a:lnTo>
                <a:lnTo>
                  <a:pt x="1335267" y="276852"/>
                </a:lnTo>
                <a:lnTo>
                  <a:pt x="1341610" y="272091"/>
                </a:lnTo>
                <a:lnTo>
                  <a:pt x="1347953" y="267647"/>
                </a:lnTo>
                <a:lnTo>
                  <a:pt x="1354614" y="263520"/>
                </a:lnTo>
                <a:lnTo>
                  <a:pt x="1361591" y="259711"/>
                </a:lnTo>
                <a:lnTo>
                  <a:pt x="1368569" y="255902"/>
                </a:lnTo>
                <a:lnTo>
                  <a:pt x="1375864" y="252728"/>
                </a:lnTo>
                <a:lnTo>
                  <a:pt x="1383476" y="250188"/>
                </a:lnTo>
                <a:lnTo>
                  <a:pt x="1390136" y="247967"/>
                </a:lnTo>
                <a:lnTo>
                  <a:pt x="1396162" y="246697"/>
                </a:lnTo>
                <a:lnTo>
                  <a:pt x="1402822" y="245427"/>
                </a:lnTo>
                <a:lnTo>
                  <a:pt x="1409483" y="244792"/>
                </a:lnTo>
                <a:lnTo>
                  <a:pt x="1415826" y="244475"/>
                </a:lnTo>
                <a:close/>
                <a:moveTo>
                  <a:pt x="1322166" y="84138"/>
                </a:moveTo>
                <a:lnTo>
                  <a:pt x="1328513" y="84138"/>
                </a:lnTo>
                <a:lnTo>
                  <a:pt x="1335178" y="84455"/>
                </a:lnTo>
                <a:lnTo>
                  <a:pt x="1341842" y="85090"/>
                </a:lnTo>
                <a:lnTo>
                  <a:pt x="1347554" y="85408"/>
                </a:lnTo>
                <a:lnTo>
                  <a:pt x="1353267" y="86361"/>
                </a:lnTo>
                <a:lnTo>
                  <a:pt x="1358344" y="87631"/>
                </a:lnTo>
                <a:lnTo>
                  <a:pt x="1363739" y="88583"/>
                </a:lnTo>
                <a:lnTo>
                  <a:pt x="1374529" y="92076"/>
                </a:lnTo>
                <a:lnTo>
                  <a:pt x="1385002" y="95887"/>
                </a:lnTo>
                <a:lnTo>
                  <a:pt x="1395157" y="100332"/>
                </a:lnTo>
                <a:lnTo>
                  <a:pt x="1405312" y="105095"/>
                </a:lnTo>
                <a:lnTo>
                  <a:pt x="1414833" y="110493"/>
                </a:lnTo>
                <a:lnTo>
                  <a:pt x="1424036" y="116526"/>
                </a:lnTo>
                <a:lnTo>
                  <a:pt x="1425305" y="117162"/>
                </a:lnTo>
                <a:lnTo>
                  <a:pt x="1432604" y="122242"/>
                </a:lnTo>
                <a:lnTo>
                  <a:pt x="1439268" y="127958"/>
                </a:lnTo>
                <a:lnTo>
                  <a:pt x="1446250" y="133356"/>
                </a:lnTo>
                <a:lnTo>
                  <a:pt x="1452915" y="139389"/>
                </a:lnTo>
                <a:lnTo>
                  <a:pt x="1459262" y="145105"/>
                </a:lnTo>
                <a:lnTo>
                  <a:pt x="1465926" y="151455"/>
                </a:lnTo>
                <a:lnTo>
                  <a:pt x="1477985" y="163839"/>
                </a:lnTo>
                <a:lnTo>
                  <a:pt x="1490044" y="177176"/>
                </a:lnTo>
                <a:lnTo>
                  <a:pt x="1501469" y="190830"/>
                </a:lnTo>
                <a:lnTo>
                  <a:pt x="1512894" y="204484"/>
                </a:lnTo>
                <a:lnTo>
                  <a:pt x="1524001" y="218455"/>
                </a:lnTo>
                <a:lnTo>
                  <a:pt x="1508451" y="209247"/>
                </a:lnTo>
                <a:lnTo>
                  <a:pt x="1507181" y="208929"/>
                </a:lnTo>
                <a:lnTo>
                  <a:pt x="1499565" y="204484"/>
                </a:lnTo>
                <a:lnTo>
                  <a:pt x="1491314" y="200356"/>
                </a:lnTo>
                <a:lnTo>
                  <a:pt x="1483063" y="196545"/>
                </a:lnTo>
                <a:lnTo>
                  <a:pt x="1474494" y="193370"/>
                </a:lnTo>
                <a:lnTo>
                  <a:pt x="1465926" y="190512"/>
                </a:lnTo>
                <a:lnTo>
                  <a:pt x="1457357" y="188289"/>
                </a:lnTo>
                <a:lnTo>
                  <a:pt x="1448472" y="186384"/>
                </a:lnTo>
                <a:lnTo>
                  <a:pt x="1439268" y="184797"/>
                </a:lnTo>
                <a:lnTo>
                  <a:pt x="1430065" y="183844"/>
                </a:lnTo>
                <a:lnTo>
                  <a:pt x="1421180" y="183526"/>
                </a:lnTo>
                <a:lnTo>
                  <a:pt x="1411976" y="183526"/>
                </a:lnTo>
                <a:lnTo>
                  <a:pt x="1402773" y="183844"/>
                </a:lnTo>
                <a:lnTo>
                  <a:pt x="1393887" y="184797"/>
                </a:lnTo>
                <a:lnTo>
                  <a:pt x="1385002" y="186702"/>
                </a:lnTo>
                <a:lnTo>
                  <a:pt x="1375798" y="188289"/>
                </a:lnTo>
                <a:lnTo>
                  <a:pt x="1367230" y="191147"/>
                </a:lnTo>
                <a:lnTo>
                  <a:pt x="1357075" y="194640"/>
                </a:lnTo>
                <a:lnTo>
                  <a:pt x="1346920" y="198768"/>
                </a:lnTo>
                <a:lnTo>
                  <a:pt x="1336764" y="203531"/>
                </a:lnTo>
                <a:lnTo>
                  <a:pt x="1327561" y="208612"/>
                </a:lnTo>
                <a:lnTo>
                  <a:pt x="1318358" y="214327"/>
                </a:lnTo>
                <a:lnTo>
                  <a:pt x="1309472" y="220360"/>
                </a:lnTo>
                <a:lnTo>
                  <a:pt x="1300269" y="226711"/>
                </a:lnTo>
                <a:lnTo>
                  <a:pt x="1292018" y="233379"/>
                </a:lnTo>
                <a:lnTo>
                  <a:pt x="1283767" y="240365"/>
                </a:lnTo>
                <a:lnTo>
                  <a:pt x="1275516" y="247986"/>
                </a:lnTo>
                <a:lnTo>
                  <a:pt x="1267899" y="255607"/>
                </a:lnTo>
                <a:lnTo>
                  <a:pt x="1260283" y="263545"/>
                </a:lnTo>
                <a:lnTo>
                  <a:pt x="1252984" y="271801"/>
                </a:lnTo>
                <a:lnTo>
                  <a:pt x="1246320" y="280057"/>
                </a:lnTo>
                <a:lnTo>
                  <a:pt x="1239338" y="288313"/>
                </a:lnTo>
                <a:lnTo>
                  <a:pt x="1232674" y="296886"/>
                </a:lnTo>
                <a:lnTo>
                  <a:pt x="1232356" y="297839"/>
                </a:lnTo>
                <a:lnTo>
                  <a:pt x="1232039" y="298157"/>
                </a:lnTo>
                <a:lnTo>
                  <a:pt x="1225692" y="306412"/>
                </a:lnTo>
                <a:lnTo>
                  <a:pt x="1219662" y="314668"/>
                </a:lnTo>
                <a:lnTo>
                  <a:pt x="1214267" y="323242"/>
                </a:lnTo>
                <a:lnTo>
                  <a:pt x="1208238" y="331815"/>
                </a:lnTo>
                <a:lnTo>
                  <a:pt x="1197448" y="349597"/>
                </a:lnTo>
                <a:lnTo>
                  <a:pt x="1187292" y="367379"/>
                </a:lnTo>
                <a:lnTo>
                  <a:pt x="1177455" y="385796"/>
                </a:lnTo>
                <a:lnTo>
                  <a:pt x="1168251" y="403896"/>
                </a:lnTo>
                <a:lnTo>
                  <a:pt x="1149845" y="441365"/>
                </a:lnTo>
                <a:lnTo>
                  <a:pt x="1141277" y="462957"/>
                </a:lnTo>
                <a:lnTo>
                  <a:pt x="1132708" y="484867"/>
                </a:lnTo>
                <a:lnTo>
                  <a:pt x="1123505" y="506460"/>
                </a:lnTo>
                <a:lnTo>
                  <a:pt x="1118427" y="517256"/>
                </a:lnTo>
                <a:lnTo>
                  <a:pt x="1113667" y="528052"/>
                </a:lnTo>
                <a:lnTo>
                  <a:pt x="1112080" y="530910"/>
                </a:lnTo>
                <a:lnTo>
                  <a:pt x="1111128" y="534085"/>
                </a:lnTo>
                <a:lnTo>
                  <a:pt x="1109224" y="540753"/>
                </a:lnTo>
                <a:lnTo>
                  <a:pt x="1108272" y="547104"/>
                </a:lnTo>
                <a:lnTo>
                  <a:pt x="1106686" y="553772"/>
                </a:lnTo>
                <a:lnTo>
                  <a:pt x="1100021" y="574412"/>
                </a:lnTo>
                <a:lnTo>
                  <a:pt x="1093357" y="595687"/>
                </a:lnTo>
                <a:lnTo>
                  <a:pt x="1087327" y="616327"/>
                </a:lnTo>
                <a:lnTo>
                  <a:pt x="1080980" y="637284"/>
                </a:lnTo>
                <a:lnTo>
                  <a:pt x="1074950" y="657924"/>
                </a:lnTo>
                <a:lnTo>
                  <a:pt x="1069556" y="679199"/>
                </a:lnTo>
                <a:lnTo>
                  <a:pt x="1064161" y="700156"/>
                </a:lnTo>
                <a:lnTo>
                  <a:pt x="1058766" y="721431"/>
                </a:lnTo>
                <a:lnTo>
                  <a:pt x="1048928" y="763663"/>
                </a:lnTo>
                <a:lnTo>
                  <a:pt x="1040042" y="806530"/>
                </a:lnTo>
                <a:lnTo>
                  <a:pt x="1031156" y="848762"/>
                </a:lnTo>
                <a:lnTo>
                  <a:pt x="1023857" y="891947"/>
                </a:lnTo>
                <a:lnTo>
                  <a:pt x="1016558" y="934814"/>
                </a:lnTo>
                <a:lnTo>
                  <a:pt x="1010211" y="977999"/>
                </a:lnTo>
                <a:lnTo>
                  <a:pt x="1004499" y="1021184"/>
                </a:lnTo>
                <a:lnTo>
                  <a:pt x="999104" y="1064369"/>
                </a:lnTo>
                <a:lnTo>
                  <a:pt x="994344" y="1107871"/>
                </a:lnTo>
                <a:lnTo>
                  <a:pt x="990218" y="1151056"/>
                </a:lnTo>
                <a:lnTo>
                  <a:pt x="986410" y="1194559"/>
                </a:lnTo>
                <a:lnTo>
                  <a:pt x="982919" y="1237743"/>
                </a:lnTo>
                <a:lnTo>
                  <a:pt x="979745" y="1290772"/>
                </a:lnTo>
                <a:lnTo>
                  <a:pt x="977207" y="1343483"/>
                </a:lnTo>
                <a:lnTo>
                  <a:pt x="975303" y="1396511"/>
                </a:lnTo>
                <a:lnTo>
                  <a:pt x="974033" y="1449857"/>
                </a:lnTo>
                <a:lnTo>
                  <a:pt x="973716" y="1502568"/>
                </a:lnTo>
                <a:lnTo>
                  <a:pt x="973716" y="1555914"/>
                </a:lnTo>
                <a:lnTo>
                  <a:pt x="974350" y="1608942"/>
                </a:lnTo>
                <a:lnTo>
                  <a:pt x="975620" y="1661653"/>
                </a:lnTo>
                <a:lnTo>
                  <a:pt x="977841" y="1714999"/>
                </a:lnTo>
                <a:lnTo>
                  <a:pt x="981015" y="1767710"/>
                </a:lnTo>
                <a:lnTo>
                  <a:pt x="984506" y="1820738"/>
                </a:lnTo>
                <a:lnTo>
                  <a:pt x="988631" y="1873766"/>
                </a:lnTo>
                <a:lnTo>
                  <a:pt x="993709" y="1926477"/>
                </a:lnTo>
                <a:lnTo>
                  <a:pt x="999421" y="1979188"/>
                </a:lnTo>
                <a:lnTo>
                  <a:pt x="1006085" y="2031581"/>
                </a:lnTo>
                <a:lnTo>
                  <a:pt x="1013385" y="2084292"/>
                </a:lnTo>
                <a:lnTo>
                  <a:pt x="1017827" y="2112553"/>
                </a:lnTo>
                <a:lnTo>
                  <a:pt x="1022588" y="2140813"/>
                </a:lnTo>
                <a:lnTo>
                  <a:pt x="1027348" y="2169074"/>
                </a:lnTo>
                <a:lnTo>
                  <a:pt x="1032743" y="2197335"/>
                </a:lnTo>
                <a:lnTo>
                  <a:pt x="1038138" y="2225595"/>
                </a:lnTo>
                <a:lnTo>
                  <a:pt x="1044168" y="2253538"/>
                </a:lnTo>
                <a:lnTo>
                  <a:pt x="1049880" y="2282117"/>
                </a:lnTo>
                <a:lnTo>
                  <a:pt x="1056544" y="2310060"/>
                </a:lnTo>
                <a:lnTo>
                  <a:pt x="1063526" y="2338003"/>
                </a:lnTo>
                <a:lnTo>
                  <a:pt x="1070508" y="2365628"/>
                </a:lnTo>
                <a:lnTo>
                  <a:pt x="1078124" y="2393254"/>
                </a:lnTo>
                <a:lnTo>
                  <a:pt x="1086058" y="2420562"/>
                </a:lnTo>
                <a:lnTo>
                  <a:pt x="1094309" y="2448187"/>
                </a:lnTo>
                <a:lnTo>
                  <a:pt x="1103512" y="2475495"/>
                </a:lnTo>
                <a:lnTo>
                  <a:pt x="1112715" y="2502486"/>
                </a:lnTo>
                <a:lnTo>
                  <a:pt x="1122236" y="2529794"/>
                </a:lnTo>
                <a:lnTo>
                  <a:pt x="1133026" y="2557419"/>
                </a:lnTo>
                <a:lnTo>
                  <a:pt x="1144450" y="2584728"/>
                </a:lnTo>
                <a:lnTo>
                  <a:pt x="1150162" y="2598064"/>
                </a:lnTo>
                <a:lnTo>
                  <a:pt x="1156509" y="2612036"/>
                </a:lnTo>
                <a:lnTo>
                  <a:pt x="1162856" y="2625054"/>
                </a:lnTo>
                <a:lnTo>
                  <a:pt x="1169204" y="2638391"/>
                </a:lnTo>
                <a:lnTo>
                  <a:pt x="1176185" y="2651727"/>
                </a:lnTo>
                <a:lnTo>
                  <a:pt x="1183167" y="2664746"/>
                </a:lnTo>
                <a:lnTo>
                  <a:pt x="1190466" y="2677765"/>
                </a:lnTo>
                <a:lnTo>
                  <a:pt x="1197448" y="2690467"/>
                </a:lnTo>
                <a:lnTo>
                  <a:pt x="1205381" y="2703168"/>
                </a:lnTo>
                <a:lnTo>
                  <a:pt x="1213315" y="2715870"/>
                </a:lnTo>
                <a:lnTo>
                  <a:pt x="1221566" y="2727936"/>
                </a:lnTo>
                <a:lnTo>
                  <a:pt x="1230452" y="2740002"/>
                </a:lnTo>
                <a:lnTo>
                  <a:pt x="1236799" y="2748576"/>
                </a:lnTo>
                <a:lnTo>
                  <a:pt x="1243463" y="2756832"/>
                </a:lnTo>
                <a:lnTo>
                  <a:pt x="1250445" y="2765087"/>
                </a:lnTo>
                <a:lnTo>
                  <a:pt x="1257110" y="2773026"/>
                </a:lnTo>
                <a:lnTo>
                  <a:pt x="1264726" y="2780964"/>
                </a:lnTo>
                <a:lnTo>
                  <a:pt x="1272025" y="2788903"/>
                </a:lnTo>
                <a:lnTo>
                  <a:pt x="1279959" y="2796206"/>
                </a:lnTo>
                <a:lnTo>
                  <a:pt x="1287892" y="2803509"/>
                </a:lnTo>
                <a:lnTo>
                  <a:pt x="1296144" y="2810495"/>
                </a:lnTo>
                <a:lnTo>
                  <a:pt x="1304712" y="2816846"/>
                </a:lnTo>
                <a:lnTo>
                  <a:pt x="1313598" y="2822879"/>
                </a:lnTo>
                <a:lnTo>
                  <a:pt x="1322484" y="2828595"/>
                </a:lnTo>
                <a:lnTo>
                  <a:pt x="1331687" y="2833993"/>
                </a:lnTo>
                <a:lnTo>
                  <a:pt x="1341207" y="2839073"/>
                </a:lnTo>
                <a:lnTo>
                  <a:pt x="1351045" y="2843201"/>
                </a:lnTo>
                <a:lnTo>
                  <a:pt x="1361200" y="2847329"/>
                </a:lnTo>
                <a:lnTo>
                  <a:pt x="1370086" y="2850187"/>
                </a:lnTo>
                <a:lnTo>
                  <a:pt x="1379289" y="2852410"/>
                </a:lnTo>
                <a:lnTo>
                  <a:pt x="1388810" y="2854632"/>
                </a:lnTo>
                <a:lnTo>
                  <a:pt x="1398013" y="2855585"/>
                </a:lnTo>
                <a:lnTo>
                  <a:pt x="1407534" y="2856538"/>
                </a:lnTo>
                <a:lnTo>
                  <a:pt x="1417054" y="2856538"/>
                </a:lnTo>
                <a:lnTo>
                  <a:pt x="1426574" y="2856538"/>
                </a:lnTo>
                <a:lnTo>
                  <a:pt x="1435778" y="2855585"/>
                </a:lnTo>
                <a:lnTo>
                  <a:pt x="1445298" y="2854315"/>
                </a:lnTo>
                <a:lnTo>
                  <a:pt x="1454819" y="2852410"/>
                </a:lnTo>
                <a:lnTo>
                  <a:pt x="1463704" y="2850187"/>
                </a:lnTo>
                <a:lnTo>
                  <a:pt x="1473225" y="2847329"/>
                </a:lnTo>
                <a:lnTo>
                  <a:pt x="1481793" y="2843836"/>
                </a:lnTo>
                <a:lnTo>
                  <a:pt x="1490679" y="2840026"/>
                </a:lnTo>
                <a:lnTo>
                  <a:pt x="1498930" y="2835898"/>
                </a:lnTo>
                <a:lnTo>
                  <a:pt x="1507181" y="2831135"/>
                </a:lnTo>
                <a:lnTo>
                  <a:pt x="1508134" y="2830817"/>
                </a:lnTo>
                <a:lnTo>
                  <a:pt x="1515433" y="2826689"/>
                </a:lnTo>
                <a:lnTo>
                  <a:pt x="1522732" y="2822561"/>
                </a:lnTo>
                <a:lnTo>
                  <a:pt x="1510038" y="2839073"/>
                </a:lnTo>
                <a:lnTo>
                  <a:pt x="1497026" y="2855267"/>
                </a:lnTo>
                <a:lnTo>
                  <a:pt x="1490044" y="2863206"/>
                </a:lnTo>
                <a:lnTo>
                  <a:pt x="1483063" y="2871144"/>
                </a:lnTo>
                <a:lnTo>
                  <a:pt x="1475764" y="2878765"/>
                </a:lnTo>
                <a:lnTo>
                  <a:pt x="1468782" y="2886386"/>
                </a:lnTo>
                <a:lnTo>
                  <a:pt x="1461166" y="2893689"/>
                </a:lnTo>
                <a:lnTo>
                  <a:pt x="1453549" y="2900357"/>
                </a:lnTo>
                <a:lnTo>
                  <a:pt x="1445616" y="2907343"/>
                </a:lnTo>
                <a:lnTo>
                  <a:pt x="1437364" y="2914011"/>
                </a:lnTo>
                <a:lnTo>
                  <a:pt x="1429113" y="2920045"/>
                </a:lnTo>
                <a:lnTo>
                  <a:pt x="1420545" y="2926078"/>
                </a:lnTo>
                <a:lnTo>
                  <a:pt x="1411342" y="2931476"/>
                </a:lnTo>
                <a:lnTo>
                  <a:pt x="1402138" y="2936556"/>
                </a:lnTo>
                <a:lnTo>
                  <a:pt x="1395792" y="2939732"/>
                </a:lnTo>
                <a:lnTo>
                  <a:pt x="1389762" y="2942590"/>
                </a:lnTo>
                <a:lnTo>
                  <a:pt x="1383415" y="2945447"/>
                </a:lnTo>
                <a:lnTo>
                  <a:pt x="1377068" y="2947353"/>
                </a:lnTo>
                <a:lnTo>
                  <a:pt x="1370404" y="2949893"/>
                </a:lnTo>
                <a:lnTo>
                  <a:pt x="1363739" y="2951481"/>
                </a:lnTo>
                <a:lnTo>
                  <a:pt x="1357075" y="2953068"/>
                </a:lnTo>
                <a:lnTo>
                  <a:pt x="1350093" y="2954338"/>
                </a:lnTo>
                <a:lnTo>
                  <a:pt x="1343429" y="2954974"/>
                </a:lnTo>
                <a:lnTo>
                  <a:pt x="1336447" y="2955609"/>
                </a:lnTo>
                <a:lnTo>
                  <a:pt x="1329783" y="2955926"/>
                </a:lnTo>
                <a:lnTo>
                  <a:pt x="1322801" y="2955926"/>
                </a:lnTo>
                <a:lnTo>
                  <a:pt x="1315819" y="2955609"/>
                </a:lnTo>
                <a:lnTo>
                  <a:pt x="1308838" y="2955291"/>
                </a:lnTo>
                <a:lnTo>
                  <a:pt x="1302173" y="2954338"/>
                </a:lnTo>
                <a:lnTo>
                  <a:pt x="1295509" y="2953068"/>
                </a:lnTo>
                <a:lnTo>
                  <a:pt x="1285036" y="2950210"/>
                </a:lnTo>
                <a:lnTo>
                  <a:pt x="1274881" y="2947035"/>
                </a:lnTo>
                <a:lnTo>
                  <a:pt x="1264726" y="2942907"/>
                </a:lnTo>
                <a:lnTo>
                  <a:pt x="1255205" y="2938462"/>
                </a:lnTo>
                <a:lnTo>
                  <a:pt x="1246002" y="2933699"/>
                </a:lnTo>
                <a:lnTo>
                  <a:pt x="1236482" y="2927983"/>
                </a:lnTo>
                <a:lnTo>
                  <a:pt x="1227596" y="2922585"/>
                </a:lnTo>
                <a:lnTo>
                  <a:pt x="1219027" y="2916234"/>
                </a:lnTo>
                <a:lnTo>
                  <a:pt x="1217758" y="2915599"/>
                </a:lnTo>
                <a:lnTo>
                  <a:pt x="1205064" y="2905438"/>
                </a:lnTo>
                <a:lnTo>
                  <a:pt x="1193005" y="2894324"/>
                </a:lnTo>
                <a:lnTo>
                  <a:pt x="1181263" y="2882576"/>
                </a:lnTo>
                <a:lnTo>
                  <a:pt x="1170156" y="2870827"/>
                </a:lnTo>
                <a:lnTo>
                  <a:pt x="1159366" y="2858443"/>
                </a:lnTo>
                <a:lnTo>
                  <a:pt x="1148893" y="2845741"/>
                </a:lnTo>
                <a:lnTo>
                  <a:pt x="1139055" y="2832405"/>
                </a:lnTo>
                <a:lnTo>
                  <a:pt x="1129217" y="2819386"/>
                </a:lnTo>
                <a:lnTo>
                  <a:pt x="1128583" y="2818751"/>
                </a:lnTo>
                <a:lnTo>
                  <a:pt x="1120649" y="2807002"/>
                </a:lnTo>
                <a:lnTo>
                  <a:pt x="1113032" y="2794936"/>
                </a:lnTo>
                <a:lnTo>
                  <a:pt x="1105733" y="2783187"/>
                </a:lnTo>
                <a:lnTo>
                  <a:pt x="1098434" y="2771121"/>
                </a:lnTo>
                <a:lnTo>
                  <a:pt x="1084788" y="2746670"/>
                </a:lnTo>
                <a:lnTo>
                  <a:pt x="1071777" y="2721585"/>
                </a:lnTo>
                <a:lnTo>
                  <a:pt x="1059083" y="2696817"/>
                </a:lnTo>
                <a:lnTo>
                  <a:pt x="1047658" y="2671415"/>
                </a:lnTo>
                <a:lnTo>
                  <a:pt x="1036234" y="2645377"/>
                </a:lnTo>
                <a:lnTo>
                  <a:pt x="1025444" y="2619656"/>
                </a:lnTo>
                <a:lnTo>
                  <a:pt x="1015289" y="2593301"/>
                </a:lnTo>
                <a:lnTo>
                  <a:pt x="1005768" y="2566628"/>
                </a:lnTo>
                <a:lnTo>
                  <a:pt x="996565" y="2540273"/>
                </a:lnTo>
                <a:lnTo>
                  <a:pt x="987679" y="2513600"/>
                </a:lnTo>
                <a:lnTo>
                  <a:pt x="979111" y="2486609"/>
                </a:lnTo>
                <a:lnTo>
                  <a:pt x="971177" y="2459619"/>
                </a:lnTo>
                <a:lnTo>
                  <a:pt x="963243" y="2432946"/>
                </a:lnTo>
                <a:lnTo>
                  <a:pt x="955944" y="2405955"/>
                </a:lnTo>
                <a:lnTo>
                  <a:pt x="949597" y="2379917"/>
                </a:lnTo>
                <a:lnTo>
                  <a:pt x="943250" y="2354515"/>
                </a:lnTo>
                <a:lnTo>
                  <a:pt x="937220" y="2328477"/>
                </a:lnTo>
                <a:lnTo>
                  <a:pt x="931191" y="2303074"/>
                </a:lnTo>
                <a:lnTo>
                  <a:pt x="925796" y="2277036"/>
                </a:lnTo>
                <a:lnTo>
                  <a:pt x="920718" y="2251316"/>
                </a:lnTo>
                <a:lnTo>
                  <a:pt x="915323" y="2225278"/>
                </a:lnTo>
                <a:lnTo>
                  <a:pt x="910563" y="2199240"/>
                </a:lnTo>
                <a:lnTo>
                  <a:pt x="905803" y="2173202"/>
                </a:lnTo>
                <a:lnTo>
                  <a:pt x="901677" y="2147164"/>
                </a:lnTo>
                <a:lnTo>
                  <a:pt x="897234" y="2121126"/>
                </a:lnTo>
                <a:lnTo>
                  <a:pt x="893426" y="2094771"/>
                </a:lnTo>
                <a:lnTo>
                  <a:pt x="889618" y="2068733"/>
                </a:lnTo>
                <a:lnTo>
                  <a:pt x="886127" y="2042378"/>
                </a:lnTo>
                <a:lnTo>
                  <a:pt x="879463" y="1989984"/>
                </a:lnTo>
                <a:lnTo>
                  <a:pt x="873750" y="1937591"/>
                </a:lnTo>
                <a:lnTo>
                  <a:pt x="868673" y="1885198"/>
                </a:lnTo>
                <a:lnTo>
                  <a:pt x="864230" y="1832169"/>
                </a:lnTo>
                <a:lnTo>
                  <a:pt x="860739" y="1779458"/>
                </a:lnTo>
                <a:lnTo>
                  <a:pt x="857883" y="1726748"/>
                </a:lnTo>
                <a:lnTo>
                  <a:pt x="855662" y="1673719"/>
                </a:lnTo>
                <a:lnTo>
                  <a:pt x="854075" y="1621008"/>
                </a:lnTo>
                <a:lnTo>
                  <a:pt x="852488" y="1568298"/>
                </a:lnTo>
                <a:lnTo>
                  <a:pt x="852488" y="1520985"/>
                </a:lnTo>
                <a:lnTo>
                  <a:pt x="852805" y="1473672"/>
                </a:lnTo>
                <a:lnTo>
                  <a:pt x="854075" y="1426359"/>
                </a:lnTo>
                <a:lnTo>
                  <a:pt x="855027" y="1379047"/>
                </a:lnTo>
                <a:lnTo>
                  <a:pt x="857248" y="1331734"/>
                </a:lnTo>
                <a:lnTo>
                  <a:pt x="859470" y="1284739"/>
                </a:lnTo>
                <a:lnTo>
                  <a:pt x="862326" y="1237426"/>
                </a:lnTo>
                <a:lnTo>
                  <a:pt x="865817" y="1190113"/>
                </a:lnTo>
                <a:lnTo>
                  <a:pt x="869942" y="1143435"/>
                </a:lnTo>
                <a:lnTo>
                  <a:pt x="874385" y="1096440"/>
                </a:lnTo>
                <a:lnTo>
                  <a:pt x="879463" y="1049445"/>
                </a:lnTo>
                <a:lnTo>
                  <a:pt x="885492" y="1002449"/>
                </a:lnTo>
                <a:lnTo>
                  <a:pt x="891839" y="955454"/>
                </a:lnTo>
                <a:lnTo>
                  <a:pt x="898821" y="909094"/>
                </a:lnTo>
                <a:lnTo>
                  <a:pt x="906755" y="862416"/>
                </a:lnTo>
                <a:lnTo>
                  <a:pt x="915006" y="815739"/>
                </a:lnTo>
                <a:lnTo>
                  <a:pt x="924844" y="767791"/>
                </a:lnTo>
                <a:lnTo>
                  <a:pt x="929921" y="743976"/>
                </a:lnTo>
                <a:lnTo>
                  <a:pt x="934999" y="720478"/>
                </a:lnTo>
                <a:lnTo>
                  <a:pt x="940711" y="696663"/>
                </a:lnTo>
                <a:lnTo>
                  <a:pt x="946424" y="672848"/>
                </a:lnTo>
                <a:lnTo>
                  <a:pt x="952453" y="649350"/>
                </a:lnTo>
                <a:lnTo>
                  <a:pt x="958483" y="625853"/>
                </a:lnTo>
                <a:lnTo>
                  <a:pt x="965147" y="602355"/>
                </a:lnTo>
                <a:lnTo>
                  <a:pt x="971494" y="578858"/>
                </a:lnTo>
                <a:lnTo>
                  <a:pt x="978476" y="555678"/>
                </a:lnTo>
                <a:lnTo>
                  <a:pt x="986092" y="532498"/>
                </a:lnTo>
                <a:lnTo>
                  <a:pt x="993709" y="509317"/>
                </a:lnTo>
                <a:lnTo>
                  <a:pt x="1001325" y="486137"/>
                </a:lnTo>
                <a:lnTo>
                  <a:pt x="1009576" y="463275"/>
                </a:lnTo>
                <a:lnTo>
                  <a:pt x="1018145" y="440730"/>
                </a:lnTo>
                <a:lnTo>
                  <a:pt x="1028617" y="413739"/>
                </a:lnTo>
                <a:lnTo>
                  <a:pt x="1040042" y="387066"/>
                </a:lnTo>
                <a:lnTo>
                  <a:pt x="1051149" y="361029"/>
                </a:lnTo>
                <a:lnTo>
                  <a:pt x="1063843" y="334673"/>
                </a:lnTo>
                <a:lnTo>
                  <a:pt x="1076855" y="308953"/>
                </a:lnTo>
                <a:lnTo>
                  <a:pt x="1083519" y="296251"/>
                </a:lnTo>
                <a:lnTo>
                  <a:pt x="1090183" y="283550"/>
                </a:lnTo>
                <a:lnTo>
                  <a:pt x="1097482" y="271166"/>
                </a:lnTo>
                <a:lnTo>
                  <a:pt x="1104781" y="258782"/>
                </a:lnTo>
                <a:lnTo>
                  <a:pt x="1112398" y="246716"/>
                </a:lnTo>
                <a:lnTo>
                  <a:pt x="1120332" y="234332"/>
                </a:lnTo>
                <a:lnTo>
                  <a:pt x="1132708" y="216550"/>
                </a:lnTo>
                <a:lnTo>
                  <a:pt x="1145402" y="199086"/>
                </a:lnTo>
                <a:lnTo>
                  <a:pt x="1152384" y="190512"/>
                </a:lnTo>
                <a:lnTo>
                  <a:pt x="1159366" y="181939"/>
                </a:lnTo>
                <a:lnTo>
                  <a:pt x="1166030" y="173683"/>
                </a:lnTo>
                <a:lnTo>
                  <a:pt x="1173329" y="165744"/>
                </a:lnTo>
                <a:lnTo>
                  <a:pt x="1180945" y="157806"/>
                </a:lnTo>
                <a:lnTo>
                  <a:pt x="1188879" y="150185"/>
                </a:lnTo>
                <a:lnTo>
                  <a:pt x="1196813" y="142882"/>
                </a:lnTo>
                <a:lnTo>
                  <a:pt x="1204747" y="135579"/>
                </a:lnTo>
                <a:lnTo>
                  <a:pt x="1213315" y="128593"/>
                </a:lnTo>
                <a:lnTo>
                  <a:pt x="1222201" y="121925"/>
                </a:lnTo>
                <a:lnTo>
                  <a:pt x="1230769" y="115891"/>
                </a:lnTo>
                <a:lnTo>
                  <a:pt x="1239973" y="109858"/>
                </a:lnTo>
                <a:lnTo>
                  <a:pt x="1240290" y="109541"/>
                </a:lnTo>
                <a:lnTo>
                  <a:pt x="1240607" y="109541"/>
                </a:lnTo>
                <a:lnTo>
                  <a:pt x="1246320" y="106048"/>
                </a:lnTo>
                <a:lnTo>
                  <a:pt x="1252032" y="103190"/>
                </a:lnTo>
                <a:lnTo>
                  <a:pt x="1258379" y="100332"/>
                </a:lnTo>
                <a:lnTo>
                  <a:pt x="1264091" y="97474"/>
                </a:lnTo>
                <a:lnTo>
                  <a:pt x="1270438" y="95252"/>
                </a:lnTo>
                <a:lnTo>
                  <a:pt x="1276468" y="92711"/>
                </a:lnTo>
                <a:lnTo>
                  <a:pt x="1282815" y="90489"/>
                </a:lnTo>
                <a:lnTo>
                  <a:pt x="1289162" y="88901"/>
                </a:lnTo>
                <a:lnTo>
                  <a:pt x="1295826" y="87631"/>
                </a:lnTo>
                <a:lnTo>
                  <a:pt x="1302491" y="86043"/>
                </a:lnTo>
                <a:lnTo>
                  <a:pt x="1308520" y="85090"/>
                </a:lnTo>
                <a:lnTo>
                  <a:pt x="1315502" y="84455"/>
                </a:lnTo>
                <a:lnTo>
                  <a:pt x="1322166" y="84138"/>
                </a:lnTo>
                <a:close/>
                <a:moveTo>
                  <a:pt x="1318990" y="23815"/>
                </a:moveTo>
                <a:lnTo>
                  <a:pt x="1307880" y="24450"/>
                </a:lnTo>
                <a:lnTo>
                  <a:pt x="1297087" y="25720"/>
                </a:lnTo>
                <a:lnTo>
                  <a:pt x="1286611" y="27625"/>
                </a:lnTo>
                <a:lnTo>
                  <a:pt x="1275818" y="29848"/>
                </a:lnTo>
                <a:lnTo>
                  <a:pt x="1265024" y="32706"/>
                </a:lnTo>
                <a:lnTo>
                  <a:pt x="1254866" y="36199"/>
                </a:lnTo>
                <a:lnTo>
                  <a:pt x="1244708" y="40009"/>
                </a:lnTo>
                <a:lnTo>
                  <a:pt x="1231693" y="45725"/>
                </a:lnTo>
                <a:lnTo>
                  <a:pt x="1219312" y="52075"/>
                </a:lnTo>
                <a:lnTo>
                  <a:pt x="1207249" y="58744"/>
                </a:lnTo>
                <a:lnTo>
                  <a:pt x="1195504" y="66364"/>
                </a:lnTo>
                <a:lnTo>
                  <a:pt x="1184076" y="74303"/>
                </a:lnTo>
                <a:lnTo>
                  <a:pt x="1172965" y="83194"/>
                </a:lnTo>
                <a:lnTo>
                  <a:pt x="1162172" y="92084"/>
                </a:lnTo>
                <a:lnTo>
                  <a:pt x="1152014" y="101293"/>
                </a:lnTo>
                <a:lnTo>
                  <a:pt x="1141855" y="111136"/>
                </a:lnTo>
                <a:lnTo>
                  <a:pt x="1132332" y="120980"/>
                </a:lnTo>
                <a:lnTo>
                  <a:pt x="1122491" y="131459"/>
                </a:lnTo>
                <a:lnTo>
                  <a:pt x="1113602" y="141937"/>
                </a:lnTo>
                <a:lnTo>
                  <a:pt x="1104714" y="152733"/>
                </a:lnTo>
                <a:lnTo>
                  <a:pt x="1096143" y="163847"/>
                </a:lnTo>
                <a:lnTo>
                  <a:pt x="1087889" y="174961"/>
                </a:lnTo>
                <a:lnTo>
                  <a:pt x="1079636" y="186392"/>
                </a:lnTo>
                <a:lnTo>
                  <a:pt x="1067573" y="204491"/>
                </a:lnTo>
                <a:lnTo>
                  <a:pt x="1055510" y="223226"/>
                </a:lnTo>
                <a:lnTo>
                  <a:pt x="1044082" y="242278"/>
                </a:lnTo>
                <a:lnTo>
                  <a:pt x="1033289" y="261330"/>
                </a:lnTo>
                <a:lnTo>
                  <a:pt x="1022813" y="280699"/>
                </a:lnTo>
                <a:lnTo>
                  <a:pt x="1012972" y="300386"/>
                </a:lnTo>
                <a:lnTo>
                  <a:pt x="1003131" y="320073"/>
                </a:lnTo>
                <a:lnTo>
                  <a:pt x="993925" y="340078"/>
                </a:lnTo>
                <a:lnTo>
                  <a:pt x="985037" y="360400"/>
                </a:lnTo>
                <a:lnTo>
                  <a:pt x="976466" y="381040"/>
                </a:lnTo>
                <a:lnTo>
                  <a:pt x="968212" y="401362"/>
                </a:lnTo>
                <a:lnTo>
                  <a:pt x="960276" y="422001"/>
                </a:lnTo>
                <a:lnTo>
                  <a:pt x="952657" y="442641"/>
                </a:lnTo>
                <a:lnTo>
                  <a:pt x="945038" y="463598"/>
                </a:lnTo>
                <a:lnTo>
                  <a:pt x="937737" y="484555"/>
                </a:lnTo>
                <a:lnTo>
                  <a:pt x="930753" y="505513"/>
                </a:lnTo>
                <a:lnTo>
                  <a:pt x="917738" y="552190"/>
                </a:lnTo>
                <a:lnTo>
                  <a:pt x="904723" y="599185"/>
                </a:lnTo>
                <a:lnTo>
                  <a:pt x="898374" y="622365"/>
                </a:lnTo>
                <a:lnTo>
                  <a:pt x="892025" y="645862"/>
                </a:lnTo>
                <a:lnTo>
                  <a:pt x="886311" y="669360"/>
                </a:lnTo>
                <a:lnTo>
                  <a:pt x="880914" y="693175"/>
                </a:lnTo>
                <a:lnTo>
                  <a:pt x="870756" y="738264"/>
                </a:lnTo>
                <a:lnTo>
                  <a:pt x="861550" y="783354"/>
                </a:lnTo>
                <a:lnTo>
                  <a:pt x="852661" y="828444"/>
                </a:lnTo>
                <a:lnTo>
                  <a:pt x="844725" y="873851"/>
                </a:lnTo>
                <a:lnTo>
                  <a:pt x="837424" y="918941"/>
                </a:lnTo>
                <a:lnTo>
                  <a:pt x="830758" y="964665"/>
                </a:lnTo>
                <a:lnTo>
                  <a:pt x="824409" y="1010073"/>
                </a:lnTo>
                <a:lnTo>
                  <a:pt x="819012" y="1056115"/>
                </a:lnTo>
                <a:lnTo>
                  <a:pt x="814250" y="1101522"/>
                </a:lnTo>
                <a:lnTo>
                  <a:pt x="810124" y="1147565"/>
                </a:lnTo>
                <a:lnTo>
                  <a:pt x="806314" y="1193289"/>
                </a:lnTo>
                <a:lnTo>
                  <a:pt x="802822" y="1239332"/>
                </a:lnTo>
                <a:lnTo>
                  <a:pt x="799965" y="1285057"/>
                </a:lnTo>
                <a:lnTo>
                  <a:pt x="798061" y="1331099"/>
                </a:lnTo>
                <a:lnTo>
                  <a:pt x="796156" y="1377459"/>
                </a:lnTo>
                <a:lnTo>
                  <a:pt x="794886" y="1423184"/>
                </a:lnTo>
                <a:lnTo>
                  <a:pt x="793934" y="1433027"/>
                </a:lnTo>
                <a:lnTo>
                  <a:pt x="793616" y="1442553"/>
                </a:lnTo>
                <a:lnTo>
                  <a:pt x="792982" y="1452714"/>
                </a:lnTo>
                <a:lnTo>
                  <a:pt x="792982" y="1462240"/>
                </a:lnTo>
                <a:lnTo>
                  <a:pt x="793616" y="1481927"/>
                </a:lnTo>
                <a:lnTo>
                  <a:pt x="792982" y="1501614"/>
                </a:lnTo>
                <a:lnTo>
                  <a:pt x="793616" y="1517174"/>
                </a:lnTo>
                <a:lnTo>
                  <a:pt x="792982" y="1533050"/>
                </a:lnTo>
                <a:lnTo>
                  <a:pt x="792982" y="1564486"/>
                </a:lnTo>
                <a:lnTo>
                  <a:pt x="792982" y="1580363"/>
                </a:lnTo>
                <a:lnTo>
                  <a:pt x="793616" y="1596239"/>
                </a:lnTo>
                <a:lnTo>
                  <a:pt x="794251" y="1611798"/>
                </a:lnTo>
                <a:lnTo>
                  <a:pt x="795204" y="1627675"/>
                </a:lnTo>
                <a:lnTo>
                  <a:pt x="796473" y="1676258"/>
                </a:lnTo>
                <a:lnTo>
                  <a:pt x="797108" y="1700390"/>
                </a:lnTo>
                <a:lnTo>
                  <a:pt x="798378" y="1724523"/>
                </a:lnTo>
                <a:lnTo>
                  <a:pt x="800918" y="1772470"/>
                </a:lnTo>
                <a:lnTo>
                  <a:pt x="804092" y="1820418"/>
                </a:lnTo>
                <a:lnTo>
                  <a:pt x="807902" y="1868365"/>
                </a:lnTo>
                <a:lnTo>
                  <a:pt x="812028" y="1916313"/>
                </a:lnTo>
                <a:lnTo>
                  <a:pt x="816790" y="1964578"/>
                </a:lnTo>
                <a:lnTo>
                  <a:pt x="822504" y="2012208"/>
                </a:lnTo>
                <a:lnTo>
                  <a:pt x="828536" y="2059838"/>
                </a:lnTo>
                <a:lnTo>
                  <a:pt x="835202" y="2107468"/>
                </a:lnTo>
                <a:lnTo>
                  <a:pt x="842821" y="2155098"/>
                </a:lnTo>
                <a:lnTo>
                  <a:pt x="850757" y="2202092"/>
                </a:lnTo>
                <a:lnTo>
                  <a:pt x="859645" y="2249405"/>
                </a:lnTo>
                <a:lnTo>
                  <a:pt x="869486" y="2296400"/>
                </a:lnTo>
                <a:lnTo>
                  <a:pt x="879644" y="2343395"/>
                </a:lnTo>
                <a:lnTo>
                  <a:pt x="885358" y="2366892"/>
                </a:lnTo>
                <a:lnTo>
                  <a:pt x="891072" y="2390072"/>
                </a:lnTo>
                <a:lnTo>
                  <a:pt x="897104" y="2413570"/>
                </a:lnTo>
                <a:lnTo>
                  <a:pt x="903135" y="2436432"/>
                </a:lnTo>
                <a:lnTo>
                  <a:pt x="909484" y="2459612"/>
                </a:lnTo>
                <a:lnTo>
                  <a:pt x="915833" y="2482792"/>
                </a:lnTo>
                <a:lnTo>
                  <a:pt x="919643" y="2493588"/>
                </a:lnTo>
                <a:lnTo>
                  <a:pt x="922817" y="2504702"/>
                </a:lnTo>
                <a:lnTo>
                  <a:pt x="925674" y="2515498"/>
                </a:lnTo>
                <a:lnTo>
                  <a:pt x="927896" y="2526611"/>
                </a:lnTo>
                <a:lnTo>
                  <a:pt x="934245" y="2545346"/>
                </a:lnTo>
                <a:lnTo>
                  <a:pt x="940594" y="2564080"/>
                </a:lnTo>
                <a:lnTo>
                  <a:pt x="946943" y="2582180"/>
                </a:lnTo>
                <a:lnTo>
                  <a:pt x="953609" y="2600914"/>
                </a:lnTo>
                <a:lnTo>
                  <a:pt x="960593" y="2619014"/>
                </a:lnTo>
                <a:lnTo>
                  <a:pt x="967577" y="2637430"/>
                </a:lnTo>
                <a:lnTo>
                  <a:pt x="974878" y="2655847"/>
                </a:lnTo>
                <a:lnTo>
                  <a:pt x="982497" y="2673629"/>
                </a:lnTo>
                <a:lnTo>
                  <a:pt x="994560" y="2701255"/>
                </a:lnTo>
                <a:lnTo>
                  <a:pt x="1000909" y="2715226"/>
                </a:lnTo>
                <a:lnTo>
                  <a:pt x="1007258" y="2728880"/>
                </a:lnTo>
                <a:lnTo>
                  <a:pt x="1013924" y="2742534"/>
                </a:lnTo>
                <a:lnTo>
                  <a:pt x="1020908" y="2755870"/>
                </a:lnTo>
                <a:lnTo>
                  <a:pt x="1028209" y="2768889"/>
                </a:lnTo>
                <a:lnTo>
                  <a:pt x="1035828" y="2781590"/>
                </a:lnTo>
                <a:lnTo>
                  <a:pt x="1036780" y="2783496"/>
                </a:lnTo>
                <a:lnTo>
                  <a:pt x="1045034" y="2799372"/>
                </a:lnTo>
                <a:lnTo>
                  <a:pt x="1053923" y="2814614"/>
                </a:lnTo>
                <a:lnTo>
                  <a:pt x="1063446" y="2829856"/>
                </a:lnTo>
                <a:lnTo>
                  <a:pt x="1073287" y="2844780"/>
                </a:lnTo>
                <a:lnTo>
                  <a:pt x="1083445" y="2859386"/>
                </a:lnTo>
                <a:lnTo>
                  <a:pt x="1093921" y="2873993"/>
                </a:lnTo>
                <a:lnTo>
                  <a:pt x="1105032" y="2887964"/>
                </a:lnTo>
                <a:lnTo>
                  <a:pt x="1116460" y="2901936"/>
                </a:lnTo>
                <a:lnTo>
                  <a:pt x="1129475" y="2916542"/>
                </a:lnTo>
                <a:lnTo>
                  <a:pt x="1136141" y="2923845"/>
                </a:lnTo>
                <a:lnTo>
                  <a:pt x="1143442" y="2930831"/>
                </a:lnTo>
                <a:lnTo>
                  <a:pt x="1150109" y="2937817"/>
                </a:lnTo>
                <a:lnTo>
                  <a:pt x="1157728" y="2944167"/>
                </a:lnTo>
                <a:lnTo>
                  <a:pt x="1165029" y="2950836"/>
                </a:lnTo>
                <a:lnTo>
                  <a:pt x="1172648" y="2957186"/>
                </a:lnTo>
                <a:lnTo>
                  <a:pt x="1180584" y="2963219"/>
                </a:lnTo>
                <a:lnTo>
                  <a:pt x="1188520" y="2969253"/>
                </a:lnTo>
                <a:lnTo>
                  <a:pt x="1196774" y="2974651"/>
                </a:lnTo>
                <a:lnTo>
                  <a:pt x="1205027" y="2979731"/>
                </a:lnTo>
                <a:lnTo>
                  <a:pt x="1213281" y="2985129"/>
                </a:lnTo>
                <a:lnTo>
                  <a:pt x="1222169" y="2989892"/>
                </a:lnTo>
                <a:lnTo>
                  <a:pt x="1231058" y="2994338"/>
                </a:lnTo>
                <a:lnTo>
                  <a:pt x="1239946" y="2998148"/>
                </a:lnTo>
                <a:lnTo>
                  <a:pt x="1249470" y="3002276"/>
                </a:lnTo>
                <a:lnTo>
                  <a:pt x="1259310" y="3005769"/>
                </a:lnTo>
                <a:lnTo>
                  <a:pt x="1269151" y="3008944"/>
                </a:lnTo>
                <a:lnTo>
                  <a:pt x="1279310" y="3011167"/>
                </a:lnTo>
                <a:lnTo>
                  <a:pt x="1289150" y="3013390"/>
                </a:lnTo>
                <a:lnTo>
                  <a:pt x="1299626" y="3014660"/>
                </a:lnTo>
                <a:lnTo>
                  <a:pt x="1310102" y="3015930"/>
                </a:lnTo>
                <a:lnTo>
                  <a:pt x="1320260" y="3016565"/>
                </a:lnTo>
                <a:lnTo>
                  <a:pt x="1330736" y="3016883"/>
                </a:lnTo>
                <a:lnTo>
                  <a:pt x="1341212" y="3015930"/>
                </a:lnTo>
                <a:lnTo>
                  <a:pt x="1351370" y="3015295"/>
                </a:lnTo>
                <a:lnTo>
                  <a:pt x="1361528" y="3014025"/>
                </a:lnTo>
                <a:lnTo>
                  <a:pt x="1371687" y="3011802"/>
                </a:lnTo>
                <a:lnTo>
                  <a:pt x="1381845" y="3009579"/>
                </a:lnTo>
                <a:lnTo>
                  <a:pt x="1391686" y="3006404"/>
                </a:lnTo>
                <a:lnTo>
                  <a:pt x="1401526" y="3002911"/>
                </a:lnTo>
                <a:lnTo>
                  <a:pt x="1413590" y="2998148"/>
                </a:lnTo>
                <a:lnTo>
                  <a:pt x="1425335" y="2992750"/>
                </a:lnTo>
                <a:lnTo>
                  <a:pt x="1437081" y="2986717"/>
                </a:lnTo>
                <a:lnTo>
                  <a:pt x="1447874" y="2980049"/>
                </a:lnTo>
                <a:lnTo>
                  <a:pt x="1458984" y="2973380"/>
                </a:lnTo>
                <a:lnTo>
                  <a:pt x="1469460" y="2965760"/>
                </a:lnTo>
                <a:lnTo>
                  <a:pt x="1479618" y="2958139"/>
                </a:lnTo>
                <a:lnTo>
                  <a:pt x="1489777" y="2949883"/>
                </a:lnTo>
                <a:lnTo>
                  <a:pt x="1499300" y="2941310"/>
                </a:lnTo>
                <a:lnTo>
                  <a:pt x="1509141" y="2932101"/>
                </a:lnTo>
                <a:lnTo>
                  <a:pt x="1518030" y="2922893"/>
                </a:lnTo>
                <a:lnTo>
                  <a:pt x="1526918" y="2913367"/>
                </a:lnTo>
                <a:lnTo>
                  <a:pt x="1535806" y="2903523"/>
                </a:lnTo>
                <a:lnTo>
                  <a:pt x="1544060" y="2893680"/>
                </a:lnTo>
                <a:lnTo>
                  <a:pt x="1552314" y="2883519"/>
                </a:lnTo>
                <a:lnTo>
                  <a:pt x="1560250" y="2873040"/>
                </a:lnTo>
                <a:lnTo>
                  <a:pt x="1567868" y="2862879"/>
                </a:lnTo>
                <a:lnTo>
                  <a:pt x="1574852" y="2852083"/>
                </a:lnTo>
                <a:lnTo>
                  <a:pt x="1589455" y="2830808"/>
                </a:lnTo>
                <a:lnTo>
                  <a:pt x="1602788" y="2808581"/>
                </a:lnTo>
                <a:lnTo>
                  <a:pt x="1616120" y="2786671"/>
                </a:lnTo>
                <a:lnTo>
                  <a:pt x="1628501" y="2764126"/>
                </a:lnTo>
                <a:lnTo>
                  <a:pt x="1640246" y="2740946"/>
                </a:lnTo>
                <a:lnTo>
                  <a:pt x="1651674" y="2717766"/>
                </a:lnTo>
                <a:lnTo>
                  <a:pt x="1662150" y="2694269"/>
                </a:lnTo>
                <a:lnTo>
                  <a:pt x="1672626" y="2670454"/>
                </a:lnTo>
                <a:lnTo>
                  <a:pt x="1682149" y="2646639"/>
                </a:lnTo>
                <a:lnTo>
                  <a:pt x="1691673" y="2622506"/>
                </a:lnTo>
                <a:lnTo>
                  <a:pt x="1700561" y="2598374"/>
                </a:lnTo>
                <a:lnTo>
                  <a:pt x="1709132" y="2573924"/>
                </a:lnTo>
                <a:lnTo>
                  <a:pt x="1717703" y="2549791"/>
                </a:lnTo>
                <a:lnTo>
                  <a:pt x="1725640" y="2525024"/>
                </a:lnTo>
                <a:lnTo>
                  <a:pt x="1733258" y="2500574"/>
                </a:lnTo>
                <a:lnTo>
                  <a:pt x="1741194" y="2473901"/>
                </a:lnTo>
                <a:lnTo>
                  <a:pt x="1748813" y="2447228"/>
                </a:lnTo>
                <a:lnTo>
                  <a:pt x="1755797" y="2420238"/>
                </a:lnTo>
                <a:lnTo>
                  <a:pt x="1762781" y="2393883"/>
                </a:lnTo>
                <a:lnTo>
                  <a:pt x="1769447" y="2366892"/>
                </a:lnTo>
                <a:lnTo>
                  <a:pt x="1775796" y="2339902"/>
                </a:lnTo>
                <a:lnTo>
                  <a:pt x="1782145" y="2312912"/>
                </a:lnTo>
                <a:lnTo>
                  <a:pt x="1787859" y="2285604"/>
                </a:lnTo>
                <a:lnTo>
                  <a:pt x="1793256" y="2258931"/>
                </a:lnTo>
                <a:lnTo>
                  <a:pt x="1798652" y="2231623"/>
                </a:lnTo>
                <a:lnTo>
                  <a:pt x="1803731" y="2204315"/>
                </a:lnTo>
                <a:lnTo>
                  <a:pt x="1808493" y="2177007"/>
                </a:lnTo>
                <a:lnTo>
                  <a:pt x="1812937" y="2149700"/>
                </a:lnTo>
                <a:lnTo>
                  <a:pt x="1817064" y="2122392"/>
                </a:lnTo>
                <a:lnTo>
                  <a:pt x="1821508" y="2094766"/>
                </a:lnTo>
                <a:lnTo>
                  <a:pt x="1825000" y="2067776"/>
                </a:lnTo>
                <a:lnTo>
                  <a:pt x="1828810" y="2040151"/>
                </a:lnTo>
                <a:lnTo>
                  <a:pt x="1832302" y="2012843"/>
                </a:lnTo>
                <a:lnTo>
                  <a:pt x="1835476" y="1985217"/>
                </a:lnTo>
                <a:lnTo>
                  <a:pt x="1838650" y="1957592"/>
                </a:lnTo>
                <a:lnTo>
                  <a:pt x="1843730" y="1902341"/>
                </a:lnTo>
                <a:lnTo>
                  <a:pt x="1848491" y="1847090"/>
                </a:lnTo>
                <a:lnTo>
                  <a:pt x="1852301" y="1791840"/>
                </a:lnTo>
                <a:lnTo>
                  <a:pt x="1855475" y="1736589"/>
                </a:lnTo>
                <a:lnTo>
                  <a:pt x="1858015" y="1681338"/>
                </a:lnTo>
                <a:lnTo>
                  <a:pt x="1859919" y="1626087"/>
                </a:lnTo>
                <a:lnTo>
                  <a:pt x="1860554" y="1601955"/>
                </a:lnTo>
                <a:lnTo>
                  <a:pt x="1860554" y="1578140"/>
                </a:lnTo>
                <a:lnTo>
                  <a:pt x="1861189" y="1530510"/>
                </a:lnTo>
                <a:lnTo>
                  <a:pt x="1860554" y="1482562"/>
                </a:lnTo>
                <a:lnTo>
                  <a:pt x="1860554" y="1434932"/>
                </a:lnTo>
                <a:lnTo>
                  <a:pt x="1859602" y="1409212"/>
                </a:lnTo>
                <a:lnTo>
                  <a:pt x="1858650" y="1382857"/>
                </a:lnTo>
                <a:lnTo>
                  <a:pt x="1857380" y="1331099"/>
                </a:lnTo>
                <a:lnTo>
                  <a:pt x="1853888" y="1270450"/>
                </a:lnTo>
                <a:lnTo>
                  <a:pt x="1851983" y="1239967"/>
                </a:lnTo>
                <a:lnTo>
                  <a:pt x="1850078" y="1209484"/>
                </a:lnTo>
                <a:lnTo>
                  <a:pt x="1847539" y="1179635"/>
                </a:lnTo>
                <a:lnTo>
                  <a:pt x="1844682" y="1149152"/>
                </a:lnTo>
                <a:lnTo>
                  <a:pt x="1842142" y="1118669"/>
                </a:lnTo>
                <a:lnTo>
                  <a:pt x="1838968" y="1088821"/>
                </a:lnTo>
                <a:lnTo>
                  <a:pt x="1835794" y="1058338"/>
                </a:lnTo>
                <a:lnTo>
                  <a:pt x="1832302" y="1028490"/>
                </a:lnTo>
                <a:lnTo>
                  <a:pt x="1828492" y="998324"/>
                </a:lnTo>
                <a:lnTo>
                  <a:pt x="1824365" y="967841"/>
                </a:lnTo>
                <a:lnTo>
                  <a:pt x="1820239" y="937993"/>
                </a:lnTo>
                <a:lnTo>
                  <a:pt x="1815794" y="907827"/>
                </a:lnTo>
                <a:lnTo>
                  <a:pt x="1811033" y="877979"/>
                </a:lnTo>
                <a:lnTo>
                  <a:pt x="1805954" y="848131"/>
                </a:lnTo>
                <a:lnTo>
                  <a:pt x="1800239" y="819235"/>
                </a:lnTo>
                <a:lnTo>
                  <a:pt x="1794843" y="790340"/>
                </a:lnTo>
                <a:lnTo>
                  <a:pt x="1788811" y="761127"/>
                </a:lnTo>
                <a:lnTo>
                  <a:pt x="1783097" y="732231"/>
                </a:lnTo>
                <a:lnTo>
                  <a:pt x="1776431" y="703653"/>
                </a:lnTo>
                <a:lnTo>
                  <a:pt x="1770082" y="675075"/>
                </a:lnTo>
                <a:lnTo>
                  <a:pt x="1763098" y="646180"/>
                </a:lnTo>
                <a:lnTo>
                  <a:pt x="1755480" y="617602"/>
                </a:lnTo>
                <a:lnTo>
                  <a:pt x="1747861" y="589024"/>
                </a:lnTo>
                <a:lnTo>
                  <a:pt x="1739607" y="560763"/>
                </a:lnTo>
                <a:lnTo>
                  <a:pt x="1731036" y="532503"/>
                </a:lnTo>
                <a:lnTo>
                  <a:pt x="1722465" y="504560"/>
                </a:lnTo>
                <a:lnTo>
                  <a:pt x="1712942" y="476617"/>
                </a:lnTo>
                <a:lnTo>
                  <a:pt x="1703101" y="448992"/>
                </a:lnTo>
                <a:lnTo>
                  <a:pt x="1692625" y="421049"/>
                </a:lnTo>
                <a:lnTo>
                  <a:pt x="1681832" y="393741"/>
                </a:lnTo>
                <a:lnTo>
                  <a:pt x="1670721" y="365798"/>
                </a:lnTo>
                <a:lnTo>
                  <a:pt x="1658341" y="337855"/>
                </a:lnTo>
                <a:lnTo>
                  <a:pt x="1645643" y="310547"/>
                </a:lnTo>
                <a:lnTo>
                  <a:pt x="1639294" y="296576"/>
                </a:lnTo>
                <a:lnTo>
                  <a:pt x="1632310" y="283239"/>
                </a:lnTo>
                <a:lnTo>
                  <a:pt x="1625009" y="270221"/>
                </a:lnTo>
                <a:lnTo>
                  <a:pt x="1617708" y="256567"/>
                </a:lnTo>
                <a:lnTo>
                  <a:pt x="1610406" y="243548"/>
                </a:lnTo>
                <a:lnTo>
                  <a:pt x="1602470" y="230846"/>
                </a:lnTo>
                <a:lnTo>
                  <a:pt x="1594534" y="217510"/>
                </a:lnTo>
                <a:lnTo>
                  <a:pt x="1586598" y="204809"/>
                </a:lnTo>
                <a:lnTo>
                  <a:pt x="1578027" y="192425"/>
                </a:lnTo>
                <a:lnTo>
                  <a:pt x="1569456" y="180041"/>
                </a:lnTo>
                <a:lnTo>
                  <a:pt x="1561837" y="169245"/>
                </a:lnTo>
                <a:lnTo>
                  <a:pt x="1553901" y="159084"/>
                </a:lnTo>
                <a:lnTo>
                  <a:pt x="1545647" y="148923"/>
                </a:lnTo>
                <a:lnTo>
                  <a:pt x="1537394" y="138762"/>
                </a:lnTo>
                <a:lnTo>
                  <a:pt x="1528823" y="128918"/>
                </a:lnTo>
                <a:lnTo>
                  <a:pt x="1519934" y="119392"/>
                </a:lnTo>
                <a:lnTo>
                  <a:pt x="1510411" y="109866"/>
                </a:lnTo>
                <a:lnTo>
                  <a:pt x="1501205" y="100658"/>
                </a:lnTo>
                <a:lnTo>
                  <a:pt x="1491046" y="92084"/>
                </a:lnTo>
                <a:lnTo>
                  <a:pt x="1481206" y="83829"/>
                </a:lnTo>
                <a:lnTo>
                  <a:pt x="1470730" y="75573"/>
                </a:lnTo>
                <a:lnTo>
                  <a:pt x="1460572" y="67952"/>
                </a:lnTo>
                <a:lnTo>
                  <a:pt x="1449461" y="60966"/>
                </a:lnTo>
                <a:lnTo>
                  <a:pt x="1438033" y="54298"/>
                </a:lnTo>
                <a:lnTo>
                  <a:pt x="1426605" y="48265"/>
                </a:lnTo>
                <a:lnTo>
                  <a:pt x="1414542" y="42549"/>
                </a:lnTo>
                <a:lnTo>
                  <a:pt x="1404701" y="38104"/>
                </a:lnTo>
                <a:lnTo>
                  <a:pt x="1394225" y="34611"/>
                </a:lnTo>
                <a:lnTo>
                  <a:pt x="1383750" y="31118"/>
                </a:lnTo>
                <a:lnTo>
                  <a:pt x="1373274" y="28895"/>
                </a:lnTo>
                <a:lnTo>
                  <a:pt x="1362481" y="26673"/>
                </a:lnTo>
                <a:lnTo>
                  <a:pt x="1351370" y="25085"/>
                </a:lnTo>
                <a:lnTo>
                  <a:pt x="1340577" y="24132"/>
                </a:lnTo>
                <a:lnTo>
                  <a:pt x="1329784" y="23815"/>
                </a:lnTo>
                <a:lnTo>
                  <a:pt x="1318990" y="23815"/>
                </a:lnTo>
                <a:close/>
                <a:moveTo>
                  <a:pt x="1304388" y="0"/>
                </a:moveTo>
                <a:lnTo>
                  <a:pt x="1322482" y="0"/>
                </a:lnTo>
                <a:lnTo>
                  <a:pt x="1340259" y="0"/>
                </a:lnTo>
                <a:lnTo>
                  <a:pt x="1349465" y="0"/>
                </a:lnTo>
                <a:lnTo>
                  <a:pt x="1358036" y="635"/>
                </a:lnTo>
                <a:lnTo>
                  <a:pt x="1366925" y="1905"/>
                </a:lnTo>
                <a:lnTo>
                  <a:pt x="1375813" y="3810"/>
                </a:lnTo>
                <a:lnTo>
                  <a:pt x="1387559" y="6351"/>
                </a:lnTo>
                <a:lnTo>
                  <a:pt x="1399304" y="9843"/>
                </a:lnTo>
                <a:lnTo>
                  <a:pt x="1410732" y="13971"/>
                </a:lnTo>
                <a:lnTo>
                  <a:pt x="1422161" y="18417"/>
                </a:lnTo>
                <a:lnTo>
                  <a:pt x="1433271" y="23180"/>
                </a:lnTo>
                <a:lnTo>
                  <a:pt x="1443747" y="28895"/>
                </a:lnTo>
                <a:lnTo>
                  <a:pt x="1454540" y="34611"/>
                </a:lnTo>
                <a:lnTo>
                  <a:pt x="1465016" y="40962"/>
                </a:lnTo>
                <a:lnTo>
                  <a:pt x="1474857" y="47947"/>
                </a:lnTo>
                <a:lnTo>
                  <a:pt x="1485015" y="54616"/>
                </a:lnTo>
                <a:lnTo>
                  <a:pt x="1494538" y="61919"/>
                </a:lnTo>
                <a:lnTo>
                  <a:pt x="1504062" y="69857"/>
                </a:lnTo>
                <a:lnTo>
                  <a:pt x="1513268" y="77795"/>
                </a:lnTo>
                <a:lnTo>
                  <a:pt x="1521839" y="86051"/>
                </a:lnTo>
                <a:lnTo>
                  <a:pt x="1530410" y="94307"/>
                </a:lnTo>
                <a:lnTo>
                  <a:pt x="1538981" y="103198"/>
                </a:lnTo>
                <a:lnTo>
                  <a:pt x="1549139" y="113994"/>
                </a:lnTo>
                <a:lnTo>
                  <a:pt x="1558663" y="125108"/>
                </a:lnTo>
                <a:lnTo>
                  <a:pt x="1568186" y="136857"/>
                </a:lnTo>
                <a:lnTo>
                  <a:pt x="1577074" y="148288"/>
                </a:lnTo>
                <a:lnTo>
                  <a:pt x="1585963" y="160037"/>
                </a:lnTo>
                <a:lnTo>
                  <a:pt x="1594217" y="172103"/>
                </a:lnTo>
                <a:lnTo>
                  <a:pt x="1602470" y="184487"/>
                </a:lnTo>
                <a:lnTo>
                  <a:pt x="1610724" y="196553"/>
                </a:lnTo>
                <a:lnTo>
                  <a:pt x="1618660" y="208937"/>
                </a:lnTo>
                <a:lnTo>
                  <a:pt x="1626279" y="221638"/>
                </a:lnTo>
                <a:lnTo>
                  <a:pt x="1633580" y="234657"/>
                </a:lnTo>
                <a:lnTo>
                  <a:pt x="1640881" y="247358"/>
                </a:lnTo>
                <a:lnTo>
                  <a:pt x="1655166" y="273713"/>
                </a:lnTo>
                <a:lnTo>
                  <a:pt x="1668499" y="299751"/>
                </a:lnTo>
                <a:lnTo>
                  <a:pt x="1680562" y="326106"/>
                </a:lnTo>
                <a:lnTo>
                  <a:pt x="1692308" y="352462"/>
                </a:lnTo>
                <a:lnTo>
                  <a:pt x="1703418" y="379134"/>
                </a:lnTo>
                <a:lnTo>
                  <a:pt x="1713894" y="406125"/>
                </a:lnTo>
                <a:lnTo>
                  <a:pt x="1724052" y="433433"/>
                </a:lnTo>
                <a:lnTo>
                  <a:pt x="1734210" y="460740"/>
                </a:lnTo>
                <a:lnTo>
                  <a:pt x="1743099" y="488048"/>
                </a:lnTo>
                <a:lnTo>
                  <a:pt x="1751988" y="515356"/>
                </a:lnTo>
                <a:lnTo>
                  <a:pt x="1760559" y="542982"/>
                </a:lnTo>
                <a:lnTo>
                  <a:pt x="1768495" y="570924"/>
                </a:lnTo>
                <a:lnTo>
                  <a:pt x="1776114" y="598550"/>
                </a:lnTo>
                <a:lnTo>
                  <a:pt x="1783732" y="627128"/>
                </a:lnTo>
                <a:lnTo>
                  <a:pt x="1790716" y="655071"/>
                </a:lnTo>
                <a:lnTo>
                  <a:pt x="1797700" y="683014"/>
                </a:lnTo>
                <a:lnTo>
                  <a:pt x="1804049" y="711274"/>
                </a:lnTo>
                <a:lnTo>
                  <a:pt x="1810080" y="739534"/>
                </a:lnTo>
                <a:lnTo>
                  <a:pt x="1816429" y="770653"/>
                </a:lnTo>
                <a:lnTo>
                  <a:pt x="1822461" y="801771"/>
                </a:lnTo>
                <a:lnTo>
                  <a:pt x="1828175" y="832572"/>
                </a:lnTo>
                <a:lnTo>
                  <a:pt x="1833889" y="863690"/>
                </a:lnTo>
                <a:lnTo>
                  <a:pt x="1838968" y="895126"/>
                </a:lnTo>
                <a:lnTo>
                  <a:pt x="1843730" y="926244"/>
                </a:lnTo>
                <a:lnTo>
                  <a:pt x="1848174" y="957680"/>
                </a:lnTo>
                <a:lnTo>
                  <a:pt x="1852301" y="989116"/>
                </a:lnTo>
                <a:lnTo>
                  <a:pt x="1856428" y="1020551"/>
                </a:lnTo>
                <a:lnTo>
                  <a:pt x="1859919" y="1051987"/>
                </a:lnTo>
                <a:lnTo>
                  <a:pt x="1863411" y="1083423"/>
                </a:lnTo>
                <a:lnTo>
                  <a:pt x="1866903" y="1114541"/>
                </a:lnTo>
                <a:lnTo>
                  <a:pt x="1869760" y="1145977"/>
                </a:lnTo>
                <a:lnTo>
                  <a:pt x="1872300" y="1177413"/>
                </a:lnTo>
                <a:lnTo>
                  <a:pt x="1874839" y="1208849"/>
                </a:lnTo>
                <a:lnTo>
                  <a:pt x="1877062" y="1240285"/>
                </a:lnTo>
                <a:lnTo>
                  <a:pt x="1878966" y="1276801"/>
                </a:lnTo>
                <a:lnTo>
                  <a:pt x="1881506" y="1313635"/>
                </a:lnTo>
                <a:lnTo>
                  <a:pt x="1882141" y="1331734"/>
                </a:lnTo>
                <a:lnTo>
                  <a:pt x="1882776" y="1350151"/>
                </a:lnTo>
                <a:lnTo>
                  <a:pt x="1883093" y="1368251"/>
                </a:lnTo>
                <a:lnTo>
                  <a:pt x="1883093" y="1386667"/>
                </a:lnTo>
                <a:lnTo>
                  <a:pt x="1884045" y="1402227"/>
                </a:lnTo>
                <a:lnTo>
                  <a:pt x="1885315" y="1418103"/>
                </a:lnTo>
                <a:lnTo>
                  <a:pt x="1885632" y="1433980"/>
                </a:lnTo>
                <a:lnTo>
                  <a:pt x="1885950" y="1449539"/>
                </a:lnTo>
                <a:lnTo>
                  <a:pt x="1885950" y="1481292"/>
                </a:lnTo>
                <a:lnTo>
                  <a:pt x="1885950" y="1512728"/>
                </a:lnTo>
                <a:lnTo>
                  <a:pt x="1885950" y="1570202"/>
                </a:lnTo>
                <a:lnTo>
                  <a:pt x="1885632" y="1598780"/>
                </a:lnTo>
                <a:lnTo>
                  <a:pt x="1884998" y="1627675"/>
                </a:lnTo>
                <a:lnTo>
                  <a:pt x="1884045" y="1641329"/>
                </a:lnTo>
                <a:lnTo>
                  <a:pt x="1883410" y="1654983"/>
                </a:lnTo>
                <a:lnTo>
                  <a:pt x="1882776" y="1682291"/>
                </a:lnTo>
                <a:lnTo>
                  <a:pt x="1882776" y="1695945"/>
                </a:lnTo>
                <a:lnTo>
                  <a:pt x="1882141" y="1709599"/>
                </a:lnTo>
                <a:lnTo>
                  <a:pt x="1881506" y="1723253"/>
                </a:lnTo>
                <a:lnTo>
                  <a:pt x="1880236" y="1736906"/>
                </a:lnTo>
                <a:lnTo>
                  <a:pt x="1878014" y="1779456"/>
                </a:lnTo>
                <a:lnTo>
                  <a:pt x="1875157" y="1822323"/>
                </a:lnTo>
                <a:lnTo>
                  <a:pt x="1871982" y="1864555"/>
                </a:lnTo>
                <a:lnTo>
                  <a:pt x="1868173" y="1907422"/>
                </a:lnTo>
                <a:lnTo>
                  <a:pt x="1864046" y="1949971"/>
                </a:lnTo>
                <a:lnTo>
                  <a:pt x="1859602" y="1992521"/>
                </a:lnTo>
                <a:lnTo>
                  <a:pt x="1854523" y="2034753"/>
                </a:lnTo>
                <a:lnTo>
                  <a:pt x="1848809" y="2076984"/>
                </a:lnTo>
                <a:lnTo>
                  <a:pt x="1844364" y="2108420"/>
                </a:lnTo>
                <a:lnTo>
                  <a:pt x="1839920" y="2139538"/>
                </a:lnTo>
                <a:lnTo>
                  <a:pt x="1834841" y="2170339"/>
                </a:lnTo>
                <a:lnTo>
                  <a:pt x="1829762" y="2201457"/>
                </a:lnTo>
                <a:lnTo>
                  <a:pt x="1823730" y="2232576"/>
                </a:lnTo>
                <a:lnTo>
                  <a:pt x="1818016" y="2263694"/>
                </a:lnTo>
                <a:lnTo>
                  <a:pt x="1811668" y="2294812"/>
                </a:lnTo>
                <a:lnTo>
                  <a:pt x="1805001" y="2325295"/>
                </a:lnTo>
                <a:lnTo>
                  <a:pt x="1798017" y="2356096"/>
                </a:lnTo>
                <a:lnTo>
                  <a:pt x="1790716" y="2386897"/>
                </a:lnTo>
                <a:lnTo>
                  <a:pt x="1782780" y="2417380"/>
                </a:lnTo>
                <a:lnTo>
                  <a:pt x="1774844" y="2447863"/>
                </a:lnTo>
                <a:lnTo>
                  <a:pt x="1766273" y="2478346"/>
                </a:lnTo>
                <a:lnTo>
                  <a:pt x="1757067" y="2508512"/>
                </a:lnTo>
                <a:lnTo>
                  <a:pt x="1747861" y="2538360"/>
                </a:lnTo>
                <a:lnTo>
                  <a:pt x="1737702" y="2568526"/>
                </a:lnTo>
                <a:lnTo>
                  <a:pt x="1730401" y="2590436"/>
                </a:lnTo>
                <a:lnTo>
                  <a:pt x="1721830" y="2612663"/>
                </a:lnTo>
                <a:lnTo>
                  <a:pt x="1713576" y="2634255"/>
                </a:lnTo>
                <a:lnTo>
                  <a:pt x="1705323" y="2656165"/>
                </a:lnTo>
                <a:lnTo>
                  <a:pt x="1696434" y="2677757"/>
                </a:lnTo>
                <a:lnTo>
                  <a:pt x="1687228" y="2699349"/>
                </a:lnTo>
                <a:lnTo>
                  <a:pt x="1677388" y="2720624"/>
                </a:lnTo>
                <a:lnTo>
                  <a:pt x="1667547" y="2741899"/>
                </a:lnTo>
                <a:lnTo>
                  <a:pt x="1657071" y="2762856"/>
                </a:lnTo>
                <a:lnTo>
                  <a:pt x="1646278" y="2783496"/>
                </a:lnTo>
                <a:lnTo>
                  <a:pt x="1635167" y="2803818"/>
                </a:lnTo>
                <a:lnTo>
                  <a:pt x="1623104" y="2824140"/>
                </a:lnTo>
                <a:lnTo>
                  <a:pt x="1610406" y="2843827"/>
                </a:lnTo>
                <a:lnTo>
                  <a:pt x="1597708" y="2863514"/>
                </a:lnTo>
                <a:lnTo>
                  <a:pt x="1584058" y="2882566"/>
                </a:lnTo>
                <a:lnTo>
                  <a:pt x="1569773" y="2901300"/>
                </a:lnTo>
                <a:lnTo>
                  <a:pt x="1560567" y="2912732"/>
                </a:lnTo>
                <a:lnTo>
                  <a:pt x="1550409" y="2924163"/>
                </a:lnTo>
                <a:lnTo>
                  <a:pt x="1540568" y="2935277"/>
                </a:lnTo>
                <a:lnTo>
                  <a:pt x="1529775" y="2946390"/>
                </a:lnTo>
                <a:lnTo>
                  <a:pt x="1518982" y="2956869"/>
                </a:lnTo>
                <a:lnTo>
                  <a:pt x="1507554" y="2967030"/>
                </a:lnTo>
                <a:lnTo>
                  <a:pt x="1496126" y="2976873"/>
                </a:lnTo>
                <a:lnTo>
                  <a:pt x="1483745" y="2985764"/>
                </a:lnTo>
                <a:lnTo>
                  <a:pt x="1471682" y="2994655"/>
                </a:lnTo>
                <a:lnTo>
                  <a:pt x="1458984" y="3002594"/>
                </a:lnTo>
                <a:lnTo>
                  <a:pt x="1445969" y="3010214"/>
                </a:lnTo>
                <a:lnTo>
                  <a:pt x="1432636" y="3016883"/>
                </a:lnTo>
                <a:lnTo>
                  <a:pt x="1418986" y="3022916"/>
                </a:lnTo>
                <a:lnTo>
                  <a:pt x="1411685" y="3025773"/>
                </a:lnTo>
                <a:lnTo>
                  <a:pt x="1405018" y="3028631"/>
                </a:lnTo>
                <a:lnTo>
                  <a:pt x="1397717" y="3030536"/>
                </a:lnTo>
                <a:lnTo>
                  <a:pt x="1390416" y="3033077"/>
                </a:lnTo>
                <a:lnTo>
                  <a:pt x="1383115" y="3034664"/>
                </a:lnTo>
                <a:lnTo>
                  <a:pt x="1375813" y="3036570"/>
                </a:lnTo>
                <a:lnTo>
                  <a:pt x="1369782" y="3037840"/>
                </a:lnTo>
                <a:lnTo>
                  <a:pt x="1363433" y="3038792"/>
                </a:lnTo>
                <a:lnTo>
                  <a:pt x="1357402" y="3039427"/>
                </a:lnTo>
                <a:lnTo>
                  <a:pt x="1351370" y="3039745"/>
                </a:lnTo>
                <a:lnTo>
                  <a:pt x="1338990" y="3040698"/>
                </a:lnTo>
                <a:lnTo>
                  <a:pt x="1332641" y="3041015"/>
                </a:lnTo>
                <a:lnTo>
                  <a:pt x="1326609" y="3041650"/>
                </a:lnTo>
                <a:lnTo>
                  <a:pt x="1315181" y="3041015"/>
                </a:lnTo>
                <a:lnTo>
                  <a:pt x="1303436" y="3040380"/>
                </a:lnTo>
                <a:lnTo>
                  <a:pt x="1292008" y="3038792"/>
                </a:lnTo>
                <a:lnTo>
                  <a:pt x="1280579" y="3036887"/>
                </a:lnTo>
                <a:lnTo>
                  <a:pt x="1269151" y="3034347"/>
                </a:lnTo>
                <a:lnTo>
                  <a:pt x="1258041" y="3031489"/>
                </a:lnTo>
                <a:lnTo>
                  <a:pt x="1246930" y="3027679"/>
                </a:lnTo>
                <a:lnTo>
                  <a:pt x="1236137" y="3023551"/>
                </a:lnTo>
                <a:lnTo>
                  <a:pt x="1224391" y="3018470"/>
                </a:lnTo>
                <a:lnTo>
                  <a:pt x="1212963" y="3013072"/>
                </a:lnTo>
                <a:lnTo>
                  <a:pt x="1201853" y="3007039"/>
                </a:lnTo>
                <a:lnTo>
                  <a:pt x="1191377" y="3000688"/>
                </a:lnTo>
                <a:lnTo>
                  <a:pt x="1180584" y="2994020"/>
                </a:lnTo>
                <a:lnTo>
                  <a:pt x="1170108" y="2986399"/>
                </a:lnTo>
                <a:lnTo>
                  <a:pt x="1160267" y="2978779"/>
                </a:lnTo>
                <a:lnTo>
                  <a:pt x="1150109" y="2970840"/>
                </a:lnTo>
                <a:lnTo>
                  <a:pt x="1140903" y="2962584"/>
                </a:lnTo>
                <a:lnTo>
                  <a:pt x="1131697" y="2954011"/>
                </a:lnTo>
                <a:lnTo>
                  <a:pt x="1122491" y="2945120"/>
                </a:lnTo>
                <a:lnTo>
                  <a:pt x="1113602" y="2935912"/>
                </a:lnTo>
                <a:lnTo>
                  <a:pt x="1105032" y="2926703"/>
                </a:lnTo>
                <a:lnTo>
                  <a:pt x="1096778" y="2917177"/>
                </a:lnTo>
                <a:lnTo>
                  <a:pt x="1088842" y="2907334"/>
                </a:lnTo>
                <a:lnTo>
                  <a:pt x="1080906" y="2897490"/>
                </a:lnTo>
                <a:lnTo>
                  <a:pt x="1066620" y="2878756"/>
                </a:lnTo>
                <a:lnTo>
                  <a:pt x="1053288" y="2859386"/>
                </a:lnTo>
                <a:lnTo>
                  <a:pt x="1040272" y="2839699"/>
                </a:lnTo>
                <a:lnTo>
                  <a:pt x="1027892" y="2819377"/>
                </a:lnTo>
                <a:lnTo>
                  <a:pt x="1016146" y="2799055"/>
                </a:lnTo>
                <a:lnTo>
                  <a:pt x="1004718" y="2778733"/>
                </a:lnTo>
                <a:lnTo>
                  <a:pt x="993608" y="2757458"/>
                </a:lnTo>
                <a:lnTo>
                  <a:pt x="983132" y="2736501"/>
                </a:lnTo>
                <a:lnTo>
                  <a:pt x="973291" y="2715226"/>
                </a:lnTo>
                <a:lnTo>
                  <a:pt x="963768" y="2693316"/>
                </a:lnTo>
                <a:lnTo>
                  <a:pt x="954562" y="2671724"/>
                </a:lnTo>
                <a:lnTo>
                  <a:pt x="945673" y="2649814"/>
                </a:lnTo>
                <a:lnTo>
                  <a:pt x="937420" y="2627904"/>
                </a:lnTo>
                <a:lnTo>
                  <a:pt x="929166" y="2605677"/>
                </a:lnTo>
                <a:lnTo>
                  <a:pt x="921230" y="2583132"/>
                </a:lnTo>
                <a:lnTo>
                  <a:pt x="913294" y="2561222"/>
                </a:lnTo>
                <a:lnTo>
                  <a:pt x="911706" y="2556777"/>
                </a:lnTo>
                <a:lnTo>
                  <a:pt x="910119" y="2552332"/>
                </a:lnTo>
                <a:lnTo>
                  <a:pt x="907580" y="2543123"/>
                </a:lnTo>
                <a:lnTo>
                  <a:pt x="905992" y="2538678"/>
                </a:lnTo>
                <a:lnTo>
                  <a:pt x="904088" y="2534232"/>
                </a:lnTo>
                <a:lnTo>
                  <a:pt x="902501" y="2530104"/>
                </a:lnTo>
                <a:lnTo>
                  <a:pt x="899961" y="2526294"/>
                </a:lnTo>
                <a:lnTo>
                  <a:pt x="885676" y="2512640"/>
                </a:lnTo>
                <a:lnTo>
                  <a:pt x="871073" y="2498668"/>
                </a:lnTo>
                <a:lnTo>
                  <a:pt x="842821" y="2470726"/>
                </a:lnTo>
                <a:lnTo>
                  <a:pt x="815203" y="2442465"/>
                </a:lnTo>
                <a:lnTo>
                  <a:pt x="787902" y="2413570"/>
                </a:lnTo>
                <a:lnTo>
                  <a:pt x="760919" y="2384357"/>
                </a:lnTo>
                <a:lnTo>
                  <a:pt x="734571" y="2354826"/>
                </a:lnTo>
                <a:lnTo>
                  <a:pt x="708223" y="2324978"/>
                </a:lnTo>
                <a:lnTo>
                  <a:pt x="681875" y="2295130"/>
                </a:lnTo>
                <a:lnTo>
                  <a:pt x="677431" y="2290049"/>
                </a:lnTo>
                <a:lnTo>
                  <a:pt x="672669" y="2285286"/>
                </a:lnTo>
                <a:lnTo>
                  <a:pt x="667590" y="2281158"/>
                </a:lnTo>
                <a:lnTo>
                  <a:pt x="664733" y="2279253"/>
                </a:lnTo>
                <a:lnTo>
                  <a:pt x="661559" y="2277665"/>
                </a:lnTo>
                <a:lnTo>
                  <a:pt x="620925" y="2252580"/>
                </a:lnTo>
                <a:lnTo>
                  <a:pt x="580292" y="2227495"/>
                </a:lnTo>
                <a:lnTo>
                  <a:pt x="539659" y="2202092"/>
                </a:lnTo>
                <a:lnTo>
                  <a:pt x="498709" y="2177642"/>
                </a:lnTo>
                <a:lnTo>
                  <a:pt x="493312" y="2177325"/>
                </a:lnTo>
                <a:lnTo>
                  <a:pt x="487915" y="2176372"/>
                </a:lnTo>
                <a:lnTo>
                  <a:pt x="477122" y="2174467"/>
                </a:lnTo>
                <a:lnTo>
                  <a:pt x="472043" y="2173515"/>
                </a:lnTo>
                <a:lnTo>
                  <a:pt x="466329" y="2172879"/>
                </a:lnTo>
                <a:lnTo>
                  <a:pt x="461250" y="2172562"/>
                </a:lnTo>
                <a:lnTo>
                  <a:pt x="455536" y="2172562"/>
                </a:lnTo>
                <a:lnTo>
                  <a:pt x="448869" y="2174150"/>
                </a:lnTo>
                <a:lnTo>
                  <a:pt x="441568" y="2176372"/>
                </a:lnTo>
                <a:lnTo>
                  <a:pt x="434584" y="2177642"/>
                </a:lnTo>
                <a:lnTo>
                  <a:pt x="427283" y="2179230"/>
                </a:lnTo>
                <a:lnTo>
                  <a:pt x="419982" y="2179865"/>
                </a:lnTo>
                <a:lnTo>
                  <a:pt x="412998" y="2180500"/>
                </a:lnTo>
                <a:lnTo>
                  <a:pt x="405697" y="2181135"/>
                </a:lnTo>
                <a:lnTo>
                  <a:pt x="398395" y="2181135"/>
                </a:lnTo>
                <a:lnTo>
                  <a:pt x="391094" y="2181135"/>
                </a:lnTo>
                <a:lnTo>
                  <a:pt x="383793" y="2180500"/>
                </a:lnTo>
                <a:lnTo>
                  <a:pt x="377126" y="2179865"/>
                </a:lnTo>
                <a:lnTo>
                  <a:pt x="369825" y="2178913"/>
                </a:lnTo>
                <a:lnTo>
                  <a:pt x="362524" y="2177325"/>
                </a:lnTo>
                <a:lnTo>
                  <a:pt x="355540" y="2175737"/>
                </a:lnTo>
                <a:lnTo>
                  <a:pt x="348556" y="2173515"/>
                </a:lnTo>
                <a:lnTo>
                  <a:pt x="341890" y="2171292"/>
                </a:lnTo>
                <a:lnTo>
                  <a:pt x="339033" y="2170339"/>
                </a:lnTo>
                <a:lnTo>
                  <a:pt x="336493" y="2169704"/>
                </a:lnTo>
                <a:lnTo>
                  <a:pt x="331414" y="2168752"/>
                </a:lnTo>
                <a:lnTo>
                  <a:pt x="326335" y="2168434"/>
                </a:lnTo>
                <a:lnTo>
                  <a:pt x="321256" y="2168434"/>
                </a:lnTo>
                <a:lnTo>
                  <a:pt x="310463" y="2169069"/>
                </a:lnTo>
                <a:lnTo>
                  <a:pt x="305384" y="2169069"/>
                </a:lnTo>
                <a:lnTo>
                  <a:pt x="299987" y="2168434"/>
                </a:lnTo>
                <a:lnTo>
                  <a:pt x="290464" y="2167799"/>
                </a:lnTo>
                <a:lnTo>
                  <a:pt x="280940" y="2165894"/>
                </a:lnTo>
                <a:lnTo>
                  <a:pt x="272052" y="2163989"/>
                </a:lnTo>
                <a:lnTo>
                  <a:pt x="262846" y="2161448"/>
                </a:lnTo>
                <a:lnTo>
                  <a:pt x="254275" y="2158273"/>
                </a:lnTo>
                <a:lnTo>
                  <a:pt x="245069" y="2155098"/>
                </a:lnTo>
                <a:lnTo>
                  <a:pt x="236815" y="2150652"/>
                </a:lnTo>
                <a:lnTo>
                  <a:pt x="228244" y="2146524"/>
                </a:lnTo>
                <a:lnTo>
                  <a:pt x="220308" y="2141761"/>
                </a:lnTo>
                <a:lnTo>
                  <a:pt x="212372" y="2136681"/>
                </a:lnTo>
                <a:lnTo>
                  <a:pt x="204436" y="2131600"/>
                </a:lnTo>
                <a:lnTo>
                  <a:pt x="197134" y="2125567"/>
                </a:lnTo>
                <a:lnTo>
                  <a:pt x="189833" y="2119534"/>
                </a:lnTo>
                <a:lnTo>
                  <a:pt x="182849" y="2113183"/>
                </a:lnTo>
                <a:lnTo>
                  <a:pt x="176183" y="2106515"/>
                </a:lnTo>
                <a:lnTo>
                  <a:pt x="169516" y="2099847"/>
                </a:lnTo>
                <a:lnTo>
                  <a:pt x="161580" y="2090956"/>
                </a:lnTo>
                <a:lnTo>
                  <a:pt x="153644" y="2082065"/>
                </a:lnTo>
                <a:lnTo>
                  <a:pt x="146660" y="2073174"/>
                </a:lnTo>
                <a:lnTo>
                  <a:pt x="139359" y="2063966"/>
                </a:lnTo>
                <a:lnTo>
                  <a:pt x="132375" y="2054122"/>
                </a:lnTo>
                <a:lnTo>
                  <a:pt x="125709" y="2044596"/>
                </a:lnTo>
                <a:lnTo>
                  <a:pt x="119677" y="2034435"/>
                </a:lnTo>
                <a:lnTo>
                  <a:pt x="113328" y="2024592"/>
                </a:lnTo>
                <a:lnTo>
                  <a:pt x="107614" y="2014113"/>
                </a:lnTo>
                <a:lnTo>
                  <a:pt x="101900" y="2003634"/>
                </a:lnTo>
                <a:lnTo>
                  <a:pt x="96504" y="1993473"/>
                </a:lnTo>
                <a:lnTo>
                  <a:pt x="91425" y="1982677"/>
                </a:lnTo>
                <a:lnTo>
                  <a:pt x="81584" y="1961402"/>
                </a:lnTo>
                <a:lnTo>
                  <a:pt x="72378" y="1939810"/>
                </a:lnTo>
                <a:lnTo>
                  <a:pt x="65711" y="1922663"/>
                </a:lnTo>
                <a:lnTo>
                  <a:pt x="59680" y="1905199"/>
                </a:lnTo>
                <a:lnTo>
                  <a:pt x="53648" y="1887417"/>
                </a:lnTo>
                <a:lnTo>
                  <a:pt x="48252" y="1869953"/>
                </a:lnTo>
                <a:lnTo>
                  <a:pt x="42855" y="1851853"/>
                </a:lnTo>
                <a:lnTo>
                  <a:pt x="38094" y="1834072"/>
                </a:lnTo>
                <a:lnTo>
                  <a:pt x="33649" y="1815972"/>
                </a:lnTo>
                <a:lnTo>
                  <a:pt x="29523" y="1798190"/>
                </a:lnTo>
                <a:lnTo>
                  <a:pt x="25713" y="1779773"/>
                </a:lnTo>
                <a:lnTo>
                  <a:pt x="21904" y="1761674"/>
                </a:lnTo>
                <a:lnTo>
                  <a:pt x="18729" y="1743575"/>
                </a:lnTo>
                <a:lnTo>
                  <a:pt x="15872" y="1725158"/>
                </a:lnTo>
                <a:lnTo>
                  <a:pt x="13333" y="1707058"/>
                </a:lnTo>
                <a:lnTo>
                  <a:pt x="10793" y="1688324"/>
                </a:lnTo>
                <a:lnTo>
                  <a:pt x="8889" y="1669907"/>
                </a:lnTo>
                <a:lnTo>
                  <a:pt x="6984" y="1651490"/>
                </a:lnTo>
                <a:lnTo>
                  <a:pt x="5714" y="1645139"/>
                </a:lnTo>
                <a:lnTo>
                  <a:pt x="5079" y="1638471"/>
                </a:lnTo>
                <a:lnTo>
                  <a:pt x="4762" y="1632121"/>
                </a:lnTo>
                <a:lnTo>
                  <a:pt x="4444" y="1625452"/>
                </a:lnTo>
                <a:lnTo>
                  <a:pt x="3809" y="1612433"/>
                </a:lnTo>
                <a:lnTo>
                  <a:pt x="3174" y="1605765"/>
                </a:lnTo>
                <a:lnTo>
                  <a:pt x="2222" y="1599415"/>
                </a:lnTo>
                <a:lnTo>
                  <a:pt x="1270" y="1579093"/>
                </a:lnTo>
                <a:lnTo>
                  <a:pt x="317" y="1558770"/>
                </a:lnTo>
                <a:lnTo>
                  <a:pt x="0" y="1538448"/>
                </a:lnTo>
                <a:lnTo>
                  <a:pt x="0" y="1518126"/>
                </a:lnTo>
                <a:lnTo>
                  <a:pt x="0" y="1497804"/>
                </a:lnTo>
                <a:lnTo>
                  <a:pt x="317" y="1477799"/>
                </a:lnTo>
                <a:lnTo>
                  <a:pt x="1270" y="1457477"/>
                </a:lnTo>
                <a:lnTo>
                  <a:pt x="2222" y="1437155"/>
                </a:lnTo>
                <a:lnTo>
                  <a:pt x="4127" y="1414293"/>
                </a:lnTo>
                <a:lnTo>
                  <a:pt x="5714" y="1391748"/>
                </a:lnTo>
                <a:lnTo>
                  <a:pt x="8254" y="1369203"/>
                </a:lnTo>
                <a:lnTo>
                  <a:pt x="10476" y="1346658"/>
                </a:lnTo>
                <a:lnTo>
                  <a:pt x="13650" y="1324113"/>
                </a:lnTo>
                <a:lnTo>
                  <a:pt x="17142" y="1301886"/>
                </a:lnTo>
                <a:lnTo>
                  <a:pt x="20951" y="1279341"/>
                </a:lnTo>
                <a:lnTo>
                  <a:pt x="25078" y="1256796"/>
                </a:lnTo>
                <a:lnTo>
                  <a:pt x="29840" y="1234887"/>
                </a:lnTo>
                <a:lnTo>
                  <a:pt x="34919" y="1212342"/>
                </a:lnTo>
                <a:lnTo>
                  <a:pt x="40951" y="1190749"/>
                </a:lnTo>
                <a:lnTo>
                  <a:pt x="47300" y="1168839"/>
                </a:lnTo>
                <a:lnTo>
                  <a:pt x="53966" y="1147247"/>
                </a:lnTo>
                <a:lnTo>
                  <a:pt x="61267" y="1125337"/>
                </a:lnTo>
                <a:lnTo>
                  <a:pt x="69203" y="1104380"/>
                </a:lnTo>
                <a:lnTo>
                  <a:pt x="77457" y="1083423"/>
                </a:lnTo>
                <a:lnTo>
                  <a:pt x="86028" y="1064053"/>
                </a:lnTo>
                <a:lnTo>
                  <a:pt x="95551" y="1045001"/>
                </a:lnTo>
                <a:lnTo>
                  <a:pt x="105075" y="1025949"/>
                </a:lnTo>
                <a:lnTo>
                  <a:pt x="115551" y="1007532"/>
                </a:lnTo>
                <a:lnTo>
                  <a:pt x="120947" y="998642"/>
                </a:lnTo>
                <a:lnTo>
                  <a:pt x="126344" y="989751"/>
                </a:lnTo>
                <a:lnTo>
                  <a:pt x="132375" y="981177"/>
                </a:lnTo>
                <a:lnTo>
                  <a:pt x="138724" y="972604"/>
                </a:lnTo>
                <a:lnTo>
                  <a:pt x="144756" y="963713"/>
                </a:lnTo>
                <a:lnTo>
                  <a:pt x="151422" y="955457"/>
                </a:lnTo>
                <a:lnTo>
                  <a:pt x="157771" y="947519"/>
                </a:lnTo>
                <a:lnTo>
                  <a:pt x="164755" y="939580"/>
                </a:lnTo>
                <a:lnTo>
                  <a:pt x="171739" y="932595"/>
                </a:lnTo>
                <a:lnTo>
                  <a:pt x="178722" y="925609"/>
                </a:lnTo>
                <a:lnTo>
                  <a:pt x="185706" y="918623"/>
                </a:lnTo>
                <a:lnTo>
                  <a:pt x="193325" y="912273"/>
                </a:lnTo>
                <a:lnTo>
                  <a:pt x="201261" y="906239"/>
                </a:lnTo>
                <a:lnTo>
                  <a:pt x="209197" y="900206"/>
                </a:lnTo>
                <a:lnTo>
                  <a:pt x="217451" y="894808"/>
                </a:lnTo>
                <a:lnTo>
                  <a:pt x="226339" y="889728"/>
                </a:lnTo>
                <a:lnTo>
                  <a:pt x="234910" y="884965"/>
                </a:lnTo>
                <a:lnTo>
                  <a:pt x="243799" y="880519"/>
                </a:lnTo>
                <a:lnTo>
                  <a:pt x="252687" y="877026"/>
                </a:lnTo>
                <a:lnTo>
                  <a:pt x="262211" y="873851"/>
                </a:lnTo>
                <a:lnTo>
                  <a:pt x="271417" y="870993"/>
                </a:lnTo>
                <a:lnTo>
                  <a:pt x="280940" y="869088"/>
                </a:lnTo>
                <a:lnTo>
                  <a:pt x="291098" y="867500"/>
                </a:lnTo>
                <a:lnTo>
                  <a:pt x="300622" y="866548"/>
                </a:lnTo>
                <a:lnTo>
                  <a:pt x="303161" y="866230"/>
                </a:lnTo>
                <a:lnTo>
                  <a:pt x="305701" y="865913"/>
                </a:lnTo>
                <a:lnTo>
                  <a:pt x="310463" y="865913"/>
                </a:lnTo>
                <a:lnTo>
                  <a:pt x="315224" y="866230"/>
                </a:lnTo>
                <a:lnTo>
                  <a:pt x="319986" y="866548"/>
                </a:lnTo>
                <a:lnTo>
                  <a:pt x="324430" y="867183"/>
                </a:lnTo>
                <a:lnTo>
                  <a:pt x="329510" y="867183"/>
                </a:lnTo>
                <a:lnTo>
                  <a:pt x="331414" y="866865"/>
                </a:lnTo>
                <a:lnTo>
                  <a:pt x="333954" y="866548"/>
                </a:lnTo>
                <a:lnTo>
                  <a:pt x="335858" y="865913"/>
                </a:lnTo>
                <a:lnTo>
                  <a:pt x="338398" y="864643"/>
                </a:lnTo>
                <a:lnTo>
                  <a:pt x="345699" y="862420"/>
                </a:lnTo>
                <a:lnTo>
                  <a:pt x="353001" y="859880"/>
                </a:lnTo>
                <a:lnTo>
                  <a:pt x="359984" y="857974"/>
                </a:lnTo>
                <a:lnTo>
                  <a:pt x="367603" y="856387"/>
                </a:lnTo>
                <a:lnTo>
                  <a:pt x="374904" y="855117"/>
                </a:lnTo>
                <a:lnTo>
                  <a:pt x="382523" y="854164"/>
                </a:lnTo>
                <a:lnTo>
                  <a:pt x="390142" y="853846"/>
                </a:lnTo>
                <a:lnTo>
                  <a:pt x="397761" y="853529"/>
                </a:lnTo>
                <a:lnTo>
                  <a:pt x="405379" y="853529"/>
                </a:lnTo>
                <a:lnTo>
                  <a:pt x="412998" y="854164"/>
                </a:lnTo>
                <a:lnTo>
                  <a:pt x="420617" y="854799"/>
                </a:lnTo>
                <a:lnTo>
                  <a:pt x="427918" y="855752"/>
                </a:lnTo>
                <a:lnTo>
                  <a:pt x="435537" y="857339"/>
                </a:lnTo>
                <a:lnTo>
                  <a:pt x="442838" y="858927"/>
                </a:lnTo>
                <a:lnTo>
                  <a:pt x="450139" y="861150"/>
                </a:lnTo>
                <a:lnTo>
                  <a:pt x="457440" y="863372"/>
                </a:lnTo>
                <a:lnTo>
                  <a:pt x="468234" y="861785"/>
                </a:lnTo>
                <a:lnTo>
                  <a:pt x="479027" y="859880"/>
                </a:lnTo>
                <a:lnTo>
                  <a:pt x="500613" y="855752"/>
                </a:lnTo>
                <a:lnTo>
                  <a:pt x="550135" y="823363"/>
                </a:lnTo>
                <a:lnTo>
                  <a:pt x="599974" y="790340"/>
                </a:lnTo>
                <a:lnTo>
                  <a:pt x="649178" y="756999"/>
                </a:lnTo>
                <a:lnTo>
                  <a:pt x="699017" y="724293"/>
                </a:lnTo>
                <a:lnTo>
                  <a:pt x="746317" y="672535"/>
                </a:lnTo>
                <a:lnTo>
                  <a:pt x="769808" y="646815"/>
                </a:lnTo>
                <a:lnTo>
                  <a:pt x="793616" y="620777"/>
                </a:lnTo>
                <a:lnTo>
                  <a:pt x="817425" y="595692"/>
                </a:lnTo>
                <a:lnTo>
                  <a:pt x="841868" y="570289"/>
                </a:lnTo>
                <a:lnTo>
                  <a:pt x="866629" y="545522"/>
                </a:lnTo>
                <a:lnTo>
                  <a:pt x="879010" y="533456"/>
                </a:lnTo>
                <a:lnTo>
                  <a:pt x="891707" y="521707"/>
                </a:lnTo>
                <a:lnTo>
                  <a:pt x="896152" y="517896"/>
                </a:lnTo>
                <a:lnTo>
                  <a:pt x="898056" y="515991"/>
                </a:lnTo>
                <a:lnTo>
                  <a:pt x="899644" y="513768"/>
                </a:lnTo>
                <a:lnTo>
                  <a:pt x="901548" y="511863"/>
                </a:lnTo>
                <a:lnTo>
                  <a:pt x="902818" y="509323"/>
                </a:lnTo>
                <a:lnTo>
                  <a:pt x="904088" y="506783"/>
                </a:lnTo>
                <a:lnTo>
                  <a:pt x="905040" y="504242"/>
                </a:lnTo>
                <a:lnTo>
                  <a:pt x="912024" y="482015"/>
                </a:lnTo>
                <a:lnTo>
                  <a:pt x="919643" y="460423"/>
                </a:lnTo>
                <a:lnTo>
                  <a:pt x="927261" y="438513"/>
                </a:lnTo>
                <a:lnTo>
                  <a:pt x="935198" y="416921"/>
                </a:lnTo>
                <a:lnTo>
                  <a:pt x="943451" y="395329"/>
                </a:lnTo>
                <a:lnTo>
                  <a:pt x="952340" y="374054"/>
                </a:lnTo>
                <a:lnTo>
                  <a:pt x="961228" y="352462"/>
                </a:lnTo>
                <a:lnTo>
                  <a:pt x="970434" y="331504"/>
                </a:lnTo>
                <a:lnTo>
                  <a:pt x="980275" y="310547"/>
                </a:lnTo>
                <a:lnTo>
                  <a:pt x="990116" y="289908"/>
                </a:lnTo>
                <a:lnTo>
                  <a:pt x="1000592" y="269268"/>
                </a:lnTo>
                <a:lnTo>
                  <a:pt x="1011385" y="248946"/>
                </a:lnTo>
                <a:lnTo>
                  <a:pt x="1022813" y="228941"/>
                </a:lnTo>
                <a:lnTo>
                  <a:pt x="1034558" y="208937"/>
                </a:lnTo>
                <a:lnTo>
                  <a:pt x="1046939" y="189567"/>
                </a:lnTo>
                <a:lnTo>
                  <a:pt x="1060272" y="170515"/>
                </a:lnTo>
                <a:lnTo>
                  <a:pt x="1072969" y="152733"/>
                </a:lnTo>
                <a:lnTo>
                  <a:pt x="1086620" y="135587"/>
                </a:lnTo>
                <a:lnTo>
                  <a:pt x="1093603" y="127013"/>
                </a:lnTo>
                <a:lnTo>
                  <a:pt x="1100905" y="118440"/>
                </a:lnTo>
                <a:lnTo>
                  <a:pt x="1108206" y="110184"/>
                </a:lnTo>
                <a:lnTo>
                  <a:pt x="1115825" y="101928"/>
                </a:lnTo>
                <a:lnTo>
                  <a:pt x="1123443" y="93990"/>
                </a:lnTo>
                <a:lnTo>
                  <a:pt x="1131380" y="86369"/>
                </a:lnTo>
                <a:lnTo>
                  <a:pt x="1139633" y="78748"/>
                </a:lnTo>
                <a:lnTo>
                  <a:pt x="1147569" y="71762"/>
                </a:lnTo>
                <a:lnTo>
                  <a:pt x="1156140" y="64777"/>
                </a:lnTo>
                <a:lnTo>
                  <a:pt x="1164711" y="57791"/>
                </a:lnTo>
                <a:lnTo>
                  <a:pt x="1173600" y="51440"/>
                </a:lnTo>
                <a:lnTo>
                  <a:pt x="1182806" y="45090"/>
                </a:lnTo>
                <a:lnTo>
                  <a:pt x="1189472" y="40644"/>
                </a:lnTo>
                <a:lnTo>
                  <a:pt x="1196456" y="36199"/>
                </a:lnTo>
                <a:lnTo>
                  <a:pt x="1203757" y="32388"/>
                </a:lnTo>
                <a:lnTo>
                  <a:pt x="1211059" y="28260"/>
                </a:lnTo>
                <a:lnTo>
                  <a:pt x="1218360" y="24450"/>
                </a:lnTo>
                <a:lnTo>
                  <a:pt x="1225661" y="20957"/>
                </a:lnTo>
                <a:lnTo>
                  <a:pt x="1233280" y="17782"/>
                </a:lnTo>
                <a:lnTo>
                  <a:pt x="1240899" y="14606"/>
                </a:lnTo>
                <a:lnTo>
                  <a:pt x="1248517" y="12066"/>
                </a:lnTo>
                <a:lnTo>
                  <a:pt x="1256454" y="9208"/>
                </a:lnTo>
                <a:lnTo>
                  <a:pt x="1264390" y="6986"/>
                </a:lnTo>
                <a:lnTo>
                  <a:pt x="1272326" y="5080"/>
                </a:lnTo>
                <a:lnTo>
                  <a:pt x="1280262" y="3175"/>
                </a:lnTo>
                <a:lnTo>
                  <a:pt x="1288198" y="1905"/>
                </a:lnTo>
                <a:lnTo>
                  <a:pt x="1296452" y="952"/>
                </a:lnTo>
                <a:lnTo>
                  <a:pt x="1304388"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64" name="语音播报"/>
          <p:cNvSpPr/>
          <p:nvPr/>
        </p:nvSpPr>
        <p:spPr>
          <a:xfrm>
            <a:off x="2568575" y="3899535"/>
            <a:ext cx="2686050" cy="1638300"/>
          </a:xfrm>
          <a:prstGeom prst="wedgeRoundRectCallout">
            <a:avLst>
              <a:gd name="adj1" fmla="val 79881"/>
              <a:gd name="adj2" fmla="val -59573"/>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t>粤ADD876 离场超时，请尽快离场前往</a:t>
            </a:r>
            <a:r>
              <a:rPr lang="en-US" altLang="zh-CN"/>
              <a:t>A</a:t>
            </a:r>
            <a:r>
              <a:rPr lang="zh-CN" altLang="en-US"/>
              <a:t>区</a:t>
            </a:r>
            <a:endParaRPr lang="zh-CN" altLang="en-US"/>
          </a:p>
        </p:txBody>
      </p:sp>
      <p:pic>
        <p:nvPicPr>
          <p:cNvPr id="181" name="入口注册车辆" descr="PMS18-出租车调度中心-注册车辆"/>
          <p:cNvPicPr>
            <a:picLocks noChangeAspect="1"/>
          </p:cNvPicPr>
          <p:nvPr/>
        </p:nvPicPr>
        <p:blipFill>
          <a:blip r:embed="rId10"/>
          <a:srcRect l="-7247" t="958" r="7247" b="-3899"/>
          <a:stretch>
            <a:fillRect/>
          </a:stretch>
        </p:blipFill>
        <p:spPr>
          <a:xfrm>
            <a:off x="2573655" y="1321435"/>
            <a:ext cx="3456940" cy="3932555"/>
          </a:xfrm>
          <a:prstGeom prst="wedgeRectCallout">
            <a:avLst>
              <a:gd name="adj1" fmla="val -80086"/>
              <a:gd name="adj2" fmla="val -33998"/>
            </a:avLst>
          </a:prstGeom>
          <a:solidFill>
            <a:schemeClr val="bg1"/>
          </a:solidFill>
        </p:spPr>
      </p:pic>
      <p:pic>
        <p:nvPicPr>
          <p:cNvPr id="183" name="图片 182" descr="s_vehicle_top"/>
          <p:cNvPicPr>
            <a:picLocks noChangeAspect="1"/>
          </p:cNvPicPr>
          <p:nvPr/>
        </p:nvPicPr>
        <p:blipFill>
          <a:blip r:embed="rId2"/>
          <a:stretch>
            <a:fillRect/>
          </a:stretch>
        </p:blipFill>
        <p:spPr>
          <a:xfrm rot="10800000">
            <a:off x="-259302" y="909542"/>
            <a:ext cx="835468" cy="358140"/>
          </a:xfrm>
          <a:prstGeom prst="rect">
            <a:avLst/>
          </a:prstGeom>
        </p:spPr>
      </p:pic>
      <p:pic>
        <p:nvPicPr>
          <p:cNvPr id="184" name="图片 183" descr="s_vehicle_top"/>
          <p:cNvPicPr>
            <a:picLocks noChangeAspect="1"/>
          </p:cNvPicPr>
          <p:nvPr/>
        </p:nvPicPr>
        <p:blipFill>
          <a:blip r:embed="rId2"/>
          <a:stretch>
            <a:fillRect/>
          </a:stretch>
        </p:blipFill>
        <p:spPr>
          <a:xfrm rot="16200000">
            <a:off x="1599343" y="908907"/>
            <a:ext cx="835468" cy="358140"/>
          </a:xfrm>
          <a:prstGeom prst="rect">
            <a:avLst/>
          </a:prstGeom>
        </p:spPr>
      </p:pic>
      <p:pic>
        <p:nvPicPr>
          <p:cNvPr id="185" name="闪光灯" descr="闪光灯-1"/>
          <p:cNvPicPr>
            <a:picLocks noChangeAspect="1"/>
          </p:cNvPicPr>
          <p:nvPr/>
        </p:nvPicPr>
        <p:blipFill>
          <a:blip r:embed="rId3"/>
          <a:stretch>
            <a:fillRect/>
          </a:stretch>
        </p:blipFill>
        <p:spPr>
          <a:xfrm rot="18240000">
            <a:off x="1697355" y="1236345"/>
            <a:ext cx="558800" cy="815340"/>
          </a:xfrm>
          <a:prstGeom prst="rect">
            <a:avLst/>
          </a:prstGeom>
        </p:spPr>
      </p:pic>
      <p:pic>
        <p:nvPicPr>
          <p:cNvPr id="186" name="入口注册车辆" descr="C:\Users\AKE\Desktop\强哥\出租车解决方案\配图\PMS18-出租车调度中心-未注册车辆.jpgPMS18-出租车调度中心-未注册车辆"/>
          <p:cNvPicPr>
            <a:picLocks noChangeAspect="1"/>
          </p:cNvPicPr>
          <p:nvPr/>
        </p:nvPicPr>
        <p:blipFill>
          <a:blip r:embed="rId11"/>
          <a:srcRect l="-10749" t="489" r="10749" b="-489"/>
          <a:stretch>
            <a:fillRect/>
          </a:stretch>
        </p:blipFill>
        <p:spPr>
          <a:xfrm>
            <a:off x="3329940" y="1372235"/>
            <a:ext cx="3244215" cy="3479165"/>
          </a:xfrm>
          <a:prstGeom prst="wedgeRectCallout">
            <a:avLst>
              <a:gd name="adj1" fmla="val -80086"/>
              <a:gd name="adj2" fmla="val -33998"/>
            </a:avLst>
          </a:prstGeom>
          <a:solidFill>
            <a:schemeClr val="bg1"/>
          </a:solidFill>
        </p:spPr>
      </p:pic>
      <p:pic>
        <p:nvPicPr>
          <p:cNvPr id="22" name="图片 21" descr="C:\Users\AKE\Desktop\强哥\出租车解决方案\配图\PMS18-出租车调度中心-车辆出场.jpgPMS18-出租车调度中心-车辆出场"/>
          <p:cNvPicPr>
            <a:picLocks noChangeAspect="1"/>
          </p:cNvPicPr>
          <p:nvPr/>
        </p:nvPicPr>
        <p:blipFill>
          <a:blip r:embed="rId12"/>
          <a:srcRect l="15455" t="6023" r="11525" b="22255"/>
          <a:stretch>
            <a:fillRect/>
          </a:stretch>
        </p:blipFill>
        <p:spPr>
          <a:xfrm>
            <a:off x="3869690" y="1886585"/>
            <a:ext cx="2731770" cy="2654300"/>
          </a:xfrm>
          <a:prstGeom prst="wedgeRoundRectCallout">
            <a:avLst>
              <a:gd name="adj1" fmla="val 68877"/>
              <a:gd name="adj2" fmla="val -48708"/>
              <a:gd name="adj3" fmla="val 16667"/>
            </a:avLst>
          </a:prstGeom>
          <a:solidFill>
            <a:schemeClr val="bg1"/>
          </a:solid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6"/>
                                        </p:tgtEl>
                                        <p:attrNameLst>
                                          <p:attrName>style.visibility</p:attrName>
                                        </p:attrNameLst>
                                      </p:cBhvr>
                                      <p:to>
                                        <p:strVal val="visible"/>
                                      </p:to>
                                    </p:set>
                                  </p:childTnLst>
                                </p:cTn>
                              </p:par>
                            </p:childTnLst>
                          </p:cTn>
                        </p:par>
                        <p:par>
                          <p:cTn id="9" fill="hold">
                            <p:stCondLst>
                              <p:cond delay="0"/>
                            </p:stCondLst>
                            <p:childTnLst>
                              <p:par>
                                <p:cTn id="10" presetID="64" presetClass="path" presetSubtype="0" fill="hold" nodeType="afterEffect">
                                  <p:stCondLst>
                                    <p:cond delay="0"/>
                                  </p:stCondLst>
                                  <p:childTnLst>
                                    <p:animMotion origin="layout" path="M 0.007917 0.001852 L 0.215764 0.001574 " pathEditMode="relative" rAng="0" ptsTypes="">
                                      <p:cBhvr>
                                        <p:cTn id="11" dur="3000" fill="hold"/>
                                        <p:tgtEl>
                                          <p:spTgt spid="183"/>
                                        </p:tgtEl>
                                        <p:attrNameLst>
                                          <p:attrName>ppt_x</p:attrName>
                                          <p:attrName>ppt_y</p:attrName>
                                        </p:attrNameLst>
                                      </p:cBhvr>
                                      <p:rCtr x="94" y="0"/>
                                    </p:animMotion>
                                  </p:childTnLst>
                                </p:cTn>
                              </p:par>
                              <p:par>
                                <p:cTn id="12" presetID="64" presetClass="path" presetSubtype="0" fill="hold" nodeType="withEffect">
                                  <p:stCondLst>
                                    <p:cond delay="0"/>
                                  </p:stCondLst>
                                  <p:childTnLst>
                                    <p:animMotion origin="layout" path="M 0.007986 0.001944 L 0.264028 -0.002130 " pathEditMode="relative" rAng="0" ptsTypes="">
                                      <p:cBhvr>
                                        <p:cTn id="13" dur="3000" fill="hold"/>
                                        <p:tgtEl>
                                          <p:spTgt spid="236"/>
                                        </p:tgtEl>
                                        <p:attrNameLst>
                                          <p:attrName>ppt_x</p:attrName>
                                          <p:attrName>ppt_y</p:attrName>
                                        </p:attrNameLst>
                                      </p:cBhvr>
                                      <p:rCtr x="101" y="0"/>
                                    </p:animMotion>
                                  </p:childTnLst>
                                </p:cTn>
                              </p:par>
                            </p:childTnLst>
                          </p:cTn>
                        </p:par>
                        <p:par>
                          <p:cTn id="14" fill="hold">
                            <p:stCondLst>
                              <p:cond delay="3000"/>
                            </p:stCondLst>
                            <p:childTnLst>
                              <p:par>
                                <p:cTn id="15" presetID="1" presetClass="exit" presetSubtype="0" fill="hold" nodeType="afterEffect">
                                  <p:stCondLst>
                                    <p:cond delay="0"/>
                                  </p:stCondLst>
                                  <p:childTnLst>
                                    <p:set>
                                      <p:cBhvr>
                                        <p:cTn id="16" dur="1" fill="hold">
                                          <p:stCondLst>
                                            <p:cond delay="0"/>
                                          </p:stCondLst>
                                        </p:cTn>
                                        <p:tgtEl>
                                          <p:spTgt spid="18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36"/>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nodeType="afterEffect">
                                  <p:stCondLst>
                                    <p:cond delay="0"/>
                                  </p:stCondLst>
                                  <p:childTnLst>
                                    <p:set>
                                      <p:cBhvr>
                                        <p:cTn id="21" dur="1" fill="hold">
                                          <p:stCondLst>
                                            <p:cond delay="0"/>
                                          </p:stCondLst>
                                        </p:cTn>
                                        <p:tgtEl>
                                          <p:spTgt spid="18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childTnLst>
                                </p:cTn>
                              </p:par>
                            </p:childTnLst>
                          </p:cTn>
                        </p:par>
                        <p:par>
                          <p:cTn id="24" fill="hold">
                            <p:stCondLst>
                              <p:cond delay="3000"/>
                            </p:stCondLst>
                            <p:childTnLst>
                              <p:par>
                                <p:cTn id="25" presetID="64" presetClass="path" presetSubtype="0" fill="hold" nodeType="afterEffect">
                                  <p:stCondLst>
                                    <p:cond delay="0"/>
                                  </p:stCondLst>
                                  <p:childTnLst>
                                    <p:animMotion origin="layout" path="M -0.000000 0.000000 L -0.001944 0.046759 " pathEditMode="relative" rAng="0" ptsTypes="">
                                      <p:cBhvr>
                                        <p:cTn id="26" dur="2000" fill="hold"/>
                                        <p:tgtEl>
                                          <p:spTgt spid="184"/>
                                        </p:tgtEl>
                                        <p:attrNameLst>
                                          <p:attrName>ppt_x</p:attrName>
                                          <p:attrName>ppt_y</p:attrName>
                                        </p:attrNameLst>
                                      </p:cBhvr>
                                      <p:rCtr x="0" y="40"/>
                                    </p:animMotion>
                                  </p:childTnLst>
                                </p:cTn>
                              </p:par>
                              <p:par>
                                <p:cTn id="27" presetID="64" presetClass="path" presetSubtype="0" fill="hold" nodeType="withEffect">
                                  <p:stCondLst>
                                    <p:cond delay="0"/>
                                  </p:stCondLst>
                                  <p:childTnLst>
                                    <p:animMotion origin="layout" path="M -0.000000 0.000000 L -0.001944 0.046759 " pathEditMode="relative" rAng="0" ptsTypes="">
                                      <p:cBhvr>
                                        <p:cTn id="28" dur="2000" fill="hold"/>
                                        <p:tgtEl>
                                          <p:spTgt spid="54"/>
                                        </p:tgtEl>
                                        <p:attrNameLst>
                                          <p:attrName>ppt_x</p:attrName>
                                          <p:attrName>ppt_y</p:attrName>
                                        </p:attrNameLst>
                                      </p:cBhvr>
                                      <p:rCtr x="0" y="40"/>
                                    </p:animMotion>
                                  </p:childTnLst>
                                </p:cTn>
                              </p:par>
                            </p:childTnLst>
                          </p:cTn>
                        </p:par>
                        <p:par>
                          <p:cTn id="29" fill="hold">
                            <p:stCondLst>
                              <p:cond delay="5000"/>
                            </p:stCondLst>
                            <p:childTnLst>
                              <p:par>
                                <p:cTn id="30" presetID="10" presetClass="entr" presetSubtype="0" fill="hold" nodeType="afterEffect">
                                  <p:stCondLst>
                                    <p:cond delay="0"/>
                                  </p:stCondLst>
                                  <p:childTnLst>
                                    <p:set>
                                      <p:cBhvr>
                                        <p:cTn id="31" dur="1" fill="hold">
                                          <p:stCondLst>
                                            <p:cond delay="0"/>
                                          </p:stCondLst>
                                        </p:cTn>
                                        <p:tgtEl>
                                          <p:spTgt spid="185"/>
                                        </p:tgtEl>
                                        <p:attrNameLst>
                                          <p:attrName>style.visibility</p:attrName>
                                        </p:attrNameLst>
                                      </p:cBhvr>
                                      <p:to>
                                        <p:strVal val="visible"/>
                                      </p:to>
                                    </p:set>
                                    <p:animEffect transition="in" filter="fade">
                                      <p:cBhvr>
                                        <p:cTn id="32" dur="500"/>
                                        <p:tgtEl>
                                          <p:spTgt spid="185"/>
                                        </p:tgtEl>
                                      </p:cBhvr>
                                    </p:animEffect>
                                  </p:childTnLst>
                                </p:cTn>
                              </p:par>
                            </p:childTnLst>
                          </p:cTn>
                        </p:par>
                        <p:par>
                          <p:cTn id="33" fill="hold">
                            <p:stCondLst>
                              <p:cond delay="5500"/>
                            </p:stCondLst>
                            <p:childTnLst>
                              <p:par>
                                <p:cTn id="34" presetID="1" presetClass="exit" presetSubtype="0" fill="hold" nodeType="afterEffect">
                                  <p:stCondLst>
                                    <p:cond delay="500"/>
                                  </p:stCondLst>
                                  <p:childTnLst>
                                    <p:set>
                                      <p:cBhvr>
                                        <p:cTn id="35" dur="1" fill="hold">
                                          <p:stCondLst>
                                            <p:cond delay="0"/>
                                          </p:stCondLst>
                                        </p:cTn>
                                        <p:tgtEl>
                                          <p:spTgt spid="185"/>
                                        </p:tgtEl>
                                        <p:attrNameLst>
                                          <p:attrName>style.visibility</p:attrName>
                                        </p:attrNameLst>
                                      </p:cBhvr>
                                      <p:to>
                                        <p:strVal val="hidden"/>
                                      </p:to>
                                    </p:set>
                                  </p:childTnLst>
                                </p:cTn>
                              </p:par>
                            </p:childTnLst>
                          </p:cTn>
                        </p:par>
                        <p:par>
                          <p:cTn id="36" fill="hold">
                            <p:stCondLst>
                              <p:cond delay="6000"/>
                            </p:stCondLst>
                            <p:childTnLst>
                              <p:par>
                                <p:cTn id="37" presetID="22" presetClass="entr" presetSubtype="8" fill="hold" nodeType="afterEffect">
                                  <p:stCondLst>
                                    <p:cond delay="0"/>
                                  </p:stCondLst>
                                  <p:childTnLst>
                                    <p:set>
                                      <p:cBhvr>
                                        <p:cTn id="38" dur="1" fill="hold">
                                          <p:stCondLst>
                                            <p:cond delay="0"/>
                                          </p:stCondLst>
                                        </p:cTn>
                                        <p:tgtEl>
                                          <p:spTgt spid="186"/>
                                        </p:tgtEl>
                                        <p:attrNameLst>
                                          <p:attrName>style.visibility</p:attrName>
                                        </p:attrNameLst>
                                      </p:cBhvr>
                                      <p:to>
                                        <p:strVal val="visible"/>
                                      </p:to>
                                    </p:set>
                                    <p:animEffect transition="in" filter="wipe(left)">
                                      <p:cBhvr>
                                        <p:cTn id="39" dur="500"/>
                                        <p:tgtEl>
                                          <p:spTgt spid="18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2" fill="hold" nodeType="clickEffect">
                                  <p:stCondLst>
                                    <p:cond delay="0"/>
                                  </p:stCondLst>
                                  <p:childTnLst>
                                    <p:animEffect transition="out" filter="wipe(right)">
                                      <p:cBhvr>
                                        <p:cTn id="43" dur="500"/>
                                        <p:tgtEl>
                                          <p:spTgt spid="186"/>
                                        </p:tgtEl>
                                      </p:cBhvr>
                                    </p:animEffect>
                                    <p:set>
                                      <p:cBhvr>
                                        <p:cTn id="44" dur="1" fill="hold">
                                          <p:stCondLst>
                                            <p:cond delay="499"/>
                                          </p:stCondLst>
                                        </p:cTn>
                                        <p:tgtEl>
                                          <p:spTgt spid="186"/>
                                        </p:tgtEl>
                                        <p:attrNameLst>
                                          <p:attrName>style.visibility</p:attrName>
                                        </p:attrNameLst>
                                      </p:cBhvr>
                                      <p:to>
                                        <p:strVal val="hidden"/>
                                      </p:to>
                                    </p:set>
                                  </p:childTnLst>
                                </p:cTn>
                              </p:par>
                            </p:childTnLst>
                          </p:cTn>
                        </p:par>
                        <p:par>
                          <p:cTn id="45" fill="hold">
                            <p:stCondLst>
                              <p:cond delay="500"/>
                            </p:stCondLst>
                            <p:childTnLst>
                              <p:par>
                                <p:cTn id="46" presetID="1" presetClass="exit" presetSubtype="0" fill="hold" nodeType="afterEffect">
                                  <p:stCondLst>
                                    <p:cond delay="0"/>
                                  </p:stCondLst>
                                  <p:childTnLst>
                                    <p:set>
                                      <p:cBhvr>
                                        <p:cTn id="47" dur="1" fill="hold">
                                          <p:stCondLst>
                                            <p:cond delay="0"/>
                                          </p:stCondLst>
                                        </p:cTn>
                                        <p:tgtEl>
                                          <p:spTgt spid="184"/>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500"/>
                                        <p:tgtEl>
                                          <p:spTgt spid="67"/>
                                        </p:tgtEl>
                                      </p:cBhvr>
                                    </p:animEffect>
                                  </p:childTnLst>
                                </p:cTn>
                              </p:par>
                            </p:childTnLst>
                          </p:cTn>
                        </p:par>
                        <p:par>
                          <p:cTn id="52" fill="hold">
                            <p:stCondLst>
                              <p:cond delay="1000"/>
                            </p:stCondLst>
                            <p:childTnLst>
                              <p:par>
                                <p:cTn id="53" presetID="1" presetClass="exit" presetSubtype="0" fill="hold" nodeType="afterEffect">
                                  <p:stCondLst>
                                    <p:cond delay="500"/>
                                  </p:stCondLst>
                                  <p:childTnLst>
                                    <p:set>
                                      <p:cBhvr>
                                        <p:cTn id="54" dur="1" fill="hold">
                                          <p:stCondLst>
                                            <p:cond delay="0"/>
                                          </p:stCondLst>
                                        </p:cTn>
                                        <p:tgtEl>
                                          <p:spTgt spid="67"/>
                                        </p:tgtEl>
                                        <p:attrNameLst>
                                          <p:attrName>style.visibility</p:attrName>
                                        </p:attrNameLst>
                                      </p:cBhvr>
                                      <p:to>
                                        <p:strVal val="hidden"/>
                                      </p:to>
                                    </p:se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181"/>
                                        </p:tgtEl>
                                        <p:attrNameLst>
                                          <p:attrName>style.visibility</p:attrName>
                                        </p:attrNameLst>
                                      </p:cBhvr>
                                      <p:to>
                                        <p:strVal val="visible"/>
                                      </p:to>
                                    </p:set>
                                    <p:animEffect transition="in" filter="wipe(left)">
                                      <p:cBhvr>
                                        <p:cTn id="58" dur="500"/>
                                        <p:tgtEl>
                                          <p:spTgt spid="18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xit" presetSubtype="2" fill="hold" nodeType="clickEffect">
                                  <p:stCondLst>
                                    <p:cond delay="0"/>
                                  </p:stCondLst>
                                  <p:childTnLst>
                                    <p:animEffect transition="out" filter="wipe(right)">
                                      <p:cBhvr>
                                        <p:cTn id="62" dur="500"/>
                                        <p:tgtEl>
                                          <p:spTgt spid="181"/>
                                        </p:tgtEl>
                                      </p:cBhvr>
                                    </p:animEffect>
                                    <p:set>
                                      <p:cBhvr>
                                        <p:cTn id="63" dur="1" fill="hold">
                                          <p:stCondLst>
                                            <p:cond delay="499"/>
                                          </p:stCondLst>
                                        </p:cTn>
                                        <p:tgtEl>
                                          <p:spTgt spid="181"/>
                                        </p:tgtEl>
                                        <p:attrNameLst>
                                          <p:attrName>style.visibility</p:attrName>
                                        </p:attrNameLst>
                                      </p:cBhvr>
                                      <p:to>
                                        <p:strVal val="hidden"/>
                                      </p:to>
                                    </p:set>
                                  </p:childTnLst>
                                </p:cTn>
                              </p:par>
                            </p:childTnLst>
                          </p:cTn>
                        </p:par>
                        <p:par>
                          <p:cTn id="64" fill="hold">
                            <p:stCondLst>
                              <p:cond delay="500"/>
                            </p:stCondLst>
                            <p:childTnLst>
                              <p:par>
                                <p:cTn id="65" presetID="22" presetClass="exit" presetSubtype="8" fill="hold" nodeType="afterEffect">
                                  <p:stCondLst>
                                    <p:cond delay="0"/>
                                  </p:stCondLst>
                                  <p:childTnLst>
                                    <p:animEffect transition="out" filter="wipe(left)">
                                      <p:cBhvr>
                                        <p:cTn id="66" dur="500"/>
                                        <p:tgtEl>
                                          <p:spTgt spid="75"/>
                                        </p:tgtEl>
                                      </p:cBhvr>
                                    </p:animEffect>
                                    <p:set>
                                      <p:cBhvr>
                                        <p:cTn id="67" dur="1" fill="hold">
                                          <p:stCondLst>
                                            <p:cond delay="499"/>
                                          </p:stCondLst>
                                        </p:cTn>
                                        <p:tgtEl>
                                          <p:spTgt spid="75"/>
                                        </p:tgtEl>
                                        <p:attrNameLst>
                                          <p:attrName>style.visibility</p:attrName>
                                        </p:attrNameLst>
                                      </p:cBhvr>
                                      <p:to>
                                        <p:strVal val="hidden"/>
                                      </p:to>
                                    </p:set>
                                  </p:childTnLst>
                                </p:cTn>
                              </p:par>
                            </p:childTnLst>
                          </p:cTn>
                        </p:par>
                        <p:par>
                          <p:cTn id="68" fill="hold">
                            <p:stCondLst>
                              <p:cond delay="1000"/>
                            </p:stCondLst>
                            <p:childTnLst>
                              <p:par>
                                <p:cTn id="69" presetID="63" presetClass="path" presetSubtype="0" accel="50000" decel="50000" fill="hold" nodeType="afterEffect">
                                  <p:stCondLst>
                                    <p:cond delay="0"/>
                                  </p:stCondLst>
                                  <p:childTnLst>
                                    <p:animMotion origin="layout" path="M -0.002083 0.044815 L -0.002986 0.241389 " pathEditMode="relative" rAng="0" ptsTypes="">
                                      <p:cBhvr>
                                        <p:cTn id="70" dur="2000" fill="hold"/>
                                        <p:tgtEl>
                                          <p:spTgt spid="54"/>
                                        </p:tgtEl>
                                        <p:attrNameLst>
                                          <p:attrName>ppt_x</p:attrName>
                                          <p:attrName>ppt_y</p:attrName>
                                        </p:attrNameLst>
                                      </p:cBhvr>
                                      <p:rCtr x="0" y="83"/>
                                    </p:animMotion>
                                  </p:childTnLst>
                                </p:cTn>
                              </p:par>
                              <p:par>
                                <p:cTn id="71" presetID="42" presetClass="entr" presetSubtype="0" fill="hold" nodeType="withEffect">
                                  <p:stCondLst>
                                    <p:cond delay="0"/>
                                  </p:stCondLst>
                                  <p:childTnLst>
                                    <p:set>
                                      <p:cBhvr>
                                        <p:cTn id="72" dur="1" fill="hold">
                                          <p:stCondLst>
                                            <p:cond delay="0"/>
                                          </p:stCondLst>
                                        </p:cTn>
                                        <p:tgtEl>
                                          <p:spTgt spid="130"/>
                                        </p:tgtEl>
                                        <p:attrNameLst>
                                          <p:attrName>style.visibility</p:attrName>
                                        </p:attrNameLst>
                                      </p:cBhvr>
                                      <p:to>
                                        <p:strVal val="visible"/>
                                      </p:to>
                                    </p:set>
                                    <p:animEffect transition="in" filter="fade">
                                      <p:cBhvr>
                                        <p:cTn id="73" dur="1000"/>
                                        <p:tgtEl>
                                          <p:spTgt spid="130"/>
                                        </p:tgtEl>
                                      </p:cBhvr>
                                    </p:animEffect>
                                    <p:anim calcmode="lin" valueType="num">
                                      <p:cBhvr>
                                        <p:cTn id="74" dur="1000" fill="hold"/>
                                        <p:tgtEl>
                                          <p:spTgt spid="130"/>
                                        </p:tgtEl>
                                        <p:attrNameLst>
                                          <p:attrName>ppt_x</p:attrName>
                                        </p:attrNameLst>
                                      </p:cBhvr>
                                      <p:tavLst>
                                        <p:tav tm="0">
                                          <p:val>
                                            <p:strVal val="#ppt_x"/>
                                          </p:val>
                                        </p:tav>
                                        <p:tav tm="100000">
                                          <p:val>
                                            <p:strVal val="#ppt_x"/>
                                          </p:val>
                                        </p:tav>
                                      </p:tavLst>
                                    </p:anim>
                                    <p:anim calcmode="lin" valueType="num">
                                      <p:cBhvr>
                                        <p:cTn id="75" dur="1000" fill="hold"/>
                                        <p:tgtEl>
                                          <p:spTgt spid="130"/>
                                        </p:tgtEl>
                                        <p:attrNameLst>
                                          <p:attrName>ppt_y</p:attrName>
                                        </p:attrNameLst>
                                      </p:cBhvr>
                                      <p:tavLst>
                                        <p:tav tm="0">
                                          <p:val>
                                            <p:strVal val="#ppt_y+.1"/>
                                          </p:val>
                                        </p:tav>
                                        <p:tav tm="100000">
                                          <p:val>
                                            <p:strVal val="#ppt_y"/>
                                          </p:val>
                                        </p:tav>
                                      </p:tavLst>
                                    </p:anim>
                                  </p:childTnLst>
                                </p:cTn>
                              </p:par>
                              <p:par>
                                <p:cTn id="76" presetID="22" presetClass="entr" presetSubtype="2" fill="hold" nodeType="withEffect">
                                  <p:stCondLst>
                                    <p:cond delay="800"/>
                                  </p:stCondLst>
                                  <p:childTnLst>
                                    <p:set>
                                      <p:cBhvr>
                                        <p:cTn id="77" dur="1" fill="hold">
                                          <p:stCondLst>
                                            <p:cond delay="0"/>
                                          </p:stCondLst>
                                        </p:cTn>
                                        <p:tgtEl>
                                          <p:spTgt spid="75"/>
                                        </p:tgtEl>
                                        <p:attrNameLst>
                                          <p:attrName>style.visibility</p:attrName>
                                        </p:attrNameLst>
                                      </p:cBhvr>
                                      <p:to>
                                        <p:strVal val="visible"/>
                                      </p:to>
                                    </p:set>
                                    <p:animEffect transition="in" filter="wipe(right)">
                                      <p:cBhvr>
                                        <p:cTn id="78" dur="500"/>
                                        <p:tgtEl>
                                          <p:spTgt spid="75"/>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130"/>
                                        </p:tgtEl>
                                        <p:attrNameLst>
                                          <p:attrName>style.visibility</p:attrName>
                                        </p:attrNameLst>
                                      </p:cBhvr>
                                      <p:to>
                                        <p:strVal val="hidden"/>
                                      </p:to>
                                    </p:set>
                                  </p:childTnLst>
                                </p:cTn>
                              </p:par>
                              <p:par>
                                <p:cTn id="83" presetID="42" presetClass="path" presetSubtype="0" accel="50000" decel="50000" fill="hold" nodeType="withEffect">
                                  <p:stCondLst>
                                    <p:cond delay="0"/>
                                  </p:stCondLst>
                                  <p:childTnLst>
                                    <p:animMotion origin="layout" path="M -0.001111 0.235278 L -0.001111 0.571852 " pathEditMode="relative" rAng="0" ptsTypes="">
                                      <p:cBhvr>
                                        <p:cTn id="84" dur="2000" fill="hold"/>
                                        <p:tgtEl>
                                          <p:spTgt spid="54"/>
                                        </p:tgtEl>
                                        <p:attrNameLst>
                                          <p:attrName>ppt_x</p:attrName>
                                          <p:attrName>ppt_y</p:attrName>
                                        </p:attrNameLst>
                                      </p:cBhvr>
                                      <p:rCtr x="1" y="51"/>
                                    </p:animMotion>
                                  </p:childTnLst>
                                </p:cTn>
                              </p:par>
                            </p:childTnLst>
                          </p:cTn>
                        </p:par>
                        <p:par>
                          <p:cTn id="85" fill="hold">
                            <p:stCondLst>
                              <p:cond delay="0"/>
                            </p:stCondLst>
                            <p:childTnLst>
                              <p:par>
                                <p:cTn id="86" presetID="1" presetClass="exit" presetSubtype="0" fill="hold" nodeType="afterEffect">
                                  <p:stCondLst>
                                    <p:cond delay="0"/>
                                  </p:stCondLst>
                                  <p:childTnLst>
                                    <p:set>
                                      <p:cBhvr>
                                        <p:cTn id="87" dur="1" fill="hold">
                                          <p:stCondLst>
                                            <p:cond delay="0"/>
                                          </p:stCondLst>
                                        </p:cTn>
                                        <p:tgtEl>
                                          <p:spTgt spid="54"/>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173"/>
                                        </p:tgtEl>
                                        <p:attrNameLst>
                                          <p:attrName>style.visibility</p:attrName>
                                        </p:attrNameLst>
                                      </p:cBhvr>
                                      <p:to>
                                        <p:strVal val="visible"/>
                                      </p:to>
                                    </p:set>
                                  </p:childTnLst>
                                </p:cTn>
                              </p:par>
                            </p:childTnLst>
                          </p:cTn>
                        </p:par>
                        <p:par>
                          <p:cTn id="90" fill="hold">
                            <p:stCondLst>
                              <p:cond delay="0"/>
                            </p:stCondLst>
                            <p:childTnLst>
                              <p:par>
                                <p:cTn id="91" presetID="64" presetClass="path" presetSubtype="0" fill="hold" nodeType="afterEffect">
                                  <p:stCondLst>
                                    <p:cond delay="0"/>
                                  </p:stCondLst>
                                  <p:childTnLst>
                                    <p:animMotion origin="layout" path="M -0.000000 0.000000 L 0.212083 -0.001389 " pathEditMode="relative" rAng="0" ptsTypes="">
                                      <p:cBhvr>
                                        <p:cTn id="92" dur="2000" fill="hold"/>
                                        <p:tgtEl>
                                          <p:spTgt spid="173"/>
                                        </p:tgtEl>
                                        <p:attrNameLst>
                                          <p:attrName>ppt_x</p:attrName>
                                          <p:attrName>ppt_y</p:attrName>
                                        </p:attrNameLst>
                                      </p:cBhvr>
                                      <p:rCtr x="96" y="-1"/>
                                    </p:animMotion>
                                  </p:childTnLst>
                                </p:cTn>
                              </p:par>
                            </p:childTnLst>
                          </p:cTn>
                        </p:par>
                        <p:par>
                          <p:cTn id="93" fill="hold">
                            <p:stCondLst>
                              <p:cond delay="2000"/>
                            </p:stCondLst>
                            <p:childTnLst>
                              <p:par>
                                <p:cTn id="94" presetID="1" presetClass="entr" presetSubtype="0" fill="hold" nodeType="afterEffect">
                                  <p:stCondLst>
                                    <p:cond delay="0"/>
                                  </p:stCondLst>
                                  <p:childTnLst>
                                    <p:set>
                                      <p:cBhvr>
                                        <p:cTn id="95" dur="1" fill="hold">
                                          <p:stCondLst>
                                            <p:cond delay="0"/>
                                          </p:stCondLst>
                                        </p:cTn>
                                        <p:tgtEl>
                                          <p:spTgt spid="174"/>
                                        </p:tgtEl>
                                        <p:attrNameLst>
                                          <p:attrName>style.visibility</p:attrName>
                                        </p:attrNameLst>
                                      </p:cBhvr>
                                      <p:to>
                                        <p:strVal val="visible"/>
                                      </p:to>
                                    </p:set>
                                  </p:childTnLst>
                                </p:cTn>
                              </p:par>
                            </p:childTnLst>
                          </p:cTn>
                        </p:par>
                        <p:par>
                          <p:cTn id="96" fill="hold">
                            <p:stCondLst>
                              <p:cond delay="2000"/>
                            </p:stCondLst>
                            <p:childTnLst>
                              <p:par>
                                <p:cTn id="97" presetID="64" presetClass="path" presetSubtype="0" accel="50000" decel="50000" fill="hold" nodeType="afterEffect">
                                  <p:stCondLst>
                                    <p:cond delay="0"/>
                                  </p:stCondLst>
                                  <p:childTnLst>
                                    <p:animMotion origin="layout" path="M 0.000000 0.000000 L -0.001319 -0.503889 " pathEditMode="relative" rAng="0" ptsTypes="">
                                      <p:cBhvr>
                                        <p:cTn id="98" dur="2000" fill="hold"/>
                                        <p:tgtEl>
                                          <p:spTgt spid="174"/>
                                        </p:tgtEl>
                                        <p:attrNameLst>
                                          <p:attrName>ppt_x</p:attrName>
                                          <p:attrName>ppt_y</p:attrName>
                                        </p:attrNameLst>
                                      </p:cBhvr>
                                      <p:rCtr x="0" y="-125"/>
                                    </p:animMotion>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nodeType="clickEffect">
                                  <p:stCondLst>
                                    <p:cond delay="0"/>
                                  </p:stCondLst>
                                  <p:childTnLst>
                                    <p:animEffect transition="out" filter="fade">
                                      <p:cBhvr>
                                        <p:cTn id="102" dur="500" tmFilter="0, 0; .2, .5; .8, .5; 1, 0"/>
                                        <p:tgtEl>
                                          <p:spTgt spid="135"/>
                                        </p:tgtEl>
                                      </p:cBhvr>
                                    </p:animEffect>
                                    <p:animScale>
                                      <p:cBhvr>
                                        <p:cTn id="103" dur="250" autoRev="1" fill="hold"/>
                                        <p:tgtEl>
                                          <p:spTgt spid="135"/>
                                        </p:tgtEl>
                                      </p:cBhvr>
                                      <p:by x="105000" y="105000"/>
                                    </p:animScale>
                                  </p:childTnLst>
                                </p:cTn>
                              </p:par>
                            </p:childTnLst>
                          </p:cTn>
                        </p:par>
                        <p:par>
                          <p:cTn id="104" fill="hold">
                            <p:stCondLst>
                              <p:cond delay="500"/>
                            </p:stCondLst>
                            <p:childTnLst>
                              <p:par>
                                <p:cTn id="105" presetID="53" presetClass="entr" presetSubtype="16" fill="hold" nodeType="afterEffect">
                                  <p:stCondLst>
                                    <p:cond delay="0"/>
                                  </p:stCondLst>
                                  <p:childTnLst>
                                    <p:set>
                                      <p:cBhvr>
                                        <p:cTn id="106" dur="1" fill="hold">
                                          <p:stCondLst>
                                            <p:cond delay="0"/>
                                          </p:stCondLst>
                                        </p:cTn>
                                        <p:tgtEl>
                                          <p:spTgt spid="146"/>
                                        </p:tgtEl>
                                        <p:attrNameLst>
                                          <p:attrName>style.visibility</p:attrName>
                                        </p:attrNameLst>
                                      </p:cBhvr>
                                      <p:to>
                                        <p:strVal val="visible"/>
                                      </p:to>
                                    </p:set>
                                    <p:anim calcmode="lin" valueType="num">
                                      <p:cBhvr>
                                        <p:cTn id="107" dur="500" fill="hold"/>
                                        <p:tgtEl>
                                          <p:spTgt spid="146"/>
                                        </p:tgtEl>
                                        <p:attrNameLst>
                                          <p:attrName>ppt_w</p:attrName>
                                        </p:attrNameLst>
                                      </p:cBhvr>
                                      <p:tavLst>
                                        <p:tav tm="0">
                                          <p:val>
                                            <p:fltVal val="0"/>
                                          </p:val>
                                        </p:tav>
                                        <p:tav tm="100000">
                                          <p:val>
                                            <p:strVal val="#ppt_w"/>
                                          </p:val>
                                        </p:tav>
                                      </p:tavLst>
                                    </p:anim>
                                    <p:anim calcmode="lin" valueType="num">
                                      <p:cBhvr>
                                        <p:cTn id="108" dur="500" fill="hold"/>
                                        <p:tgtEl>
                                          <p:spTgt spid="146"/>
                                        </p:tgtEl>
                                        <p:attrNameLst>
                                          <p:attrName>ppt_h</p:attrName>
                                        </p:attrNameLst>
                                      </p:cBhvr>
                                      <p:tavLst>
                                        <p:tav tm="0">
                                          <p:val>
                                            <p:fltVal val="0"/>
                                          </p:val>
                                        </p:tav>
                                        <p:tav tm="100000">
                                          <p:val>
                                            <p:strVal val="#ppt_h"/>
                                          </p:val>
                                        </p:tav>
                                      </p:tavLst>
                                    </p:anim>
                                    <p:animEffect transition="in" filter="fade">
                                      <p:cBhvr>
                                        <p:cTn id="109" dur="500"/>
                                        <p:tgtEl>
                                          <p:spTgt spid="146"/>
                                        </p:tgtEl>
                                      </p:cBhvr>
                                    </p:animEffect>
                                  </p:childTnLst>
                                </p:cTn>
                              </p:par>
                            </p:childTnLst>
                          </p:cTn>
                        </p:par>
                      </p:childTnLst>
                    </p:cTn>
                  </p:par>
                  <p:par>
                    <p:cTn id="110" fill="hold">
                      <p:stCondLst>
                        <p:cond delay="indefinite"/>
                      </p:stCondLst>
                      <p:childTnLst>
                        <p:par>
                          <p:cTn id="111" fill="hold">
                            <p:stCondLst>
                              <p:cond delay="0"/>
                            </p:stCondLst>
                            <p:childTnLst>
                              <p:par>
                                <p:cTn id="112" presetID="53" presetClass="exit" presetSubtype="16" fill="hold" nodeType="clickEffect">
                                  <p:stCondLst>
                                    <p:cond delay="0"/>
                                  </p:stCondLst>
                                  <p:childTnLst>
                                    <p:anim calcmode="lin" valueType="num">
                                      <p:cBhvr>
                                        <p:cTn id="113" dur="500"/>
                                        <p:tgtEl>
                                          <p:spTgt spid="146"/>
                                        </p:tgtEl>
                                        <p:attrNameLst>
                                          <p:attrName>ppt_w</p:attrName>
                                        </p:attrNameLst>
                                      </p:cBhvr>
                                      <p:tavLst>
                                        <p:tav tm="0">
                                          <p:val>
                                            <p:strVal val="ppt_w"/>
                                          </p:val>
                                        </p:tav>
                                        <p:tav tm="100000">
                                          <p:val>
                                            <p:fltVal val="0"/>
                                          </p:val>
                                        </p:tav>
                                      </p:tavLst>
                                    </p:anim>
                                    <p:anim calcmode="lin" valueType="num">
                                      <p:cBhvr>
                                        <p:cTn id="114" dur="500"/>
                                        <p:tgtEl>
                                          <p:spTgt spid="146"/>
                                        </p:tgtEl>
                                        <p:attrNameLst>
                                          <p:attrName>ppt_h</p:attrName>
                                        </p:attrNameLst>
                                      </p:cBhvr>
                                      <p:tavLst>
                                        <p:tav tm="0">
                                          <p:val>
                                            <p:strVal val="ppt_h"/>
                                          </p:val>
                                        </p:tav>
                                        <p:tav tm="100000">
                                          <p:val>
                                            <p:fltVal val="0"/>
                                          </p:val>
                                        </p:tav>
                                      </p:tavLst>
                                    </p:anim>
                                    <p:animEffect transition="out" filter="fade">
                                      <p:cBhvr>
                                        <p:cTn id="115" dur="500"/>
                                        <p:tgtEl>
                                          <p:spTgt spid="146"/>
                                        </p:tgtEl>
                                      </p:cBhvr>
                                    </p:animEffect>
                                    <p:set>
                                      <p:cBhvr>
                                        <p:cTn id="116" dur="1" fill="hold">
                                          <p:stCondLst>
                                            <p:cond delay="499"/>
                                          </p:stCondLst>
                                        </p:cTn>
                                        <p:tgtEl>
                                          <p:spTgt spid="146"/>
                                        </p:tgtEl>
                                        <p:attrNameLst>
                                          <p:attrName>style.visibility</p:attrName>
                                        </p:attrNameLst>
                                      </p:cBhvr>
                                      <p:to>
                                        <p:strVal val="hidden"/>
                                      </p:to>
                                    </p:set>
                                  </p:childTnLst>
                                </p:cTn>
                              </p:par>
                            </p:childTnLst>
                          </p:cTn>
                        </p:par>
                        <p:par>
                          <p:cTn id="117" fill="hold">
                            <p:stCondLst>
                              <p:cond delay="500"/>
                            </p:stCondLst>
                            <p:childTnLst>
                              <p:par>
                                <p:cTn id="118" presetID="26" presetClass="emph" presetSubtype="0" fill="hold" nodeType="afterEffect">
                                  <p:stCondLst>
                                    <p:cond delay="0"/>
                                  </p:stCondLst>
                                  <p:childTnLst>
                                    <p:animEffect transition="out" filter="fade">
                                      <p:cBhvr>
                                        <p:cTn id="119" dur="500" tmFilter="0, 0; .2, .5; .8, .5; 1, 0"/>
                                        <p:tgtEl>
                                          <p:spTgt spid="136"/>
                                        </p:tgtEl>
                                      </p:cBhvr>
                                    </p:animEffect>
                                    <p:animScale>
                                      <p:cBhvr>
                                        <p:cTn id="120" dur="250" autoRev="1" fill="hold"/>
                                        <p:tgtEl>
                                          <p:spTgt spid="136"/>
                                        </p:tgtEl>
                                      </p:cBhvr>
                                      <p:by x="105000" y="105000"/>
                                    </p:animScale>
                                  </p:childTnLst>
                                </p:cTn>
                              </p:par>
                            </p:childTnLst>
                          </p:cTn>
                        </p:par>
                        <p:par>
                          <p:cTn id="121" fill="hold">
                            <p:stCondLst>
                              <p:cond delay="1000"/>
                            </p:stCondLst>
                            <p:childTnLst>
                              <p:par>
                                <p:cTn id="122" presetID="53" presetClass="entr" presetSubtype="16" fill="hold" nodeType="afterEffect">
                                  <p:stCondLst>
                                    <p:cond delay="0"/>
                                  </p:stCondLst>
                                  <p:childTnLst>
                                    <p:set>
                                      <p:cBhvr>
                                        <p:cTn id="123" dur="1" fill="hold">
                                          <p:stCondLst>
                                            <p:cond delay="0"/>
                                          </p:stCondLst>
                                        </p:cTn>
                                        <p:tgtEl>
                                          <p:spTgt spid="148"/>
                                        </p:tgtEl>
                                        <p:attrNameLst>
                                          <p:attrName>style.visibility</p:attrName>
                                        </p:attrNameLst>
                                      </p:cBhvr>
                                      <p:to>
                                        <p:strVal val="visible"/>
                                      </p:to>
                                    </p:set>
                                    <p:anim calcmode="lin" valueType="num">
                                      <p:cBhvr>
                                        <p:cTn id="124" dur="500" fill="hold"/>
                                        <p:tgtEl>
                                          <p:spTgt spid="148"/>
                                        </p:tgtEl>
                                        <p:attrNameLst>
                                          <p:attrName>ppt_w</p:attrName>
                                        </p:attrNameLst>
                                      </p:cBhvr>
                                      <p:tavLst>
                                        <p:tav tm="0">
                                          <p:val>
                                            <p:fltVal val="0"/>
                                          </p:val>
                                        </p:tav>
                                        <p:tav tm="100000">
                                          <p:val>
                                            <p:strVal val="#ppt_w"/>
                                          </p:val>
                                        </p:tav>
                                      </p:tavLst>
                                    </p:anim>
                                    <p:anim calcmode="lin" valueType="num">
                                      <p:cBhvr>
                                        <p:cTn id="125" dur="500" fill="hold"/>
                                        <p:tgtEl>
                                          <p:spTgt spid="148"/>
                                        </p:tgtEl>
                                        <p:attrNameLst>
                                          <p:attrName>ppt_h</p:attrName>
                                        </p:attrNameLst>
                                      </p:cBhvr>
                                      <p:tavLst>
                                        <p:tav tm="0">
                                          <p:val>
                                            <p:fltVal val="0"/>
                                          </p:val>
                                        </p:tav>
                                        <p:tav tm="100000">
                                          <p:val>
                                            <p:strVal val="#ppt_h"/>
                                          </p:val>
                                        </p:tav>
                                      </p:tavLst>
                                    </p:anim>
                                    <p:animEffect transition="in" filter="fade">
                                      <p:cBhvr>
                                        <p:cTn id="126" dur="500"/>
                                        <p:tgtEl>
                                          <p:spTgt spid="148"/>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xit" presetSubtype="16" fill="hold" nodeType="clickEffect">
                                  <p:stCondLst>
                                    <p:cond delay="0"/>
                                  </p:stCondLst>
                                  <p:childTnLst>
                                    <p:anim calcmode="lin" valueType="num">
                                      <p:cBhvr>
                                        <p:cTn id="130" dur="500"/>
                                        <p:tgtEl>
                                          <p:spTgt spid="148"/>
                                        </p:tgtEl>
                                        <p:attrNameLst>
                                          <p:attrName>ppt_w</p:attrName>
                                        </p:attrNameLst>
                                      </p:cBhvr>
                                      <p:tavLst>
                                        <p:tav tm="0">
                                          <p:val>
                                            <p:strVal val="ppt_w"/>
                                          </p:val>
                                        </p:tav>
                                        <p:tav tm="100000">
                                          <p:val>
                                            <p:fltVal val="0"/>
                                          </p:val>
                                        </p:tav>
                                      </p:tavLst>
                                    </p:anim>
                                    <p:anim calcmode="lin" valueType="num">
                                      <p:cBhvr>
                                        <p:cTn id="131" dur="500"/>
                                        <p:tgtEl>
                                          <p:spTgt spid="148"/>
                                        </p:tgtEl>
                                        <p:attrNameLst>
                                          <p:attrName>ppt_h</p:attrName>
                                        </p:attrNameLst>
                                      </p:cBhvr>
                                      <p:tavLst>
                                        <p:tav tm="0">
                                          <p:val>
                                            <p:strVal val="ppt_h"/>
                                          </p:val>
                                        </p:tav>
                                        <p:tav tm="100000">
                                          <p:val>
                                            <p:fltVal val="0"/>
                                          </p:val>
                                        </p:tav>
                                      </p:tavLst>
                                    </p:anim>
                                    <p:animEffect transition="out" filter="fade">
                                      <p:cBhvr>
                                        <p:cTn id="132" dur="500"/>
                                        <p:tgtEl>
                                          <p:spTgt spid="148"/>
                                        </p:tgtEl>
                                      </p:cBhvr>
                                    </p:animEffect>
                                    <p:set>
                                      <p:cBhvr>
                                        <p:cTn id="133" dur="1" fill="hold">
                                          <p:stCondLst>
                                            <p:cond delay="499"/>
                                          </p:stCondLst>
                                        </p:cTn>
                                        <p:tgtEl>
                                          <p:spTgt spid="148"/>
                                        </p:tgtEl>
                                        <p:attrNameLst>
                                          <p:attrName>style.visibility</p:attrName>
                                        </p:attrNameLst>
                                      </p:cBhvr>
                                      <p:to>
                                        <p:strVal val="hidden"/>
                                      </p:to>
                                    </p:set>
                                  </p:childTnLst>
                                </p:cTn>
                              </p:par>
                            </p:childTnLst>
                          </p:cTn>
                        </p:par>
                        <p:par>
                          <p:cTn id="134" fill="hold">
                            <p:stCondLst>
                              <p:cond delay="500"/>
                            </p:stCondLst>
                            <p:childTnLst>
                              <p:par>
                                <p:cTn id="135" presetID="26" presetClass="emph" presetSubtype="0" fill="hold" nodeType="afterEffect">
                                  <p:stCondLst>
                                    <p:cond delay="0"/>
                                  </p:stCondLst>
                                  <p:childTnLst>
                                    <p:animEffect transition="out" filter="fade">
                                      <p:cBhvr>
                                        <p:cTn id="136" dur="500" tmFilter="0, 0; .2, .5; .8, .5; 1, 0"/>
                                        <p:tgtEl>
                                          <p:spTgt spid="137"/>
                                        </p:tgtEl>
                                      </p:cBhvr>
                                    </p:animEffect>
                                    <p:animScale>
                                      <p:cBhvr>
                                        <p:cTn id="137" dur="250" autoRev="1" fill="hold"/>
                                        <p:tgtEl>
                                          <p:spTgt spid="137"/>
                                        </p:tgtEl>
                                      </p:cBhvr>
                                      <p:by x="105000" y="105000"/>
                                    </p:animScale>
                                  </p:childTnLst>
                                </p:cTn>
                              </p:par>
                            </p:childTnLst>
                          </p:cTn>
                        </p:par>
                        <p:par>
                          <p:cTn id="138" fill="hold">
                            <p:stCondLst>
                              <p:cond delay="1000"/>
                            </p:stCondLst>
                            <p:childTnLst>
                              <p:par>
                                <p:cTn id="139" presetID="53" presetClass="entr" presetSubtype="16" fill="hold" nodeType="afterEffect">
                                  <p:stCondLst>
                                    <p:cond delay="0"/>
                                  </p:stCondLst>
                                  <p:childTnLst>
                                    <p:set>
                                      <p:cBhvr>
                                        <p:cTn id="140" dur="1" fill="hold">
                                          <p:stCondLst>
                                            <p:cond delay="0"/>
                                          </p:stCondLst>
                                        </p:cTn>
                                        <p:tgtEl>
                                          <p:spTgt spid="155"/>
                                        </p:tgtEl>
                                        <p:attrNameLst>
                                          <p:attrName>style.visibility</p:attrName>
                                        </p:attrNameLst>
                                      </p:cBhvr>
                                      <p:to>
                                        <p:strVal val="visible"/>
                                      </p:to>
                                    </p:set>
                                    <p:anim calcmode="lin" valueType="num">
                                      <p:cBhvr>
                                        <p:cTn id="141" dur="500" fill="hold"/>
                                        <p:tgtEl>
                                          <p:spTgt spid="155"/>
                                        </p:tgtEl>
                                        <p:attrNameLst>
                                          <p:attrName>ppt_w</p:attrName>
                                        </p:attrNameLst>
                                      </p:cBhvr>
                                      <p:tavLst>
                                        <p:tav tm="0">
                                          <p:val>
                                            <p:fltVal val="0"/>
                                          </p:val>
                                        </p:tav>
                                        <p:tav tm="100000">
                                          <p:val>
                                            <p:strVal val="#ppt_w"/>
                                          </p:val>
                                        </p:tav>
                                      </p:tavLst>
                                    </p:anim>
                                    <p:anim calcmode="lin" valueType="num">
                                      <p:cBhvr>
                                        <p:cTn id="142" dur="500" fill="hold"/>
                                        <p:tgtEl>
                                          <p:spTgt spid="155"/>
                                        </p:tgtEl>
                                        <p:attrNameLst>
                                          <p:attrName>ppt_h</p:attrName>
                                        </p:attrNameLst>
                                      </p:cBhvr>
                                      <p:tavLst>
                                        <p:tav tm="0">
                                          <p:val>
                                            <p:fltVal val="0"/>
                                          </p:val>
                                        </p:tav>
                                        <p:tav tm="100000">
                                          <p:val>
                                            <p:strVal val="#ppt_h"/>
                                          </p:val>
                                        </p:tav>
                                      </p:tavLst>
                                    </p:anim>
                                    <p:animEffect transition="in" filter="fade">
                                      <p:cBhvr>
                                        <p:cTn id="143" dur="500"/>
                                        <p:tgtEl>
                                          <p:spTgt spid="155"/>
                                        </p:tgtEl>
                                      </p:cBhvr>
                                    </p:animEffect>
                                  </p:childTnLst>
                                </p:cTn>
                              </p:par>
                            </p:childTnLst>
                          </p:cTn>
                        </p:par>
                      </p:childTnLst>
                    </p:cTn>
                  </p:par>
                  <p:par>
                    <p:cTn id="144" fill="hold">
                      <p:stCondLst>
                        <p:cond delay="indefinite"/>
                      </p:stCondLst>
                      <p:childTnLst>
                        <p:par>
                          <p:cTn id="145" fill="hold">
                            <p:stCondLst>
                              <p:cond delay="0"/>
                            </p:stCondLst>
                            <p:childTnLst>
                              <p:par>
                                <p:cTn id="146" presetID="53" presetClass="exit" presetSubtype="16" fill="hold" nodeType="clickEffect">
                                  <p:stCondLst>
                                    <p:cond delay="0"/>
                                  </p:stCondLst>
                                  <p:childTnLst>
                                    <p:anim calcmode="lin" valueType="num">
                                      <p:cBhvr>
                                        <p:cTn id="147" dur="500"/>
                                        <p:tgtEl>
                                          <p:spTgt spid="155"/>
                                        </p:tgtEl>
                                        <p:attrNameLst>
                                          <p:attrName>ppt_w</p:attrName>
                                        </p:attrNameLst>
                                      </p:cBhvr>
                                      <p:tavLst>
                                        <p:tav tm="0">
                                          <p:val>
                                            <p:strVal val="ppt_w"/>
                                          </p:val>
                                        </p:tav>
                                        <p:tav tm="100000">
                                          <p:val>
                                            <p:fltVal val="0"/>
                                          </p:val>
                                        </p:tav>
                                      </p:tavLst>
                                    </p:anim>
                                    <p:anim calcmode="lin" valueType="num">
                                      <p:cBhvr>
                                        <p:cTn id="148" dur="500"/>
                                        <p:tgtEl>
                                          <p:spTgt spid="155"/>
                                        </p:tgtEl>
                                        <p:attrNameLst>
                                          <p:attrName>ppt_h</p:attrName>
                                        </p:attrNameLst>
                                      </p:cBhvr>
                                      <p:tavLst>
                                        <p:tav tm="0">
                                          <p:val>
                                            <p:strVal val="ppt_h"/>
                                          </p:val>
                                        </p:tav>
                                        <p:tav tm="100000">
                                          <p:val>
                                            <p:fltVal val="0"/>
                                          </p:val>
                                        </p:tav>
                                      </p:tavLst>
                                    </p:anim>
                                    <p:animEffect transition="out" filter="fade">
                                      <p:cBhvr>
                                        <p:cTn id="149" dur="500"/>
                                        <p:tgtEl>
                                          <p:spTgt spid="155"/>
                                        </p:tgtEl>
                                      </p:cBhvr>
                                    </p:animEffect>
                                    <p:set>
                                      <p:cBhvr>
                                        <p:cTn id="150" dur="1" fill="hold">
                                          <p:stCondLst>
                                            <p:cond delay="499"/>
                                          </p:stCondLst>
                                        </p:cTn>
                                        <p:tgtEl>
                                          <p:spTgt spid="155"/>
                                        </p:tgtEl>
                                        <p:attrNameLst>
                                          <p:attrName>style.visibility</p:attrName>
                                        </p:attrNameLst>
                                      </p:cBhvr>
                                      <p:to>
                                        <p:strVal val="hidden"/>
                                      </p:to>
                                    </p:set>
                                  </p:childTnLst>
                                </p:cTn>
                              </p:par>
                            </p:childTnLst>
                          </p:cTn>
                        </p:par>
                        <p:par>
                          <p:cTn id="151" fill="hold">
                            <p:stCondLst>
                              <p:cond delay="500"/>
                            </p:stCondLst>
                            <p:childTnLst>
                              <p:par>
                                <p:cTn id="152" presetID="50" presetClass="entr" presetSubtype="0" decel="100000" fill="hold" grpId="0" nodeType="afterEffect">
                                  <p:stCondLst>
                                    <p:cond delay="0"/>
                                  </p:stCondLst>
                                  <p:childTnLst>
                                    <p:set>
                                      <p:cBhvr>
                                        <p:cTn id="153" dur="1" fill="hold">
                                          <p:stCondLst>
                                            <p:cond delay="0"/>
                                          </p:stCondLst>
                                        </p:cTn>
                                        <p:tgtEl>
                                          <p:spTgt spid="162"/>
                                        </p:tgtEl>
                                        <p:attrNameLst>
                                          <p:attrName>style.visibility</p:attrName>
                                        </p:attrNameLst>
                                      </p:cBhvr>
                                      <p:to>
                                        <p:strVal val="visible"/>
                                      </p:to>
                                    </p:set>
                                    <p:anim calcmode="lin" valueType="num">
                                      <p:cBhvr>
                                        <p:cTn id="154" dur="1000" fill="hold"/>
                                        <p:tgtEl>
                                          <p:spTgt spid="162"/>
                                        </p:tgtEl>
                                        <p:attrNameLst>
                                          <p:attrName>ppt_w</p:attrName>
                                        </p:attrNameLst>
                                      </p:cBhvr>
                                      <p:tavLst>
                                        <p:tav tm="0">
                                          <p:val>
                                            <p:strVal val="#ppt_w+.3"/>
                                          </p:val>
                                        </p:tav>
                                        <p:tav tm="100000">
                                          <p:val>
                                            <p:strVal val="#ppt_w"/>
                                          </p:val>
                                        </p:tav>
                                      </p:tavLst>
                                    </p:anim>
                                    <p:anim calcmode="lin" valueType="num">
                                      <p:cBhvr>
                                        <p:cTn id="155" dur="1000" fill="hold"/>
                                        <p:tgtEl>
                                          <p:spTgt spid="162"/>
                                        </p:tgtEl>
                                        <p:attrNameLst>
                                          <p:attrName>ppt_h</p:attrName>
                                        </p:attrNameLst>
                                      </p:cBhvr>
                                      <p:tavLst>
                                        <p:tav tm="0">
                                          <p:val>
                                            <p:strVal val="#ppt_h"/>
                                          </p:val>
                                        </p:tav>
                                        <p:tav tm="100000">
                                          <p:val>
                                            <p:strVal val="#ppt_h"/>
                                          </p:val>
                                        </p:tav>
                                      </p:tavLst>
                                    </p:anim>
                                    <p:animEffect transition="in" filter="fade">
                                      <p:cBhvr>
                                        <p:cTn id="156" dur="1000"/>
                                        <p:tgtEl>
                                          <p:spTgt spid="162"/>
                                        </p:tgtEl>
                                      </p:cBhvr>
                                    </p:animEffect>
                                  </p:childTnLst>
                                </p:cTn>
                              </p:par>
                            </p:childTnLst>
                          </p:cTn>
                        </p:par>
                        <p:par>
                          <p:cTn id="157" fill="hold">
                            <p:stCondLst>
                              <p:cond delay="1500"/>
                            </p:stCondLst>
                            <p:childTnLst>
                              <p:par>
                                <p:cTn id="158" presetID="26" presetClass="emph" presetSubtype="0" repeatCount="indefinite" fill="hold" grpId="18" nodeType="afterEffect">
                                  <p:stCondLst>
                                    <p:cond delay="0"/>
                                  </p:stCondLst>
                                  <p:endCondLst>
                                    <p:cond evt="onNext">
                                      <p:tgtEl>
                                        <p:sldTgt/>
                                      </p:tgtEl>
                                    </p:cond>
                                  </p:endCondLst>
                                  <p:childTnLst>
                                    <p:animEffect transition="out" filter="fade">
                                      <p:cBhvr>
                                        <p:cTn id="159" dur="500" tmFilter="0, 0; .2, .5; .8, .5; 1, 0"/>
                                        <p:tgtEl>
                                          <p:spTgt spid="162"/>
                                        </p:tgtEl>
                                      </p:cBhvr>
                                    </p:animEffect>
                                    <p:animScale>
                                      <p:cBhvr>
                                        <p:cTn id="160" dur="250" autoRev="1" fill="hold"/>
                                        <p:tgtEl>
                                          <p:spTgt spid="162"/>
                                        </p:tgtEl>
                                      </p:cBhvr>
                                      <p:by x="105000" y="105000"/>
                                    </p:animScale>
                                  </p:childTnLst>
                                </p:cTn>
                              </p:par>
                              <p:par>
                                <p:cTn id="161" presetID="41" presetClass="entr" presetSubtype="0" fill="hold" grpId="0" nodeType="withEffect">
                                  <p:stCondLst>
                                    <p:cond delay="0"/>
                                  </p:stCondLst>
                                  <p:iterate type="lt">
                                    <p:tmPct val="10000"/>
                                  </p:iterate>
                                  <p:childTnLst>
                                    <p:set>
                                      <p:cBhvr>
                                        <p:cTn id="162" dur="1" fill="hold">
                                          <p:stCondLst>
                                            <p:cond delay="0"/>
                                          </p:stCondLst>
                                        </p:cTn>
                                        <p:tgtEl>
                                          <p:spTgt spid="164"/>
                                        </p:tgtEl>
                                        <p:attrNameLst>
                                          <p:attrName>style.visibility</p:attrName>
                                        </p:attrNameLst>
                                      </p:cBhvr>
                                      <p:to>
                                        <p:strVal val="visible"/>
                                      </p:to>
                                    </p:set>
                                    <p:anim calcmode="lin" valueType="num">
                                      <p:cBhvr>
                                        <p:cTn id="163" dur="500" fill="hold"/>
                                        <p:tgtEl>
                                          <p:spTgt spid="164"/>
                                        </p:tgtEl>
                                        <p:attrNameLst>
                                          <p:attrName>ppt_x</p:attrName>
                                        </p:attrNameLst>
                                      </p:cBhvr>
                                      <p:tavLst>
                                        <p:tav tm="0">
                                          <p:val>
                                            <p:strVal val="#ppt_x"/>
                                          </p:val>
                                        </p:tav>
                                        <p:tav tm="50000">
                                          <p:val>
                                            <p:strVal val="#ppt_x+.1"/>
                                          </p:val>
                                        </p:tav>
                                        <p:tav tm="100000">
                                          <p:val>
                                            <p:strVal val="#ppt_x"/>
                                          </p:val>
                                        </p:tav>
                                      </p:tavLst>
                                    </p:anim>
                                    <p:anim calcmode="lin" valueType="num">
                                      <p:cBhvr>
                                        <p:cTn id="164" dur="500" fill="hold"/>
                                        <p:tgtEl>
                                          <p:spTgt spid="164"/>
                                        </p:tgtEl>
                                        <p:attrNameLst>
                                          <p:attrName>ppt_y</p:attrName>
                                        </p:attrNameLst>
                                      </p:cBhvr>
                                      <p:tavLst>
                                        <p:tav tm="0">
                                          <p:val>
                                            <p:strVal val="#ppt_y"/>
                                          </p:val>
                                        </p:tav>
                                        <p:tav tm="100000">
                                          <p:val>
                                            <p:strVal val="#ppt_y"/>
                                          </p:val>
                                        </p:tav>
                                      </p:tavLst>
                                    </p:anim>
                                    <p:anim calcmode="lin" valueType="num">
                                      <p:cBhvr>
                                        <p:cTn id="165" dur="500" fill="hold"/>
                                        <p:tgtEl>
                                          <p:spTgt spid="164"/>
                                        </p:tgtEl>
                                        <p:attrNameLst>
                                          <p:attrName>ppt_h</p:attrName>
                                        </p:attrNameLst>
                                      </p:cBhvr>
                                      <p:tavLst>
                                        <p:tav tm="0">
                                          <p:val>
                                            <p:strVal val="#ppt_h/10"/>
                                          </p:val>
                                        </p:tav>
                                        <p:tav tm="50000">
                                          <p:val>
                                            <p:strVal val="#ppt_h+.01"/>
                                          </p:val>
                                        </p:tav>
                                        <p:tav tm="100000">
                                          <p:val>
                                            <p:strVal val="#ppt_h"/>
                                          </p:val>
                                        </p:tav>
                                      </p:tavLst>
                                    </p:anim>
                                    <p:anim calcmode="lin" valueType="num">
                                      <p:cBhvr>
                                        <p:cTn id="166" dur="500" fill="hold"/>
                                        <p:tgtEl>
                                          <p:spTgt spid="164"/>
                                        </p:tgtEl>
                                        <p:attrNameLst>
                                          <p:attrName>ppt_w</p:attrName>
                                        </p:attrNameLst>
                                      </p:cBhvr>
                                      <p:tavLst>
                                        <p:tav tm="0">
                                          <p:val>
                                            <p:strVal val="#ppt_w/10"/>
                                          </p:val>
                                        </p:tav>
                                        <p:tav tm="50000">
                                          <p:val>
                                            <p:strVal val="#ppt_w+.01"/>
                                          </p:val>
                                        </p:tav>
                                        <p:tav tm="100000">
                                          <p:val>
                                            <p:strVal val="#ppt_w"/>
                                          </p:val>
                                        </p:tav>
                                      </p:tavLst>
                                    </p:anim>
                                    <p:animEffect transition="in" filter="fade">
                                      <p:cBhvr>
                                        <p:cTn id="167" dur="500" tmFilter="0,0; .5, 1; 1, 1"/>
                                        <p:tgtEl>
                                          <p:spTgt spid="164"/>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exit" presetSubtype="0" fill="hold" grpId="19" nodeType="clickEffect">
                                  <p:stCondLst>
                                    <p:cond delay="0"/>
                                  </p:stCondLst>
                                  <p:childTnLst>
                                    <p:set>
                                      <p:cBhvr>
                                        <p:cTn id="171" dur="1" fill="hold">
                                          <p:stCondLst>
                                            <p:cond delay="0"/>
                                          </p:stCondLst>
                                        </p:cTn>
                                        <p:tgtEl>
                                          <p:spTgt spid="162"/>
                                        </p:tgtEl>
                                        <p:attrNameLst>
                                          <p:attrName>style.visibility</p:attrName>
                                        </p:attrNameLst>
                                      </p:cBhvr>
                                      <p:to>
                                        <p:strVal val="hidden"/>
                                      </p:to>
                                    </p:set>
                                  </p:childTnLst>
                                </p:cTn>
                              </p:par>
                              <p:par>
                                <p:cTn id="172" presetID="1" presetClass="exit" presetSubtype="0" fill="hold" grpId="1" nodeType="withEffect">
                                  <p:stCondLst>
                                    <p:cond delay="0"/>
                                  </p:stCondLst>
                                  <p:iterate type="lt">
                                    <p:tmPct val="0"/>
                                  </p:iterate>
                                  <p:childTnLst>
                                    <p:set>
                                      <p:cBhvr>
                                        <p:cTn id="173" dur="1" fill="hold">
                                          <p:stCondLst>
                                            <p:cond delay="0"/>
                                          </p:stCondLst>
                                        </p:cTn>
                                        <p:tgtEl>
                                          <p:spTgt spid="164"/>
                                        </p:tgtEl>
                                        <p:attrNameLst>
                                          <p:attrName>style.visibility</p:attrName>
                                        </p:attrNameLst>
                                      </p:cBhvr>
                                      <p:to>
                                        <p:strVal val="hidden"/>
                                      </p:to>
                                    </p:set>
                                  </p:childTnLst>
                                </p:cTn>
                              </p:par>
                            </p:childTnLst>
                          </p:cTn>
                        </p:par>
                        <p:par>
                          <p:cTn id="174" fill="hold">
                            <p:stCondLst>
                              <p:cond delay="1"/>
                            </p:stCondLst>
                            <p:childTnLst>
                              <p:par>
                                <p:cTn id="175" presetID="42" presetClass="path" presetSubtype="0" accel="50000" decel="50000" fill="hold" nodeType="afterEffect">
                                  <p:stCondLst>
                                    <p:cond delay="0"/>
                                  </p:stCondLst>
                                  <p:childTnLst>
                                    <p:animMotion origin="layout" path="M 0.000000 0.000000 L 0.036667 0.101759 " pathEditMode="relative" rAng="0" ptsTypes="">
                                      <p:cBhvr>
                                        <p:cTn id="176" dur="2000" fill="hold"/>
                                        <p:tgtEl>
                                          <p:spTgt spid="4"/>
                                        </p:tgtEl>
                                        <p:attrNameLst>
                                          <p:attrName>ppt_x</p:attrName>
                                          <p:attrName>ppt_y</p:attrName>
                                        </p:attrNameLst>
                                      </p:cBhvr>
                                      <p:rCtr x="23" y="66"/>
                                    </p:animMotion>
                                  </p:childTnLst>
                                </p:cTn>
                              </p:par>
                            </p:childTnLst>
                          </p:cTn>
                        </p:par>
                        <p:par>
                          <p:cTn id="177" fill="hold">
                            <p:stCondLst>
                              <p:cond delay="2001"/>
                            </p:stCondLst>
                            <p:childTnLst>
                              <p:par>
                                <p:cTn id="178" presetID="1" presetClass="exit" presetSubtype="0" fill="hold" nodeType="afterEffect">
                                  <p:stCondLst>
                                    <p:cond delay="0"/>
                                  </p:stCondLst>
                                  <p:childTnLst>
                                    <p:set>
                                      <p:cBhvr>
                                        <p:cTn id="179" dur="1" fill="hold">
                                          <p:stCondLst>
                                            <p:cond delay="0"/>
                                          </p:stCondLst>
                                        </p:cTn>
                                        <p:tgtEl>
                                          <p:spTgt spid="4"/>
                                        </p:tgtEl>
                                        <p:attrNameLst>
                                          <p:attrName>style.visibility</p:attrName>
                                        </p:attrNameLst>
                                      </p:cBhvr>
                                      <p:to>
                                        <p:strVal val="hidden"/>
                                      </p:to>
                                    </p:set>
                                  </p:childTnLst>
                                </p:cTn>
                              </p:par>
                            </p:childTnLst>
                          </p:cTn>
                        </p:par>
                        <p:par>
                          <p:cTn id="180" fill="hold">
                            <p:stCondLst>
                              <p:cond delay="2001"/>
                            </p:stCondLst>
                            <p:childTnLst>
                              <p:par>
                                <p:cTn id="181" presetID="63" presetClass="path" presetSubtype="0" accel="50000" decel="50000" fill="hold" nodeType="afterEffect">
                                  <p:stCondLst>
                                    <p:cond delay="0"/>
                                  </p:stCondLst>
                                  <p:childTnLst>
                                    <p:animMotion origin="layout" path="M 0.000000 -0.002130 L 0.231597 -0.007223 " pathEditMode="relative" rAng="0" ptsTypes="">
                                      <p:cBhvr>
                                        <p:cTn id="182" dur="2000" fill="hold"/>
                                        <p:tgtEl>
                                          <p:spTgt spid="159"/>
                                        </p:tgtEl>
                                        <p:attrNameLst>
                                          <p:attrName>ppt_x</p:attrName>
                                          <p:attrName>ppt_y</p:attrName>
                                        </p:attrNameLst>
                                      </p:cBhvr>
                                      <p:rCtr x="116" y="-2"/>
                                    </p:animMotion>
                                  </p:childTnLst>
                                </p:cTn>
                              </p:par>
                            </p:childTnLst>
                          </p:cTn>
                        </p:par>
                        <p:par>
                          <p:cTn id="183" fill="hold">
                            <p:stCondLst>
                              <p:cond delay="4001"/>
                            </p:stCondLst>
                            <p:childTnLst>
                              <p:par>
                                <p:cTn id="184" presetID="1" presetClass="exit" presetSubtype="0" fill="hold" nodeType="afterEffect">
                                  <p:stCondLst>
                                    <p:cond delay="0"/>
                                  </p:stCondLst>
                                  <p:childTnLst>
                                    <p:set>
                                      <p:cBhvr>
                                        <p:cTn id="185" dur="1" fill="hold">
                                          <p:stCondLst>
                                            <p:cond delay="0"/>
                                          </p:stCondLst>
                                        </p:cTn>
                                        <p:tgtEl>
                                          <p:spTgt spid="159"/>
                                        </p:tgtEl>
                                        <p:attrNameLst>
                                          <p:attrName>style.visibility</p:attrName>
                                        </p:attrNameLst>
                                      </p:cBhvr>
                                      <p:to>
                                        <p:strVal val="hidden"/>
                                      </p:to>
                                    </p:set>
                                  </p:childTnLst>
                                </p:cTn>
                              </p:par>
                            </p:childTnLst>
                          </p:cTn>
                        </p:par>
                        <p:par>
                          <p:cTn id="186" fill="hold">
                            <p:stCondLst>
                              <p:cond delay="4001"/>
                            </p:stCondLst>
                            <p:childTnLst>
                              <p:par>
                                <p:cTn id="187" presetID="1" presetClass="entr" presetSubtype="0" fill="hold" nodeType="afterEffect">
                                  <p:stCondLst>
                                    <p:cond delay="0"/>
                                  </p:stCondLst>
                                  <p:childTnLst>
                                    <p:set>
                                      <p:cBhvr>
                                        <p:cTn id="188" dur="1" fill="hold">
                                          <p:stCondLst>
                                            <p:cond delay="0"/>
                                          </p:stCondLst>
                                        </p:cTn>
                                        <p:tgtEl>
                                          <p:spTgt spid="16"/>
                                        </p:tgtEl>
                                        <p:attrNameLst>
                                          <p:attrName>style.visibility</p:attrName>
                                        </p:attrNameLst>
                                      </p:cBhvr>
                                      <p:to>
                                        <p:strVal val="visible"/>
                                      </p:to>
                                    </p:set>
                                  </p:childTnLst>
                                </p:cTn>
                              </p:par>
                            </p:childTnLst>
                          </p:cTn>
                        </p:par>
                        <p:par>
                          <p:cTn id="189" fill="hold">
                            <p:stCondLst>
                              <p:cond delay="4001"/>
                            </p:stCondLst>
                            <p:childTnLst>
                              <p:par>
                                <p:cTn id="190" presetID="63" presetClass="path" presetSubtype="0" accel="50000" decel="50000" fill="hold" nodeType="afterEffect">
                                  <p:stCondLst>
                                    <p:cond delay="0"/>
                                  </p:stCondLst>
                                  <p:childTnLst>
                                    <p:animMotion origin="layout" path="M 0.000000 0.000000 L -0.001458 -0.072963 " pathEditMode="relative" rAng="0" ptsTypes="">
                                      <p:cBhvr>
                                        <p:cTn id="191" dur="2000" fill="hold"/>
                                        <p:tgtEl>
                                          <p:spTgt spid="16"/>
                                        </p:tgtEl>
                                        <p:attrNameLst>
                                          <p:attrName>ppt_x</p:attrName>
                                          <p:attrName>ppt_y</p:attrName>
                                        </p:attrNameLst>
                                      </p:cBhvr>
                                    </p:animMotion>
                                  </p:childTnLst>
                                </p:cTn>
                              </p:par>
                            </p:childTnLst>
                          </p:cTn>
                        </p:par>
                        <p:par>
                          <p:cTn id="192" fill="hold">
                            <p:stCondLst>
                              <p:cond delay="6001"/>
                            </p:stCondLst>
                            <p:childTnLst>
                              <p:par>
                                <p:cTn id="193" presetID="10" presetClass="entr" presetSubtype="0" fill="hold" nodeType="afterEffect">
                                  <p:stCondLst>
                                    <p:cond delay="0"/>
                                  </p:stCondLst>
                                  <p:childTnLst>
                                    <p:set>
                                      <p:cBhvr>
                                        <p:cTn id="194" dur="1" fill="hold">
                                          <p:stCondLst>
                                            <p:cond delay="0"/>
                                          </p:stCondLst>
                                        </p:cTn>
                                        <p:tgtEl>
                                          <p:spTgt spid="52"/>
                                        </p:tgtEl>
                                        <p:attrNameLst>
                                          <p:attrName>style.visibility</p:attrName>
                                        </p:attrNameLst>
                                      </p:cBhvr>
                                      <p:to>
                                        <p:strVal val="visible"/>
                                      </p:to>
                                    </p:set>
                                    <p:animEffect transition="in" filter="fade">
                                      <p:cBhvr>
                                        <p:cTn id="195" dur="500"/>
                                        <p:tgtEl>
                                          <p:spTgt spid="52"/>
                                        </p:tgtEl>
                                      </p:cBhvr>
                                    </p:animEffect>
                                  </p:childTnLst>
                                </p:cTn>
                              </p:par>
                            </p:childTnLst>
                          </p:cTn>
                        </p:par>
                        <p:par>
                          <p:cTn id="196" fill="hold">
                            <p:stCondLst>
                              <p:cond delay="6501"/>
                            </p:stCondLst>
                            <p:childTnLst>
                              <p:par>
                                <p:cTn id="197" presetID="1" presetClass="exit" presetSubtype="0" fill="hold" nodeType="afterEffect">
                                  <p:stCondLst>
                                    <p:cond delay="500"/>
                                  </p:stCondLst>
                                  <p:childTnLst>
                                    <p:set>
                                      <p:cBhvr>
                                        <p:cTn id="198" dur="1" fill="hold">
                                          <p:stCondLst>
                                            <p:cond delay="0"/>
                                          </p:stCondLst>
                                        </p:cTn>
                                        <p:tgtEl>
                                          <p:spTgt spid="52"/>
                                        </p:tgtEl>
                                        <p:attrNameLst>
                                          <p:attrName>style.visibility</p:attrName>
                                        </p:attrNameLst>
                                      </p:cBhvr>
                                      <p:to>
                                        <p:strVal val="hidden"/>
                                      </p:to>
                                    </p:set>
                                  </p:childTnLst>
                                </p:cTn>
                              </p:par>
                              <p:par>
                                <p:cTn id="199" presetID="22" presetClass="entr" presetSubtype="1" fill="hold" nodeType="withEffect">
                                  <p:stCondLst>
                                    <p:cond delay="0"/>
                                  </p:stCondLst>
                                  <p:childTnLst>
                                    <p:set>
                                      <p:cBhvr>
                                        <p:cTn id="200" dur="1" fill="hold">
                                          <p:stCondLst>
                                            <p:cond delay="0"/>
                                          </p:stCondLst>
                                        </p:cTn>
                                        <p:tgtEl>
                                          <p:spTgt spid="22"/>
                                        </p:tgtEl>
                                        <p:attrNameLst>
                                          <p:attrName>style.visibility</p:attrName>
                                        </p:attrNameLst>
                                      </p:cBhvr>
                                      <p:to>
                                        <p:strVal val="visible"/>
                                      </p:to>
                                    </p:set>
                                    <p:animEffect transition="in" filter="wipe(up)">
                                      <p:cBhvr>
                                        <p:cTn id="201" dur="500"/>
                                        <p:tgtEl>
                                          <p:spTgt spid="22"/>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xit" presetSubtype="4" fill="hold" nodeType="clickEffect">
                                  <p:stCondLst>
                                    <p:cond delay="0"/>
                                  </p:stCondLst>
                                  <p:childTnLst>
                                    <p:animEffect transition="out" filter="wipe(down)">
                                      <p:cBhvr>
                                        <p:cTn id="205" dur="500"/>
                                        <p:tgtEl>
                                          <p:spTgt spid="22"/>
                                        </p:tgtEl>
                                      </p:cBhvr>
                                    </p:animEffect>
                                    <p:set>
                                      <p:cBhvr>
                                        <p:cTn id="206" dur="1" fill="hold">
                                          <p:stCondLst>
                                            <p:cond delay="499"/>
                                          </p:stCondLst>
                                        </p:cTn>
                                        <p:tgtEl>
                                          <p:spTgt spid="22"/>
                                        </p:tgtEl>
                                        <p:attrNameLst>
                                          <p:attrName>style.visibility</p:attrName>
                                        </p:attrNameLst>
                                      </p:cBhvr>
                                      <p:to>
                                        <p:strVal val="hidden"/>
                                      </p:to>
                                    </p:set>
                                  </p:childTnLst>
                                </p:cTn>
                              </p:par>
                            </p:childTnLst>
                          </p:cTn>
                        </p:par>
                        <p:par>
                          <p:cTn id="207" fill="hold">
                            <p:stCondLst>
                              <p:cond delay="500"/>
                            </p:stCondLst>
                            <p:childTnLst>
                              <p:par>
                                <p:cTn id="208" presetID="22" presetClass="exit" presetSubtype="8" fill="hold" nodeType="afterEffect">
                                  <p:stCondLst>
                                    <p:cond delay="0"/>
                                  </p:stCondLst>
                                  <p:childTnLst>
                                    <p:animEffect transition="out" filter="wipe(left)">
                                      <p:cBhvr>
                                        <p:cTn id="209" dur="500"/>
                                        <p:tgtEl>
                                          <p:spTgt spid="46"/>
                                        </p:tgtEl>
                                      </p:cBhvr>
                                    </p:animEffect>
                                    <p:set>
                                      <p:cBhvr>
                                        <p:cTn id="210" dur="1" fill="hold">
                                          <p:stCondLst>
                                            <p:cond delay="499"/>
                                          </p:stCondLst>
                                        </p:cTn>
                                        <p:tgtEl>
                                          <p:spTgt spid="46"/>
                                        </p:tgtEl>
                                        <p:attrNameLst>
                                          <p:attrName>style.visibility</p:attrName>
                                        </p:attrNameLst>
                                      </p:cBhvr>
                                      <p:to>
                                        <p:strVal val="hidden"/>
                                      </p:to>
                                    </p:set>
                                  </p:childTnLst>
                                </p:cTn>
                              </p:par>
                            </p:childTnLst>
                          </p:cTn>
                        </p:par>
                        <p:par>
                          <p:cTn id="211" fill="hold">
                            <p:stCondLst>
                              <p:cond delay="1000"/>
                            </p:stCondLst>
                            <p:childTnLst>
                              <p:par>
                                <p:cTn id="212" presetID="1" presetClass="exit" presetSubtype="0" fill="hold" nodeType="afterEffect">
                                  <p:stCondLst>
                                    <p:cond delay="0"/>
                                  </p:stCondLst>
                                  <p:childTnLst>
                                    <p:set>
                                      <p:cBhvr>
                                        <p:cTn id="213" dur="1" fill="hold">
                                          <p:stCondLst>
                                            <p:cond delay="0"/>
                                          </p:stCondLst>
                                        </p:cTn>
                                        <p:tgtEl>
                                          <p:spTgt spid="16"/>
                                        </p:tgtEl>
                                        <p:attrNameLst>
                                          <p:attrName>style.visibility</p:attrName>
                                        </p:attrNameLst>
                                      </p:cBhvr>
                                      <p:to>
                                        <p:strVal val="hidden"/>
                                      </p:to>
                                    </p:set>
                                  </p:childTnLst>
                                </p:cTn>
                              </p:par>
                            </p:childTnLst>
                          </p:cTn>
                        </p:par>
                        <p:par>
                          <p:cTn id="214" fill="hold">
                            <p:stCondLst>
                              <p:cond delay="1000"/>
                            </p:stCondLst>
                            <p:childTnLst>
                              <p:par>
                                <p:cTn id="215" presetID="1" presetClass="entr" presetSubtype="0" fill="hold" nodeType="afterEffect">
                                  <p:stCondLst>
                                    <p:cond delay="0"/>
                                  </p:stCondLst>
                                  <p:childTnLst>
                                    <p:set>
                                      <p:cBhvr>
                                        <p:cTn id="216" dur="1" fill="hold">
                                          <p:stCondLst>
                                            <p:cond delay="0"/>
                                          </p:stCondLst>
                                        </p:cTn>
                                        <p:tgtEl>
                                          <p:spTgt spid="55"/>
                                        </p:tgtEl>
                                        <p:attrNameLst>
                                          <p:attrName>style.visibility</p:attrName>
                                        </p:attrNameLst>
                                      </p:cBhvr>
                                      <p:to>
                                        <p:strVal val="visible"/>
                                      </p:to>
                                    </p:set>
                                  </p:childTnLst>
                                </p:cTn>
                              </p:par>
                            </p:childTnLst>
                          </p:cTn>
                        </p:par>
                        <p:par>
                          <p:cTn id="217" fill="hold">
                            <p:stCondLst>
                              <p:cond delay="1000"/>
                            </p:stCondLst>
                            <p:childTnLst>
                              <p:par>
                                <p:cTn id="218" presetID="63" presetClass="path" presetSubtype="0" accel="50000" decel="50000" fill="hold" nodeType="afterEffect">
                                  <p:stCondLst>
                                    <p:cond delay="0"/>
                                  </p:stCondLst>
                                  <p:childTnLst>
                                    <p:animMotion origin="layout" path="M 0.000000 0.000000 L -0.002847 -0.189630 " pathEditMode="relative" rAng="0" ptsTypes="">
                                      <p:cBhvr>
                                        <p:cTn id="219" dur="2000" fill="hold"/>
                                        <p:tgtEl>
                                          <p:spTgt spid="55"/>
                                        </p:tgtEl>
                                        <p:attrNameLst>
                                          <p:attrName>ppt_x</p:attrName>
                                          <p:attrName>ppt_y</p:attrName>
                                        </p:attrNameLst>
                                      </p:cBhvr>
                                      <p:rCtr x="0" y="-67"/>
                                    </p:animMotion>
                                  </p:childTnLst>
                                </p:cTn>
                              </p:par>
                            </p:childTnLst>
                          </p:cTn>
                        </p:par>
                        <p:par>
                          <p:cTn id="220" fill="hold">
                            <p:stCondLst>
                              <p:cond delay="3000"/>
                            </p:stCondLst>
                            <p:childTnLst>
                              <p:par>
                                <p:cTn id="221" presetID="22" presetClass="entr" presetSubtype="2" fill="hold" nodeType="afterEffect">
                                  <p:stCondLst>
                                    <p:cond delay="500"/>
                                  </p:stCondLst>
                                  <p:childTnLst>
                                    <p:set>
                                      <p:cBhvr>
                                        <p:cTn id="222" dur="1" fill="hold">
                                          <p:stCondLst>
                                            <p:cond delay="0"/>
                                          </p:stCondLst>
                                        </p:cTn>
                                        <p:tgtEl>
                                          <p:spTgt spid="46"/>
                                        </p:tgtEl>
                                        <p:attrNameLst>
                                          <p:attrName>style.visibility</p:attrName>
                                        </p:attrNameLst>
                                      </p:cBhvr>
                                      <p:to>
                                        <p:strVal val="visible"/>
                                      </p:to>
                                    </p:set>
                                    <p:animEffect transition="in" filter="wipe(right)">
                                      <p:cBhvr>
                                        <p:cTn id="223" dur="500"/>
                                        <p:tgtEl>
                                          <p:spTgt spid="46"/>
                                        </p:tgtEl>
                                      </p:cBhvr>
                                    </p:animEffect>
                                  </p:childTnLst>
                                </p:cTn>
                              </p:par>
                            </p:childTnLst>
                          </p:cTn>
                        </p:par>
                        <p:par>
                          <p:cTn id="224" fill="hold">
                            <p:stCondLst>
                              <p:cond delay="4000"/>
                            </p:stCondLst>
                            <p:childTnLst>
                              <p:par>
                                <p:cTn id="225" presetID="1" presetClass="exit" presetSubtype="0" fill="hold" nodeType="afterEffect">
                                  <p:stCondLst>
                                    <p:cond delay="0"/>
                                  </p:stCondLst>
                                  <p:childTnLst>
                                    <p:set>
                                      <p:cBhvr>
                                        <p:cTn id="226" dur="1" fill="hold">
                                          <p:stCondLst>
                                            <p:cond delay="0"/>
                                          </p:stCondLst>
                                        </p:cTn>
                                        <p:tgtEl>
                                          <p:spTgt spid="55"/>
                                        </p:tgtEl>
                                        <p:attrNameLst>
                                          <p:attrName>style.visibility</p:attrName>
                                        </p:attrNameLst>
                                      </p:cBhvr>
                                      <p:to>
                                        <p:strVal val="hidden"/>
                                      </p:to>
                                    </p:set>
                                  </p:childTnLst>
                                </p:cTn>
                              </p:par>
                            </p:childTnLst>
                          </p:cTn>
                        </p:par>
                        <p:par>
                          <p:cTn id="227" fill="hold">
                            <p:stCondLst>
                              <p:cond delay="4000"/>
                            </p:stCondLst>
                            <p:childTnLst>
                              <p:par>
                                <p:cTn id="228" presetID="1" presetClass="entr" presetSubtype="0" fill="hold" nodeType="afterEffect">
                                  <p:stCondLst>
                                    <p:cond delay="0"/>
                                  </p:stCondLst>
                                  <p:childTnLst>
                                    <p:set>
                                      <p:cBhvr>
                                        <p:cTn id="229" dur="1" fill="hold">
                                          <p:stCondLst>
                                            <p:cond delay="0"/>
                                          </p:stCondLst>
                                        </p:cTn>
                                        <p:tgtEl>
                                          <p:spTgt spid="66"/>
                                        </p:tgtEl>
                                        <p:attrNameLst>
                                          <p:attrName>style.visibility</p:attrName>
                                        </p:attrNameLst>
                                      </p:cBhvr>
                                      <p:to>
                                        <p:strVal val="visible"/>
                                      </p:to>
                                    </p:set>
                                  </p:childTnLst>
                                </p:cTn>
                              </p:par>
                            </p:childTnLst>
                          </p:cTn>
                        </p:par>
                        <p:par>
                          <p:cTn id="230" fill="hold">
                            <p:stCondLst>
                              <p:cond delay="4000"/>
                            </p:stCondLst>
                            <p:childTnLst>
                              <p:par>
                                <p:cTn id="231" presetID="63" presetClass="path" presetSubtype="0" accel="50000" decel="50000" fill="hold" nodeType="afterEffect">
                                  <p:stCondLst>
                                    <p:cond delay="0"/>
                                  </p:stCondLst>
                                  <p:childTnLst>
                                    <p:animMotion origin="layout" path="M -0.001458 0.000000 L 0.124931 -0.000741 " pathEditMode="relative" rAng="0" ptsTypes="">
                                      <p:cBhvr>
                                        <p:cTn id="232" dur="2000" fill="hold"/>
                                        <p:tgtEl>
                                          <p:spTgt spid="66"/>
                                        </p:tgtEl>
                                        <p:attrNameLst>
                                          <p:attrName>ppt_x</p:attrName>
                                          <p:attrName>ppt_y</p:attrName>
                                        </p:attrNameLst>
                                      </p:cBhvr>
                                      <p:rCtr x="0" y="-67"/>
                                    </p:animMotion>
                                  </p:childTnLst>
                                </p:cTn>
                              </p:par>
                            </p:childTnLst>
                          </p:cTn>
                        </p:par>
                        <p:par>
                          <p:cTn id="233" fill="hold">
                            <p:stCondLst>
                              <p:cond delay="6000"/>
                            </p:stCondLst>
                            <p:childTnLst>
                              <p:par>
                                <p:cTn id="234" presetID="1" presetClass="exit" presetSubtype="0" fill="hold" nodeType="afterEffect">
                                  <p:stCondLst>
                                    <p:cond delay="0"/>
                                  </p:stCondLst>
                                  <p:childTnLst>
                                    <p:set>
                                      <p:cBhvr>
                                        <p:cTn id="235" dur="1" fill="hold">
                                          <p:stCondLst>
                                            <p:cond delay="0"/>
                                          </p:stCondLst>
                                        </p:cTn>
                                        <p:tgtEl>
                                          <p:spTgt spid="66"/>
                                        </p:tgtEl>
                                        <p:attrNameLst>
                                          <p:attrName>style.visibility</p:attrName>
                                        </p:attrNameLst>
                                      </p:cBhvr>
                                      <p:to>
                                        <p:strVal val="hidden"/>
                                      </p:to>
                                    </p:set>
                                  </p:childTnLst>
                                </p:cTn>
                              </p:par>
                            </p:childTnLst>
                          </p:cTn>
                        </p:par>
                        <p:par>
                          <p:cTn id="236" fill="hold">
                            <p:stCondLst>
                              <p:cond delay="6000"/>
                            </p:stCondLst>
                            <p:childTnLst>
                              <p:par>
                                <p:cTn id="237" presetID="1" presetClass="entr" presetSubtype="0" fill="hold" nodeType="afterEffect">
                                  <p:stCondLst>
                                    <p:cond delay="0"/>
                                  </p:stCondLst>
                                  <p:childTnLst>
                                    <p:set>
                                      <p:cBhvr>
                                        <p:cTn id="238" dur="1" fill="hold">
                                          <p:stCondLst>
                                            <p:cond delay="0"/>
                                          </p:stCondLst>
                                        </p:cTn>
                                        <p:tgtEl>
                                          <p:spTgt spid="68"/>
                                        </p:tgtEl>
                                        <p:attrNameLst>
                                          <p:attrName>style.visibility</p:attrName>
                                        </p:attrNameLst>
                                      </p:cBhvr>
                                      <p:to>
                                        <p:strVal val="visible"/>
                                      </p:to>
                                    </p:set>
                                  </p:childTnLst>
                                </p:cTn>
                              </p:par>
                            </p:childTnLst>
                          </p:cTn>
                        </p:par>
                        <p:par>
                          <p:cTn id="239" fill="hold">
                            <p:stCondLst>
                              <p:cond delay="6000"/>
                            </p:stCondLst>
                            <p:childTnLst>
                              <p:par>
                                <p:cTn id="240" presetID="63" presetClass="path" presetSubtype="0" accel="50000" decel="50000" fill="hold" nodeType="afterEffect">
                                  <p:stCondLst>
                                    <p:cond delay="0"/>
                                  </p:stCondLst>
                                  <p:childTnLst>
                                    <p:animMotion origin="layout" path="M -0.001458 0.000000 L 0.006597 0.978241 " pathEditMode="relative" rAng="0" ptsTypes="">
                                      <p:cBhvr>
                                        <p:cTn id="241" dur="2000" fill="hold"/>
                                        <p:tgtEl>
                                          <p:spTgt spid="68"/>
                                        </p:tgtEl>
                                        <p:attrNameLst>
                                          <p:attrName>ppt_x</p:attrName>
                                          <p:attrName>ppt_y</p:attrName>
                                        </p:attrNameLst>
                                      </p:cBhvr>
                                      <p:rCtr x="-6" y="482"/>
                                    </p:animMotion>
                                  </p:childTnLst>
                                </p:cTn>
                              </p:par>
                            </p:childTnLst>
                          </p:cTn>
                        </p:par>
                        <p:par>
                          <p:cTn id="242" fill="hold">
                            <p:stCondLst>
                              <p:cond delay="8000"/>
                            </p:stCondLst>
                            <p:childTnLst>
                              <p:par>
                                <p:cTn id="243" presetID="1" presetClass="exit" presetSubtype="0" fill="hold" nodeType="afterEffect">
                                  <p:stCondLst>
                                    <p:cond delay="0"/>
                                  </p:stCondLst>
                                  <p:childTnLst>
                                    <p:set>
                                      <p:cBhvr>
                                        <p:cTn id="244" dur="1" fill="hold">
                                          <p:stCondLst>
                                            <p:cond delay="0"/>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bldLvl="0" animBg="1"/>
      <p:bldP spid="162" grpId="0" bldLvl="0" animBg="1"/>
      <p:bldP spid="162" grpId="1" animBg="1"/>
      <p:bldP spid="162" grpId="2" animBg="1"/>
      <p:bldP spid="162" grpId="3" animBg="1"/>
      <p:bldP spid="162" grpId="4" animBg="1"/>
      <p:bldP spid="162" grpId="5" animBg="1"/>
      <p:bldP spid="162" grpId="6" animBg="1"/>
      <p:bldP spid="162" grpId="7" animBg="1"/>
      <p:bldP spid="162" grpId="8" animBg="1"/>
      <p:bldP spid="162" grpId="9" animBg="1"/>
      <p:bldP spid="162" grpId="10" animBg="1"/>
      <p:bldP spid="162" grpId="11" animBg="1"/>
      <p:bldP spid="162" grpId="12" animBg="1"/>
      <p:bldP spid="162" grpId="13" animBg="1"/>
      <p:bldP spid="162" grpId="14" animBg="1"/>
      <p:bldP spid="162" grpId="15" animBg="1"/>
      <p:bldP spid="162" grpId="16" animBg="1"/>
      <p:bldP spid="162" grpId="17" animBg="1"/>
      <p:bldP spid="162" grpId="18" bldLvl="0" animBg="1"/>
      <p:bldP spid="162" grpId="19" bldLvl="0" animBg="1"/>
      <p:bldP spid="164" grpId="1" bldLvl="0" animBg="1"/>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3734</Words>
  <Application>WPS 演示</Application>
  <PresentationFormat>宽屏</PresentationFormat>
  <Paragraphs>420</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微软雅黑</vt:lpstr>
      <vt:lpstr>Calibri</vt:lpstr>
      <vt:lpstr>Wingdings</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北北</cp:lastModifiedBy>
  <cp:revision>138</cp:revision>
  <dcterms:created xsi:type="dcterms:W3CDTF">2015-05-05T08:02:00Z</dcterms:created>
  <dcterms:modified xsi:type="dcterms:W3CDTF">2018-07-10T01:53:46Z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2052-10.1.0.7452</vt:lpwstr>
  </property>
  <property fmtid="{D5CDD505-2E9C-101B-9397-08002B2CF9AE}" pid="3" name="KSORubyTemplateID">
    <vt:lpwstr>2</vt:lpwstr>
  </property>
</Properties>
</file>