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972DB-EBE7-4825-B2C3-E10E0FEE1FB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9A6D9-27DD-4B3A-8C0F-F6A740FCF8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12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日，央行发布</a:t>
            </a:r>
            <a:r>
              <a:rPr lang="en-US" altLang="zh-CN" smtClean="0"/>
              <a:t>《</a:t>
            </a:r>
            <a:r>
              <a:rPr lang="zh-CN" altLang="en-US" smtClean="0"/>
              <a:t>关于改进个人银行账户服务 加强账户管理的通知</a:t>
            </a:r>
            <a:r>
              <a:rPr lang="en-US" altLang="zh-CN" smtClean="0"/>
              <a:t>》</a:t>
            </a:r>
            <a:r>
              <a:rPr lang="zh-CN" altLang="en-US" smtClean="0"/>
              <a:t>，第一次提出对银行账户实施分级管理机制。</a:t>
            </a:r>
            <a:endParaRPr lang="en-US" altLang="zh-CN" smtClean="0"/>
          </a:p>
          <a:p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日，央行发布</a:t>
            </a:r>
            <a:r>
              <a:rPr lang="en-US" altLang="zh-CN" smtClean="0"/>
              <a:t>261</a:t>
            </a:r>
            <a:r>
              <a:rPr lang="zh-CN" altLang="en-US" smtClean="0"/>
              <a:t>号文</a:t>
            </a:r>
            <a:r>
              <a:rPr lang="en-US" altLang="zh-CN" smtClean="0"/>
              <a:t>《</a:t>
            </a:r>
            <a:r>
              <a:rPr lang="zh-CN" altLang="en-US" smtClean="0"/>
              <a:t>关于加强支付结算管理 防范电信网络新型违法犯罪有关事项的通知</a:t>
            </a:r>
            <a:r>
              <a:rPr lang="en-US" altLang="zh-CN" smtClean="0"/>
              <a:t>》</a:t>
            </a:r>
            <a:r>
              <a:rPr lang="zh-CN" altLang="en-US" smtClean="0"/>
              <a:t>，要求全面推进个人账户分类管理。</a:t>
            </a:r>
            <a:endParaRPr lang="en-US" altLang="zh-CN" smtClean="0"/>
          </a:p>
          <a:p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smtClean="0"/>
              <a:t>11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日，央行发布</a:t>
            </a:r>
            <a:r>
              <a:rPr lang="en-US" altLang="zh-CN" smtClean="0"/>
              <a:t>302</a:t>
            </a:r>
            <a:r>
              <a:rPr lang="zh-CN" altLang="en-US" smtClean="0"/>
              <a:t>号文</a:t>
            </a:r>
            <a:r>
              <a:rPr lang="en-US" altLang="zh-CN" smtClean="0"/>
              <a:t>《</a:t>
            </a:r>
            <a:r>
              <a:rPr lang="zh-CN" altLang="en-US" smtClean="0"/>
              <a:t>关于落实个人银行账户分类管理制度的通知</a:t>
            </a:r>
            <a:r>
              <a:rPr lang="en-US" altLang="zh-CN" smtClean="0"/>
              <a:t>》</a:t>
            </a:r>
            <a:r>
              <a:rPr lang="zh-CN" altLang="en-US" smtClean="0"/>
              <a:t>，重申个人账户分类管理要求。</a:t>
            </a:r>
          </a:p>
        </p:txBody>
      </p:sp>
      <p:sp>
        <p:nvSpPr>
          <p:cNvPr id="145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6D63D3-3E79-47D9-8C80-6DE829B6AFE4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E4BD-8F3B-4C7F-9976-1F489BA127E7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597F-881E-4697-A3D6-66F6990D39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77C430-3E11-4E47-85FD-28E63C7E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333375"/>
            <a:ext cx="8229600" cy="71913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b="1" kern="1200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目录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119313" y="3001963"/>
            <a:ext cx="5648325" cy="858837"/>
            <a:chOff x="1338" y="797"/>
            <a:chExt cx="3391" cy="592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xmlns="" id="{00A33562-D48A-4075-8ACE-D026DC280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185"/>
              <a:ext cx="3266" cy="204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AutoShape 5">
              <a:extLst>
                <a:ext uri="{FF2B5EF4-FFF2-40B4-BE49-F238E27FC236}">
                  <a16:creationId xmlns:a16="http://schemas.microsoft.com/office/drawing/2014/main" xmlns="" id="{B60DC738-0E1C-4EA3-95F8-BB80F4A7D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797"/>
              <a:ext cx="3375" cy="3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10000"/>
                </a:lnSpc>
                <a:defRPr/>
              </a:pPr>
              <a:r>
                <a:rPr lang="zh-CN" altLang="en-US" sz="3200" b="1" dirty="0">
                  <a:solidFill>
                    <a:srgbClr val="FF0000"/>
                  </a:solidFill>
                  <a:latin typeface="+mn-ea"/>
                  <a:ea typeface="+mn-ea"/>
                </a:rPr>
                <a:t>电子账户线上获客</a:t>
              </a:r>
            </a:p>
          </p:txBody>
        </p:sp>
        <p:sp>
          <p:nvSpPr>
            <p:cNvPr id="143366" name="Oval 7"/>
            <p:cNvSpPr>
              <a:spLocks noChangeArrowheads="1"/>
            </p:cNvSpPr>
            <p:nvPr/>
          </p:nvSpPr>
          <p:spPr bwMode="auto">
            <a:xfrm>
              <a:off x="1427" y="807"/>
              <a:ext cx="389" cy="48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 txBox="1">
            <a:spLocks noChangeArrowheads="1"/>
          </p:cNvSpPr>
          <p:nvPr/>
        </p:nvSpPr>
        <p:spPr bwMode="auto">
          <a:xfrm>
            <a:off x="469900" y="404813"/>
            <a:ext cx="90106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、线上开户的政策背景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4387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1724025"/>
            <a:ext cx="4608513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4F0F8C-3120-4282-AECF-D6868E8EDD42}"/>
              </a:ext>
            </a:extLst>
          </p:cNvPr>
          <p:cNvSpPr txBox="1"/>
          <p:nvPr/>
        </p:nvSpPr>
        <p:spPr>
          <a:xfrm>
            <a:off x="539750" y="1846263"/>
            <a:ext cx="3311525" cy="354012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2015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25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日，央行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392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号文第一次提出对银行账户实施分级管理机制。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2016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9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日，央行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261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号文加强账户实名制管理，全面推进个人账户分类管理。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2016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25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日，央行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302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号文重申个人账户分类管理要求。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 txBox="1">
            <a:spLocks noChangeArrowheads="1"/>
          </p:cNvSpPr>
          <p:nvPr/>
        </p:nvSpPr>
        <p:spPr bwMode="auto">
          <a:xfrm>
            <a:off x="384175" y="454025"/>
            <a:ext cx="62039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、线上账户的市场现状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traight Connector 48">
            <a:extLst>
              <a:ext uri="{FF2B5EF4-FFF2-40B4-BE49-F238E27FC236}">
                <a16:creationId xmlns:a16="http://schemas.microsoft.com/office/drawing/2014/main" xmlns="" id="{C5A44FA9-DB3B-4108-9031-CCE48B8164C8}"/>
              </a:ext>
            </a:extLst>
          </p:cNvPr>
          <p:cNvSpPr/>
          <p:nvPr/>
        </p:nvSpPr>
        <p:spPr>
          <a:xfrm flipV="1">
            <a:off x="1317625" y="2565400"/>
            <a:ext cx="6197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063625" y="2116138"/>
            <a:ext cx="685800" cy="512762"/>
            <a:chOff x="1717588" y="2747448"/>
            <a:chExt cx="914400" cy="914400"/>
          </a:xfrm>
        </p:grpSpPr>
        <p:sp>
          <p:nvSpPr>
            <p:cNvPr id="5" name="Teardrop 46">
              <a:extLst>
                <a:ext uri="{FF2B5EF4-FFF2-40B4-BE49-F238E27FC236}">
                  <a16:creationId xmlns:a16="http://schemas.microsoft.com/office/drawing/2014/main" xmlns="" id="{7E070913-F9D1-4393-9621-4CEBC4BC97A2}"/>
                </a:ext>
              </a:extLst>
            </p:cNvPr>
            <p:cNvSpPr/>
            <p:nvPr/>
          </p:nvSpPr>
          <p:spPr>
            <a:xfrm rot="2714409">
              <a:off x="1717588" y="2747448"/>
              <a:ext cx="914400" cy="914400"/>
            </a:xfrm>
            <a:prstGeom prst="teardrop">
              <a:avLst/>
            </a:prstGeom>
            <a:solidFill>
              <a:srgbClr val="E6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01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EA8F3119-0476-4B88-AB92-1A34A41A5F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032972" y="3177754"/>
              <a:ext cx="313267" cy="271772"/>
            </a:xfrm>
            <a:custGeom>
              <a:avLst/>
              <a:gdLst>
                <a:gd name="T0" fmla="*/ 400 w 400"/>
                <a:gd name="T1" fmla="*/ 352 h 352"/>
                <a:gd name="T2" fmla="*/ 394 w 400"/>
                <a:gd name="T3" fmla="*/ 268 h 352"/>
                <a:gd name="T4" fmla="*/ 342 w 400"/>
                <a:gd name="T5" fmla="*/ 236 h 352"/>
                <a:gd name="T6" fmla="*/ 303 w 400"/>
                <a:gd name="T7" fmla="*/ 191 h 352"/>
                <a:gd name="T8" fmla="*/ 316 w 400"/>
                <a:gd name="T9" fmla="*/ 157 h 352"/>
                <a:gd name="T10" fmla="*/ 327 w 400"/>
                <a:gd name="T11" fmla="*/ 134 h 352"/>
                <a:gd name="T12" fmla="*/ 322 w 400"/>
                <a:gd name="T13" fmla="*/ 122 h 352"/>
                <a:gd name="T14" fmla="*/ 325 w 400"/>
                <a:gd name="T15" fmla="*/ 98 h 352"/>
                <a:gd name="T16" fmla="*/ 278 w 400"/>
                <a:gd name="T17" fmla="*/ 51 h 352"/>
                <a:gd name="T18" fmla="*/ 230 w 400"/>
                <a:gd name="T19" fmla="*/ 98 h 352"/>
                <a:gd name="T20" fmla="*/ 233 w 400"/>
                <a:gd name="T21" fmla="*/ 122 h 352"/>
                <a:gd name="T22" fmla="*/ 229 w 400"/>
                <a:gd name="T23" fmla="*/ 134 h 352"/>
                <a:gd name="T24" fmla="*/ 240 w 400"/>
                <a:gd name="T25" fmla="*/ 157 h 352"/>
                <a:gd name="T26" fmla="*/ 253 w 400"/>
                <a:gd name="T27" fmla="*/ 191 h 352"/>
                <a:gd name="T28" fmla="*/ 236 w 400"/>
                <a:gd name="T29" fmla="*/ 224 h 352"/>
                <a:gd name="T30" fmla="*/ 310 w 400"/>
                <a:gd name="T31" fmla="*/ 292 h 352"/>
                <a:gd name="T32" fmla="*/ 310 w 400"/>
                <a:gd name="T33" fmla="*/ 352 h 352"/>
                <a:gd name="T34" fmla="*/ 400 w 400"/>
                <a:gd name="T35" fmla="*/ 352 h 352"/>
                <a:gd name="T36" fmla="*/ 204 w 400"/>
                <a:gd name="T37" fmla="*/ 247 h 352"/>
                <a:gd name="T38" fmla="*/ 152 w 400"/>
                <a:gd name="T39" fmla="*/ 187 h 352"/>
                <a:gd name="T40" fmla="*/ 169 w 400"/>
                <a:gd name="T41" fmla="*/ 142 h 352"/>
                <a:gd name="T42" fmla="*/ 184 w 400"/>
                <a:gd name="T43" fmla="*/ 111 h 352"/>
                <a:gd name="T44" fmla="*/ 179 w 400"/>
                <a:gd name="T45" fmla="*/ 95 h 352"/>
                <a:gd name="T46" fmla="*/ 183 w 400"/>
                <a:gd name="T47" fmla="*/ 63 h 352"/>
                <a:gd name="T48" fmla="*/ 119 w 400"/>
                <a:gd name="T49" fmla="*/ 0 h 352"/>
                <a:gd name="T50" fmla="*/ 55 w 400"/>
                <a:gd name="T51" fmla="*/ 63 h 352"/>
                <a:gd name="T52" fmla="*/ 59 w 400"/>
                <a:gd name="T53" fmla="*/ 95 h 352"/>
                <a:gd name="T54" fmla="*/ 53 w 400"/>
                <a:gd name="T55" fmla="*/ 111 h 352"/>
                <a:gd name="T56" fmla="*/ 68 w 400"/>
                <a:gd name="T57" fmla="*/ 142 h 352"/>
                <a:gd name="T58" fmla="*/ 86 w 400"/>
                <a:gd name="T59" fmla="*/ 187 h 352"/>
                <a:gd name="T60" fmla="*/ 33 w 400"/>
                <a:gd name="T61" fmla="*/ 247 h 352"/>
                <a:gd name="T62" fmla="*/ 0 w 400"/>
                <a:gd name="T63" fmla="*/ 279 h 352"/>
                <a:gd name="T64" fmla="*/ 0 w 400"/>
                <a:gd name="T65" fmla="*/ 352 h 352"/>
                <a:gd name="T66" fmla="*/ 278 w 400"/>
                <a:gd name="T67" fmla="*/ 352 h 352"/>
                <a:gd name="T68" fmla="*/ 278 w 400"/>
                <a:gd name="T69" fmla="*/ 297 h 352"/>
                <a:gd name="T70" fmla="*/ 204 w 400"/>
                <a:gd name="T71" fmla="*/ 24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68562" tIns="34281" rIns="68562" bIns="34281"/>
            <a:lstStyle/>
            <a:p>
              <a:pPr>
                <a:defRPr/>
              </a:pPr>
              <a:endParaRPr lang="en-US" sz="1010" dirty="0"/>
            </a:p>
          </p:txBody>
        </p:sp>
      </p:grpSp>
      <p:sp>
        <p:nvSpPr>
          <p:cNvPr id="146437" name="标题 4"/>
          <p:cNvSpPr txBox="1">
            <a:spLocks noChangeArrowheads="1"/>
          </p:cNvSpPr>
          <p:nvPr/>
        </p:nvSpPr>
        <p:spPr bwMode="auto">
          <a:xfrm>
            <a:off x="1714500" y="2166938"/>
            <a:ext cx="17827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2" tIns="34281" rIns="68562" bIns="34281" anchor="ctr"/>
          <a:lstStyle/>
          <a:p>
            <a:pPr algn="ctr" eaLnBrk="1" hangingPunct="1"/>
            <a:r>
              <a:rPr lang="zh-CN" altLang="en-US" b="1">
                <a:solidFill>
                  <a:srgbClr val="2C3637"/>
                </a:solidFill>
                <a:latin typeface="微软雅黑" pitchFamily="34" charset="-122"/>
                <a:ea typeface="微软雅黑" pitchFamily="34" charset="-122"/>
              </a:rPr>
              <a:t>网络账户</a:t>
            </a:r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3486150" y="1765300"/>
            <a:ext cx="1835150" cy="1376363"/>
            <a:chOff x="3600370" y="1731369"/>
            <a:chExt cx="1835726" cy="183572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C1FF7AF9-64C2-4033-993D-2B3D9010FD59}"/>
                </a:ext>
              </a:extLst>
            </p:cNvPr>
            <p:cNvSpPr/>
            <p:nvPr/>
          </p:nvSpPr>
          <p:spPr>
            <a:xfrm>
              <a:off x="3600370" y="1731369"/>
              <a:ext cx="1835726" cy="183572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0"/>
            </a:p>
          </p:txBody>
        </p:sp>
        <p:sp>
          <p:nvSpPr>
            <p:cNvPr id="146448" name="标题 4"/>
            <p:cNvSpPr txBox="1">
              <a:spLocks noChangeArrowheads="1"/>
            </p:cNvSpPr>
            <p:nvPr/>
          </p:nvSpPr>
          <p:spPr bwMode="auto">
            <a:xfrm>
              <a:off x="3640035" y="3087256"/>
              <a:ext cx="1781734" cy="355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62" tIns="34281" rIns="68562" bIns="34281" anchor="ctr"/>
            <a:lstStyle/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客群</a:t>
              </a:r>
            </a:p>
          </p:txBody>
        </p:sp>
        <p:sp>
          <p:nvSpPr>
            <p:cNvPr id="11" name="KSO_Shape">
              <a:extLst>
                <a:ext uri="{FF2B5EF4-FFF2-40B4-BE49-F238E27FC236}">
                  <a16:creationId xmlns:a16="http://schemas.microsoft.com/office/drawing/2014/main" xmlns="" id="{051A3A91-7369-4321-A4C3-118708333AB4}"/>
                </a:ext>
              </a:extLst>
            </p:cNvPr>
            <p:cNvSpPr/>
            <p:nvPr/>
          </p:nvSpPr>
          <p:spPr bwMode="auto">
            <a:xfrm>
              <a:off x="3833806" y="2114606"/>
              <a:ext cx="1306922" cy="89774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0">
                <a:solidFill>
                  <a:srgbClr val="FFFFFF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90FB34E6-8DDE-4D53-8F43-DC21A889405F}"/>
                </a:ext>
              </a:extLst>
            </p:cNvPr>
            <p:cNvSpPr/>
            <p:nvPr/>
          </p:nvSpPr>
          <p:spPr>
            <a:xfrm>
              <a:off x="3678182" y="1809711"/>
              <a:ext cx="1680102" cy="167904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0"/>
            </a:p>
          </p:txBody>
        </p:sp>
      </p:grpSp>
      <p:sp>
        <p:nvSpPr>
          <p:cNvPr id="146439" name="标题 4"/>
          <p:cNvSpPr txBox="1">
            <a:spLocks noChangeArrowheads="1"/>
          </p:cNvSpPr>
          <p:nvPr/>
        </p:nvSpPr>
        <p:spPr bwMode="auto">
          <a:xfrm>
            <a:off x="5422900" y="2178050"/>
            <a:ext cx="1781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2" tIns="34281" rIns="68562" bIns="34281" anchor="ctr"/>
          <a:lstStyle/>
          <a:p>
            <a:pPr algn="ctr" eaLnBrk="1" hangingPunct="1"/>
            <a:r>
              <a:rPr lang="zh-CN" altLang="en-US" b="1">
                <a:solidFill>
                  <a:srgbClr val="2C3637"/>
                </a:solidFill>
                <a:latin typeface="微软雅黑" pitchFamily="34" charset="-122"/>
                <a:ea typeface="微软雅黑" pitchFamily="34" charset="-122"/>
              </a:rPr>
              <a:t>电子账户</a:t>
            </a:r>
          </a:p>
        </p:txBody>
      </p:sp>
      <p:sp>
        <p:nvSpPr>
          <p:cNvPr id="14" name="Teardrop 1">
            <a:extLst>
              <a:ext uri="{FF2B5EF4-FFF2-40B4-BE49-F238E27FC236}">
                <a16:creationId xmlns:a16="http://schemas.microsoft.com/office/drawing/2014/main" xmlns="" id="{7EE268F2-1702-40BF-AD7C-04375B336677}"/>
              </a:ext>
            </a:extLst>
          </p:cNvPr>
          <p:cNvSpPr/>
          <p:nvPr/>
        </p:nvSpPr>
        <p:spPr>
          <a:xfrm rot="18885591" flipH="1">
            <a:off x="7367588" y="2133600"/>
            <a:ext cx="514350" cy="685800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01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B710F8C2-5E06-4536-9F39-45FBF45592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48550" y="2376488"/>
            <a:ext cx="233363" cy="153987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68562" tIns="34281" rIns="68562" bIns="34281"/>
          <a:lstStyle/>
          <a:p>
            <a:pPr>
              <a:defRPr/>
            </a:pPr>
            <a:endParaRPr lang="en-US" sz="101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0ECC2F8-FF41-464F-978C-2A5E9F38303C}"/>
              </a:ext>
            </a:extLst>
          </p:cNvPr>
          <p:cNvCxnSpPr/>
          <p:nvPr/>
        </p:nvCxnSpPr>
        <p:spPr>
          <a:xfrm flipV="1">
            <a:off x="4494213" y="3213100"/>
            <a:ext cx="0" cy="2605088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F8402927-A13B-4BB3-B487-2BEC62EE0571}"/>
              </a:ext>
            </a:extLst>
          </p:cNvPr>
          <p:cNvSpPr/>
          <p:nvPr/>
        </p:nvSpPr>
        <p:spPr>
          <a:xfrm>
            <a:off x="1031875" y="2955925"/>
            <a:ext cx="3400425" cy="132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支付宝账户：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支付宝平台上的一个账号，不是银行卡；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账号使用邮箱或手机号码即可申请；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支付宝账户一般绑定银行卡，用于网上支付。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BDC7EF4-5D14-43DD-8786-1A4FFDB13B07}"/>
              </a:ext>
            </a:extLst>
          </p:cNvPr>
          <p:cNvSpPr/>
          <p:nvPr/>
        </p:nvSpPr>
        <p:spPr>
          <a:xfrm>
            <a:off x="982663" y="4330700"/>
            <a:ext cx="2784475" cy="132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微信钱包：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微信平台上的一个虚拟账户；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必须绑定银行卡，可充值、提现；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可在线进行微信支付、收发红包等。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CA7C86D-9A9B-48A1-BF54-267C3A8CCCBA}"/>
              </a:ext>
            </a:extLst>
          </p:cNvPr>
          <p:cNvSpPr/>
          <p:nvPr/>
        </p:nvSpPr>
        <p:spPr>
          <a:xfrm>
            <a:off x="5056188" y="2797175"/>
            <a:ext cx="3208337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京东小金卡：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精工金融与兴业银行一起推出的借记卡；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不设门槛，没有地域，所有人都能拿金卡；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自动理财：超过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元的部分自动转入京东小金库，享受超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4%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的“活期”年化收益。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DE0F2E2-9EA1-4D3A-8281-9F1693FCAB1B}"/>
              </a:ext>
            </a:extLst>
          </p:cNvPr>
          <p:cNvSpPr/>
          <p:nvPr/>
        </p:nvSpPr>
        <p:spPr>
          <a:xfrm>
            <a:off x="4732338" y="4376738"/>
            <a:ext cx="4322762" cy="13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微信银行卡：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没有实体卡，纯粹的互联网银行卡，躺在手机里；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手机上刷脸开户，具有转账、存款、消费、理财四大功能；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“自动理财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余额支付”，无需零钱转入、转出。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 txBox="1">
            <a:spLocks noChangeArrowheads="1"/>
          </p:cNvSpPr>
          <p:nvPr/>
        </p:nvSpPr>
        <p:spPr bwMode="auto">
          <a:xfrm>
            <a:off x="457200" y="449263"/>
            <a:ext cx="62023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3200" b="1">
                <a:latin typeface="微软雅黑" pitchFamily="34" charset="-122"/>
                <a:ea typeface="微软雅黑" pitchFamily="34" charset="-122"/>
              </a:rPr>
              <a:t>我行线上获客模式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459" name="TextBox 2"/>
          <p:cNvSpPr txBox="1">
            <a:spLocks noChangeArrowheads="1"/>
          </p:cNvSpPr>
          <p:nvPr/>
        </p:nvSpPr>
        <p:spPr bwMode="auto">
          <a:xfrm>
            <a:off x="323850" y="1773238"/>
            <a:ext cx="8440738" cy="64611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电子账户作为账户基础嵌入会员体系，实现会员入金、出金、理财、消费等功能。</a:t>
            </a:r>
            <a:endParaRPr lang="en-US" altLang="zh-CN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636B32A-DDF6-4354-8071-E9A3065A6A54}"/>
              </a:ext>
            </a:extLst>
          </p:cNvPr>
          <p:cNvSpPr/>
          <p:nvPr/>
        </p:nvSpPr>
        <p:spPr bwMode="auto">
          <a:xfrm>
            <a:off x="2268856" y="2441219"/>
            <a:ext cx="4391377" cy="338071"/>
          </a:xfrm>
          <a:prstGeom prst="rect">
            <a:avLst/>
          </a:prstGeom>
          <a:solidFill>
            <a:srgbClr val="C00000"/>
          </a:solidFill>
          <a:ln w="25400">
            <a:solidFill>
              <a:schemeClr val="lt1">
                <a:hueOff val="0"/>
                <a:satOff val="0"/>
                <a:lumOff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zh-CN" alt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电子账户会员体系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2441CF2-7436-41F3-90AF-9934A9EC0D7B}"/>
              </a:ext>
            </a:extLst>
          </p:cNvPr>
          <p:cNvSpPr/>
          <p:nvPr/>
        </p:nvSpPr>
        <p:spPr bwMode="auto">
          <a:xfrm>
            <a:off x="1430873" y="3501009"/>
            <a:ext cx="1732233" cy="360040"/>
          </a:xfrm>
          <a:prstGeom prst="rect">
            <a:avLst/>
          </a:pr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zh-CN" altLang="en-US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Verdana"/>
                <a:ea typeface="微软雅黑"/>
                <a:cs typeface="Segoe UI" pitchFamily="34" charset="0"/>
              </a:rPr>
              <a:t>注册会员</a:t>
            </a:r>
          </a:p>
        </p:txBody>
      </p:sp>
      <p:cxnSp>
        <p:nvCxnSpPr>
          <p:cNvPr id="147462" name="肘形连接符 14"/>
          <p:cNvCxnSpPr>
            <a:cxnSpLocks noChangeShapeType="1"/>
            <a:endCxn id="16" idx="0"/>
          </p:cNvCxnSpPr>
          <p:nvPr/>
        </p:nvCxnSpPr>
        <p:spPr bwMode="auto">
          <a:xfrm rot="10800000" flipV="1">
            <a:off x="2268538" y="3114675"/>
            <a:ext cx="2016125" cy="287338"/>
          </a:xfrm>
          <a:prstGeom prst="bentConnector2">
            <a:avLst/>
          </a:prstGeom>
          <a:noFill/>
          <a:ln w="25400" algn="ctr">
            <a:solidFill>
              <a:srgbClr val="5B9BD5"/>
            </a:solidFill>
            <a:miter lim="800000"/>
            <a:headEnd/>
            <a:tailEnd type="arrow" w="med" len="med"/>
          </a:ln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F50050E-FD67-4BE5-BA80-99194606F709}"/>
              </a:ext>
            </a:extLst>
          </p:cNvPr>
          <p:cNvSpPr/>
          <p:nvPr/>
        </p:nvSpPr>
        <p:spPr>
          <a:xfrm>
            <a:off x="1181100" y="3402013"/>
            <a:ext cx="2176463" cy="2259012"/>
          </a:xfrm>
          <a:prstGeom prst="rect">
            <a:avLst/>
          </a:prstGeom>
          <a:noFill/>
          <a:ln w="254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prstClr val="black"/>
              </a:solidFill>
              <a:latin typeface="Verdana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D88788E-CB36-4A79-BFBD-6DD3FE04CE8B}"/>
              </a:ext>
            </a:extLst>
          </p:cNvPr>
          <p:cNvSpPr/>
          <p:nvPr/>
        </p:nvSpPr>
        <p:spPr bwMode="auto">
          <a:xfrm>
            <a:off x="6364183" y="3501009"/>
            <a:ext cx="1440160" cy="374734"/>
          </a:xfrm>
          <a:prstGeom prst="rect">
            <a:avLst/>
          </a:prstGeom>
          <a:solidFill>
            <a:srgbClr val="4472C4"/>
          </a:solidFill>
          <a:ln w="25400">
            <a:solidFill>
              <a:schemeClr val="lt1">
                <a:hueOff val="0"/>
                <a:satOff val="0"/>
                <a:lumOff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zh-CN" alt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生成电子账户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61047EB9-E30D-4916-A249-A357ED475FE4}"/>
              </a:ext>
            </a:extLst>
          </p:cNvPr>
          <p:cNvSpPr/>
          <p:nvPr/>
        </p:nvSpPr>
        <p:spPr>
          <a:xfrm>
            <a:off x="5924550" y="3448050"/>
            <a:ext cx="2319338" cy="2212975"/>
          </a:xfrm>
          <a:prstGeom prst="rect">
            <a:avLst/>
          </a:prstGeom>
          <a:noFill/>
          <a:ln w="254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prstClr val="black"/>
              </a:solidFill>
              <a:latin typeface="Verdana"/>
              <a:ea typeface="微软雅黑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52A45C80-E569-40D6-A2D8-4E3620DC9E75}"/>
              </a:ext>
            </a:extLst>
          </p:cNvPr>
          <p:cNvCxnSpPr/>
          <p:nvPr/>
        </p:nvCxnSpPr>
        <p:spPr>
          <a:xfrm>
            <a:off x="3559175" y="3736975"/>
            <a:ext cx="21653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xmlns="" id="{00725406-1D93-4559-BDA9-7665199FF07A}"/>
              </a:ext>
            </a:extLst>
          </p:cNvPr>
          <p:cNvCxnSpPr/>
          <p:nvPr/>
        </p:nvCxnSpPr>
        <p:spPr>
          <a:xfrm rot="16200000" flipH="1">
            <a:off x="4821238" y="2241550"/>
            <a:ext cx="673100" cy="174625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22BA1FD1-A5F0-4239-B4FD-ED09A81FDACA}"/>
              </a:ext>
            </a:extLst>
          </p:cNvPr>
          <p:cNvSpPr/>
          <p:nvPr/>
        </p:nvSpPr>
        <p:spPr bwMode="auto">
          <a:xfrm>
            <a:off x="1430873" y="4063661"/>
            <a:ext cx="1732233" cy="360040"/>
          </a:xfrm>
          <a:prstGeom prst="rect">
            <a:avLst/>
          </a:pr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zh-CN" altLang="en-US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Verdana"/>
                <a:ea typeface="微软雅黑"/>
                <a:cs typeface="Segoe UI" pitchFamily="34" charset="0"/>
              </a:rPr>
              <a:t>充值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711C7AF1-33AB-49F4-ABA0-D307DBBBA518}"/>
              </a:ext>
            </a:extLst>
          </p:cNvPr>
          <p:cNvSpPr/>
          <p:nvPr/>
        </p:nvSpPr>
        <p:spPr bwMode="auto">
          <a:xfrm>
            <a:off x="1417057" y="4587449"/>
            <a:ext cx="1732233" cy="360040"/>
          </a:xfrm>
          <a:prstGeom prst="rect">
            <a:avLst/>
          </a:pr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zh-CN" altLang="en-US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Verdana"/>
                <a:ea typeface="微软雅黑"/>
                <a:cs typeface="Segoe UI" pitchFamily="34" charset="0"/>
              </a:rPr>
              <a:t>提现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63CD0CB4-FEFB-44EF-8B79-CEDC5A2ACDC8}"/>
              </a:ext>
            </a:extLst>
          </p:cNvPr>
          <p:cNvSpPr/>
          <p:nvPr/>
        </p:nvSpPr>
        <p:spPr bwMode="auto">
          <a:xfrm>
            <a:off x="1430873" y="5129282"/>
            <a:ext cx="1732233" cy="360040"/>
          </a:xfrm>
          <a:prstGeom prst="rect">
            <a:avLst/>
          </a:pr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zh-CN" altLang="en-US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Verdana"/>
                <a:ea typeface="微软雅黑"/>
                <a:cs typeface="Segoe UI" pitchFamily="34" charset="0"/>
              </a:rPr>
              <a:t>消费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AF605D2-697F-45FD-8DFD-97072025742E}"/>
              </a:ext>
            </a:extLst>
          </p:cNvPr>
          <p:cNvSpPr/>
          <p:nvPr/>
        </p:nvSpPr>
        <p:spPr bwMode="auto">
          <a:xfrm>
            <a:off x="6364183" y="4042640"/>
            <a:ext cx="1440160" cy="374734"/>
          </a:xfrm>
          <a:prstGeom prst="rect">
            <a:avLst/>
          </a:prstGeom>
          <a:solidFill>
            <a:srgbClr val="4472C4"/>
          </a:solidFill>
          <a:ln w="25400">
            <a:solidFill>
              <a:schemeClr val="lt1">
                <a:hueOff val="0"/>
                <a:satOff val="0"/>
                <a:lumOff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zh-CN" alt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入金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B00EA01D-4E87-430E-9ADE-E6EAFB0C95C4}"/>
              </a:ext>
            </a:extLst>
          </p:cNvPr>
          <p:cNvSpPr/>
          <p:nvPr/>
        </p:nvSpPr>
        <p:spPr bwMode="auto">
          <a:xfrm>
            <a:off x="6364183" y="4572755"/>
            <a:ext cx="1440160" cy="374734"/>
          </a:xfrm>
          <a:prstGeom prst="rect">
            <a:avLst/>
          </a:prstGeom>
          <a:solidFill>
            <a:srgbClr val="4472C4"/>
          </a:solidFill>
          <a:ln w="25400">
            <a:solidFill>
              <a:schemeClr val="lt1">
                <a:hueOff val="0"/>
                <a:satOff val="0"/>
                <a:lumOff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zh-CN" alt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出金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E6C3C8C1-7B15-45A6-A23F-53D504EB4C46}"/>
              </a:ext>
            </a:extLst>
          </p:cNvPr>
          <p:cNvSpPr/>
          <p:nvPr/>
        </p:nvSpPr>
        <p:spPr bwMode="auto">
          <a:xfrm>
            <a:off x="6364183" y="5114588"/>
            <a:ext cx="1440160" cy="374734"/>
          </a:xfrm>
          <a:prstGeom prst="rect">
            <a:avLst/>
          </a:prstGeom>
          <a:solidFill>
            <a:srgbClr val="4472C4"/>
          </a:solidFill>
          <a:ln w="25400">
            <a:solidFill>
              <a:schemeClr val="lt1">
                <a:hueOff val="0"/>
                <a:satOff val="0"/>
                <a:lumOff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647" eaLnBrk="1" hangingPunct="1">
              <a:lnSpc>
                <a:spcPct val="90000"/>
              </a:lnSpc>
              <a:defRPr/>
            </a:pPr>
            <a:r>
              <a:rPr lang="en-US" altLang="zh-CN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B2C</a:t>
            </a:r>
            <a:r>
              <a:rPr lang="zh-CN" alt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交易、收单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1695EAAC-7095-4B1C-A1B5-A84A2E5EE300}"/>
              </a:ext>
            </a:extLst>
          </p:cNvPr>
          <p:cNvCxnSpPr/>
          <p:nvPr/>
        </p:nvCxnSpPr>
        <p:spPr>
          <a:xfrm>
            <a:off x="3559175" y="4292600"/>
            <a:ext cx="21653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0412E875-FB1D-4401-B23D-98326DD635A1}"/>
              </a:ext>
            </a:extLst>
          </p:cNvPr>
          <p:cNvCxnSpPr/>
          <p:nvPr/>
        </p:nvCxnSpPr>
        <p:spPr>
          <a:xfrm>
            <a:off x="3559175" y="4868863"/>
            <a:ext cx="21653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EEFEC355-A765-4DFE-933A-C9AE85E6801C}"/>
              </a:ext>
            </a:extLst>
          </p:cNvPr>
          <p:cNvCxnSpPr/>
          <p:nvPr/>
        </p:nvCxnSpPr>
        <p:spPr>
          <a:xfrm>
            <a:off x="3559175" y="5507038"/>
            <a:ext cx="21653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7477" name="TextBox 51"/>
          <p:cNvSpPr txBox="1">
            <a:spLocks noChangeArrowheads="1"/>
          </p:cNvSpPr>
          <p:nvPr/>
        </p:nvSpPr>
        <p:spPr bwMode="auto">
          <a:xfrm>
            <a:off x="3708400" y="3275013"/>
            <a:ext cx="1800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/>
              <a:t>绑定他行</a:t>
            </a:r>
            <a:r>
              <a:rPr lang="en-US" altLang="zh-CN" sz="1200"/>
              <a:t>I</a:t>
            </a:r>
            <a:r>
              <a:rPr lang="zh-CN" altLang="en-US" sz="1200"/>
              <a:t>类账户开通我行</a:t>
            </a:r>
            <a:r>
              <a:rPr lang="en-US" altLang="zh-CN" sz="1200"/>
              <a:t>II</a:t>
            </a:r>
            <a:r>
              <a:rPr lang="zh-CN" altLang="en-US" sz="1200"/>
              <a:t>类账户</a:t>
            </a:r>
          </a:p>
        </p:txBody>
      </p:sp>
      <p:sp>
        <p:nvSpPr>
          <p:cNvPr id="147478" name="TextBox 52"/>
          <p:cNvSpPr txBox="1">
            <a:spLocks noChangeArrowheads="1"/>
          </p:cNvSpPr>
          <p:nvPr/>
        </p:nvSpPr>
        <p:spPr bwMode="auto">
          <a:xfrm>
            <a:off x="3741738" y="3790950"/>
            <a:ext cx="1800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/>
              <a:t>从绑定他行</a:t>
            </a:r>
            <a:r>
              <a:rPr lang="en-US" altLang="zh-CN" sz="1200"/>
              <a:t>I</a:t>
            </a:r>
            <a:r>
              <a:rPr lang="zh-CN" altLang="en-US" sz="1200"/>
              <a:t>类账户</a:t>
            </a:r>
            <a:r>
              <a:rPr lang="zh-CN" altLang="en-US" sz="1200">
                <a:solidFill>
                  <a:srgbClr val="FF0000"/>
                </a:solidFill>
              </a:rPr>
              <a:t>转入资金至</a:t>
            </a:r>
            <a:r>
              <a:rPr lang="zh-CN" altLang="en-US" sz="1200"/>
              <a:t>我行</a:t>
            </a:r>
            <a:r>
              <a:rPr lang="en-US" altLang="zh-CN" sz="1200"/>
              <a:t>II</a:t>
            </a:r>
            <a:r>
              <a:rPr lang="zh-CN" altLang="en-US" sz="1200"/>
              <a:t>类账户</a:t>
            </a:r>
          </a:p>
        </p:txBody>
      </p:sp>
      <p:sp>
        <p:nvSpPr>
          <p:cNvPr id="147479" name="TextBox 53"/>
          <p:cNvSpPr txBox="1">
            <a:spLocks noChangeArrowheads="1"/>
          </p:cNvSpPr>
          <p:nvPr/>
        </p:nvSpPr>
        <p:spPr bwMode="auto">
          <a:xfrm>
            <a:off x="3741738" y="4406900"/>
            <a:ext cx="1800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/>
              <a:t>从我行</a:t>
            </a:r>
            <a:r>
              <a:rPr lang="en-US" altLang="zh-CN" sz="1200"/>
              <a:t>II</a:t>
            </a:r>
            <a:r>
              <a:rPr lang="zh-CN" altLang="en-US" sz="1200"/>
              <a:t>类账户</a:t>
            </a:r>
            <a:r>
              <a:rPr lang="zh-CN" altLang="en-US" sz="1200">
                <a:solidFill>
                  <a:srgbClr val="FF0000"/>
                </a:solidFill>
              </a:rPr>
              <a:t>转出资金至</a:t>
            </a:r>
            <a:r>
              <a:rPr lang="zh-CN" altLang="en-US" sz="1200"/>
              <a:t>他行</a:t>
            </a:r>
            <a:r>
              <a:rPr lang="en-US" altLang="zh-CN" sz="1200"/>
              <a:t>I</a:t>
            </a:r>
            <a:r>
              <a:rPr lang="zh-CN" altLang="en-US" sz="1200"/>
              <a:t>类账户</a:t>
            </a:r>
          </a:p>
        </p:txBody>
      </p:sp>
      <p:sp>
        <p:nvSpPr>
          <p:cNvPr id="147480" name="TextBox 54"/>
          <p:cNvSpPr txBox="1">
            <a:spLocks noChangeArrowheads="1"/>
          </p:cNvSpPr>
          <p:nvPr/>
        </p:nvSpPr>
        <p:spPr bwMode="auto">
          <a:xfrm>
            <a:off x="3779838" y="4954588"/>
            <a:ext cx="1800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/>
              <a:t>从我行</a:t>
            </a:r>
            <a:r>
              <a:rPr lang="en-US" altLang="zh-CN" sz="1200"/>
              <a:t>II</a:t>
            </a:r>
            <a:r>
              <a:rPr lang="zh-CN" altLang="en-US" sz="1200"/>
              <a:t>类账户</a:t>
            </a:r>
            <a:r>
              <a:rPr lang="zh-CN" altLang="en-US" sz="1200">
                <a:solidFill>
                  <a:srgbClr val="FF0000"/>
                </a:solidFill>
              </a:rPr>
              <a:t>转出资金至商户账户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 txBox="1">
            <a:spLocks noChangeArrowheads="1"/>
          </p:cNvSpPr>
          <p:nvPr/>
        </p:nvSpPr>
        <p:spPr bwMode="auto">
          <a:xfrm>
            <a:off x="468313" y="511175"/>
            <a:ext cx="6202362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、支行开展线上获客的流程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331913" y="2881313"/>
            <a:ext cx="7011987" cy="1952625"/>
            <a:chOff x="879635" y="1982689"/>
            <a:chExt cx="5271060" cy="1899805"/>
          </a:xfrm>
        </p:grpSpPr>
        <p:sp>
          <p:nvSpPr>
            <p:cNvPr id="4" name="椭圆 1">
              <a:extLst>
                <a:ext uri="{FF2B5EF4-FFF2-40B4-BE49-F238E27FC236}">
                  <a16:creationId xmlns:a16="http://schemas.microsoft.com/office/drawing/2014/main" xmlns="" id="{6B21A632-7E44-4FCE-AF40-E33AF2C1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635" y="1982689"/>
              <a:ext cx="1750655" cy="1872003"/>
            </a:xfrm>
            <a:custGeom>
              <a:avLst/>
              <a:gdLst>
                <a:gd name="T0" fmla="*/ 0 w 1751265"/>
                <a:gd name="T1" fmla="*/ 0 h 1872208"/>
                <a:gd name="T2" fmla="*/ 1751265 w 1751265"/>
                <a:gd name="T3" fmla="*/ 1872208 h 1872208"/>
              </a:gdLst>
              <a:ahLst/>
              <a:cxnLst/>
              <a:rect l="T0" t="T1" r="T2" b="T3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anchor="ctr"/>
            <a:lstStyle/>
            <a:p>
              <a:pPr algn="ctr" defTabSz="4570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FFFFFF"/>
                </a:solidFill>
                <a:latin typeface="微软雅黑"/>
                <a:ea typeface="微软雅黑"/>
                <a:sym typeface="宋体" pitchFamily="2" charset="-122"/>
              </a:endParaRPr>
            </a:p>
          </p:txBody>
        </p:sp>
        <p:sp>
          <p:nvSpPr>
            <p:cNvPr id="5" name="椭圆 1">
              <a:extLst>
                <a:ext uri="{FF2B5EF4-FFF2-40B4-BE49-F238E27FC236}">
                  <a16:creationId xmlns:a16="http://schemas.microsoft.com/office/drawing/2014/main" xmlns="" id="{1FE40D48-DDBF-46B5-BA10-4DBC476D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997" y="1998135"/>
              <a:ext cx="1753043" cy="1870458"/>
            </a:xfrm>
            <a:custGeom>
              <a:avLst/>
              <a:gdLst>
                <a:gd name="T0" fmla="*/ 0 w 1751265"/>
                <a:gd name="T1" fmla="*/ 0 h 1872208"/>
                <a:gd name="T2" fmla="*/ 1751265 w 1751265"/>
                <a:gd name="T3" fmla="*/ 1872208 h 1872208"/>
              </a:gdLst>
              <a:ahLst/>
              <a:cxnLst/>
              <a:rect l="T0" t="T1" r="T2" b="T3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anchor="ctr"/>
            <a:lstStyle/>
            <a:p>
              <a:pPr algn="ctr" defTabSz="4570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FFFFFF"/>
                </a:solidFill>
                <a:latin typeface="微软雅黑"/>
                <a:ea typeface="微软雅黑"/>
                <a:sym typeface="宋体" pitchFamily="2" charset="-122"/>
              </a:endParaRPr>
            </a:p>
          </p:txBody>
        </p:sp>
        <p:sp>
          <p:nvSpPr>
            <p:cNvPr id="148489" name="TextBox 14"/>
            <p:cNvSpPr>
              <a:spLocks noChangeArrowheads="1"/>
            </p:cNvSpPr>
            <p:nvPr/>
          </p:nvSpPr>
          <p:spPr bwMode="auto">
            <a:xfrm>
              <a:off x="1307623" y="2197333"/>
              <a:ext cx="1064241" cy="449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5613"/>
              <a:r>
                <a:rPr lang="zh-CN" altLang="en-US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方正兰亭粗黑_GBK"/>
                </a:rPr>
                <a:t>自建平台</a:t>
              </a:r>
              <a:endPara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方正兰亭粗黑_GBK"/>
              </a:endParaRPr>
            </a:p>
          </p:txBody>
        </p:sp>
        <p:sp>
          <p:nvSpPr>
            <p:cNvPr id="148490" name="TextBox 15"/>
            <p:cNvSpPr>
              <a:spLocks noChangeArrowheads="1"/>
            </p:cNvSpPr>
            <p:nvPr/>
          </p:nvSpPr>
          <p:spPr bwMode="auto">
            <a:xfrm>
              <a:off x="3013623" y="2212008"/>
              <a:ext cx="1064241" cy="449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5613"/>
              <a:r>
                <a:rPr lang="zh-CN" altLang="en-US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方正兰亭粗黑_GBK"/>
                </a:rPr>
                <a:t>会员体系</a:t>
              </a:r>
              <a:endPara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方正兰亭粗黑_GBK"/>
              </a:endParaRPr>
            </a:p>
          </p:txBody>
        </p:sp>
        <p:sp>
          <p:nvSpPr>
            <p:cNvPr id="8" name="直接连接符 18">
              <a:extLst>
                <a:ext uri="{FF2B5EF4-FFF2-40B4-BE49-F238E27FC236}">
                  <a16:creationId xmlns:a16="http://schemas.microsoft.com/office/drawing/2014/main" xmlns="" id="{A6C602B2-9522-49C8-9BCD-5D3E2FF99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339" y="2583521"/>
              <a:ext cx="1285246" cy="1545"/>
            </a:xfrm>
            <a:prstGeom prst="line">
              <a:avLst/>
            </a:prstGeom>
            <a:noFill/>
            <a:ln w="9525" cap="flat" cmpd="sng">
              <a:solidFill>
                <a:sysClr val="window" lastClr="FFFFFF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4570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" name="直接连接符 19">
              <a:extLst>
                <a:ext uri="{FF2B5EF4-FFF2-40B4-BE49-F238E27FC236}">
                  <a16:creationId xmlns:a16="http://schemas.microsoft.com/office/drawing/2014/main" xmlns="" id="{79FF7B7E-222F-4F8A-B645-A9173E671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895" y="2583521"/>
              <a:ext cx="1285246" cy="1545"/>
            </a:xfrm>
            <a:prstGeom prst="line">
              <a:avLst/>
            </a:prstGeom>
            <a:noFill/>
            <a:ln w="9525" cap="flat" cmpd="sng">
              <a:solidFill>
                <a:sysClr val="window" lastClr="FFFFFF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4570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8493" name="TextBox 22"/>
            <p:cNvSpPr>
              <a:spLocks noChangeArrowheads="1"/>
            </p:cNvSpPr>
            <p:nvPr/>
          </p:nvSpPr>
          <p:spPr bwMode="auto">
            <a:xfrm>
              <a:off x="1047746" y="2687681"/>
              <a:ext cx="1414713" cy="119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455613">
                <a:lnSpc>
                  <a:spcPct val="125000"/>
                </a:lnSpc>
              </a:pPr>
              <a:r>
                <a:rPr lang="zh-CN" altLang="en-US" sz="17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</a:t>
              </a:r>
              <a:r>
                <a:rPr lang="zh-CN" altLang="en-US" sz="1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拥有互联网平台入口，自建网站或</a:t>
              </a:r>
              <a:r>
                <a:rPr lang="en-US" altLang="zh-CN" sz="1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APP</a:t>
              </a:r>
              <a:r>
                <a:rPr lang="zh-CN" altLang="en-US" sz="1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，具有一定的品牌影响力。</a:t>
              </a:r>
            </a:p>
          </p:txBody>
        </p:sp>
        <p:sp>
          <p:nvSpPr>
            <p:cNvPr id="148494" name="TextBox 24"/>
            <p:cNvSpPr>
              <a:spLocks noChangeArrowheads="1"/>
            </p:cNvSpPr>
            <p:nvPr/>
          </p:nvSpPr>
          <p:spPr bwMode="auto">
            <a:xfrm>
              <a:off x="2745842" y="2679716"/>
              <a:ext cx="1478946" cy="93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455613">
                <a:lnSpc>
                  <a:spcPct val="125000"/>
                </a:lnSpc>
              </a:pPr>
              <a:r>
                <a:rPr lang="zh-CN" altLang="en-US" sz="17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</a:t>
              </a:r>
              <a:r>
                <a:rPr lang="zh-CN" altLang="en-US" sz="1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拥有完善的会员体系与制度，会员数量具有一定规模。</a:t>
              </a:r>
            </a:p>
          </p:txBody>
        </p:sp>
        <p:sp>
          <p:nvSpPr>
            <p:cNvPr id="12" name="椭圆 1">
              <a:extLst>
                <a:ext uri="{FF2B5EF4-FFF2-40B4-BE49-F238E27FC236}">
                  <a16:creationId xmlns:a16="http://schemas.microsoft.com/office/drawing/2014/main" xmlns="" id="{7521BE37-FD0A-470C-9607-D0E3A7A73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040" y="2002768"/>
              <a:ext cx="1750655" cy="1872003"/>
            </a:xfrm>
            <a:custGeom>
              <a:avLst/>
              <a:gdLst>
                <a:gd name="T0" fmla="*/ 0 w 1751265"/>
                <a:gd name="T1" fmla="*/ 0 h 1872208"/>
                <a:gd name="T2" fmla="*/ 1751265 w 1751265"/>
                <a:gd name="T3" fmla="*/ 1872208 h 1872208"/>
              </a:gdLst>
              <a:ahLst/>
              <a:cxnLst/>
              <a:rect l="T0" t="T1" r="T2" b="T3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anchor="ctr"/>
            <a:lstStyle/>
            <a:p>
              <a:pPr algn="ctr" defTabSz="4570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rgbClr val="FFFFFF"/>
                </a:solidFill>
                <a:latin typeface="微软雅黑"/>
                <a:ea typeface="微软雅黑"/>
                <a:sym typeface="宋体" pitchFamily="2" charset="-122"/>
              </a:endParaRPr>
            </a:p>
          </p:txBody>
        </p:sp>
        <p:sp>
          <p:nvSpPr>
            <p:cNvPr id="148496" name="TextBox 16"/>
            <p:cNvSpPr>
              <a:spLocks noChangeArrowheads="1"/>
            </p:cNvSpPr>
            <p:nvPr/>
          </p:nvSpPr>
          <p:spPr bwMode="auto">
            <a:xfrm>
              <a:off x="4818632" y="2137436"/>
              <a:ext cx="1064241" cy="449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5613"/>
              <a:r>
                <a:rPr lang="zh-CN" altLang="en-US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方正兰亭粗黑_GBK"/>
                </a:rPr>
                <a:t>电子钱包</a:t>
              </a:r>
              <a:endPara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方正兰亭粗黑_GBK"/>
              </a:endParaRPr>
            </a:p>
          </p:txBody>
        </p:sp>
        <p:sp>
          <p:nvSpPr>
            <p:cNvPr id="14" name="直接连接符 20">
              <a:extLst>
                <a:ext uri="{FF2B5EF4-FFF2-40B4-BE49-F238E27FC236}">
                  <a16:creationId xmlns:a16="http://schemas.microsoft.com/office/drawing/2014/main" xmlns="" id="{934DC99E-1604-442A-96E4-DC04177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551" y="2583521"/>
              <a:ext cx="1285246" cy="1545"/>
            </a:xfrm>
            <a:prstGeom prst="line">
              <a:avLst/>
            </a:prstGeom>
            <a:noFill/>
            <a:ln w="9525" cap="flat" cmpd="sng">
              <a:solidFill>
                <a:sysClr val="window" lastClr="FFFFFF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45709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8498" name="TextBox 26"/>
            <p:cNvSpPr>
              <a:spLocks noChangeArrowheads="1"/>
            </p:cNvSpPr>
            <p:nvPr/>
          </p:nvSpPr>
          <p:spPr bwMode="auto">
            <a:xfrm>
              <a:off x="4513898" y="2700481"/>
              <a:ext cx="1477378" cy="876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455613">
                <a:lnSpc>
                  <a:spcPct val="125000"/>
                </a:lnSpc>
              </a:pPr>
              <a:r>
                <a:rPr lang="zh-CN" altLang="en-US" sz="1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有一定的支付场景，业务模式具有高频、高粘性的特征。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6CFDDFC-653E-4218-990C-D8AD19883D24}"/>
              </a:ext>
            </a:extLst>
          </p:cNvPr>
          <p:cNvSpPr txBox="1"/>
          <p:nvPr/>
        </p:nvSpPr>
        <p:spPr>
          <a:xfrm>
            <a:off x="684213" y="1801813"/>
            <a:ext cx="7142162" cy="369887"/>
          </a:xfrm>
          <a:prstGeom prst="rect">
            <a:avLst/>
          </a:prstGeom>
          <a:solidFill>
            <a:srgbClr val="C0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第一步：列出房地产社区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APP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、航空百货、商超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APP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等目标客户名单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4DC46A-644A-4557-A9B7-F43F62B6C590}"/>
              </a:ext>
            </a:extLst>
          </p:cNvPr>
          <p:cNvSpPr txBox="1"/>
          <p:nvPr/>
        </p:nvSpPr>
        <p:spPr>
          <a:xfrm>
            <a:off x="684213" y="2324100"/>
            <a:ext cx="4570412" cy="369888"/>
          </a:xfrm>
          <a:prstGeom prst="rect">
            <a:avLst/>
          </a:prstGeom>
          <a:solidFill>
            <a:srgbClr val="C0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第二步：对照下列标准进行目标客户筛选：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905F51-6438-448F-9E8B-9838716160BD}"/>
              </a:ext>
            </a:extLst>
          </p:cNvPr>
          <p:cNvSpPr txBox="1"/>
          <p:nvPr/>
        </p:nvSpPr>
        <p:spPr>
          <a:xfrm>
            <a:off x="684213" y="5013325"/>
            <a:ext cx="5494337" cy="369888"/>
          </a:xfrm>
          <a:prstGeom prst="rect">
            <a:avLst/>
          </a:prstGeom>
          <a:solidFill>
            <a:srgbClr val="C0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第三步：上门营销，摸查客户需求，制定合理方案。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621</Words>
  <Application>Microsoft Office PowerPoint</Application>
  <PresentationFormat>全屏显示(4:3)</PresentationFormat>
  <Paragraphs>56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目录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JB</dc:creator>
  <cp:lastModifiedBy>JB</cp:lastModifiedBy>
  <cp:revision>1</cp:revision>
  <dcterms:created xsi:type="dcterms:W3CDTF">2017-10-22T12:21:10Z</dcterms:created>
  <dcterms:modified xsi:type="dcterms:W3CDTF">2017-10-22T12:22:59Z</dcterms:modified>
</cp:coreProperties>
</file>