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3E588-59F7-F74E-BBFC-922B7F200D11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B0A62-8D51-7F4D-A290-558C8968341D}">
      <dgm:prSet phldrT="[Text]"/>
      <dgm:spPr/>
      <dgm:t>
        <a:bodyPr/>
        <a:lstStyle/>
        <a:p>
          <a:r>
            <a:rPr lang="en-US" dirty="0" smtClean="0"/>
            <a:t>Reverse Proxy</a:t>
          </a:r>
          <a:endParaRPr lang="en-US" dirty="0"/>
        </a:p>
      </dgm:t>
    </dgm:pt>
    <dgm:pt modelId="{91416C54-0779-9344-8527-1F0847A3893A}" type="parTrans" cxnId="{78497791-38EA-0545-AD1A-98F8BF99934C}">
      <dgm:prSet/>
      <dgm:spPr/>
      <dgm:t>
        <a:bodyPr/>
        <a:lstStyle/>
        <a:p>
          <a:endParaRPr lang="en-US"/>
        </a:p>
      </dgm:t>
    </dgm:pt>
    <dgm:pt modelId="{CD69B24A-C167-B54B-AFDF-F3A8D32605FC}" type="sibTrans" cxnId="{78497791-38EA-0545-AD1A-98F8BF99934C}">
      <dgm:prSet/>
      <dgm:spPr/>
      <dgm:t>
        <a:bodyPr/>
        <a:lstStyle/>
        <a:p>
          <a:endParaRPr lang="en-US"/>
        </a:p>
      </dgm:t>
    </dgm:pt>
    <dgm:pt modelId="{09AFAF83-406C-4D48-96AF-7A72763A5CE9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CB978222-C2EC-5B42-B9F9-FED977DABDB5}" type="parTrans" cxnId="{ADA00982-E212-D648-B3A3-1A4A226B9EC3}">
      <dgm:prSet/>
      <dgm:spPr/>
      <dgm:t>
        <a:bodyPr/>
        <a:lstStyle/>
        <a:p>
          <a:endParaRPr lang="en-US"/>
        </a:p>
      </dgm:t>
    </dgm:pt>
    <dgm:pt modelId="{1479968C-F4ED-4348-AED1-CCB3BE2C0234}" type="sibTrans" cxnId="{ADA00982-E212-D648-B3A3-1A4A226B9EC3}">
      <dgm:prSet/>
      <dgm:spPr/>
      <dgm:t>
        <a:bodyPr/>
        <a:lstStyle/>
        <a:p>
          <a:endParaRPr lang="en-US"/>
        </a:p>
      </dgm:t>
    </dgm:pt>
    <dgm:pt modelId="{F6550B64-2B3B-8A4A-AB46-4E9B2537CDC8}">
      <dgm:prSet phldrT="[Text]"/>
      <dgm:spPr/>
      <dgm:t>
        <a:bodyPr/>
        <a:lstStyle/>
        <a:p>
          <a:r>
            <a:rPr lang="en-US" dirty="0" smtClean="0"/>
            <a:t>PUNs</a:t>
          </a:r>
          <a:endParaRPr lang="en-US" dirty="0"/>
        </a:p>
      </dgm:t>
    </dgm:pt>
    <dgm:pt modelId="{79056EDD-E384-7D43-8BF0-107846759922}" type="parTrans" cxnId="{CA53B37C-B5FC-1B46-A81A-5D8CE8C2E249}">
      <dgm:prSet/>
      <dgm:spPr/>
      <dgm:t>
        <a:bodyPr/>
        <a:lstStyle/>
        <a:p>
          <a:endParaRPr lang="en-US"/>
        </a:p>
      </dgm:t>
    </dgm:pt>
    <dgm:pt modelId="{1C637D5C-43B8-294E-8EA8-62CD4419A63D}" type="sibTrans" cxnId="{CA53B37C-B5FC-1B46-A81A-5D8CE8C2E249}">
      <dgm:prSet/>
      <dgm:spPr/>
      <dgm:t>
        <a:bodyPr/>
        <a:lstStyle/>
        <a:p>
          <a:endParaRPr lang="en-US"/>
        </a:p>
      </dgm:t>
    </dgm:pt>
    <dgm:pt modelId="{17829F80-D083-6945-BEED-60AB028D3CB9}">
      <dgm:prSet phldrT="[Text]"/>
      <dgm:spPr/>
      <dgm:t>
        <a:bodyPr/>
        <a:lstStyle/>
        <a:p>
          <a:r>
            <a:rPr lang="en-US" dirty="0" smtClean="0"/>
            <a:t>Interactive HPC</a:t>
          </a:r>
          <a:endParaRPr lang="en-US" dirty="0"/>
        </a:p>
      </dgm:t>
    </dgm:pt>
    <dgm:pt modelId="{25488397-6EEA-AE43-8399-35E4ADEBE67A}" type="parTrans" cxnId="{9E3AFB87-2B82-874D-8576-D0FBD2AC471F}">
      <dgm:prSet/>
      <dgm:spPr/>
      <dgm:t>
        <a:bodyPr/>
        <a:lstStyle/>
        <a:p>
          <a:endParaRPr lang="en-US"/>
        </a:p>
      </dgm:t>
    </dgm:pt>
    <dgm:pt modelId="{7E3B9AED-9CCD-5147-A0F8-998E7C05D216}" type="sibTrans" cxnId="{9E3AFB87-2B82-874D-8576-D0FBD2AC471F}">
      <dgm:prSet/>
      <dgm:spPr/>
      <dgm:t>
        <a:bodyPr/>
        <a:lstStyle/>
        <a:p>
          <a:endParaRPr lang="en-US"/>
        </a:p>
      </dgm:t>
    </dgm:pt>
    <dgm:pt modelId="{EB37415E-B3F9-374A-B27B-0183878D2A08}" type="pres">
      <dgm:prSet presAssocID="{DF63E588-59F7-F74E-BBFC-922B7F200D1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F24504C-BEE0-E146-B97B-73417B0393A1}" type="pres">
      <dgm:prSet presAssocID="{99CB0A62-8D51-7F4D-A290-558C8968341D}" presName="singleCycle" presStyleCnt="0"/>
      <dgm:spPr/>
    </dgm:pt>
    <dgm:pt modelId="{007217DE-1317-DD47-9B32-517A2CFB8957}" type="pres">
      <dgm:prSet presAssocID="{99CB0A62-8D51-7F4D-A290-558C8968341D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3FF9A03-0276-3D45-A1D2-AB27F45C049D}" type="pres">
      <dgm:prSet presAssocID="{CB978222-C2EC-5B42-B9F9-FED977DABDB5}" presName="Name56" presStyleLbl="parChTrans1D2" presStyleIdx="0" presStyleCnt="3"/>
      <dgm:spPr/>
      <dgm:t>
        <a:bodyPr/>
        <a:lstStyle/>
        <a:p>
          <a:endParaRPr lang="en-US"/>
        </a:p>
      </dgm:t>
    </dgm:pt>
    <dgm:pt modelId="{AEA21882-A899-BA45-8C12-09D97347B617}" type="pres">
      <dgm:prSet presAssocID="{09AFAF83-406C-4D48-96AF-7A72763A5CE9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42A49-AB14-2049-9D61-D4AB8037C951}" type="pres">
      <dgm:prSet presAssocID="{79056EDD-E384-7D43-8BF0-107846759922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D4F6D2C-B0CD-CD4D-AE88-512A03E01437}" type="pres">
      <dgm:prSet presAssocID="{F6550B64-2B3B-8A4A-AB46-4E9B2537CDC8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B5D0FD-62B9-634E-A6B4-25632C656820}" type="pres">
      <dgm:prSet presAssocID="{25488397-6EEA-AE43-8399-35E4ADEBE67A}" presName="Name56" presStyleLbl="parChTrans1D2" presStyleIdx="2" presStyleCnt="3"/>
      <dgm:spPr/>
      <dgm:t>
        <a:bodyPr/>
        <a:lstStyle/>
        <a:p>
          <a:endParaRPr lang="en-US"/>
        </a:p>
      </dgm:t>
    </dgm:pt>
    <dgm:pt modelId="{BD9A0DD1-D7FB-444A-B653-E3904FF0955B}" type="pres">
      <dgm:prSet presAssocID="{17829F80-D083-6945-BEED-60AB028D3CB9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362619-587C-FD48-8412-E664139A7215}" type="presOf" srcId="{DF63E588-59F7-F74E-BBFC-922B7F200D11}" destId="{EB37415E-B3F9-374A-B27B-0183878D2A08}" srcOrd="0" destOrd="0" presId="urn:microsoft.com/office/officeart/2008/layout/RadialCluster"/>
    <dgm:cxn modelId="{2D0DD73D-53E6-6B45-AD4B-47C57154AF0C}" type="presOf" srcId="{99CB0A62-8D51-7F4D-A290-558C8968341D}" destId="{007217DE-1317-DD47-9B32-517A2CFB8957}" srcOrd="0" destOrd="0" presId="urn:microsoft.com/office/officeart/2008/layout/RadialCluster"/>
    <dgm:cxn modelId="{ADA00982-E212-D648-B3A3-1A4A226B9EC3}" srcId="{99CB0A62-8D51-7F4D-A290-558C8968341D}" destId="{09AFAF83-406C-4D48-96AF-7A72763A5CE9}" srcOrd="0" destOrd="0" parTransId="{CB978222-C2EC-5B42-B9F9-FED977DABDB5}" sibTransId="{1479968C-F4ED-4348-AED1-CCB3BE2C0234}"/>
    <dgm:cxn modelId="{78497791-38EA-0545-AD1A-98F8BF99934C}" srcId="{DF63E588-59F7-F74E-BBFC-922B7F200D11}" destId="{99CB0A62-8D51-7F4D-A290-558C8968341D}" srcOrd="0" destOrd="0" parTransId="{91416C54-0779-9344-8527-1F0847A3893A}" sibTransId="{CD69B24A-C167-B54B-AFDF-F3A8D32605FC}"/>
    <dgm:cxn modelId="{333395DC-72E2-9944-AB55-CD72BB1BF256}" type="presOf" srcId="{09AFAF83-406C-4D48-96AF-7A72763A5CE9}" destId="{AEA21882-A899-BA45-8C12-09D97347B617}" srcOrd="0" destOrd="0" presId="urn:microsoft.com/office/officeart/2008/layout/RadialCluster"/>
    <dgm:cxn modelId="{C03A5040-BC41-7E4A-9B3B-A34C756751B6}" type="presOf" srcId="{79056EDD-E384-7D43-8BF0-107846759922}" destId="{F0842A49-AB14-2049-9D61-D4AB8037C951}" srcOrd="0" destOrd="0" presId="urn:microsoft.com/office/officeart/2008/layout/RadialCluster"/>
    <dgm:cxn modelId="{9E3AFB87-2B82-874D-8576-D0FBD2AC471F}" srcId="{99CB0A62-8D51-7F4D-A290-558C8968341D}" destId="{17829F80-D083-6945-BEED-60AB028D3CB9}" srcOrd="2" destOrd="0" parTransId="{25488397-6EEA-AE43-8399-35E4ADEBE67A}" sibTransId="{7E3B9AED-9CCD-5147-A0F8-998E7C05D216}"/>
    <dgm:cxn modelId="{2BFCD5D5-656B-F741-856C-7C63D5942E96}" type="presOf" srcId="{17829F80-D083-6945-BEED-60AB028D3CB9}" destId="{BD9A0DD1-D7FB-444A-B653-E3904FF0955B}" srcOrd="0" destOrd="0" presId="urn:microsoft.com/office/officeart/2008/layout/RadialCluster"/>
    <dgm:cxn modelId="{3DACE0B8-2A9D-6F47-BC7A-1B67E7E9B2CE}" type="presOf" srcId="{F6550B64-2B3B-8A4A-AB46-4E9B2537CDC8}" destId="{4D4F6D2C-B0CD-CD4D-AE88-512A03E01437}" srcOrd="0" destOrd="0" presId="urn:microsoft.com/office/officeart/2008/layout/RadialCluster"/>
    <dgm:cxn modelId="{BEF90BB7-075A-534A-A242-CF5BC5750006}" type="presOf" srcId="{25488397-6EEA-AE43-8399-35E4ADEBE67A}" destId="{20B5D0FD-62B9-634E-A6B4-25632C656820}" srcOrd="0" destOrd="0" presId="urn:microsoft.com/office/officeart/2008/layout/RadialCluster"/>
    <dgm:cxn modelId="{CA53B37C-B5FC-1B46-A81A-5D8CE8C2E249}" srcId="{99CB0A62-8D51-7F4D-A290-558C8968341D}" destId="{F6550B64-2B3B-8A4A-AB46-4E9B2537CDC8}" srcOrd="1" destOrd="0" parTransId="{79056EDD-E384-7D43-8BF0-107846759922}" sibTransId="{1C637D5C-43B8-294E-8EA8-62CD4419A63D}"/>
    <dgm:cxn modelId="{799B7F4B-86B3-3749-B465-CD09FCB45BAF}" type="presOf" srcId="{CB978222-C2EC-5B42-B9F9-FED977DABDB5}" destId="{E3FF9A03-0276-3D45-A1D2-AB27F45C049D}" srcOrd="0" destOrd="0" presId="urn:microsoft.com/office/officeart/2008/layout/RadialCluster"/>
    <dgm:cxn modelId="{7F159737-AF24-A94D-8600-2BB5026AA253}" type="presParOf" srcId="{EB37415E-B3F9-374A-B27B-0183878D2A08}" destId="{0F24504C-BEE0-E146-B97B-73417B0393A1}" srcOrd="0" destOrd="0" presId="urn:microsoft.com/office/officeart/2008/layout/RadialCluster"/>
    <dgm:cxn modelId="{72810012-0B6F-D94C-B4D1-33E9135D564B}" type="presParOf" srcId="{0F24504C-BEE0-E146-B97B-73417B0393A1}" destId="{007217DE-1317-DD47-9B32-517A2CFB8957}" srcOrd="0" destOrd="0" presId="urn:microsoft.com/office/officeart/2008/layout/RadialCluster"/>
    <dgm:cxn modelId="{0FEAE69A-EBAB-5843-8CB5-0E045693F8C1}" type="presParOf" srcId="{0F24504C-BEE0-E146-B97B-73417B0393A1}" destId="{E3FF9A03-0276-3D45-A1D2-AB27F45C049D}" srcOrd="1" destOrd="0" presId="urn:microsoft.com/office/officeart/2008/layout/RadialCluster"/>
    <dgm:cxn modelId="{5F8F234A-9CDB-2B41-8F00-A426A8947DF4}" type="presParOf" srcId="{0F24504C-BEE0-E146-B97B-73417B0393A1}" destId="{AEA21882-A899-BA45-8C12-09D97347B617}" srcOrd="2" destOrd="0" presId="urn:microsoft.com/office/officeart/2008/layout/RadialCluster"/>
    <dgm:cxn modelId="{13D186A9-9959-F448-B5C0-AD2B7B1AB12E}" type="presParOf" srcId="{0F24504C-BEE0-E146-B97B-73417B0393A1}" destId="{F0842A49-AB14-2049-9D61-D4AB8037C951}" srcOrd="3" destOrd="0" presId="urn:microsoft.com/office/officeart/2008/layout/RadialCluster"/>
    <dgm:cxn modelId="{19714DE9-6506-0147-A31B-6B9F79EB4F97}" type="presParOf" srcId="{0F24504C-BEE0-E146-B97B-73417B0393A1}" destId="{4D4F6D2C-B0CD-CD4D-AE88-512A03E01437}" srcOrd="4" destOrd="0" presId="urn:microsoft.com/office/officeart/2008/layout/RadialCluster"/>
    <dgm:cxn modelId="{277840C4-020F-4849-A10C-55143373FA2D}" type="presParOf" srcId="{0F24504C-BEE0-E146-B97B-73417B0393A1}" destId="{20B5D0FD-62B9-634E-A6B4-25632C656820}" srcOrd="5" destOrd="0" presId="urn:microsoft.com/office/officeart/2008/layout/RadialCluster"/>
    <dgm:cxn modelId="{5A9737BF-A54F-464F-B62B-65B7B50E76BC}" type="presParOf" srcId="{0F24504C-BEE0-E146-B97B-73417B0393A1}" destId="{BD9A0DD1-D7FB-444A-B653-E3904FF0955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217DE-1317-DD47-9B32-517A2CFB8957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Reverse Proxy</a:t>
          </a:r>
          <a:endParaRPr lang="en-US" sz="2400" kern="1200" dirty="0"/>
        </a:p>
      </dsp:txBody>
      <dsp:txXfrm>
        <a:off x="2497915" y="1950228"/>
        <a:ext cx="1100168" cy="1100168"/>
      </dsp:txXfrm>
    </dsp:sp>
    <dsp:sp modelId="{E3FF9A03-0276-3D45-A1D2-AB27F45C049D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21882-A899-BA45-8C12-09D97347B617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Client</a:t>
          </a:r>
          <a:endParaRPr lang="en-US" sz="2100" kern="1200" dirty="0"/>
        </a:p>
      </dsp:txBody>
      <dsp:txXfrm>
        <a:off x="2679443" y="258506"/>
        <a:ext cx="737112" cy="737112"/>
      </dsp:txXfrm>
    </dsp:sp>
    <dsp:sp modelId="{F0842A49-AB14-2049-9D61-D4AB8037C951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F6D2C-B0CD-CD4D-AE88-512A03E01437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PUNs</a:t>
          </a:r>
          <a:endParaRPr lang="en-US" sz="2200" kern="1200" dirty="0"/>
        </a:p>
      </dsp:txBody>
      <dsp:txXfrm>
        <a:off x="4301726" y="3068381"/>
        <a:ext cx="737112" cy="737112"/>
      </dsp:txXfrm>
    </dsp:sp>
    <dsp:sp modelId="{20B5D0FD-62B9-634E-A6B4-25632C656820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A0DD1-D7FB-444A-B653-E3904FF0955B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Interactive HPC</a:t>
          </a:r>
          <a:endParaRPr lang="en-US" sz="1200" kern="1200" dirty="0"/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e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514600" y="2657574"/>
            <a:ext cx="3005652" cy="1803391"/>
            <a:chOff x="2362200" y="2286000"/>
            <a:chExt cx="3005652" cy="1803391"/>
          </a:xfrm>
        </p:grpSpPr>
        <p:sp>
          <p:nvSpPr>
            <p:cNvPr id="23" name="Cloud 22"/>
            <p:cNvSpPr/>
            <p:nvPr/>
          </p:nvSpPr>
          <p:spPr>
            <a:xfrm>
              <a:off x="2362200" y="2286000"/>
              <a:ext cx="3005652" cy="180339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0" descr="https://www.digicert.com/images/apache-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824675"/>
              <a:ext cx="1161149" cy="61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715010" y="914400"/>
            <a:ext cx="3276600" cy="2209800"/>
            <a:chOff x="5334000" y="457201"/>
            <a:chExt cx="3276600" cy="2209800"/>
          </a:xfrm>
        </p:grpSpPr>
        <p:sp>
          <p:nvSpPr>
            <p:cNvPr id="12" name="Rectangle 11"/>
            <p:cNvSpPr/>
            <p:nvPr/>
          </p:nvSpPr>
          <p:spPr>
            <a:xfrm>
              <a:off x="5791200" y="914401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762001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609601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34000" y="457201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b="1" u="sng" dirty="0" smtClean="0"/>
                <a:t>Per-User NGINX (PUN)</a:t>
              </a:r>
            </a:p>
            <a:p>
              <a:endParaRPr lang="en-US" dirty="0"/>
            </a:p>
          </p:txBody>
        </p:sp>
        <p:pic>
          <p:nvPicPr>
            <p:cNvPr id="5" name="Picture 22" descr="https://camo.githubusercontent.com/64ec0bc30be3fa7179576f5ed0638facce5faa9e/687474703a2f2f626c6f672e70687573696f6e2e6e6c2f77702d636f6e74656e742f75706c6f6164732f323031322f30372f50617373656e6765725f63686169725f323536783235362e6a70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838200"/>
              <a:ext cx="576463" cy="57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581150"/>
              <a:ext cx="2536554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5" descr="https://assets.wp.nginx.com/wp-content/uploads/2015/04/NGINX_logo_rgb-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108673"/>
              <a:ext cx="1143000" cy="262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52140" y="1271155"/>
              <a:ext cx="114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Passenger</a:t>
              </a:r>
              <a:endParaRPr lang="en-US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1000" y="1981200"/>
            <a:ext cx="1681565" cy="3156138"/>
            <a:chOff x="376636" y="1143000"/>
            <a:chExt cx="1681565" cy="3156138"/>
          </a:xfrm>
        </p:grpSpPr>
        <p:pic>
          <p:nvPicPr>
            <p:cNvPr id="30" name="Picture 2" descr="http://cliparts.co/cliparts/p6c/yAA/p6cyAAdT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18" y="1143000"/>
              <a:ext cx="990600" cy="1090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/>
            <p:cNvGrpSpPr/>
            <p:nvPr/>
          </p:nvGrpSpPr>
          <p:grpSpPr>
            <a:xfrm>
              <a:off x="376636" y="2286000"/>
              <a:ext cx="1681565" cy="2013138"/>
              <a:chOff x="376636" y="2286000"/>
              <a:chExt cx="1681565" cy="2013138"/>
            </a:xfrm>
          </p:grpSpPr>
          <p:pic>
            <p:nvPicPr>
              <p:cNvPr id="31" name="Picture 4" descr="http://www.piercepioneer.com/wp-content/uploads/2015/08/google-chrome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2286000"/>
                <a:ext cx="1191104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http://churchm.ag/wp-content/uploads/2012/02/Firefox-620x236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636" y="2972529"/>
                <a:ext cx="1681565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http://kb.digital-detective.net/download/attachments/14024721/Microsoft%20Edge%20Browser%20Logo.png?version=1&amp;modificationDate=1444913758746&amp;api=v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3659058"/>
                <a:ext cx="1498991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5" name="Straight Connector 34"/>
          <p:cNvCxnSpPr/>
          <p:nvPr/>
        </p:nvCxnSpPr>
        <p:spPr>
          <a:xfrm>
            <a:off x="2384485" y="457200"/>
            <a:ext cx="0" cy="60198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457200"/>
            <a:ext cx="0" cy="60198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437" y="228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973304" y="228600"/>
            <a:ext cx="20882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SERVER FRONT </a:t>
            </a:r>
            <a:r>
              <a:rPr lang="en-US" b="1" dirty="0" smtClean="0"/>
              <a:t>END</a:t>
            </a:r>
          </a:p>
          <a:p>
            <a:pPr algn="ctr"/>
            <a:r>
              <a:rPr lang="en-US" sz="1600" b="1" dirty="0" smtClean="0"/>
              <a:t>(Runs as Apache User)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69897" y="228600"/>
            <a:ext cx="33668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SERVER BACK ENDS </a:t>
            </a:r>
          </a:p>
          <a:p>
            <a:pPr algn="ctr"/>
            <a:r>
              <a:rPr lang="en-US" sz="1600" b="1" dirty="0" smtClean="0"/>
              <a:t>(Each Runs as an Authenticated User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" y="1066800"/>
            <a:ext cx="198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Zero Install</a:t>
            </a:r>
          </a:p>
          <a:p>
            <a:r>
              <a:rPr lang="en-US" sz="1600" dirty="0" smtClean="0"/>
              <a:t>Requires only a modern web browser</a:t>
            </a:r>
            <a:endParaRPr lang="en-US" sz="1600" dirty="0"/>
          </a:p>
        </p:txBody>
      </p:sp>
      <p:sp>
        <p:nvSpPr>
          <p:cNvPr id="44" name="Left-Right Arrow 43"/>
          <p:cNvSpPr/>
          <p:nvPr/>
        </p:nvSpPr>
        <p:spPr>
          <a:xfrm>
            <a:off x="1524000" y="3200400"/>
            <a:ext cx="1720970" cy="685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HTTPS/WSS</a:t>
            </a:r>
            <a:endParaRPr lang="en-US" dirty="0"/>
          </a:p>
        </p:txBody>
      </p:sp>
      <p:sp>
        <p:nvSpPr>
          <p:cNvPr id="45" name="Left-Right Arrow 44"/>
          <p:cNvSpPr/>
          <p:nvPr/>
        </p:nvSpPr>
        <p:spPr>
          <a:xfrm rot="19800000">
            <a:off x="4547463" y="2573225"/>
            <a:ext cx="1720970" cy="685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 Sockets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95600" y="1066800"/>
            <a:ext cx="228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Functions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User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Reverse Proxy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1048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514600" y="2657574"/>
            <a:ext cx="3005652" cy="1803391"/>
            <a:chOff x="2362200" y="2286000"/>
            <a:chExt cx="3005652" cy="1803391"/>
          </a:xfrm>
        </p:grpSpPr>
        <p:sp>
          <p:nvSpPr>
            <p:cNvPr id="23" name="Cloud 22"/>
            <p:cNvSpPr/>
            <p:nvPr/>
          </p:nvSpPr>
          <p:spPr>
            <a:xfrm>
              <a:off x="2362200" y="2286000"/>
              <a:ext cx="3005652" cy="180339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0" descr="https://www.digicert.com/images/apache-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824675"/>
              <a:ext cx="1161149" cy="61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715010" y="914400"/>
            <a:ext cx="3276600" cy="2209800"/>
            <a:chOff x="5334000" y="457201"/>
            <a:chExt cx="3276600" cy="2209800"/>
          </a:xfrm>
        </p:grpSpPr>
        <p:sp>
          <p:nvSpPr>
            <p:cNvPr id="12" name="Rectangle 11"/>
            <p:cNvSpPr/>
            <p:nvPr/>
          </p:nvSpPr>
          <p:spPr>
            <a:xfrm>
              <a:off x="5791200" y="914401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762001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609601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34000" y="457201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b="1" u="sng" dirty="0" smtClean="0"/>
                <a:t>Per-User NGINX (PUN)</a:t>
              </a:r>
            </a:p>
            <a:p>
              <a:endParaRPr lang="en-US" dirty="0"/>
            </a:p>
          </p:txBody>
        </p:sp>
        <p:pic>
          <p:nvPicPr>
            <p:cNvPr id="5" name="Picture 22" descr="https://camo.githubusercontent.com/64ec0bc30be3fa7179576f5ed0638facce5faa9e/687474703a2f2f626c6f672e70687573696f6e2e6e6c2f77702d636f6e74656e742f75706c6f6164732f323031322f30372f50617373656e6765725f63686169725f323536783235362e6a70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838200"/>
              <a:ext cx="576463" cy="57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581150"/>
              <a:ext cx="2536554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5" descr="https://assets.wp.nginx.com/wp-content/uploads/2015/04/NGINX_logo_rgb-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108673"/>
              <a:ext cx="1143000" cy="262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52140" y="1271155"/>
              <a:ext cx="114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Passenger</a:t>
              </a:r>
              <a:endParaRPr lang="en-US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15010" y="4191000"/>
            <a:ext cx="3276600" cy="2209800"/>
            <a:chOff x="5715000" y="4191000"/>
            <a:chExt cx="3276600" cy="2209800"/>
          </a:xfrm>
        </p:grpSpPr>
        <p:sp>
          <p:nvSpPr>
            <p:cNvPr id="15" name="Rectangle 14"/>
            <p:cNvSpPr/>
            <p:nvPr/>
          </p:nvSpPr>
          <p:spPr>
            <a:xfrm>
              <a:off x="6172200" y="4648200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9800" y="4495800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4343400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15000" y="4191000"/>
              <a:ext cx="2819400" cy="1752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b="1" u="sng" dirty="0" smtClean="0"/>
                <a:t>Interactive HPC (</a:t>
              </a:r>
              <a:r>
                <a:rPr lang="en-US" b="1" u="sng" dirty="0" err="1" smtClean="0"/>
                <a:t>iHPC</a:t>
              </a:r>
              <a:r>
                <a:rPr lang="en-US" b="1" u="sng" dirty="0" smtClean="0"/>
                <a:t>)</a:t>
              </a:r>
            </a:p>
            <a:p>
              <a:r>
                <a:rPr lang="en-US" dirty="0" smtClean="0"/>
                <a:t>VNC Server + </a:t>
              </a:r>
              <a:r>
                <a:rPr lang="en-US" dirty="0" err="1" smtClean="0"/>
                <a:t>Websockify</a:t>
              </a:r>
              <a:endParaRPr lang="en-US" dirty="0" smtClean="0"/>
            </a:p>
            <a:p>
              <a:r>
                <a:rPr lang="en-US" dirty="0" smtClean="0"/>
                <a:t>COMSOL Server</a:t>
              </a:r>
            </a:p>
            <a:p>
              <a:r>
                <a:rPr lang="en-US" dirty="0" err="1" smtClean="0"/>
                <a:t>Jupyter</a:t>
              </a:r>
              <a:r>
                <a:rPr lang="en-US" dirty="0" smtClean="0"/>
                <a:t> Notebook Server</a:t>
              </a:r>
            </a:p>
            <a:p>
              <a:r>
                <a:rPr lang="en-US" dirty="0" err="1" smtClean="0"/>
                <a:t>RStudio</a:t>
              </a:r>
              <a:r>
                <a:rPr lang="en-US" dirty="0" smtClean="0"/>
                <a:t> </a:t>
              </a:r>
              <a:r>
                <a:rPr lang="en-US" dirty="0" smtClean="0"/>
                <a:t>Server</a:t>
              </a:r>
            </a:p>
            <a:p>
              <a:endParaRPr lang="en-US" dirty="0"/>
            </a:p>
          </p:txBody>
        </p:sp>
      </p:grpSp>
      <p:sp>
        <p:nvSpPr>
          <p:cNvPr id="28" name="Down Arrow 27"/>
          <p:cNvSpPr/>
          <p:nvPr/>
        </p:nvSpPr>
        <p:spPr>
          <a:xfrm>
            <a:off x="6115060" y="3124198"/>
            <a:ext cx="2476500" cy="106680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Interactive</a:t>
            </a:r>
            <a:endParaRPr lang="en-US" dirty="0" smtClean="0"/>
          </a:p>
          <a:p>
            <a:pPr algn="ctr"/>
            <a:r>
              <a:rPr lang="en-US" dirty="0" smtClean="0"/>
              <a:t>Jobs</a:t>
            </a:r>
            <a:endParaRPr lang="en-US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381000" y="1981200"/>
            <a:ext cx="1681565" cy="3156138"/>
            <a:chOff x="376636" y="1143000"/>
            <a:chExt cx="1681565" cy="3156138"/>
          </a:xfrm>
        </p:grpSpPr>
        <p:pic>
          <p:nvPicPr>
            <p:cNvPr id="30" name="Picture 2" descr="http://cliparts.co/cliparts/p6c/yAA/p6cyAAdT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18" y="1143000"/>
              <a:ext cx="990600" cy="1090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/>
            <p:cNvGrpSpPr/>
            <p:nvPr/>
          </p:nvGrpSpPr>
          <p:grpSpPr>
            <a:xfrm>
              <a:off x="376636" y="2286000"/>
              <a:ext cx="1681565" cy="2013138"/>
              <a:chOff x="376636" y="2286000"/>
              <a:chExt cx="1681565" cy="2013138"/>
            </a:xfrm>
          </p:grpSpPr>
          <p:pic>
            <p:nvPicPr>
              <p:cNvPr id="31" name="Picture 4" descr="http://www.piercepioneer.com/wp-content/uploads/2015/08/google-chrome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2286000"/>
                <a:ext cx="1191104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http://churchm.ag/wp-content/uploads/2012/02/Firefox-620x236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636" y="2972529"/>
                <a:ext cx="1681565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http://kb.digital-detective.net/download/attachments/14024721/Microsoft%20Edge%20Browser%20Logo.png?version=1&amp;modificationDate=1444913758746&amp;api=v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3659058"/>
                <a:ext cx="1498991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5" name="Straight Connector 34"/>
          <p:cNvCxnSpPr/>
          <p:nvPr/>
        </p:nvCxnSpPr>
        <p:spPr>
          <a:xfrm>
            <a:off x="2384485" y="457200"/>
            <a:ext cx="0" cy="60198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457200"/>
            <a:ext cx="0" cy="60198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437" y="228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973304" y="228600"/>
            <a:ext cx="20882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SERVER FRONT </a:t>
            </a:r>
            <a:r>
              <a:rPr lang="en-US" b="1" dirty="0" smtClean="0"/>
              <a:t>END</a:t>
            </a:r>
          </a:p>
          <a:p>
            <a:pPr algn="ctr"/>
            <a:r>
              <a:rPr lang="en-US" sz="1600" b="1" dirty="0" smtClean="0"/>
              <a:t>(Runs as Apache User)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69897" y="228600"/>
            <a:ext cx="33668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SERVER BACK ENDS </a:t>
            </a:r>
          </a:p>
          <a:p>
            <a:pPr algn="ctr"/>
            <a:r>
              <a:rPr lang="en-US" sz="1600" b="1" dirty="0" smtClean="0"/>
              <a:t>(Each Runs as an Authenticated User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" y="1066800"/>
            <a:ext cx="198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Zero Install</a:t>
            </a:r>
          </a:p>
          <a:p>
            <a:r>
              <a:rPr lang="en-US" sz="1600" dirty="0" smtClean="0"/>
              <a:t>Requires only a modern web browser</a:t>
            </a:r>
            <a:endParaRPr lang="en-US" sz="1600" dirty="0"/>
          </a:p>
        </p:txBody>
      </p:sp>
      <p:sp>
        <p:nvSpPr>
          <p:cNvPr id="44" name="Left-Right Arrow 43"/>
          <p:cNvSpPr/>
          <p:nvPr/>
        </p:nvSpPr>
        <p:spPr>
          <a:xfrm>
            <a:off x="1524000" y="3200400"/>
            <a:ext cx="1720970" cy="685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HTTPS/WSS</a:t>
            </a:r>
            <a:endParaRPr lang="en-US" dirty="0"/>
          </a:p>
        </p:txBody>
      </p:sp>
      <p:sp>
        <p:nvSpPr>
          <p:cNvPr id="45" name="Left-Right Arrow 44"/>
          <p:cNvSpPr/>
          <p:nvPr/>
        </p:nvSpPr>
        <p:spPr>
          <a:xfrm rot="19800000">
            <a:off x="4547463" y="2573225"/>
            <a:ext cx="1720970" cy="685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 Sockets</a:t>
            </a:r>
            <a:endParaRPr lang="en-US" dirty="0"/>
          </a:p>
        </p:txBody>
      </p:sp>
      <p:sp>
        <p:nvSpPr>
          <p:cNvPr id="46" name="Left-Right Arrow 45"/>
          <p:cNvSpPr/>
          <p:nvPr/>
        </p:nvSpPr>
        <p:spPr>
          <a:xfrm rot="1800000">
            <a:off x="4547463" y="3563826"/>
            <a:ext cx="1720970" cy="685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HTTP/WS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95600" y="1066800"/>
            <a:ext cx="228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Functions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User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Reverse Proxy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035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399" y="76200"/>
            <a:ext cx="8992401" cy="6602124"/>
            <a:chOff x="75399" y="76200"/>
            <a:chExt cx="8992401" cy="6602124"/>
          </a:xfrm>
        </p:grpSpPr>
        <p:pic>
          <p:nvPicPr>
            <p:cNvPr id="1026" name="Picture 2" descr="http://cliparts.co/cliparts/p6c/yAA/p6cyAAdT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94" y="1447800"/>
              <a:ext cx="990600" cy="1090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1905000" y="712076"/>
              <a:ext cx="38100" cy="556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6687" y="2667000"/>
              <a:ext cx="17383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Zero-Install</a:t>
              </a:r>
            </a:p>
            <a:p>
              <a:endParaRPr lang="en-US" dirty="0"/>
            </a:p>
            <a:p>
              <a:r>
                <a:rPr lang="en-US" dirty="0" smtClean="0"/>
                <a:t>Requires only a modern browser</a:t>
              </a:r>
              <a:endParaRPr lang="en-US" dirty="0"/>
            </a:p>
          </p:txBody>
        </p:sp>
        <p:pic>
          <p:nvPicPr>
            <p:cNvPr id="1028" name="Picture 4" descr="http://www.piercepioneer.com/wp-content/uploads/2015/08/google-chrom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99" y="3962400"/>
              <a:ext cx="119110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churchm.ag/wp-content/uploads/2012/02/Firefox-620x23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99" y="4655963"/>
              <a:ext cx="1681565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kb.digital-detective.net/download/attachments/14024721/Microsoft%20Edge%20Browser%20Logo.png?version=1&amp;modificationDate=1444913758746&amp;api=v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99" y="5335458"/>
              <a:ext cx="1498991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9594" y="76200"/>
              <a:ext cx="119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USER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0" y="76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INFRASTRUCTURE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762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SERVERS RUNNING AS USER</a:t>
              </a: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905500" y="674132"/>
              <a:ext cx="38100" cy="556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loud 11"/>
            <p:cNvSpPr/>
            <p:nvPr/>
          </p:nvSpPr>
          <p:spPr>
            <a:xfrm>
              <a:off x="1805719" y="712076"/>
              <a:ext cx="3204430" cy="192265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1140" y="944331"/>
              <a:ext cx="2627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Federated Authentication</a:t>
              </a:r>
              <a:endParaRPr lang="en-US" b="1" u="sng" dirty="0"/>
            </a:p>
          </p:txBody>
        </p:sp>
        <p:pic>
          <p:nvPicPr>
            <p:cNvPr id="1034" name="Picture 10" descr="http://www.cilogon.org/_/rsrc/1304392039391/config/cilogon-logon-48-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173" y="1869220"/>
              <a:ext cx="1267839" cy="37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ight Arrow 13"/>
            <p:cNvSpPr/>
            <p:nvPr/>
          </p:nvSpPr>
          <p:spPr>
            <a:xfrm>
              <a:off x="1447800" y="1513073"/>
              <a:ext cx="762000" cy="6896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http://www.underconsideration.com/brandnew/archives/google_2015_logo_detail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319" y="2888755"/>
              <a:ext cx="1183707" cy="39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oh-tech.org/sites/oh-tech.org/files/OH-TECH_Logo_Horizona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934" y="3062271"/>
              <a:ext cx="2146447" cy="25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upload.wikimedia.org/wikipedia/commons/thumb/f/fa/Ohio_State_University_horizontal_logo.svg/250px-Ohio_State_University_horizontal_logo.sv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262" y="2634734"/>
              <a:ext cx="1541526" cy="25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>
              <a:stCxn id="1034" idx="2"/>
              <a:endCxn id="1038" idx="0"/>
            </p:cNvCxnSpPr>
            <p:nvPr/>
          </p:nvCxnSpPr>
          <p:spPr>
            <a:xfrm flipH="1">
              <a:off x="2699173" y="2240295"/>
              <a:ext cx="633920" cy="648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34" idx="2"/>
            </p:cNvCxnSpPr>
            <p:nvPr/>
          </p:nvCxnSpPr>
          <p:spPr>
            <a:xfrm>
              <a:off x="3333093" y="2240295"/>
              <a:ext cx="476907" cy="8219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34" idx="2"/>
            </p:cNvCxnSpPr>
            <p:nvPr/>
          </p:nvCxnSpPr>
          <p:spPr>
            <a:xfrm>
              <a:off x="3333093" y="2240295"/>
              <a:ext cx="934107" cy="4267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own Arrow 26"/>
            <p:cNvSpPr/>
            <p:nvPr/>
          </p:nvSpPr>
          <p:spPr>
            <a:xfrm>
              <a:off x="3157029" y="3455432"/>
              <a:ext cx="809983" cy="8879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7059" y="3525460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Single Sign-On</a:t>
              </a:r>
              <a:endParaRPr lang="en-US" b="1" dirty="0"/>
            </a:p>
          </p:txBody>
        </p:sp>
        <p:sp>
          <p:nvSpPr>
            <p:cNvPr id="39" name="Cloud 38"/>
            <p:cNvSpPr/>
            <p:nvPr/>
          </p:nvSpPr>
          <p:spPr>
            <a:xfrm>
              <a:off x="2197930" y="4333693"/>
              <a:ext cx="3707569" cy="2224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22701" y="4563070"/>
              <a:ext cx="2316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Reverse Proxy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mod_auth_openidc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mod_lua</a:t>
              </a:r>
              <a:endParaRPr lang="en-US" dirty="0"/>
            </a:p>
          </p:txBody>
        </p:sp>
        <p:pic>
          <p:nvPicPr>
            <p:cNvPr id="1044" name="Picture 20" descr="https://www.digicert.com/images/apache-logo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257" y="5578460"/>
              <a:ext cx="1161149" cy="61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Left-Right Arrow 30"/>
            <p:cNvSpPr/>
            <p:nvPr/>
          </p:nvSpPr>
          <p:spPr>
            <a:xfrm>
              <a:off x="1366309" y="5033054"/>
              <a:ext cx="1686981" cy="68965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HTTPS/WSS</a:t>
              </a:r>
              <a:endParaRPr lang="en-US" dirty="0"/>
            </a:p>
          </p:txBody>
        </p:sp>
        <p:sp>
          <p:nvSpPr>
            <p:cNvPr id="44" name="Left-Right Arrow 43"/>
            <p:cNvSpPr/>
            <p:nvPr/>
          </p:nvSpPr>
          <p:spPr>
            <a:xfrm rot="-1800000">
              <a:off x="4466053" y="3834991"/>
              <a:ext cx="1686981" cy="68965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48400" y="501222"/>
              <a:ext cx="2819400" cy="1593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4599" y="501221"/>
              <a:ext cx="2707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1. </a:t>
              </a:r>
              <a:r>
                <a:rPr lang="en-US" b="1" u="sng" dirty="0" smtClean="0"/>
                <a:t>per-user </a:t>
              </a:r>
              <a:r>
                <a:rPr lang="en-US" b="1" u="sng" dirty="0" err="1" smtClean="0"/>
                <a:t>Nginx</a:t>
              </a:r>
              <a:r>
                <a:rPr lang="en-US" b="1" u="sng" dirty="0" smtClean="0"/>
                <a:t> (PUN)</a:t>
              </a:r>
            </a:p>
          </p:txBody>
        </p:sp>
        <p:pic>
          <p:nvPicPr>
            <p:cNvPr id="1046" name="Picture 22" descr="https://camo.githubusercontent.com/64ec0bc30be3fa7179576f5ed0638facce5faa9e/687474703a2f2f626c6f672e70687573696f6e2e6e6c2f77702d636f6e74656e742f75706c6f6164732f323031322f30372f50617373656e6765725f63686169725f323536783235362e6a706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004" y="849647"/>
              <a:ext cx="576463" cy="57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641" y="1671440"/>
              <a:ext cx="2536554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25" descr="https://assets.wp.nginx.com/wp-content/uploads/2015/04/NGINX_logo_rgb-0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996546"/>
              <a:ext cx="1143000" cy="262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C:\Users\jnicklas\Box Sync\OSC Internal\Projects\Open OnDemand\Poster\screens\dyna jobs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251" y="2614658"/>
              <a:ext cx="2194679" cy="1645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1" name="Picture 27" descr="C:\Users\jnicklas\Box Sync\OSC Internal\Projects\Open OnDemand\Poster\screens\totalsimbaseline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032" y="2926080"/>
              <a:ext cx="2067003" cy="1645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Oval 42"/>
            <p:cNvSpPr/>
            <p:nvPr/>
          </p:nvSpPr>
          <p:spPr>
            <a:xfrm>
              <a:off x="6400800" y="1566562"/>
              <a:ext cx="685800" cy="70946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6603332" y="2240420"/>
              <a:ext cx="266700" cy="4241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86117" y="2240420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AppKit</a:t>
              </a:r>
              <a:endParaRPr lang="en-US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172200" y="4654862"/>
              <a:ext cx="2819400" cy="1593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8399" y="4654861"/>
              <a:ext cx="2707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  <a:r>
                <a:rPr lang="en-US" b="1" dirty="0" smtClean="0"/>
                <a:t>. </a:t>
              </a:r>
              <a:r>
                <a:rPr lang="en-US" b="1" u="sng" dirty="0" smtClean="0"/>
                <a:t>Interactive HPC</a:t>
              </a:r>
            </a:p>
          </p:txBody>
        </p:sp>
        <p:pic>
          <p:nvPicPr>
            <p:cNvPr id="1054" name="Picture 30" descr="Photo: OSC Oakley HP Intel Xeon Cluster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297" y="4995686"/>
              <a:ext cx="1783080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matplotlib.org/_images/webagg_screensho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865" y="5003491"/>
              <a:ext cx="1520722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7714140" y="1271155"/>
              <a:ext cx="114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Passenger</a:t>
              </a:r>
              <a:endParaRPr lang="en-US" b="1" dirty="0"/>
            </a:p>
          </p:txBody>
        </p:sp>
        <p:pic>
          <p:nvPicPr>
            <p:cNvPr id="1052" name="Picture 28" descr="C:\Users\jnicklas\Box Sync\OSC Internal\Projects\Open OnDemand\Poster\screens\COMSOL app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251" y="5489604"/>
              <a:ext cx="1668180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://www.dolthink.com/wp-content/uploads/openid-connect-logo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930" y="1297991"/>
              <a:ext cx="24938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87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502032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39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163</Words>
  <Application>Microsoft Macintosh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Nicklas</dc:creator>
  <cp:lastModifiedBy>David Hudak</cp:lastModifiedBy>
  <cp:revision>45</cp:revision>
  <dcterms:created xsi:type="dcterms:W3CDTF">2006-08-16T00:00:00Z</dcterms:created>
  <dcterms:modified xsi:type="dcterms:W3CDTF">2016-10-05T18:30:07Z</dcterms:modified>
</cp:coreProperties>
</file>