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582" r:id="rId3"/>
    <p:sldId id="948" r:id="rId4"/>
    <p:sldId id="949" r:id="rId5"/>
  </p:sldIdLst>
  <p:sldSz cx="6858000" cy="9144000" type="screen4x3"/>
  <p:notesSz cx="6888480" cy="100203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807"/>
        <p:guide pos="2112"/>
      </p:guideLst>
    </p:cSldViewPr>
  </p:slide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325" cy="4984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fontAlgn="base"/>
            <a:endParaRPr lang="zh-CN" altLang="en-US" sz="1200" strike="noStrike" noProof="1" dirty="0"/>
          </a:p>
        </p:txBody>
      </p:sp>
      <p:sp>
        <p:nvSpPr>
          <p:cNvPr id="5123" name="日期占位符 2"/>
          <p:cNvSpPr>
            <a:spLocks noGrp="1"/>
          </p:cNvSpPr>
          <p:nvPr>
            <p:ph type="dt"/>
          </p:nvPr>
        </p:nvSpPr>
        <p:spPr>
          <a:xfrm>
            <a:off x="3897313" y="0"/>
            <a:ext cx="2987675" cy="4984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algn="r" fontAlgn="base"/>
            <a:endParaRPr lang="zh-CN" altLang="en-US" sz="1200" strike="noStrike" noProof="1" dirty="0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052" name="幻灯片图像占位符 3"/>
          <p:cNvSpPr>
            <a:spLocks noGrp="1"/>
          </p:cNvSpPr>
          <p:nvPr>
            <p:ph type="sldImg"/>
          </p:nvPr>
        </p:nvSpPr>
        <p:spPr>
          <a:xfrm>
            <a:off x="2032000" y="750888"/>
            <a:ext cx="2816225" cy="375761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8975" y="4759325"/>
            <a:ext cx="5510213" cy="4506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457200"/>
            <a:r>
              <a:rPr lang="zh-CN" altLang="en-US" dirty="0"/>
              <a:t>第二级</a:t>
            </a:r>
            <a:endParaRPr lang="zh-CN" altLang="en-US" dirty="0"/>
          </a:p>
          <a:p>
            <a:pPr lvl="2" indent="914400"/>
            <a:r>
              <a:rPr lang="zh-CN" altLang="en-US" dirty="0"/>
              <a:t>第三级</a:t>
            </a:r>
            <a:endParaRPr lang="zh-CN" altLang="en-US" dirty="0"/>
          </a:p>
          <a:p>
            <a:pPr lvl="3" indent="1371600"/>
            <a:r>
              <a:rPr lang="zh-CN" altLang="en-US" dirty="0"/>
              <a:t>第四级</a:t>
            </a:r>
            <a:endParaRPr lang="zh-CN" altLang="en-US" dirty="0"/>
          </a:p>
          <a:p>
            <a:pPr lvl="4" indent="18288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6" name="页脚占位符 5"/>
          <p:cNvSpPr>
            <a:spLocks noGrp="1"/>
          </p:cNvSpPr>
          <p:nvPr>
            <p:ph type="ftr" sz="quarter"/>
          </p:nvPr>
        </p:nvSpPr>
        <p:spPr>
          <a:xfrm>
            <a:off x="0" y="9513888"/>
            <a:ext cx="2981325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5127" name="灯片编号占位符 6"/>
          <p:cNvSpPr>
            <a:spLocks noGrp="1"/>
          </p:cNvSpPr>
          <p:nvPr>
            <p:ph type="sldNum" sz="quarter"/>
          </p:nvPr>
        </p:nvSpPr>
        <p:spPr>
          <a:xfrm>
            <a:off x="3897313" y="9513888"/>
            <a:ext cx="2987675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pPr fontAlgn="base"/>
            <a:r>
              <a:rPr lang="zh-CN" altLang="en-US" sz="1350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x-none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x-none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253435" y="285750"/>
            <a:ext cx="1463278" cy="789146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3600" y="285750"/>
            <a:ext cx="4305007" cy="78914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x-none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x-none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2279651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pPr fontAlgn="base"/>
            <a:r>
              <a:rPr lang="zh-CN" altLang="en-US" sz="337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119284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z="1350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x-none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7413" y="2690813"/>
            <a:ext cx="2856357" cy="5486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60356" y="2690813"/>
            <a:ext cx="2856357" cy="5486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x-none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486833"/>
            <a:ext cx="5915025" cy="1767417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z="1350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 fontAlgn="base"/>
            <a:r>
              <a:rPr lang="zh-CN" altLang="en-US" sz="1350" strike="noStrike" noProof="1" smtClean="0"/>
              <a:t>单击此处编辑母版文本样式</a:t>
            </a:r>
            <a:endParaRPr lang="zh-CN" altLang="en-US" sz="1350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x-none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x-none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x-none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x-none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x-none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/>
          <p:nvPr/>
        </p:nvSpPr>
        <p:spPr>
          <a:xfrm>
            <a:off x="312738" y="1465263"/>
            <a:ext cx="328612" cy="63182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32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/>
          <p:nvPr/>
        </p:nvSpPr>
        <p:spPr>
          <a:xfrm>
            <a:off x="600075" y="1465263"/>
            <a:ext cx="246063" cy="63182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32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/>
          <p:nvPr/>
        </p:nvSpPr>
        <p:spPr>
          <a:xfrm>
            <a:off x="406400" y="2027238"/>
            <a:ext cx="315913" cy="63341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32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9" name="Rectangle 5"/>
          <p:cNvSpPr/>
          <p:nvPr/>
        </p:nvSpPr>
        <p:spPr>
          <a:xfrm>
            <a:off x="684213" y="2027238"/>
            <a:ext cx="276225" cy="63341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32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/>
          <p:nvPr/>
        </p:nvSpPr>
        <p:spPr>
          <a:xfrm>
            <a:off x="95250" y="1930400"/>
            <a:ext cx="420688" cy="5635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32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1" name="Rectangle 7"/>
          <p:cNvSpPr/>
          <p:nvPr/>
        </p:nvSpPr>
        <p:spPr>
          <a:xfrm>
            <a:off x="571500" y="1320800"/>
            <a:ext cx="23813" cy="140335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32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2" name="Rectangle 8"/>
          <p:cNvSpPr/>
          <p:nvPr/>
        </p:nvSpPr>
        <p:spPr>
          <a:xfrm>
            <a:off x="331788" y="2374900"/>
            <a:ext cx="6170612" cy="428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indent="0" algn="ctr"/>
            <a:endParaRPr lang="zh-CN" altLang="en-US" sz="32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863600" y="285750"/>
            <a:ext cx="5845175" cy="1949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/>
          </p:cNvSpPr>
          <p:nvPr>
            <p:ph type="body"/>
          </p:nvPr>
        </p:nvSpPr>
        <p:spPr>
          <a:xfrm>
            <a:off x="887413" y="2690813"/>
            <a:ext cx="5829300" cy="5486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57175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14630"/>
            <a:r>
              <a:rPr lang="zh-CN" altLang="en-US"/>
              <a:t>第二级</a:t>
            </a:r>
            <a:endParaRPr lang="zh-CN" altLang="en-US"/>
          </a:p>
          <a:p>
            <a:pPr lvl="2" indent="-171450"/>
            <a:r>
              <a:rPr lang="zh-CN" altLang="en-US"/>
              <a:t>第三级</a:t>
            </a:r>
            <a:endParaRPr lang="zh-CN" altLang="en-US"/>
          </a:p>
          <a:p>
            <a:pPr lvl="3" indent="-171450"/>
            <a:r>
              <a:rPr lang="zh-CN" altLang="en-US"/>
              <a:t>第四级</a:t>
            </a:r>
            <a:endParaRPr lang="zh-CN" altLang="en-US"/>
          </a:p>
          <a:p>
            <a:pPr lvl="4" indent="-17145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9" name="Rectangle 11"/>
          <p:cNvSpPr>
            <a:spLocks noGrp="1"/>
          </p:cNvSpPr>
          <p:nvPr>
            <p:ph type="dt" sz="half"/>
          </p:nvPr>
        </p:nvSpPr>
        <p:spPr>
          <a:xfrm>
            <a:off x="871538" y="8324850"/>
            <a:ext cx="142875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000"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 fontAlgn="base"/>
            <a:endParaRPr lang="en-US" altLang="x-none" strike="noStrike" noProof="1" dirty="0"/>
          </a:p>
        </p:txBody>
      </p:sp>
      <p:sp>
        <p:nvSpPr>
          <p:cNvPr id="2060" name="Rectangle 12"/>
          <p:cNvSpPr>
            <a:spLocks noGrp="1"/>
          </p:cNvSpPr>
          <p:nvPr>
            <p:ph type="ftr" sz="quarter"/>
          </p:nvPr>
        </p:nvSpPr>
        <p:spPr>
          <a:xfrm>
            <a:off x="2743200" y="8324850"/>
            <a:ext cx="21717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000"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 fontAlgn="base"/>
            <a:endParaRPr lang="en-US" altLang="x-none" strike="noStrike" noProof="1" dirty="0"/>
          </a:p>
        </p:txBody>
      </p:sp>
      <p:sp>
        <p:nvSpPr>
          <p:cNvPr id="2061" name="Rectangle 13"/>
          <p:cNvSpPr>
            <a:spLocks noGrp="1"/>
          </p:cNvSpPr>
          <p:nvPr>
            <p:ph type="sldNum" sz="quarter"/>
          </p:nvPr>
        </p:nvSpPr>
        <p:spPr>
          <a:xfrm>
            <a:off x="5281613" y="8324850"/>
            <a:ext cx="142875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000">
                <a:latin typeface="Tahoma" panose="020B0604030504040204" pitchFamily="2" charset="0"/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en-US" altLang="x-none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685800" eaLnBrk="0" fontAlgn="base" latinLnBrk="0" hangingPunct="0">
        <a:spcBef>
          <a:spcPct val="0"/>
        </a:spcBef>
        <a:spcAft>
          <a:spcPct val="0"/>
        </a:spcAft>
        <a:buClr>
          <a:srgbClr val="000000"/>
        </a:buClr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0" fontAlgn="base" latinLnBrk="0" hangingPunct="0">
        <a:spcBef>
          <a:spcPct val="15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4630" algn="l" defTabSz="685800" eaLnBrk="0" fontAlgn="base" latinLnBrk="0" hangingPunct="0">
        <a:spcBef>
          <a:spcPct val="15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0" fontAlgn="base" latinLnBrk="0" hangingPunct="0">
        <a:spcBef>
          <a:spcPct val="15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0" fontAlgn="base" latinLnBrk="0" hangingPunct="0">
        <a:spcBef>
          <a:spcPct val="15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0" fontAlgn="base" latinLnBrk="0" hangingPunct="0">
        <a:spcBef>
          <a:spcPct val="15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685800" eaLnBrk="0" fontAlgn="base" latinLnBrk="0" hangingPunct="0">
        <a:spcBef>
          <a:spcPct val="15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685800" eaLnBrk="0" fontAlgn="base" latinLnBrk="0" hangingPunct="0">
        <a:spcBef>
          <a:spcPct val="15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685800" eaLnBrk="0" fontAlgn="base" latinLnBrk="0" hangingPunct="0">
        <a:spcBef>
          <a:spcPct val="15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685800" eaLnBrk="0" fontAlgn="base" latinLnBrk="0" hangingPunct="0">
        <a:spcBef>
          <a:spcPct val="15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ctrTitle"/>
          </p:nvPr>
        </p:nvSpPr>
        <p:spPr>
          <a:xfrm>
            <a:off x="632460" y="946150"/>
            <a:ext cx="6088380" cy="2029460"/>
          </a:xfrm>
        </p:spPr>
        <p:txBody>
          <a:bodyPr anchor="b"/>
          <a:lstStyle>
            <a:lvl1pPr lvl="0">
              <a:defRPr kern="1200"/>
            </a:lvl1pPr>
          </a:lstStyle>
          <a:p>
            <a:pPr lvl="0" indent="0" algn="ctr" defTabSz="914400"/>
            <a:r>
              <a:rPr lang="zh-CN" altLang="en-US" sz="3200" b="1"/>
              <a:t>济宁海达行知学校</a:t>
            </a:r>
            <a:br>
              <a:rPr lang="zh-CN" altLang="en-US" sz="3200" b="1"/>
            </a:br>
            <a:r>
              <a:rPr lang="zh-CN" altLang="en-US" sz="3200" b="1"/>
              <a:t>厨房电能替代产品方案说明及</a:t>
            </a:r>
            <a:br>
              <a:rPr lang="zh-CN" altLang="en-US" sz="3400" b="1"/>
            </a:br>
            <a:r>
              <a:rPr lang="zh-CN" altLang="en-US" sz="3400" b="1"/>
              <a:t>优势分析</a:t>
            </a:r>
            <a:endParaRPr lang="zh-CN" altLang="en-US" sz="3400" b="1"/>
          </a:p>
        </p:txBody>
      </p:sp>
      <p:sp>
        <p:nvSpPr>
          <p:cNvPr id="3" name="副标题 2"/>
          <p:cNvSpPr>
            <a:spLocks noGrp="1"/>
          </p:cNvSpPr>
          <p:nvPr>
            <p:ph type="subTitle"/>
          </p:nvPr>
        </p:nvSpPr>
        <p:spPr>
          <a:xfrm>
            <a:off x="758825" y="4387850"/>
            <a:ext cx="5726430" cy="1229995"/>
          </a:xfrm>
          <a:ln>
            <a:miter/>
          </a:ln>
        </p:spPr>
        <p:txBody>
          <a:bodyPr anchor="t"/>
          <a:p>
            <a:pPr marL="0" indent="0" fontAlgn="base">
              <a:buNone/>
            </a:pPr>
            <a:r>
              <a:rPr lang="en-US" altLang="zh-CN" sz="4000" b="1" strike="noStrike" noProof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zh-CN" altLang="en-US" sz="4000" b="1" strike="noStrike" noProof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标准化</a:t>
            </a:r>
            <a:r>
              <a:rPr lang="en-US" altLang="zh-CN" sz="4000" b="1" strike="noStrike" noProof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r>
              <a:rPr lang="zh-CN" altLang="en-US" sz="4000" b="1" strike="noStrike" noProof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安全节能厨房</a:t>
            </a:r>
            <a:br>
              <a:rPr lang="zh-CN" altLang="en-US" sz="4000" b="1" strike="noStrike" noProof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zh-CN" altLang="en-US" sz="2800" b="1" strike="noStrike" noProof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（减少人工配置降低劳动风险）</a:t>
            </a:r>
            <a:endParaRPr lang="zh-CN" altLang="en-US" sz="2800" b="1" strike="noStrike" noProof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 algn="ctr" fontAlgn="base">
              <a:buNone/>
            </a:pPr>
            <a:endParaRPr lang="zh-CN" altLang="en-US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 fontAlgn="base">
              <a:buNone/>
            </a:pPr>
            <a:endParaRPr lang="zh-CN" altLang="en-US" sz="1800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fontAlgn="base"/>
            <a:endParaRPr lang="zh-CN" altLang="en-US" sz="2400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 algn="ctr" fontAlgn="base">
              <a:buNone/>
            </a:pPr>
            <a:endParaRPr lang="zh-CN" altLang="en-US" sz="2400" strike="noStrike" noProof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1587500" y="7303770"/>
            <a:ext cx="3878580" cy="57277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257175" lvl="0" indent="-257175" algn="l" defTabSz="685800" eaLnBrk="0" fontAlgn="base" latinLnBrk="0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lvl="1" indent="-214630" algn="l" defTabSz="685800" eaLnBrk="0" fontAlgn="base" latinLnBrk="0" hangingPunct="0"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eaLnBrk="0" fontAlgn="base" latinLnBrk="0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eaLnBrk="0" fontAlgn="base" latinLnBrk="0" hangingPunct="0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eaLnBrk="0" fontAlgn="base" latinLnBrk="0" hangingPunct="0"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685800" eaLnBrk="0" fontAlgn="base" latinLnBrk="0" hangingPunct="0"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685800" eaLnBrk="0" fontAlgn="base" latinLnBrk="0" hangingPunct="0"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685800" eaLnBrk="0" fontAlgn="base" latinLnBrk="0" hangingPunct="0"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685800" eaLnBrk="0" fontAlgn="base" latinLnBrk="0" hangingPunct="0"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zh-CN" altLang="en-US" strike="noStrike" noProof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国网山东节能服务有限公司</a:t>
            </a:r>
            <a:endParaRPr lang="zh-CN" altLang="en-US" strike="noStrike" noProof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3315" name="标题 2"/>
          <p:cNvSpPr>
            <a:spLocks noGrp="1"/>
          </p:cNvSpPr>
          <p:nvPr>
            <p:ph type="title"/>
          </p:nvPr>
        </p:nvSpPr>
        <p:spPr>
          <a:xfrm>
            <a:off x="570230" y="294005"/>
            <a:ext cx="3688715" cy="487680"/>
          </a:xfrm>
        </p:spPr>
        <p:txBody>
          <a:bodyPr vert="horz" wrap="square" anchor="b"/>
          <a:p>
            <a:pPr lvl="0" eaLnBrk="1" hangingPunct="1"/>
            <a:r>
              <a:rPr lang="zh-CN" altLang="en-US" sz="2400" b="1" dirty="0">
                <a:solidFill>
                  <a:srgbClr val="FF0000"/>
                </a:solidFill>
              </a:rPr>
              <a:t>三、电能替代产品清单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513715" y="1252855"/>
          <a:ext cx="5971540" cy="693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205"/>
                <a:gridCol w="1245870"/>
                <a:gridCol w="1422400"/>
                <a:gridCol w="556895"/>
                <a:gridCol w="1696720"/>
                <a:gridCol w="552450"/>
              </a:tblGrid>
              <a:tr h="474980"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楼层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区域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原设计燃气设备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 hMerge="1">
                  <a:tcPr/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电能替代电磁设备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 hMerge="1">
                  <a:tcPr/>
                </a:tc>
              </a:tr>
              <a:tr h="393065">
                <a:tc vMerge="1">
                  <a:tcPr marL="0" marR="0" marT="0" marB="0" vert="horz" anchor="ctr"/>
                </a:tc>
                <a:tc vMerge="1"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名称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数量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名称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数量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</a:tr>
              <a:tr h="410845">
                <a:tc row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  <a:tc row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副食操作间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单头大锅灶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8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电磁大锅灶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4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</a:tr>
              <a:tr h="44132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夹层锅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2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电磁自动炒菜机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4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</a:tr>
              <a:tr h="40068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电磁可倾式煲汤炉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2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</a:tr>
              <a:tr h="4159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2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主食制作区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夹层锅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2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电磁可倾式煲汤炉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2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</a:tr>
              <a:tr h="421005">
                <a:tc rowSpan="6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3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  <a:tc row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回餐副食</a:t>
                      </a:r>
                      <a:endParaRPr lang="zh-CN" altLang="en-US" sz="1400" u="none"/>
                    </a:p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操作间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单头大锅灶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电磁大锅灶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</a:tr>
              <a:tr h="40703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双头双尾炒灶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电磁双头双尾炒灶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</a:tr>
              <a:tr h="4343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四头煲仔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电磁四眼煲仔炉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</a:tr>
              <a:tr h="363220">
                <a:tc vMerge="1">
                  <a:tcPr marL="0" marR="0" marT="0" marB="0" vert="horz" anchor="ctr"/>
                </a:tc>
                <a:tc row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西餐餐</a:t>
                      </a:r>
                      <a:r>
                        <a:rPr lang="en-US" altLang="zh-CN" sz="1400" u="none"/>
                        <a:t>/</a:t>
                      </a:r>
                      <a:r>
                        <a:rPr lang="zh-CN" altLang="en-US" sz="1400" u="none"/>
                        <a:t>职工</a:t>
                      </a:r>
                      <a:endParaRPr lang="zh-CN" altLang="en-US" sz="1400" u="none"/>
                    </a:p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副食操作间</a:t>
                      </a:r>
                      <a:endParaRPr lang="zh-CN" altLang="en-US" sz="1400" u="none"/>
                    </a:p>
                    <a:p>
                      <a:pPr marL="0" indent="0" algn="ctr">
                        <a:buNone/>
                      </a:pP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单头大锅灶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电磁大锅灶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</a:tr>
              <a:tr h="42989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双头双尾炒灶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电磁双头双尾炒灶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</a:tr>
              <a:tr h="388620">
                <a:tc vMerge="1">
                  <a:tcPr/>
                </a:tc>
                <a:tc vMerge="1"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四头煲仔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电磁四眼煲仔炉</a:t>
                      </a: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u="none"/>
                        <a:t>1</a:t>
                      </a:r>
                      <a:endParaRPr lang="en-US" altLang="zh-CN" sz="1400" u="none"/>
                    </a:p>
                  </a:txBody>
                  <a:tcPr marL="0" marR="0" marT="0" marB="0" vert="horz" anchor="ctr"/>
                </a:tc>
              </a:tr>
              <a:tr h="457835">
                <a:tc gridSpan="2"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 u="none"/>
                        <a:t>预计投资金额共计</a:t>
                      </a:r>
                      <a:endParaRPr lang="zh-CN" altLang="en-US" sz="1400" u="none"/>
                    </a:p>
                  </a:txBody>
                  <a:tcPr/>
                </a:tc>
                <a:tc hMerge="1">
                  <a:tcPr marL="0" marR="0" marT="0" marB="0" vert="horz" anchor="ctr"/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 hMerge="1">
                  <a:tcPr marL="0" marR="0" marT="0" marB="0" vert="horz" anchor="ctr"/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 hMerge="1">
                  <a:tcPr marL="0" marR="0" marT="0" marB="0" vert="horz" anchor="ctr"/>
                </a:tc>
              </a:tr>
              <a:tr h="458470">
                <a:tc gridSpan="2">
                  <a:txBody>
                    <a:bodyPr/>
                    <a:p>
                      <a:pPr marL="0"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预计每年去除寒暑假按照</a:t>
                      </a:r>
                      <a:r>
                        <a:rPr lang="en-US" altLang="zh-CN" sz="1400">
                          <a:sym typeface="+mn-ea"/>
                        </a:rPr>
                        <a:t>9</a:t>
                      </a:r>
                      <a:r>
                        <a:rPr lang="zh-CN" altLang="en-US" sz="1400">
                          <a:sym typeface="+mn-ea"/>
                        </a:rPr>
                        <a:t>个月计算燃料费用共计</a:t>
                      </a:r>
                      <a:endParaRPr lang="zh-CN" altLang="en-US" sz="1400" u="none"/>
                    </a:p>
                  </a:txBody>
                  <a:tcPr/>
                </a:tc>
                <a:tc hMerge="1">
                  <a:tcPr marL="0" marR="0" marT="0" marB="0" vert="horz" anchor="ctr"/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 hMerge="1">
                  <a:tcPr marL="0" marR="0" marT="0" marB="0" vert="horz" anchor="ctr"/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u="none"/>
                    </a:p>
                  </a:txBody>
                  <a:tcPr marL="0" marR="0" marT="0" marB="0" vert="horz" anchor="ctr"/>
                </a:tc>
                <a:tc hMerge="1">
                  <a:tcPr marL="0" marR="0" marT="0" marB="0" vert="horz" anchor="ctr"/>
                </a:tc>
              </a:tr>
              <a:tr h="461645">
                <a:tc gridSpan="6">
                  <a:txBody>
                    <a:bodyPr/>
                    <a:p>
                      <a:pPr marL="0" algn="ctr">
                        <a:buNone/>
                      </a:pPr>
                      <a:endParaRPr lang="zh-CN" altLang="en-US" sz="1400" u="none">
                        <a:sym typeface="+mn-ea"/>
                      </a:endParaRPr>
                    </a:p>
                  </a:txBody>
                  <a:tcPr/>
                </a:tc>
                <a:tc hMerge="1">
                  <a:tcPr marL="0" marR="0" marT="0" marB="0" vert="horz" anchor="ctr"/>
                </a:tc>
                <a:tc hMerge="1">
                  <a:tcPr marL="0" marR="0" marT="0" marB="0" vert="horz" anchor="ctr"/>
                </a:tc>
                <a:tc hMerge="1">
                  <a:tcPr marL="0" marR="0" marT="0" marB="0" vert="horz" anchor="ctr"/>
                </a:tc>
                <a:tc hMerge="1">
                  <a:tcPr marL="0" marR="0" marT="0" marB="0" vert="horz" anchor="ctr"/>
                </a:tc>
                <a:tc hMerge="1">
                  <a:tcPr marL="0" marR="0" marT="0" marB="0" vert="horz" anchor="ctr"/>
                </a:tc>
              </a:tr>
              <a:tr h="458470">
                <a:tc gridSpan="6">
                  <a:txBody>
                    <a:bodyPr/>
                    <a:p>
                      <a:pPr marL="0" indent="0" algn="ctr">
                        <a:buNone/>
                      </a:pPr>
                      <a:endParaRPr lang="en-US" altLang="zh-CN" sz="1400" u="none"/>
                    </a:p>
                  </a:txBody>
                  <a:tcPr/>
                </a:tc>
                <a:tc hMerge="1">
                  <a:tcPr marL="0" marR="0" marT="0" marB="0" vert="horz" anchor="ctr"/>
                </a:tc>
                <a:tc hMerge="1">
                  <a:tcPr marL="0" marR="0" marT="0" marB="0" vert="horz" anchor="ctr"/>
                </a:tc>
                <a:tc hMerge="1">
                  <a:tcPr marL="0" marR="0" marT="0" marB="0" vert="horz" anchor="ctr"/>
                </a:tc>
                <a:tc hMerge="1">
                  <a:tcPr marL="0" marR="0" marT="0" marB="0" vert="horz" anchor="ctr"/>
                </a:tc>
                <a:tc hMerge="1">
                  <a:tcPr marL="0" marR="0" marT="0" marB="0" vert="horz" anchor="ctr"/>
                </a:tc>
              </a:tr>
            </a:tbl>
          </a:graphicData>
        </a:graphic>
      </p:graphicFrame>
      <p:sp>
        <p:nvSpPr>
          <p:cNvPr id="9217" name="标题 2"/>
          <p:cNvSpPr>
            <a:spLocks noGrp="1"/>
          </p:cNvSpPr>
          <p:nvPr/>
        </p:nvSpPr>
        <p:spPr>
          <a:xfrm>
            <a:off x="2805430" y="537845"/>
            <a:ext cx="2222500" cy="80772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6858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3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indent="0"/>
            <a:r>
              <a:rPr lang="zh-CN" altLang="en-US" sz="2800">
                <a:sym typeface="Arial" panose="020B0604020202020204" pitchFamily="34" charset="0"/>
              </a:rPr>
              <a:t>小学部</a:t>
            </a:r>
            <a:endParaRPr lang="zh-CN" altLang="en-US" sz="280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0" name="表格 -1"/>
          <p:cNvGraphicFramePr/>
          <p:nvPr/>
        </p:nvGraphicFramePr>
        <p:xfrm>
          <a:off x="567055" y="939165"/>
          <a:ext cx="5779770" cy="9472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45"/>
                <a:gridCol w="1239520"/>
                <a:gridCol w="1435100"/>
                <a:gridCol w="522605"/>
                <a:gridCol w="1598930"/>
                <a:gridCol w="572770"/>
              </a:tblGrid>
              <a:tr h="428625"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楼层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区域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原设计燃气设备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电能替代电磁设备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8940">
                <a:tc v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数量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名称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数量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745">
                <a:tc row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副食操作间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单头大锅灶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电磁大锅灶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52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夹层锅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电磁自动炒菜机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电磁可倾式煲汤炉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 row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副食操作间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单头大锅灶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电磁大锅灶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56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夹层锅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电磁自动炒菜机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66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电磁可倾式煲汤炉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 rowSpan="9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副食操作间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单头大锅灶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电磁大锅灶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63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夹层锅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电磁自动炒菜机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66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电磁可倾式煲汤炉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6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回餐</a:t>
                      </a: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职工</a:t>
                      </a: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小炒副食操作间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燃气海鲜蒸柜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电磁海鲜蒸柜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956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单头大锅灶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电磁自动炒菜机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17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双头双尾炒灶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电磁大锅灶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4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六头煲仔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电磁双头双尾炒灶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双头矮仔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电磁六眼煲仔炉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电磁双头煲汤炉</a:t>
                      </a:r>
                      <a:endParaRPr lang="zh-CN" altLang="en-US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zh-CN" sz="1400" b="0" u="none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 u="none"/>
                        <a:t>预计投资金额共计</a:t>
                      </a:r>
                      <a:endParaRPr lang="zh-CN" altLang="en-US" sz="1400" u="none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u="none"/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u="none"/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730">
                <a:tc gridSpan="2"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预计每年燃料费用共计</a:t>
                      </a:r>
                      <a:endParaRPr lang="zh-CN" altLang="en-US" sz="1400" u="none"/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u="none"/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 u="none"/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 gridSpan="6">
                  <a:txBody>
                    <a:bodyPr/>
                    <a:p>
                      <a:pPr marL="0" algn="ctr">
                        <a:buNone/>
                      </a:pPr>
                      <a:endParaRPr lang="zh-CN" altLang="en-US" sz="1400">
                        <a:solidFill>
                          <a:schemeClr val="accent4"/>
                        </a:solidFill>
                        <a:uFillTx/>
                        <a:sym typeface="+mn-ea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 gridSpan="6">
                  <a:txBody>
                    <a:bodyPr/>
                    <a:p>
                      <a:pPr marL="0" indent="0" algn="ctr">
                        <a:buNone/>
                      </a:pPr>
                      <a:endParaRPr lang="zh-CN" altLang="en-US" sz="1400">
                        <a:solidFill>
                          <a:schemeClr val="accent4"/>
                        </a:solidFill>
                        <a:uFillTx/>
                        <a:sym typeface="+mn-ea"/>
                      </a:endParaRPr>
                    </a:p>
                  </a:txBody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17" name="标题 2"/>
          <p:cNvSpPr>
            <a:spLocks noGrp="1"/>
          </p:cNvSpPr>
          <p:nvPr/>
        </p:nvSpPr>
        <p:spPr>
          <a:xfrm>
            <a:off x="2110740" y="226060"/>
            <a:ext cx="2222500" cy="80772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6858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33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indent="0"/>
            <a:r>
              <a:rPr lang="zh-CN" altLang="en-US" sz="2800">
                <a:sym typeface="Arial" panose="020B0604020202020204" pitchFamily="34" charset="0"/>
              </a:rPr>
              <a:t>初中高中部</a:t>
            </a:r>
            <a:endParaRPr lang="zh-CN" altLang="en-US" sz="280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796</Words>
  <Application>WPS 演示</Application>
  <PresentationFormat>全屏显示(4:3)</PresentationFormat>
  <Paragraphs>375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Tahoma</vt:lpstr>
      <vt:lpstr>微软雅黑</vt:lpstr>
      <vt:lpstr>Calibri</vt:lpstr>
      <vt:lpstr>Blends</vt:lpstr>
      <vt:lpstr>济宁海达行知学校 厨房电能替代产品方案说明及 优势分析</vt:lpstr>
      <vt:lpstr>三、电能替代产品清单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节能减排，人人有责</dc:title>
  <dc:creator>User</dc:creator>
  <cp:lastModifiedBy>Administrator</cp:lastModifiedBy>
  <cp:revision>398</cp:revision>
  <cp:lastPrinted>2015-07-17T02:49:00Z</cp:lastPrinted>
  <dcterms:created xsi:type="dcterms:W3CDTF">2011-11-25T06:35:00Z</dcterms:created>
  <dcterms:modified xsi:type="dcterms:W3CDTF">2017-04-06T07:09:17Z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