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8" r:id="rId7"/>
    <p:sldId id="263" r:id="rId8"/>
    <p:sldId id="265" r:id="rId9"/>
    <p:sldId id="266" r:id="rId10"/>
    <p:sldId id="267" r:id="rId11"/>
    <p:sldId id="269" r:id="rId12"/>
    <p:sldId id="270" r:id="rId13"/>
    <p:sldId id="264" r:id="rId14"/>
    <p:sldId id="271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4B627-C3BC-4B81-8BF4-FCD0C0C3B466}" type="datetimeFigureOut">
              <a:rPr lang="fr-FR" smtClean="0"/>
              <a:t>21/02/2018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9A616-3C17-4D47-ACDA-061E3B2DEB4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DF5C-D864-4950-B377-9C6832905EF4}" type="datetime1">
              <a:rPr lang="fr-FR" smtClean="0"/>
              <a:t>21/02/2018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5C12-AE95-4B91-BABF-C0971805A7B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02EB-D05A-44DD-A413-986FD8C635B5}" type="datetime1">
              <a:rPr lang="fr-FR" smtClean="0"/>
              <a:t>21/02/2018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5C12-AE95-4B91-BABF-C0971805A7B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1CE4-CC77-4E0E-8783-F3D0B9DD885D}" type="datetime1">
              <a:rPr lang="fr-FR" smtClean="0"/>
              <a:t>21/02/2018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5C12-AE95-4B91-BABF-C0971805A7B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F56F-D26B-48AB-B3F3-838CDE7E2944}" type="datetime1">
              <a:rPr lang="fr-FR" smtClean="0"/>
              <a:t>21/02/2018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5C12-AE95-4B91-BABF-C0971805A7B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2F90-E838-4702-8206-D185C448121E}" type="datetime1">
              <a:rPr lang="fr-FR" smtClean="0"/>
              <a:t>21/02/2018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5C12-AE95-4B91-BABF-C0971805A7B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1505-D7CA-4E01-B38F-91E09E975B4E}" type="datetime1">
              <a:rPr lang="fr-FR" smtClean="0"/>
              <a:t>21/02/2018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5C12-AE95-4B91-BABF-C0971805A7B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754E-2404-4273-AE6D-CC8983395EE1}" type="datetime1">
              <a:rPr lang="fr-FR" smtClean="0"/>
              <a:t>21/02/2018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5C12-AE95-4B91-BABF-C0971805A7B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0373-3D0A-4825-938D-71FB0AB58AE8}" type="datetime1">
              <a:rPr lang="fr-FR" smtClean="0"/>
              <a:t>21/02/2018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5C12-AE95-4B91-BABF-C0971805A7B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C07A-3EA2-49BD-9CC0-98D90796F8C7}" type="datetime1">
              <a:rPr lang="fr-FR" smtClean="0"/>
              <a:t>21/02/2018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5C12-AE95-4B91-BABF-C0971805A7B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6E02-779D-4283-B9BF-43D9024A9C7A}" type="datetime1">
              <a:rPr lang="fr-FR" smtClean="0"/>
              <a:t>21/02/2018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5C12-AE95-4B91-BABF-C0971805A7B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38A3-B75C-4E9E-B291-DD9FF3C5A2F9}" type="datetime1">
              <a:rPr lang="fr-FR" smtClean="0"/>
              <a:t>21/02/2018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5C12-AE95-4B91-BABF-C0971805A7B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2FC39-258D-47EC-8F10-7493A00A685E}" type="datetime1">
              <a:rPr lang="fr-FR" smtClean="0"/>
              <a:t>21/02/2018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E5C12-AE95-4B91-BABF-C0971805A7BA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73257"/>
            <a:ext cx="7715304" cy="658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5C12-AE95-4B91-BABF-C0971805A7BA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B289677-0D75-4643-98D2-BEC4F0D67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Capteur de distance IR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42B8E54-DE78-480F-AEDF-96369FBCB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00" y="2609850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Faire une projection des objets3d.</a:t>
            </a:r>
          </a:p>
          <a:p>
            <a:r>
              <a:rPr lang="fr-FR" dirty="0">
                <a:cs typeface="Calibri"/>
              </a:rPr>
              <a:t>Calculer les points d'intersection.</a:t>
            </a:r>
          </a:p>
          <a:p>
            <a:r>
              <a:rPr lang="fr-FR" dirty="0">
                <a:cs typeface="Calibri"/>
              </a:rPr>
              <a:t>Evaluer la distance.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5C12-AE95-4B91-BABF-C0971805A7B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6671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57290" y="357166"/>
            <a:ext cx="6400800" cy="785818"/>
          </a:xfrm>
        </p:spPr>
        <p:txBody>
          <a:bodyPr>
            <a:normAutofit/>
          </a:bodyPr>
          <a:lstStyle/>
          <a:p>
            <a:r>
              <a:rPr lang="fr-FR" sz="4000" dirty="0" smtClean="0">
                <a:solidFill>
                  <a:schemeClr val="tx1"/>
                </a:solidFill>
              </a:rPr>
              <a:t>L’affichage 2D avec tkinter</a:t>
            </a:r>
            <a:endParaRPr lang="fr-FR" sz="4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2910" y="2214554"/>
            <a:ext cx="2357454" cy="11430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428728" y="2285992"/>
            <a:ext cx="816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Vue2D</a:t>
            </a:r>
            <a:endParaRPr lang="fr-FR" b="1" dirty="0"/>
          </a:p>
        </p:txBody>
      </p:sp>
      <p:cxnSp>
        <p:nvCxnSpPr>
          <p:cNvPr id="8" name="Connecteur droit 7"/>
          <p:cNvCxnSpPr>
            <a:stCxn id="5" idx="1"/>
            <a:endCxn id="5" idx="3"/>
          </p:cNvCxnSpPr>
          <p:nvPr/>
        </p:nvCxnSpPr>
        <p:spPr>
          <a:xfrm rot="10800000" flipH="1">
            <a:off x="642910" y="2786058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85786" y="2857496"/>
            <a:ext cx="211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Afficher(self, </a:t>
            </a:r>
            <a:r>
              <a:rPr lang="fr-FR" dirty="0" err="1" smtClean="0"/>
              <a:t>canvas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5857884" y="2500306"/>
            <a:ext cx="2286016" cy="11430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6286512" y="2571744"/>
            <a:ext cx="1267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Vue2DPave</a:t>
            </a:r>
            <a:endParaRPr lang="fr-FR" b="1" dirty="0"/>
          </a:p>
        </p:txBody>
      </p:sp>
      <p:cxnSp>
        <p:nvCxnSpPr>
          <p:cNvPr id="34" name="Connecteur droit 33"/>
          <p:cNvCxnSpPr>
            <a:stCxn id="32" idx="1"/>
            <a:endCxn id="32" idx="3"/>
          </p:cNvCxnSpPr>
          <p:nvPr/>
        </p:nvCxnSpPr>
        <p:spPr>
          <a:xfrm rot="10800000" flipH="1">
            <a:off x="5857884" y="3071810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857884" y="1071546"/>
            <a:ext cx="2286016" cy="1071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6215074" y="1142984"/>
            <a:ext cx="1546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Vue2DVecteur</a:t>
            </a:r>
            <a:endParaRPr lang="fr-FR" b="1" dirty="0"/>
          </a:p>
        </p:txBody>
      </p:sp>
      <p:cxnSp>
        <p:nvCxnSpPr>
          <p:cNvPr id="38" name="Connecteur droit 37"/>
          <p:cNvCxnSpPr>
            <a:stCxn id="36" idx="1"/>
            <a:endCxn id="36" idx="3"/>
          </p:cNvCxnSpPr>
          <p:nvPr/>
        </p:nvCxnSpPr>
        <p:spPr>
          <a:xfrm rot="10800000" flipH="1">
            <a:off x="5857884" y="1607331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5956113" y="1702346"/>
            <a:ext cx="211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Afficher(self, </a:t>
            </a:r>
            <a:r>
              <a:rPr lang="fr-FR" dirty="0" err="1" smtClean="0"/>
              <a:t>canvas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642910" y="4714884"/>
            <a:ext cx="2000264" cy="11430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1000101" y="4786322"/>
            <a:ext cx="1383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Vue2DArene</a:t>
            </a:r>
            <a:endParaRPr lang="fr-FR" b="1" dirty="0"/>
          </a:p>
        </p:txBody>
      </p:sp>
      <p:cxnSp>
        <p:nvCxnSpPr>
          <p:cNvPr id="42" name="Connecteur droit 41"/>
          <p:cNvCxnSpPr>
            <a:stCxn id="40" idx="1"/>
            <a:endCxn id="40" idx="3"/>
          </p:cNvCxnSpPr>
          <p:nvPr/>
        </p:nvCxnSpPr>
        <p:spPr>
          <a:xfrm rot="10800000" flipH="1">
            <a:off x="642910" y="5286388"/>
            <a:ext cx="20002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598263" y="5357826"/>
            <a:ext cx="211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Afficher(self, </a:t>
            </a:r>
            <a:r>
              <a:rPr lang="fr-FR" dirty="0" err="1" smtClean="0"/>
              <a:t>canvas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56" name="Connecteur droit avec flèche 55"/>
          <p:cNvCxnSpPr>
            <a:stCxn id="5" idx="3"/>
            <a:endCxn id="36" idx="1"/>
          </p:cNvCxnSpPr>
          <p:nvPr/>
        </p:nvCxnSpPr>
        <p:spPr>
          <a:xfrm flipV="1">
            <a:off x="3000364" y="1607331"/>
            <a:ext cx="2857520" cy="1178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>
            <a:stCxn id="5" idx="3"/>
            <a:endCxn id="32" idx="1"/>
          </p:cNvCxnSpPr>
          <p:nvPr/>
        </p:nvCxnSpPr>
        <p:spPr>
          <a:xfrm>
            <a:off x="3000364" y="2786058"/>
            <a:ext cx="2857520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 rot="20250184">
            <a:off x="3605063" y="1888811"/>
            <a:ext cx="98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Héritage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 rot="352277">
            <a:off x="4088241" y="2549699"/>
            <a:ext cx="98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Héritage</a:t>
            </a:r>
            <a:endParaRPr lang="fr-FR" dirty="0"/>
          </a:p>
        </p:txBody>
      </p:sp>
      <p:cxnSp>
        <p:nvCxnSpPr>
          <p:cNvPr id="62" name="Connecteur droit avec flèche 61"/>
          <p:cNvCxnSpPr>
            <a:stCxn id="40" idx="3"/>
            <a:endCxn id="65" idx="1"/>
          </p:cNvCxnSpPr>
          <p:nvPr/>
        </p:nvCxnSpPr>
        <p:spPr>
          <a:xfrm>
            <a:off x="2643174" y="5286388"/>
            <a:ext cx="1230348" cy="242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3873522" y="4572008"/>
            <a:ext cx="334168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b="1" u="sng" dirty="0" smtClean="0"/>
              <a:t>Afficher l’arène</a:t>
            </a:r>
          </a:p>
          <a:p>
            <a:pPr>
              <a:buFontTx/>
              <a:buChar char="-"/>
            </a:pPr>
            <a:r>
              <a:rPr lang="fr-FR" dirty="0" smtClean="0"/>
              <a:t>Parcours des éléments de l’arène</a:t>
            </a:r>
          </a:p>
          <a:p>
            <a:pPr>
              <a:buFontTx/>
              <a:buChar char="-"/>
            </a:pPr>
            <a:r>
              <a:rPr lang="fr-FR" dirty="0" smtClean="0"/>
              <a:t>Si on peut l’afficher:</a:t>
            </a:r>
            <a:br>
              <a:rPr lang="fr-FR" dirty="0" smtClean="0"/>
            </a:br>
            <a:r>
              <a:rPr lang="fr-FR" dirty="0" smtClean="0"/>
              <a:t>	On crée la vue</a:t>
            </a:r>
          </a:p>
          <a:p>
            <a:pPr lvl="2"/>
            <a:r>
              <a:rPr lang="fr-FR" dirty="0" smtClean="0"/>
              <a:t>On l’affiche</a:t>
            </a:r>
            <a:endParaRPr lang="fr-FR" dirty="0"/>
          </a:p>
        </p:txBody>
      </p:sp>
      <p:sp>
        <p:nvSpPr>
          <p:cNvPr id="66" name="Ellipse 65"/>
          <p:cNvSpPr/>
          <p:nvPr/>
        </p:nvSpPr>
        <p:spPr>
          <a:xfrm>
            <a:off x="6715140" y="378619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/>
          <p:cNvSpPr/>
          <p:nvPr/>
        </p:nvSpPr>
        <p:spPr>
          <a:xfrm>
            <a:off x="6715140" y="393859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/>
          <p:cNvSpPr/>
          <p:nvPr/>
        </p:nvSpPr>
        <p:spPr>
          <a:xfrm>
            <a:off x="6715140" y="409099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6027551" y="3143248"/>
            <a:ext cx="211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Afficher(self, </a:t>
            </a:r>
            <a:r>
              <a:rPr lang="fr-FR" dirty="0" err="1" smtClean="0"/>
              <a:t>canvas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28" name="Espace réservé du numéro de diapositive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5C12-AE95-4B91-BABF-C0971805A7BA}" type="slidenum">
              <a:rPr lang="fr-FR" smtClean="0"/>
              <a:t>11</a:t>
            </a:fld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76" y="428604"/>
            <a:ext cx="6400800" cy="1752600"/>
          </a:xfrm>
        </p:spPr>
        <p:txBody>
          <a:bodyPr>
            <a:normAutofit/>
          </a:bodyPr>
          <a:lstStyle/>
          <a:p>
            <a:r>
              <a:rPr lang="fr-FR" sz="4400" dirty="0" smtClean="0">
                <a:solidFill>
                  <a:schemeClr val="tx1"/>
                </a:solidFill>
              </a:rPr>
              <a:t>Affichage 2D interactif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5786" y="1643050"/>
            <a:ext cx="3286148" cy="29289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214414" y="1714488"/>
            <a:ext cx="1587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AppRobot( Tk )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785786" y="2143116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142976" y="2143116"/>
            <a:ext cx="1850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robot : Robot</a:t>
            </a:r>
          </a:p>
          <a:p>
            <a:r>
              <a:rPr lang="fr-FR" dirty="0" smtClean="0"/>
              <a:t>arene : Arene</a:t>
            </a:r>
          </a:p>
          <a:p>
            <a:r>
              <a:rPr lang="fr-FR" dirty="0" smtClean="0"/>
              <a:t>canvas : Canvas</a:t>
            </a:r>
          </a:p>
          <a:p>
            <a:r>
              <a:rPr lang="fr-FR" dirty="0" smtClean="0"/>
              <a:t>vitesse : StringVar</a:t>
            </a:r>
          </a:p>
        </p:txBody>
      </p:sp>
      <p:cxnSp>
        <p:nvCxnSpPr>
          <p:cNvPr id="11" name="Connecteur droit 10"/>
          <p:cNvCxnSpPr/>
          <p:nvPr/>
        </p:nvCxnSpPr>
        <p:spPr>
          <a:xfrm flipV="1">
            <a:off x="785786" y="3713163"/>
            <a:ext cx="3286148" cy="1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1285852" y="342900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1500166" y="342900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1714480" y="342900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15" name="ZoneTexte 14"/>
          <p:cNvSpPr txBox="1"/>
          <p:nvPr/>
        </p:nvSpPr>
        <p:spPr>
          <a:xfrm>
            <a:off x="1142976" y="3786190"/>
            <a:ext cx="2562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keyCommand(self, event)</a:t>
            </a:r>
          </a:p>
          <a:p>
            <a:r>
              <a:rPr lang="fr-FR" dirty="0" smtClean="0"/>
              <a:t>update(self)</a:t>
            </a:r>
          </a:p>
        </p:txBody>
      </p:sp>
      <p:sp>
        <p:nvSpPr>
          <p:cNvPr id="20" name="Légende encadrée 1 19"/>
          <p:cNvSpPr/>
          <p:nvPr/>
        </p:nvSpPr>
        <p:spPr>
          <a:xfrm>
            <a:off x="4786314" y="5000636"/>
            <a:ext cx="4071934" cy="500066"/>
          </a:xfrm>
          <a:prstGeom prst="borderCallout1">
            <a:avLst>
              <a:gd name="adj1" fmla="val 50974"/>
              <a:gd name="adj2" fmla="val -456"/>
              <a:gd name="adj3" fmla="val -188509"/>
              <a:gd name="adj4" fmla="val -31311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5000628" y="5072074"/>
            <a:ext cx="348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Evènements </a:t>
            </a:r>
            <a:r>
              <a:rPr lang="fr-FR" b="1" dirty="0" smtClean="0"/>
              <a:t>clavier liés au canevas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4857752" y="1693309"/>
            <a:ext cx="3754426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2000" b="1" u="sng" dirty="0" smtClean="0"/>
              <a:t>Objectifs</a:t>
            </a:r>
          </a:p>
          <a:p>
            <a:pPr algn="ctr"/>
            <a:endParaRPr lang="fr-FR" sz="2000" b="1" u="sng" dirty="0" smtClean="0"/>
          </a:p>
          <a:p>
            <a:pPr marL="342900" indent="-342900">
              <a:buAutoNum type="arabicPeriod"/>
            </a:pPr>
            <a:r>
              <a:rPr lang="fr-FR" b="1" dirty="0" smtClean="0"/>
              <a:t>Afficher</a:t>
            </a:r>
            <a:r>
              <a:rPr lang="fr-FR" dirty="0" smtClean="0"/>
              <a:t> le robot et sa vitesse</a:t>
            </a:r>
          </a:p>
          <a:p>
            <a:pPr marL="342900" indent="-342900">
              <a:buAutoNum type="arabicPeriod"/>
            </a:pPr>
            <a:r>
              <a:rPr lang="fr-FR" dirty="0" smtClean="0"/>
              <a:t>Permettre de </a:t>
            </a:r>
            <a:r>
              <a:rPr lang="fr-FR" b="1" dirty="0" smtClean="0"/>
              <a:t>commander</a:t>
            </a:r>
            <a:r>
              <a:rPr lang="fr-FR" dirty="0" smtClean="0"/>
              <a:t> le robot</a:t>
            </a:r>
          </a:p>
          <a:p>
            <a:pPr marL="342900" indent="-342900">
              <a:buAutoNum type="arabicPeriod"/>
            </a:pPr>
            <a:r>
              <a:rPr lang="fr-FR" dirty="0" smtClean="0"/>
              <a:t>Pouvoir </a:t>
            </a:r>
            <a:r>
              <a:rPr lang="fr-FR" b="1" dirty="0" smtClean="0"/>
              <a:t>modifier sa vitesse</a:t>
            </a:r>
          </a:p>
          <a:p>
            <a:pPr marL="342900" indent="-342900">
              <a:buAutoNum type="arabicPeriod"/>
            </a:pPr>
            <a:endParaRPr lang="fr-FR" dirty="0" smtClean="0"/>
          </a:p>
          <a:p>
            <a:endParaRPr lang="fr-FR" dirty="0"/>
          </a:p>
        </p:txBody>
      </p:sp>
      <p:sp>
        <p:nvSpPr>
          <p:cNvPr id="24" name="Légende encadrée 1 23"/>
          <p:cNvSpPr/>
          <p:nvPr/>
        </p:nvSpPr>
        <p:spPr>
          <a:xfrm>
            <a:off x="4786314" y="4071942"/>
            <a:ext cx="4071934" cy="500066"/>
          </a:xfrm>
          <a:prstGeom prst="borderCallout1">
            <a:avLst>
              <a:gd name="adj1" fmla="val 50974"/>
              <a:gd name="adj2" fmla="val -456"/>
              <a:gd name="adj3" fmla="val -166771"/>
              <a:gd name="adj4" fmla="val -47203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5000628" y="4143380"/>
            <a:ext cx="243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Gérée avec une </a:t>
            </a:r>
            <a:r>
              <a:rPr lang="fr-FR" b="1" dirty="0" smtClean="0"/>
              <a:t>spinbox</a:t>
            </a:r>
            <a:endParaRPr lang="fr-FR" b="1" dirty="0"/>
          </a:p>
        </p:txBody>
      </p:sp>
      <p:sp>
        <p:nvSpPr>
          <p:cNvPr id="26" name="Légende encadrée 1 25"/>
          <p:cNvSpPr/>
          <p:nvPr/>
        </p:nvSpPr>
        <p:spPr>
          <a:xfrm>
            <a:off x="2428892" y="6000768"/>
            <a:ext cx="3286116" cy="500066"/>
          </a:xfrm>
          <a:prstGeom prst="borderCallout1">
            <a:avLst>
              <a:gd name="adj1" fmla="val 50974"/>
              <a:gd name="adj2" fmla="val -456"/>
              <a:gd name="adj3" fmla="val -320728"/>
              <a:gd name="adj4" fmla="val -15073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2643206" y="6072206"/>
            <a:ext cx="310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Appelée à chaque modification</a:t>
            </a:r>
            <a:endParaRPr lang="fr-FR" b="1" dirty="0" smtClean="0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5C12-AE95-4B91-BABF-C0971805A7BA}" type="slidenum">
              <a:rPr lang="fr-FR" smtClean="0"/>
              <a:t>12</a:t>
            </a:fld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fr-FR" dirty="0" smtClean="0"/>
              <a:t>Affichage 3D avec pyglet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5C12-AE95-4B91-BABF-C0971805A7BA}" type="slidenum">
              <a:rPr lang="fr-FR" smtClean="0"/>
              <a:t>13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42910" y="2214554"/>
            <a:ext cx="2357454" cy="11430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428728" y="2285992"/>
            <a:ext cx="816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Vue3D</a:t>
            </a:r>
            <a:endParaRPr lang="fr-FR" b="1" dirty="0"/>
          </a:p>
        </p:txBody>
      </p:sp>
      <p:cxnSp>
        <p:nvCxnSpPr>
          <p:cNvPr id="7" name="Connecteur droit 6"/>
          <p:cNvCxnSpPr>
            <a:stCxn id="5" idx="1"/>
            <a:endCxn id="5" idx="3"/>
          </p:cNvCxnSpPr>
          <p:nvPr/>
        </p:nvCxnSpPr>
        <p:spPr>
          <a:xfrm rot="10800000" flipH="1">
            <a:off x="642910" y="2786058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85786" y="2857496"/>
            <a:ext cx="116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draw(self)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5857884" y="2500306"/>
            <a:ext cx="2286016" cy="1285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357950" y="2643182"/>
            <a:ext cx="1267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Vue3DPave</a:t>
            </a:r>
            <a:endParaRPr lang="fr-FR" b="1" dirty="0"/>
          </a:p>
        </p:txBody>
      </p:sp>
      <p:cxnSp>
        <p:nvCxnSpPr>
          <p:cNvPr id="11" name="Connecteur droit 10"/>
          <p:cNvCxnSpPr>
            <a:stCxn id="9" idx="1"/>
            <a:endCxn id="9" idx="3"/>
          </p:cNvCxnSpPr>
          <p:nvPr/>
        </p:nvCxnSpPr>
        <p:spPr>
          <a:xfrm rot="10800000" flipH="1">
            <a:off x="5857884" y="3143248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5" idx="3"/>
            <a:endCxn id="9" idx="1"/>
          </p:cNvCxnSpPr>
          <p:nvPr/>
        </p:nvCxnSpPr>
        <p:spPr>
          <a:xfrm>
            <a:off x="3000364" y="2786058"/>
            <a:ext cx="2857520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6027551" y="3143248"/>
            <a:ext cx="134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draw(self)</a:t>
            </a:r>
          </a:p>
          <a:p>
            <a:r>
              <a:rPr lang="fr-FR" dirty="0" smtClean="0"/>
              <a:t>update(self)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5929322" y="4000504"/>
            <a:ext cx="2286016" cy="1285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6215074" y="4143380"/>
            <a:ext cx="16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Vue3DPave_v2</a:t>
            </a:r>
            <a:endParaRPr lang="fr-FR" b="1" dirty="0"/>
          </a:p>
        </p:txBody>
      </p:sp>
      <p:cxnSp>
        <p:nvCxnSpPr>
          <p:cNvPr id="17" name="Connecteur droit 16"/>
          <p:cNvCxnSpPr>
            <a:stCxn id="15" idx="1"/>
            <a:endCxn id="15" idx="3"/>
          </p:cNvCxnSpPr>
          <p:nvPr/>
        </p:nvCxnSpPr>
        <p:spPr>
          <a:xfrm rot="10800000" flipH="1">
            <a:off x="5929322" y="4643446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5" idx="3"/>
            <a:endCxn id="15" idx="1"/>
          </p:cNvCxnSpPr>
          <p:nvPr/>
        </p:nvCxnSpPr>
        <p:spPr>
          <a:xfrm>
            <a:off x="3000364" y="2786058"/>
            <a:ext cx="2928958" cy="1857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179950" y="4643446"/>
            <a:ext cx="1606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draw(self)</a:t>
            </a:r>
          </a:p>
          <a:p>
            <a:r>
              <a:rPr lang="fr-FR" dirty="0" smtClean="0"/>
              <a:t>update(self)</a:t>
            </a:r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 de l’avancement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5C12-AE95-4B91-BABF-C0971805A7BA}" type="slidenum">
              <a:rPr lang="fr-FR" smtClean="0"/>
              <a:t>14</a:t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Introduction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 smtClean="0"/>
              <a:t>Groupe</a:t>
            </a:r>
            <a:r>
              <a:rPr lang="fr-FR" dirty="0" smtClean="0"/>
              <a:t>: 5, </a:t>
            </a:r>
            <a:r>
              <a:rPr lang="fr-FR" dirty="0" err="1" smtClean="0"/>
              <a:t>Gurren</a:t>
            </a:r>
            <a:r>
              <a:rPr lang="fr-FR" dirty="0" smtClean="0"/>
              <a:t> </a:t>
            </a:r>
            <a:r>
              <a:rPr lang="fr-FR" dirty="0" err="1" smtClean="0"/>
              <a:t>Lagann</a:t>
            </a:r>
            <a:endParaRPr lang="fr-FR" dirty="0" smtClean="0"/>
          </a:p>
          <a:p>
            <a:r>
              <a:rPr lang="fr-FR" u="sng" dirty="0" smtClean="0"/>
              <a:t>Durée de travail actuelle</a:t>
            </a:r>
            <a:r>
              <a:rPr lang="fr-FR" dirty="0" smtClean="0"/>
              <a:t>: 8 semaines</a:t>
            </a:r>
          </a:p>
          <a:p>
            <a:r>
              <a:rPr lang="fr-FR" u="sng" dirty="0" smtClean="0"/>
              <a:t>Objectif</a:t>
            </a:r>
            <a:r>
              <a:rPr lang="fr-FR" dirty="0" smtClean="0"/>
              <a:t>:</a:t>
            </a:r>
          </a:p>
          <a:p>
            <a:pPr>
              <a:buNone/>
            </a:pPr>
            <a:r>
              <a:rPr lang="fr-FR" dirty="0"/>
              <a:t>	</a:t>
            </a:r>
            <a:r>
              <a:rPr lang="fr-FR" dirty="0" smtClean="0"/>
              <a:t>	Créer une simulation du robot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5C12-AE95-4B91-BABF-C0971805A7BA}" type="slidenum">
              <a:rPr lang="fr-FR" smtClean="0"/>
              <a:t>2</a:t>
            </a:fld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" y="357166"/>
            <a:ext cx="9072563" cy="585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5C12-AE95-4B91-BABF-C0971805A7BA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rchitecture du projet"/>
          <p:cNvSpPr txBox="1"/>
          <p:nvPr/>
        </p:nvSpPr>
        <p:spPr>
          <a:xfrm>
            <a:off x="1928794" y="428604"/>
            <a:ext cx="5500726" cy="74924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700"/>
            </a:lvl1pPr>
          </a:lstStyle>
          <a:p>
            <a:r>
              <a:rPr lang="fr-FR" sz="4400" dirty="0" smtClean="0"/>
              <a:t>L’a</a:t>
            </a:r>
            <a:r>
              <a:rPr sz="4400" smtClean="0"/>
              <a:t>rchitecture </a:t>
            </a:r>
            <a:r>
              <a:rPr sz="4400"/>
              <a:t>du </a:t>
            </a:r>
            <a:r>
              <a:rPr sz="4400" smtClean="0"/>
              <a:t>projet</a:t>
            </a:r>
            <a:endParaRPr sz="4400"/>
          </a:p>
        </p:txBody>
      </p:sp>
      <p:sp>
        <p:nvSpPr>
          <p:cNvPr id="120" name="GurenLagannnn"/>
          <p:cNvSpPr txBox="1"/>
          <p:nvPr/>
        </p:nvSpPr>
        <p:spPr>
          <a:xfrm>
            <a:off x="3930307" y="1550263"/>
            <a:ext cx="1427511" cy="639907"/>
          </a:xfrm>
          <a:prstGeom prst="rect">
            <a:avLst/>
          </a:prstGeom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/>
          <a:p>
            <a:r>
              <a:rPr smtClean="0"/>
              <a:t>GurenLagan</a:t>
            </a:r>
            <a:r>
              <a:rPr lang="fr-FR" dirty="0" smtClean="0"/>
              <a:t>n</a:t>
            </a:r>
            <a:endParaRPr/>
          </a:p>
        </p:txBody>
      </p:sp>
      <p:sp>
        <p:nvSpPr>
          <p:cNvPr id="121" name="Ligne"/>
          <p:cNvSpPr/>
          <p:nvPr/>
        </p:nvSpPr>
        <p:spPr>
          <a:xfrm flipV="1">
            <a:off x="943593" y="2218661"/>
            <a:ext cx="3320088" cy="35739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" name="Affichage"/>
          <p:cNvSpPr txBox="1"/>
          <p:nvPr/>
        </p:nvSpPr>
        <p:spPr>
          <a:xfrm>
            <a:off x="459271" y="2604545"/>
            <a:ext cx="1029766" cy="349131"/>
          </a:xfrm>
          <a:prstGeom prst="rect">
            <a:avLst/>
          </a:prstGeom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Affichage</a:t>
            </a:r>
          </a:p>
        </p:txBody>
      </p:sp>
      <p:sp>
        <p:nvSpPr>
          <p:cNvPr id="123" name="Ligne"/>
          <p:cNvSpPr/>
          <p:nvPr/>
        </p:nvSpPr>
        <p:spPr>
          <a:xfrm flipH="1" flipV="1">
            <a:off x="839391" y="2949410"/>
            <a:ext cx="1" cy="29860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4" name="2D"/>
          <p:cNvSpPr txBox="1"/>
          <p:nvPr/>
        </p:nvSpPr>
        <p:spPr>
          <a:xfrm>
            <a:off x="664712" y="3236860"/>
            <a:ext cx="331818" cy="349131"/>
          </a:xfrm>
          <a:prstGeom prst="rect">
            <a:avLst/>
          </a:prstGeom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t>2D</a:t>
            </a:r>
          </a:p>
        </p:txBody>
      </p:sp>
      <p:sp>
        <p:nvSpPr>
          <p:cNvPr id="125" name="Geometrie3D"/>
          <p:cNvSpPr txBox="1"/>
          <p:nvPr/>
        </p:nvSpPr>
        <p:spPr>
          <a:xfrm>
            <a:off x="2445424" y="2606260"/>
            <a:ext cx="1338889" cy="349131"/>
          </a:xfrm>
          <a:prstGeom prst="rect">
            <a:avLst/>
          </a:prstGeom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t>Geometrie3D</a:t>
            </a:r>
          </a:p>
        </p:txBody>
      </p:sp>
      <p:sp>
        <p:nvSpPr>
          <p:cNvPr id="126" name="Ligne"/>
          <p:cNvSpPr/>
          <p:nvPr/>
        </p:nvSpPr>
        <p:spPr>
          <a:xfrm flipV="1">
            <a:off x="3205497" y="2220064"/>
            <a:ext cx="1187909" cy="3545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7" name="Ligne"/>
          <p:cNvSpPr/>
          <p:nvPr/>
        </p:nvSpPr>
        <p:spPr>
          <a:xfrm flipH="1" flipV="1">
            <a:off x="4768453" y="2214366"/>
            <a:ext cx="932252" cy="3659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8" name="RobotRep"/>
          <p:cNvSpPr txBox="1"/>
          <p:nvPr/>
        </p:nvSpPr>
        <p:spPr>
          <a:xfrm>
            <a:off x="5455790" y="2600061"/>
            <a:ext cx="993089" cy="349131"/>
          </a:xfrm>
          <a:prstGeom prst="rect">
            <a:avLst/>
          </a:prstGeom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t>RobotRep</a:t>
            </a:r>
          </a:p>
        </p:txBody>
      </p:sp>
      <p:sp>
        <p:nvSpPr>
          <p:cNvPr id="129" name="Ligne"/>
          <p:cNvSpPr/>
          <p:nvPr/>
        </p:nvSpPr>
        <p:spPr>
          <a:xfrm flipH="1" flipV="1">
            <a:off x="5072062" y="2217255"/>
            <a:ext cx="3293591" cy="3602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0" name="Test"/>
          <p:cNvSpPr txBox="1"/>
          <p:nvPr/>
        </p:nvSpPr>
        <p:spPr>
          <a:xfrm>
            <a:off x="8182506" y="2606260"/>
            <a:ext cx="443387" cy="349131"/>
          </a:xfrm>
          <a:prstGeom prst="rect">
            <a:avLst/>
          </a:prstGeom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t>Test</a:t>
            </a:r>
          </a:p>
        </p:txBody>
      </p:sp>
      <p:sp>
        <p:nvSpPr>
          <p:cNvPr id="131" name="Strategie"/>
          <p:cNvSpPr txBox="1"/>
          <p:nvPr/>
        </p:nvSpPr>
        <p:spPr>
          <a:xfrm>
            <a:off x="6618054" y="4083837"/>
            <a:ext cx="905950" cy="349131"/>
          </a:xfrm>
          <a:prstGeom prst="rect">
            <a:avLst/>
          </a:prstGeom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t>Strategie</a:t>
            </a:r>
          </a:p>
        </p:txBody>
      </p:sp>
      <p:sp>
        <p:nvSpPr>
          <p:cNvPr id="132" name="Ligne"/>
          <p:cNvSpPr/>
          <p:nvPr/>
        </p:nvSpPr>
        <p:spPr>
          <a:xfrm flipH="1" flipV="1">
            <a:off x="6686740" y="2730788"/>
            <a:ext cx="349788" cy="13336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Ligne"/>
          <p:cNvSpPr/>
          <p:nvPr/>
        </p:nvSpPr>
        <p:spPr>
          <a:xfrm>
            <a:off x="6460698" y="2737452"/>
            <a:ext cx="22212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4" name="Accelerometre…"/>
          <p:cNvSpPr txBox="1"/>
          <p:nvPr/>
        </p:nvSpPr>
        <p:spPr>
          <a:xfrm>
            <a:off x="5089442" y="4552395"/>
            <a:ext cx="1629674" cy="1734125"/>
          </a:xfrm>
          <a:prstGeom prst="rect">
            <a:avLst/>
          </a:prstGeom>
          <a:ln w="25400">
            <a:solidFill>
              <a:schemeClr val="accent1"/>
            </a:solidFill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t>Accelerometre</a:t>
            </a:r>
          </a:p>
          <a:p>
            <a:r>
              <a:t>Capteur</a:t>
            </a:r>
          </a:p>
          <a:p>
            <a:r>
              <a:t>CapteurIR</a:t>
            </a:r>
          </a:p>
          <a:p>
            <a:r>
              <a:t>Robot</a:t>
            </a:r>
          </a:p>
          <a:p>
            <a:r>
              <a:t>RobotAutonome</a:t>
            </a:r>
          </a:p>
          <a:p>
            <a:r>
              <a:t>RobotPhysique</a:t>
            </a:r>
          </a:p>
        </p:txBody>
      </p:sp>
      <p:sp>
        <p:nvSpPr>
          <p:cNvPr id="135" name="Ligne"/>
          <p:cNvSpPr/>
          <p:nvPr/>
        </p:nvSpPr>
        <p:spPr>
          <a:xfrm flipV="1">
            <a:off x="5875735" y="2953817"/>
            <a:ext cx="1" cy="156629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6" name="Deplacement…"/>
          <p:cNvSpPr txBox="1"/>
          <p:nvPr/>
        </p:nvSpPr>
        <p:spPr>
          <a:xfrm>
            <a:off x="6970789" y="5016739"/>
            <a:ext cx="1325167" cy="626129"/>
          </a:xfrm>
          <a:prstGeom prst="rect">
            <a:avLst/>
          </a:prstGeom>
          <a:ln w="25400">
            <a:solidFill>
              <a:schemeClr val="accent1"/>
            </a:solidFill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t>Deplacement</a:t>
            </a:r>
          </a:p>
          <a:p>
            <a:r>
              <a:t>Simple</a:t>
            </a:r>
          </a:p>
        </p:txBody>
      </p:sp>
      <p:sp>
        <p:nvSpPr>
          <p:cNvPr id="137" name="Ligne"/>
          <p:cNvSpPr/>
          <p:nvPr/>
        </p:nvSpPr>
        <p:spPr>
          <a:xfrm flipH="1" flipV="1">
            <a:off x="7134227" y="4431586"/>
            <a:ext cx="558873" cy="55887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" name="Arene…"/>
          <p:cNvSpPr txBox="1"/>
          <p:nvPr/>
        </p:nvSpPr>
        <p:spPr>
          <a:xfrm>
            <a:off x="3416224" y="4050593"/>
            <a:ext cx="1188271" cy="1180127"/>
          </a:xfrm>
          <a:prstGeom prst="rect">
            <a:avLst/>
          </a:prstGeom>
          <a:ln w="25400">
            <a:solidFill>
              <a:schemeClr val="accent1"/>
            </a:solidFill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t>Arene</a:t>
            </a:r>
          </a:p>
          <a:p>
            <a:r>
              <a:t>Objet3D</a:t>
            </a:r>
          </a:p>
          <a:p>
            <a:r>
              <a:t>Pave</a:t>
            </a:r>
          </a:p>
          <a:p>
            <a:r>
              <a:t>Polygone3D</a:t>
            </a:r>
          </a:p>
        </p:txBody>
      </p:sp>
      <p:sp>
        <p:nvSpPr>
          <p:cNvPr id="139" name="Ligne"/>
          <p:cNvSpPr/>
          <p:nvPr/>
        </p:nvSpPr>
        <p:spPr>
          <a:xfrm flipV="1">
            <a:off x="4000500" y="2802967"/>
            <a:ext cx="1" cy="124945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0" name="Ligne"/>
          <p:cNvSpPr/>
          <p:nvPr/>
        </p:nvSpPr>
        <p:spPr>
          <a:xfrm>
            <a:off x="3727283" y="2811896"/>
            <a:ext cx="28561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1" name="Ligne"/>
          <p:cNvSpPr/>
          <p:nvPr/>
        </p:nvSpPr>
        <p:spPr>
          <a:xfrm flipV="1">
            <a:off x="2273155" y="2815281"/>
            <a:ext cx="1" cy="11646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2" name="Ligne"/>
          <p:cNvSpPr/>
          <p:nvPr/>
        </p:nvSpPr>
        <p:spPr>
          <a:xfrm>
            <a:off x="2298557" y="2811896"/>
            <a:ext cx="15820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3" name="PointRep"/>
          <p:cNvSpPr txBox="1"/>
          <p:nvPr/>
        </p:nvSpPr>
        <p:spPr>
          <a:xfrm>
            <a:off x="1819960" y="3985611"/>
            <a:ext cx="915760" cy="349131"/>
          </a:xfrm>
          <a:prstGeom prst="rect">
            <a:avLst/>
          </a:prstGeom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t>PointRep</a:t>
            </a:r>
          </a:p>
        </p:txBody>
      </p:sp>
      <p:sp>
        <p:nvSpPr>
          <p:cNvPr id="144" name="Fonction…"/>
          <p:cNvSpPr txBox="1"/>
          <p:nvPr/>
        </p:nvSpPr>
        <p:spPr>
          <a:xfrm>
            <a:off x="1571604" y="4900527"/>
            <a:ext cx="1785950" cy="903128"/>
          </a:xfrm>
          <a:prstGeom prst="rect">
            <a:avLst/>
          </a:prstGeom>
          <a:ln w="25400">
            <a:solidFill>
              <a:schemeClr val="accent1"/>
            </a:solidFill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r>
              <a:t>Fonction</a:t>
            </a:r>
          </a:p>
          <a:p>
            <a:r>
              <a:t>Vecteur</a:t>
            </a:r>
          </a:p>
          <a:p>
            <a:r>
              <a:rPr smtClean="0"/>
              <a:t>VecteurPosition</a:t>
            </a:r>
            <a:r>
              <a:rPr lang="fr-FR" dirty="0" smtClean="0"/>
              <a:t>ne</a:t>
            </a:r>
            <a:endParaRPr/>
          </a:p>
        </p:txBody>
      </p:sp>
      <p:sp>
        <p:nvSpPr>
          <p:cNvPr id="145" name="Ligne"/>
          <p:cNvSpPr/>
          <p:nvPr/>
        </p:nvSpPr>
        <p:spPr>
          <a:xfrm flipV="1">
            <a:off x="2273155" y="4327171"/>
            <a:ext cx="1" cy="55339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6" name="AppRobot…"/>
          <p:cNvSpPr txBox="1"/>
          <p:nvPr/>
        </p:nvSpPr>
        <p:spPr>
          <a:xfrm>
            <a:off x="124034" y="3735579"/>
            <a:ext cx="1462962" cy="1180127"/>
          </a:xfrm>
          <a:prstGeom prst="rect">
            <a:avLst/>
          </a:prstGeom>
          <a:ln w="25400">
            <a:solidFill>
              <a:schemeClr val="accent1"/>
            </a:solidFill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t>AppRobot</a:t>
            </a:r>
          </a:p>
          <a:p>
            <a:r>
              <a:t>InterfacePave</a:t>
            </a:r>
          </a:p>
          <a:p>
            <a:r>
              <a:t>AppRobotAuto</a:t>
            </a:r>
          </a:p>
          <a:p>
            <a:r>
              <a:t>Vue2D</a:t>
            </a:r>
          </a:p>
        </p:txBody>
      </p:sp>
      <p:sp>
        <p:nvSpPr>
          <p:cNvPr id="147" name="Ligne"/>
          <p:cNvSpPr/>
          <p:nvPr/>
        </p:nvSpPr>
        <p:spPr>
          <a:xfrm flipV="1">
            <a:off x="839391" y="3573336"/>
            <a:ext cx="1" cy="1472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8" name="testClasses…"/>
          <p:cNvSpPr txBox="1"/>
          <p:nvPr/>
        </p:nvSpPr>
        <p:spPr>
          <a:xfrm>
            <a:off x="7778473" y="3460142"/>
            <a:ext cx="1333503" cy="626129"/>
          </a:xfrm>
          <a:prstGeom prst="rect">
            <a:avLst/>
          </a:prstGeom>
          <a:ln w="25400">
            <a:solidFill>
              <a:schemeClr val="accent1"/>
            </a:solidFill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t>testClasses</a:t>
            </a:r>
          </a:p>
          <a:p>
            <a:r>
              <a:t>testFonctions</a:t>
            </a:r>
          </a:p>
        </p:txBody>
      </p:sp>
      <p:sp>
        <p:nvSpPr>
          <p:cNvPr id="149" name="Ligne"/>
          <p:cNvSpPr/>
          <p:nvPr/>
        </p:nvSpPr>
        <p:spPr>
          <a:xfrm flipV="1">
            <a:off x="8411765" y="2934961"/>
            <a:ext cx="1" cy="55339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Espace réservé du numéro de diapositive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5C12-AE95-4B91-BABF-C0971805A7BA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43042" y="142852"/>
            <a:ext cx="6400800" cy="1752600"/>
          </a:xfrm>
        </p:spPr>
        <p:txBody>
          <a:bodyPr>
            <a:normAutofit/>
          </a:bodyPr>
          <a:lstStyle/>
          <a:p>
            <a:r>
              <a:rPr lang="fr-FR" sz="4400" dirty="0" smtClean="0">
                <a:solidFill>
                  <a:schemeClr val="tx1"/>
                </a:solidFill>
              </a:rPr>
              <a:t>Les objets </a:t>
            </a:r>
            <a:r>
              <a:rPr lang="fr-FR" sz="4400" dirty="0" smtClean="0">
                <a:solidFill>
                  <a:schemeClr val="tx1"/>
                </a:solidFill>
              </a:rPr>
              <a:t>de géométrie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071538" y="1785926"/>
            <a:ext cx="6700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Point</a:t>
            </a:r>
          </a:p>
        </p:txBody>
      </p:sp>
      <p:cxnSp>
        <p:nvCxnSpPr>
          <p:cNvPr id="7" name="Connecteur droit avec flèche 6"/>
          <p:cNvCxnSpPr>
            <a:stCxn id="5" idx="3"/>
            <a:endCxn id="12" idx="1"/>
          </p:cNvCxnSpPr>
          <p:nvPr/>
        </p:nvCxnSpPr>
        <p:spPr>
          <a:xfrm flipV="1">
            <a:off x="1741593" y="1964521"/>
            <a:ext cx="973019" cy="6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214677" y="1643050"/>
            <a:ext cx="44114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+</a:t>
            </a:r>
          </a:p>
          <a:p>
            <a:r>
              <a:rPr lang="fr-FR" sz="2000" dirty="0" smtClean="0"/>
              <a:t>-</a:t>
            </a:r>
          </a:p>
          <a:p>
            <a:r>
              <a:rPr lang="fr-FR" sz="2000" dirty="0" smtClean="0"/>
              <a:t>=</a:t>
            </a:r>
          </a:p>
          <a:p>
            <a:r>
              <a:rPr lang="fr-FR" sz="2000" dirty="0" smtClean="0"/>
              <a:t>*</a:t>
            </a:r>
          </a:p>
          <a:p>
            <a:r>
              <a:rPr lang="fr-FR" sz="2000" dirty="0" smtClean="0"/>
              <a:t>**</a:t>
            </a:r>
            <a:endParaRPr lang="fr-FR" sz="2000" dirty="0"/>
          </a:p>
        </p:txBody>
      </p:sp>
      <p:sp>
        <p:nvSpPr>
          <p:cNvPr id="12" name="Accolade ouvrante 11"/>
          <p:cNvSpPr/>
          <p:nvPr/>
        </p:nvSpPr>
        <p:spPr>
          <a:xfrm>
            <a:off x="2714612" y="1357298"/>
            <a:ext cx="142876" cy="12144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928662" y="2928934"/>
            <a:ext cx="90967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Vecteur</a:t>
            </a:r>
          </a:p>
        </p:txBody>
      </p:sp>
      <p:cxnSp>
        <p:nvCxnSpPr>
          <p:cNvPr id="18" name="Connecteur droit avec flèche 17"/>
          <p:cNvCxnSpPr>
            <a:stCxn id="17" idx="3"/>
            <a:endCxn id="19" idx="1"/>
          </p:cNvCxnSpPr>
          <p:nvPr/>
        </p:nvCxnSpPr>
        <p:spPr>
          <a:xfrm flipV="1">
            <a:off x="1838335" y="2643182"/>
            <a:ext cx="1233467" cy="47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ccolade ouvrante 18"/>
          <p:cNvSpPr/>
          <p:nvPr/>
        </p:nvSpPr>
        <p:spPr>
          <a:xfrm>
            <a:off x="3071802" y="1785926"/>
            <a:ext cx="142874" cy="17145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/>
          <p:cNvCxnSpPr>
            <a:stCxn id="5" idx="2"/>
            <a:endCxn id="17" idx="0"/>
          </p:cNvCxnSpPr>
          <p:nvPr/>
        </p:nvCxnSpPr>
        <p:spPr>
          <a:xfrm rot="5400000">
            <a:off x="1008195" y="2530563"/>
            <a:ext cx="773676" cy="230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 rot="16200000">
            <a:off x="0" y="2500306"/>
            <a:ext cx="1317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Conversions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3214677" y="3071810"/>
            <a:ext cx="218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Rotation2D(self</a:t>
            </a:r>
            <a:r>
              <a:rPr lang="fr-FR" dirty="0" smtClean="0"/>
              <a:t>, teta)</a:t>
            </a:r>
            <a:endParaRPr lang="fr-FR" dirty="0"/>
          </a:p>
        </p:txBody>
      </p:sp>
      <p:sp>
        <p:nvSpPr>
          <p:cNvPr id="30" name="Plus 29"/>
          <p:cNvSpPr/>
          <p:nvPr/>
        </p:nvSpPr>
        <p:spPr>
          <a:xfrm>
            <a:off x="4857752" y="2071678"/>
            <a:ext cx="557210" cy="55721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00034" y="4643446"/>
            <a:ext cx="7215238" cy="16430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1071538" y="5000636"/>
            <a:ext cx="1011030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/>
              <a:t>Objet3D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214678" y="5000636"/>
            <a:ext cx="1621804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/>
              <a:t>Polygone3D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928661" y="5429264"/>
            <a:ext cx="145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Centre: Point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3196864" y="5417122"/>
            <a:ext cx="186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Sommets: [Point]</a:t>
            </a:r>
            <a:endParaRPr lang="fr-FR" dirty="0"/>
          </a:p>
        </p:txBody>
      </p:sp>
      <p:sp>
        <p:nvSpPr>
          <p:cNvPr id="51" name="Rectangle 50"/>
          <p:cNvSpPr/>
          <p:nvPr/>
        </p:nvSpPr>
        <p:spPr>
          <a:xfrm>
            <a:off x="785786" y="4929197"/>
            <a:ext cx="1842960" cy="10171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3" name="Connecteur droit 52"/>
          <p:cNvCxnSpPr>
            <a:stCxn id="51" idx="1"/>
            <a:endCxn id="51" idx="3"/>
          </p:cNvCxnSpPr>
          <p:nvPr/>
        </p:nvCxnSpPr>
        <p:spPr>
          <a:xfrm rot="10800000" flipH="1">
            <a:off x="785786" y="5437768"/>
            <a:ext cx="18429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214678" y="4929197"/>
            <a:ext cx="1842960" cy="10171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8" name="Connecteur droit 57"/>
          <p:cNvCxnSpPr>
            <a:stCxn id="57" idx="1"/>
            <a:endCxn id="57" idx="3"/>
          </p:cNvCxnSpPr>
          <p:nvPr/>
        </p:nvCxnSpPr>
        <p:spPr>
          <a:xfrm rot="10800000" flipH="1">
            <a:off x="3214678" y="5437768"/>
            <a:ext cx="18429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57" idx="1"/>
            <a:endCxn id="51" idx="3"/>
          </p:cNvCxnSpPr>
          <p:nvPr/>
        </p:nvCxnSpPr>
        <p:spPr>
          <a:xfrm rot="10800000">
            <a:off x="2628746" y="5437768"/>
            <a:ext cx="58593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5715008" y="5214950"/>
            <a:ext cx="1621804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/>
              <a:t>Pave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589946" y="5214950"/>
            <a:ext cx="1842960" cy="3912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9" name="Connecteur droit avec flèche 68"/>
          <p:cNvCxnSpPr>
            <a:stCxn id="67" idx="1"/>
            <a:endCxn id="57" idx="3"/>
          </p:cNvCxnSpPr>
          <p:nvPr/>
        </p:nvCxnSpPr>
        <p:spPr>
          <a:xfrm rot="10800000" flipV="1">
            <a:off x="5057638" y="5410554"/>
            <a:ext cx="532308" cy="27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2786049" y="1214422"/>
            <a:ext cx="311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TournerAutour(self, point, teta)</a:t>
            </a:r>
            <a:endParaRPr lang="fr-FR" dirty="0"/>
          </a:p>
        </p:txBody>
      </p:sp>
      <p:sp>
        <p:nvSpPr>
          <p:cNvPr id="84" name="ZoneTexte 83"/>
          <p:cNvSpPr txBox="1"/>
          <p:nvPr/>
        </p:nvSpPr>
        <p:spPr>
          <a:xfrm>
            <a:off x="5929322" y="2071678"/>
            <a:ext cx="2003305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b="1" dirty="0" smtClean="0"/>
              <a:t>VecteurPositionne</a:t>
            </a:r>
          </a:p>
        </p:txBody>
      </p:sp>
      <p:sp>
        <p:nvSpPr>
          <p:cNvPr id="85" name="ZoneTexte 84"/>
          <p:cNvSpPr txBox="1"/>
          <p:nvPr/>
        </p:nvSpPr>
        <p:spPr>
          <a:xfrm>
            <a:off x="5786446" y="2500306"/>
            <a:ext cx="1732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position : Point</a:t>
            </a:r>
          </a:p>
          <a:p>
            <a:r>
              <a:rPr lang="fr-FR" dirty="0" smtClean="0"/>
              <a:t>vecteur: Vecteur</a:t>
            </a:r>
            <a:endParaRPr lang="fr-FR" dirty="0"/>
          </a:p>
        </p:txBody>
      </p:sp>
      <p:sp>
        <p:nvSpPr>
          <p:cNvPr id="86" name="Rectangle 85"/>
          <p:cNvSpPr/>
          <p:nvPr/>
        </p:nvSpPr>
        <p:spPr>
          <a:xfrm>
            <a:off x="5643570" y="2000240"/>
            <a:ext cx="3143272" cy="17859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/>
          <p:cNvCxnSpPr/>
          <p:nvPr/>
        </p:nvCxnSpPr>
        <p:spPr>
          <a:xfrm rot="10800000" flipH="1">
            <a:off x="5643570" y="2428868"/>
            <a:ext cx="314327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/>
          <p:cNvSpPr txBox="1"/>
          <p:nvPr/>
        </p:nvSpPr>
        <p:spPr>
          <a:xfrm>
            <a:off x="5715008" y="3286124"/>
            <a:ext cx="2858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collision2D(self, vecteurPos)</a:t>
            </a:r>
            <a:endParaRPr lang="fr-FR" dirty="0"/>
          </a:p>
        </p:txBody>
      </p:sp>
      <p:cxnSp>
        <p:nvCxnSpPr>
          <p:cNvPr id="96" name="Connecteur droit 95"/>
          <p:cNvCxnSpPr/>
          <p:nvPr/>
        </p:nvCxnSpPr>
        <p:spPr>
          <a:xfrm rot="10800000" flipH="1">
            <a:off x="5643570" y="3213098"/>
            <a:ext cx="314327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428596" y="1071546"/>
            <a:ext cx="8572560" cy="300039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/>
          <p:cNvSpPr/>
          <p:nvPr/>
        </p:nvSpPr>
        <p:spPr>
          <a:xfrm>
            <a:off x="3740463" y="3643314"/>
            <a:ext cx="45719" cy="5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3883339" y="3643314"/>
            <a:ext cx="45719" cy="5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4026215" y="3643314"/>
            <a:ext cx="45719" cy="5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3643306" y="1142984"/>
            <a:ext cx="45719" cy="5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3786182" y="1142984"/>
            <a:ext cx="45719" cy="5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3929058" y="1142984"/>
            <a:ext cx="45719" cy="5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space réservé du numéro de diapositive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5C12-AE95-4B91-BABF-C0971805A7BA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5C12-AE95-4B91-BABF-C0971805A7BA}" type="slidenum">
              <a:rPr lang="fr-FR" smtClean="0"/>
              <a:t>6</a:t>
            </a:fld>
            <a:endParaRPr lang="fr-F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957095"/>
            <a:ext cx="7145356" cy="5900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2928926" y="142852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</a:t>
            </a:r>
            <a:r>
              <a:rPr kumimoji="0" lang="fr-FR" sz="4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pavé</a:t>
            </a:r>
            <a:endParaRPr kumimoji="0" lang="fr-FR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robot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5C12-AE95-4B91-BABF-C0971805A7BA}" type="slidenum">
              <a:rPr lang="fr-FR" smtClean="0"/>
              <a:t>7</a:t>
            </a:fld>
            <a:endParaRPr lang="fr-FR"/>
          </a:p>
        </p:txBody>
      </p:sp>
      <p:graphicFrame>
        <p:nvGraphicFramePr>
          <p:cNvPr id="5" name="Objet 4"/>
          <p:cNvGraphicFramePr>
            <a:graphicFrameLocks noChangeAspect="1"/>
          </p:cNvGraphicFramePr>
          <p:nvPr/>
        </p:nvGraphicFramePr>
        <p:xfrm>
          <a:off x="3500430" y="2643182"/>
          <a:ext cx="2053409" cy="1111257"/>
        </p:xfrm>
        <a:graphic>
          <a:graphicData uri="http://schemas.openxmlformats.org/presentationml/2006/ole">
            <p:oleObj spid="_x0000_s6146" name="Objet d’environnement du Gestionnaire de liaisons" r:id="rId3" imgW="674640" imgH="364680" progId="Package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28728" y="285728"/>
            <a:ext cx="6400800" cy="1752600"/>
          </a:xfrm>
        </p:spPr>
        <p:txBody>
          <a:bodyPr>
            <a:normAutofit/>
          </a:bodyPr>
          <a:lstStyle/>
          <a:p>
            <a:r>
              <a:rPr lang="fr-FR" sz="4400" dirty="0" smtClean="0">
                <a:solidFill>
                  <a:schemeClr val="tx1"/>
                </a:solidFill>
              </a:rPr>
              <a:t>Stratégies du robot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720" y="1285860"/>
            <a:ext cx="4429156" cy="250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285720" y="1785926"/>
            <a:ext cx="44291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85720" y="2786058"/>
            <a:ext cx="44291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571472" y="1357298"/>
            <a:ext cx="2874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RobotAutonome( Robot )</a:t>
            </a:r>
            <a:endParaRPr lang="fr-FR" sz="2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571472" y="1857364"/>
            <a:ext cx="4064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stratDeplacement: StrategieDeplacement</a:t>
            </a:r>
          </a:p>
          <a:p>
            <a:r>
              <a:rPr lang="fr-FR" dirty="0" smtClean="0"/>
              <a:t>dest : Point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78479" y="2791422"/>
            <a:ext cx="3026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deplacerVers(self, destination)</a:t>
            </a:r>
          </a:p>
          <a:p>
            <a:r>
              <a:rPr lang="fr-FR" dirty="0" smtClean="0"/>
              <a:t>deplacerVersDest(self)</a:t>
            </a:r>
          </a:p>
          <a:p>
            <a:r>
              <a:rPr lang="fr-FR" dirty="0" smtClean="0"/>
              <a:t>deplacerRel(self, vecteur)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 rot="2239478">
            <a:off x="2261159" y="3833090"/>
            <a:ext cx="233236" cy="232528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5143504" y="2857496"/>
            <a:ext cx="3786214" cy="1357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5143504" y="3357562"/>
            <a:ext cx="37862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5429256" y="2928934"/>
            <a:ext cx="2551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StrategieDeplacement</a:t>
            </a:r>
            <a:endParaRPr lang="fr-FR" sz="2000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5429256" y="3429000"/>
            <a:ext cx="3442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deplacementVers(self, destination)</a:t>
            </a:r>
          </a:p>
          <a:p>
            <a:r>
              <a:rPr lang="fr-FR" dirty="0" smtClean="0"/>
              <a:t>deplacementRel(self, vecteur)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5786446" y="1500174"/>
            <a:ext cx="2500330" cy="100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>
            <a:stCxn id="27" idx="1"/>
            <a:endCxn id="27" idx="3"/>
          </p:cNvCxnSpPr>
          <p:nvPr/>
        </p:nvCxnSpPr>
        <p:spPr>
          <a:xfrm rot="10800000" flipH="1">
            <a:off x="5786446" y="2000240"/>
            <a:ext cx="250033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411036" y="1559470"/>
            <a:ext cx="1133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Strategie</a:t>
            </a:r>
            <a:endParaRPr lang="fr-FR" sz="20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6357950" y="2059536"/>
            <a:ext cx="138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robot: Robot</a:t>
            </a:r>
          </a:p>
        </p:txBody>
      </p:sp>
      <p:cxnSp>
        <p:nvCxnSpPr>
          <p:cNvPr id="40" name="Connecteur droit avec flèche 39"/>
          <p:cNvCxnSpPr>
            <a:stCxn id="21" idx="0"/>
            <a:endCxn id="27" idx="2"/>
          </p:cNvCxnSpPr>
          <p:nvPr/>
        </p:nvCxnSpPr>
        <p:spPr>
          <a:xfrm rot="5400000" flipH="1" flipV="1">
            <a:off x="6858016" y="267890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714348" y="25717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/>
          <p:cNvSpPr/>
          <p:nvPr/>
        </p:nvSpPr>
        <p:spPr>
          <a:xfrm>
            <a:off x="882943" y="25717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/>
        </p:nvSpPr>
        <p:spPr>
          <a:xfrm>
            <a:off x="1071538" y="25717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en angle 52"/>
          <p:cNvCxnSpPr>
            <a:stCxn id="15" idx="3"/>
            <a:endCxn id="21" idx="1"/>
          </p:cNvCxnSpPr>
          <p:nvPr/>
        </p:nvCxnSpPr>
        <p:spPr>
          <a:xfrm flipV="1">
            <a:off x="2470513" y="3536157"/>
            <a:ext cx="2672991" cy="483906"/>
          </a:xfrm>
          <a:prstGeom prst="bentConnector3">
            <a:avLst>
              <a:gd name="adj1" fmla="val 894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143504" y="4857760"/>
            <a:ext cx="3786214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5429256" y="4929198"/>
            <a:ext cx="2325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Deplacement</a:t>
            </a:r>
            <a:r>
              <a:rPr lang="fr-FR" sz="2000" b="1" dirty="0"/>
              <a:t>S</a:t>
            </a:r>
            <a:r>
              <a:rPr lang="fr-FR" sz="2000" b="1" dirty="0" smtClean="0"/>
              <a:t>imple</a:t>
            </a:r>
            <a:endParaRPr lang="fr-FR" sz="2000" b="1" dirty="0"/>
          </a:p>
        </p:txBody>
      </p:sp>
      <p:cxnSp>
        <p:nvCxnSpPr>
          <p:cNvPr id="71" name="Connecteur droit avec flèche 70"/>
          <p:cNvCxnSpPr>
            <a:stCxn id="57" idx="0"/>
            <a:endCxn id="21" idx="2"/>
          </p:cNvCxnSpPr>
          <p:nvPr/>
        </p:nvCxnSpPr>
        <p:spPr>
          <a:xfrm rot="5400000" flipH="1" flipV="1">
            <a:off x="6715140" y="4536289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Légende encadrée 1 76"/>
          <p:cNvSpPr/>
          <p:nvPr/>
        </p:nvSpPr>
        <p:spPr>
          <a:xfrm>
            <a:off x="285720" y="4714884"/>
            <a:ext cx="3786214" cy="1428760"/>
          </a:xfrm>
          <a:prstGeom prst="borderCallout1">
            <a:avLst>
              <a:gd name="adj1" fmla="val 45603"/>
              <a:gd name="adj2" fmla="val 101258"/>
              <a:gd name="adj3" fmla="val 33463"/>
              <a:gd name="adj4" fmla="val 128929"/>
            </a:avLst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u="sng" dirty="0" smtClean="0"/>
              <a:t>Ne prends pas en compte l’arène</a:t>
            </a:r>
          </a:p>
          <a:p>
            <a:r>
              <a:rPr lang="fr-FR" dirty="0" smtClean="0"/>
              <a:t>-Si mauvais angle de direction: tourne</a:t>
            </a:r>
          </a:p>
          <a:p>
            <a:r>
              <a:rPr lang="fr-FR" dirty="0" smtClean="0"/>
              <a:t>-Sinon: avance</a:t>
            </a:r>
          </a:p>
          <a:p>
            <a:pPr algn="ctr"/>
            <a:endParaRPr lang="fr-FR" dirty="0" smtClean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5C12-AE95-4B91-BABF-C0971805A7BA}" type="slidenum">
              <a:rPr lang="fr-FR" smtClean="0"/>
              <a:t>8</a:t>
            </a:fld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CCADBDC-6CF6-4E35-AD7F-CABDC086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Capteurs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D46A804-26E8-4552-9F55-AD0F6F3B4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06662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Capteur de distance</a:t>
            </a:r>
          </a:p>
          <a:p>
            <a:r>
              <a:rPr lang="fr-FR" dirty="0">
                <a:cs typeface="Calibri"/>
              </a:rPr>
              <a:t>Accéléromètre </a:t>
            </a:r>
          </a:p>
          <a:p>
            <a:r>
              <a:rPr lang="fr-FR" dirty="0">
                <a:cs typeface="Calibri"/>
              </a:rPr>
              <a:t>Camera </a:t>
            </a:r>
          </a:p>
        </p:txBody>
      </p:sp>
      <p:pic>
        <p:nvPicPr>
          <p:cNvPr id="6" name="Image 6" descr="Une image contenant texte&#10;&#10;Description générée avec un niveau de confiance très élevé">
            <a:extLst>
              <a:ext uri="{FF2B5EF4-FFF2-40B4-BE49-F238E27FC236}">
                <a16:creationId xmlns:a16="http://schemas.microsoft.com/office/drawing/2014/main" xmlns="" id="{4A545D42-B433-4C4B-BF02-0B168D263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0" y="1357298"/>
            <a:ext cx="4985157" cy="5271128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5C12-AE95-4B91-BABF-C0971805A7B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439760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304</Words>
  <Application>Microsoft Office PowerPoint</Application>
  <PresentationFormat>Affichage à l'écran (4:3)</PresentationFormat>
  <Paragraphs>136</Paragraphs>
  <Slides>14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6" baseType="lpstr">
      <vt:lpstr>Thème Office</vt:lpstr>
      <vt:lpstr>Package</vt:lpstr>
      <vt:lpstr>Diapositive 1</vt:lpstr>
      <vt:lpstr>Introduction</vt:lpstr>
      <vt:lpstr>Diapositive 3</vt:lpstr>
      <vt:lpstr>Diapositive 4</vt:lpstr>
      <vt:lpstr>Diapositive 5</vt:lpstr>
      <vt:lpstr>Diapositive 6</vt:lpstr>
      <vt:lpstr>Le robot</vt:lpstr>
      <vt:lpstr>Diapositive 8</vt:lpstr>
      <vt:lpstr>Capteurs</vt:lpstr>
      <vt:lpstr>Capteur de distance IR</vt:lpstr>
      <vt:lpstr>Diapositive 11</vt:lpstr>
      <vt:lpstr>Diapositive 12</vt:lpstr>
      <vt:lpstr>Affichage 3D avec pyglet</vt:lpstr>
      <vt:lpstr>Démonstration de l’avancement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Ilyes Boussama</dc:creator>
  <cp:lastModifiedBy>Ilyes Boussama</cp:lastModifiedBy>
  <cp:revision>3</cp:revision>
  <dcterms:created xsi:type="dcterms:W3CDTF">2018-02-21T21:18:17Z</dcterms:created>
  <dcterms:modified xsi:type="dcterms:W3CDTF">2018-02-21T22:55:16Z</dcterms:modified>
</cp:coreProperties>
</file>