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PT Sans Narrow"/>
      <p:regular r:id="rId33"/>
      <p:bold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TSansNarrow-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penSans-regular.fntdata"/><Relationship Id="rId12" Type="http://schemas.openxmlformats.org/officeDocument/2006/relationships/slide" Target="slides/slide7.xml"/><Relationship Id="rId34" Type="http://schemas.openxmlformats.org/officeDocument/2006/relationships/font" Target="fonts/PTSansNarrow-bold.fntdata"/><Relationship Id="rId15" Type="http://schemas.openxmlformats.org/officeDocument/2006/relationships/slide" Target="slides/slide10.xml"/><Relationship Id="rId37" Type="http://schemas.openxmlformats.org/officeDocument/2006/relationships/font" Target="fonts/OpenSans-italic.fntdata"/><Relationship Id="rId14" Type="http://schemas.openxmlformats.org/officeDocument/2006/relationships/slide" Target="slides/slide9.xml"/><Relationship Id="rId36" Type="http://schemas.openxmlformats.org/officeDocument/2006/relationships/font" Target="fonts/OpenSans-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Open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f8ec8539e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ef8ec8539e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f8ec8539e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f8ec8539e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f8ec8539e_0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ef8ec8539e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f8ec8539e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f8ec8539e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f8ec8539e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f8ec8539e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f8ec8539e_0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f8ec8539e_0_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f8ec8539e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f8ec8539e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fc14bf0c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efc14bf0c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f039eaf60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f039eaf60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efc14bf0c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efc14bf0c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f8ec8539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f8ec8539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f039eaf60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f039eaf60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039eaf60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f039eaf60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039eaf60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f039eaf60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efc14bf0c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efc14bf0c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f039eaf60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f039eaf60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f039eaf60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f039eaf60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f039eaf60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f039eaf60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8f9f1d95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8f9f1d95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f8ec8539e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f8ec8539e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f8ec8539e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f8ec8539e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f8ec8539e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f8ec8539e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039eaf60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039eaf60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f8ec8539e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ef8ec8539e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f8ec8539e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ef8ec8539e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f8ec8539e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f8ec8539e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medium.com/@SSiddhant/the-mathematics-of-neural-networks-a-complete-example-65f2b12cdea2" TargetMode="External"/><Relationship Id="rId4" Type="http://schemas.openxmlformats.org/officeDocument/2006/relationships/hyperlink" Target="https://www.youtube.com/watch?v=aircAruvnKk&amp;t=11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DEEP LEARNING </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NEURAL </a:t>
            </a:r>
            <a:r>
              <a:rPr lang="en"/>
              <a:t>NETWORK</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91064"/>
              </a:lnSpc>
              <a:spcBef>
                <a:spcPts val="0"/>
              </a:spcBef>
              <a:spcAft>
                <a:spcPts val="0"/>
              </a:spcAft>
              <a:buSzPts val="990"/>
              <a:buNone/>
            </a:pPr>
            <a:r>
              <a:rPr lang="en" sz="2900">
                <a:highlight>
                  <a:srgbClr val="FFFFFF"/>
                </a:highlight>
                <a:latin typeface="Arial"/>
                <a:ea typeface="Arial"/>
                <a:cs typeface="Arial"/>
                <a:sym typeface="Arial"/>
              </a:rPr>
              <a:t>How Deep Learning Works?</a:t>
            </a:r>
            <a:endParaRPr sz="2900">
              <a:highlight>
                <a:srgbClr val="FFFFFF"/>
              </a:highlight>
              <a:latin typeface="Arial"/>
              <a:ea typeface="Arial"/>
              <a:cs typeface="Arial"/>
              <a:sym typeface="Arial"/>
            </a:endParaRPr>
          </a:p>
          <a:p>
            <a:pPr indent="0" lvl="0" marL="0" rtl="0" algn="l">
              <a:spcBef>
                <a:spcPts val="0"/>
              </a:spcBef>
              <a:spcAft>
                <a:spcPts val="0"/>
              </a:spcAft>
              <a:buSzPts val="990"/>
              <a:buNone/>
            </a:pPr>
            <a:r>
              <a:t/>
            </a:r>
            <a:endParaRPr b="0" sz="9720">
              <a:solidFill>
                <a:srgbClr val="FF0000"/>
              </a:solidFill>
              <a:highlight>
                <a:srgbClr val="FFFFFF"/>
              </a:highlight>
              <a:latin typeface="Arial"/>
              <a:ea typeface="Arial"/>
              <a:cs typeface="Arial"/>
              <a:sym typeface="Arial"/>
            </a:endParaRPr>
          </a:p>
        </p:txBody>
      </p:sp>
      <p:sp>
        <p:nvSpPr>
          <p:cNvPr id="120" name="Google Shape;120;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91064"/>
              </a:lnSpc>
              <a:spcBef>
                <a:spcPts val="0"/>
              </a:spcBef>
              <a:spcAft>
                <a:spcPts val="0"/>
              </a:spcAft>
              <a:buNone/>
            </a:pPr>
            <a:r>
              <a:rPr lang="en">
                <a:solidFill>
                  <a:srgbClr val="000000"/>
                </a:solidFill>
                <a:highlight>
                  <a:srgbClr val="FFFFFF"/>
                </a:highlight>
                <a:latin typeface="Arial"/>
                <a:ea typeface="Arial"/>
                <a:cs typeface="Arial"/>
                <a:sym typeface="Arial"/>
              </a:rPr>
              <a:t>We can understand the working of deep learning with the same example of identifying cat vs. dog. The deep learning model takes the images as the input and feed it directly to the algorithms without requiring any manual feature extraction step. The images pass to the different layers of the artificial neural network and predict the final output.</a:t>
            </a:r>
            <a:endParaRPr>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121" name="Google Shape;121;p22"/>
          <p:cNvPicPr preferRelativeResize="0"/>
          <p:nvPr/>
        </p:nvPicPr>
        <p:blipFill>
          <a:blip r:embed="rId3">
            <a:alphaModFix/>
          </a:blip>
          <a:stretch>
            <a:fillRect/>
          </a:stretch>
        </p:blipFill>
        <p:spPr>
          <a:xfrm>
            <a:off x="1547425" y="2790679"/>
            <a:ext cx="5931975" cy="1891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3"/>
          <p:cNvPicPr preferRelativeResize="0"/>
          <p:nvPr/>
        </p:nvPicPr>
        <p:blipFill>
          <a:blip r:embed="rId3">
            <a:alphaModFix/>
          </a:blip>
          <a:stretch>
            <a:fillRect/>
          </a:stretch>
        </p:blipFill>
        <p:spPr>
          <a:xfrm>
            <a:off x="152400" y="577525"/>
            <a:ext cx="8839201" cy="3897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531800"/>
            <a:ext cx="8520600" cy="707400"/>
          </a:xfrm>
          <a:prstGeom prst="rect">
            <a:avLst/>
          </a:prstGeom>
        </p:spPr>
        <p:txBody>
          <a:bodyPr anchorCtr="0" anchor="t" bIns="91425" lIns="91425" spcFirstLastPara="1" rIns="91425" wrap="square" tIns="91425">
            <a:noAutofit/>
          </a:bodyPr>
          <a:lstStyle/>
          <a:p>
            <a:pPr indent="0" lvl="0" marL="0" rtl="0" algn="l">
              <a:lnSpc>
                <a:spcPct val="91064"/>
              </a:lnSpc>
              <a:spcBef>
                <a:spcPts val="0"/>
              </a:spcBef>
              <a:spcAft>
                <a:spcPts val="0"/>
              </a:spcAft>
              <a:buNone/>
            </a:pPr>
            <a:r>
              <a:rPr lang="en" sz="2800">
                <a:highlight>
                  <a:srgbClr val="FFFFFF"/>
                </a:highlight>
                <a:latin typeface="Arial"/>
                <a:ea typeface="Arial"/>
                <a:cs typeface="Arial"/>
                <a:sym typeface="Arial"/>
              </a:rPr>
              <a:t>Deep Learning Models</a:t>
            </a:r>
            <a:endParaRPr sz="2800">
              <a:highlight>
                <a:srgbClr val="FFFFFF"/>
              </a:highlight>
              <a:latin typeface="Arial"/>
              <a:ea typeface="Arial"/>
              <a:cs typeface="Arial"/>
              <a:sym typeface="Arial"/>
            </a:endParaRPr>
          </a:p>
          <a:p>
            <a:pPr indent="0" lvl="0" marL="0" rtl="0" algn="l">
              <a:spcBef>
                <a:spcPts val="0"/>
              </a:spcBef>
              <a:spcAft>
                <a:spcPts val="0"/>
              </a:spcAft>
              <a:buNone/>
            </a:pPr>
            <a:r>
              <a:t/>
            </a:r>
            <a:endParaRPr sz="2800">
              <a:highlight>
                <a:srgbClr val="FFFFFF"/>
              </a:highlight>
              <a:latin typeface="Arial"/>
              <a:ea typeface="Arial"/>
              <a:cs typeface="Arial"/>
              <a:sym typeface="Arial"/>
            </a:endParaRPr>
          </a:p>
        </p:txBody>
      </p:sp>
      <p:sp>
        <p:nvSpPr>
          <p:cNvPr id="132" name="Google Shape;132;p24"/>
          <p:cNvSpPr txBox="1"/>
          <p:nvPr>
            <p:ph idx="1" type="body"/>
          </p:nvPr>
        </p:nvSpPr>
        <p:spPr>
          <a:xfrm>
            <a:off x="311700" y="1408325"/>
            <a:ext cx="8520600" cy="3302700"/>
          </a:xfrm>
          <a:prstGeom prst="rect">
            <a:avLst/>
          </a:prstGeom>
        </p:spPr>
        <p:txBody>
          <a:bodyPr anchorCtr="0" anchor="t" bIns="91425" lIns="91425" spcFirstLastPara="1" rIns="91425" wrap="square" tIns="91425">
            <a:normAutofit/>
          </a:bodyPr>
          <a:lstStyle/>
          <a:p>
            <a:pPr indent="0" lvl="0" marL="0" rtl="0" algn="l">
              <a:lnSpc>
                <a:spcPct val="91064"/>
              </a:lnSpc>
              <a:spcBef>
                <a:spcPts val="0"/>
              </a:spcBef>
              <a:spcAft>
                <a:spcPts val="0"/>
              </a:spcAft>
              <a:buSzPts val="852"/>
              <a:buNone/>
            </a:pPr>
            <a:r>
              <a:rPr lang="en" sz="2000">
                <a:solidFill>
                  <a:srgbClr val="000000"/>
                </a:solidFill>
                <a:highlight>
                  <a:srgbClr val="FFFFFF"/>
                </a:highlight>
                <a:latin typeface="Arial"/>
                <a:ea typeface="Arial"/>
                <a:cs typeface="Arial"/>
                <a:sym typeface="Arial"/>
              </a:rPr>
              <a:t>Some popular deep learning models are:</a:t>
            </a:r>
            <a:endParaRPr sz="2000">
              <a:solidFill>
                <a:srgbClr val="000000"/>
              </a:solidFill>
              <a:highlight>
                <a:srgbClr val="FFFFFF"/>
              </a:highlight>
              <a:latin typeface="Arial"/>
              <a:ea typeface="Arial"/>
              <a:cs typeface="Arial"/>
              <a:sym typeface="Arial"/>
            </a:endParaRPr>
          </a:p>
          <a:p>
            <a:pPr indent="0" lvl="0" marL="0" rtl="0" algn="l">
              <a:lnSpc>
                <a:spcPct val="91064"/>
              </a:lnSpc>
              <a:spcBef>
                <a:spcPts val="0"/>
              </a:spcBef>
              <a:spcAft>
                <a:spcPts val="0"/>
              </a:spcAft>
              <a:buSzPts val="852"/>
              <a:buNone/>
            </a:pPr>
            <a:r>
              <a:t/>
            </a:r>
            <a:endParaRPr sz="2000">
              <a:solidFill>
                <a:srgbClr val="000000"/>
              </a:solidFill>
              <a:highlight>
                <a:srgbClr val="FFFFFF"/>
              </a:highlight>
              <a:latin typeface="Arial"/>
              <a:ea typeface="Arial"/>
              <a:cs typeface="Arial"/>
              <a:sym typeface="Arial"/>
            </a:endParaRPr>
          </a:p>
          <a:p>
            <a:pPr indent="-355600" lvl="0" marL="457200" rtl="0" algn="l">
              <a:lnSpc>
                <a:spcPct val="200000"/>
              </a:lnSpc>
              <a:spcBef>
                <a:spcPts val="0"/>
              </a:spcBef>
              <a:spcAft>
                <a:spcPts val="0"/>
              </a:spcAft>
              <a:buClr>
                <a:srgbClr val="000000"/>
              </a:buClr>
              <a:buSzPts val="2000"/>
              <a:buFont typeface="Arial"/>
              <a:buChar char="●"/>
            </a:pPr>
            <a:r>
              <a:rPr lang="en" sz="2000">
                <a:solidFill>
                  <a:srgbClr val="000000"/>
                </a:solidFill>
                <a:highlight>
                  <a:srgbClr val="FFFFFF"/>
                </a:highlight>
                <a:latin typeface="Arial"/>
                <a:ea typeface="Arial"/>
                <a:cs typeface="Arial"/>
                <a:sym typeface="Arial"/>
              </a:rPr>
              <a:t>FeedForward</a:t>
            </a:r>
            <a:r>
              <a:rPr lang="en" sz="2000">
                <a:solidFill>
                  <a:srgbClr val="000000"/>
                </a:solidFill>
                <a:highlight>
                  <a:srgbClr val="FFFFFF"/>
                </a:highlight>
                <a:latin typeface="Arial"/>
                <a:ea typeface="Arial"/>
                <a:cs typeface="Arial"/>
                <a:sym typeface="Arial"/>
              </a:rPr>
              <a:t> </a:t>
            </a:r>
            <a:r>
              <a:rPr lang="en" sz="2000">
                <a:solidFill>
                  <a:srgbClr val="000000"/>
                </a:solidFill>
                <a:highlight>
                  <a:srgbClr val="FFFFFF"/>
                </a:highlight>
                <a:latin typeface="Arial"/>
                <a:ea typeface="Arial"/>
                <a:cs typeface="Arial"/>
                <a:sym typeface="Arial"/>
              </a:rPr>
              <a:t>Neural Network (FFN)</a:t>
            </a:r>
            <a:endParaRPr sz="2000">
              <a:solidFill>
                <a:srgbClr val="000000"/>
              </a:solidFill>
              <a:highlight>
                <a:srgbClr val="FFFFFF"/>
              </a:highlight>
              <a:latin typeface="Arial"/>
              <a:ea typeface="Arial"/>
              <a:cs typeface="Arial"/>
              <a:sym typeface="Arial"/>
            </a:endParaRPr>
          </a:p>
          <a:p>
            <a:pPr indent="-355600" lvl="0" marL="457200" rtl="0" algn="l">
              <a:lnSpc>
                <a:spcPct val="200000"/>
              </a:lnSpc>
              <a:spcBef>
                <a:spcPts val="0"/>
              </a:spcBef>
              <a:spcAft>
                <a:spcPts val="0"/>
              </a:spcAft>
              <a:buClr>
                <a:srgbClr val="000000"/>
              </a:buClr>
              <a:buSzPts val="2000"/>
              <a:buFont typeface="Arial"/>
              <a:buChar char="●"/>
            </a:pPr>
            <a:r>
              <a:rPr lang="en" sz="2000">
                <a:solidFill>
                  <a:srgbClr val="000000"/>
                </a:solidFill>
                <a:highlight>
                  <a:srgbClr val="FFFFFF"/>
                </a:highlight>
                <a:latin typeface="Arial"/>
                <a:ea typeface="Arial"/>
                <a:cs typeface="Arial"/>
                <a:sym typeface="Arial"/>
              </a:rPr>
              <a:t>Convolutional Neural Network (CNN)</a:t>
            </a:r>
            <a:endParaRPr sz="2000">
              <a:solidFill>
                <a:srgbClr val="000000"/>
              </a:solidFill>
              <a:highlight>
                <a:srgbClr val="FFFFFF"/>
              </a:highlight>
              <a:latin typeface="Arial"/>
              <a:ea typeface="Arial"/>
              <a:cs typeface="Arial"/>
              <a:sym typeface="Arial"/>
            </a:endParaRPr>
          </a:p>
          <a:p>
            <a:pPr indent="-355600" lvl="0" marL="457200" rtl="0" algn="l">
              <a:lnSpc>
                <a:spcPct val="200000"/>
              </a:lnSpc>
              <a:spcBef>
                <a:spcPts val="0"/>
              </a:spcBef>
              <a:spcAft>
                <a:spcPts val="0"/>
              </a:spcAft>
              <a:buClr>
                <a:srgbClr val="000000"/>
              </a:buClr>
              <a:buSzPts val="2000"/>
              <a:buFont typeface="Arial"/>
              <a:buChar char="●"/>
            </a:pPr>
            <a:r>
              <a:rPr lang="en" sz="2000">
                <a:solidFill>
                  <a:srgbClr val="000000"/>
                </a:solidFill>
                <a:highlight>
                  <a:srgbClr val="FFFFFF"/>
                </a:highlight>
                <a:latin typeface="Arial"/>
                <a:ea typeface="Arial"/>
                <a:cs typeface="Arial"/>
                <a:sym typeface="Arial"/>
              </a:rPr>
              <a:t>Recurrent Neural Network (RNN)</a:t>
            </a:r>
            <a:endParaRPr sz="2000">
              <a:solidFill>
                <a:srgbClr val="000000"/>
              </a:solidFill>
              <a:highlight>
                <a:srgbClr val="FFFFFF"/>
              </a:highlight>
              <a:latin typeface="Arial"/>
              <a:ea typeface="Arial"/>
              <a:cs typeface="Arial"/>
              <a:sym typeface="Arial"/>
            </a:endParaRPr>
          </a:p>
          <a:p>
            <a:pPr indent="0" lvl="0" marL="0" rtl="0" algn="l">
              <a:spcBef>
                <a:spcPts val="0"/>
              </a:spcBef>
              <a:spcAft>
                <a:spcPts val="1200"/>
              </a:spcAft>
              <a:buSzPts val="852"/>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None/>
            </a:pPr>
            <a:r>
              <a:rPr lang="en" sz="2622">
                <a:highlight>
                  <a:srgbClr val="FFFFFF"/>
                </a:highlight>
                <a:latin typeface="Arial"/>
                <a:ea typeface="Arial"/>
                <a:cs typeface="Arial"/>
                <a:sym typeface="Arial"/>
              </a:rPr>
              <a:t>Advantages of Deep Learning:</a:t>
            </a:r>
            <a:endParaRPr sz="2622">
              <a:highlight>
                <a:srgbClr val="FFFFFF"/>
              </a:highlight>
              <a:latin typeface="Arial"/>
              <a:ea typeface="Arial"/>
              <a:cs typeface="Arial"/>
              <a:sym typeface="Arial"/>
            </a:endParaRPr>
          </a:p>
          <a:p>
            <a:pPr indent="0" lvl="0" marL="0" rtl="0" algn="l">
              <a:lnSpc>
                <a:spcPct val="115000"/>
              </a:lnSpc>
              <a:spcBef>
                <a:spcPts val="1800"/>
              </a:spcBef>
              <a:spcAft>
                <a:spcPts val="0"/>
              </a:spcAft>
              <a:buNone/>
            </a:pPr>
            <a:r>
              <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38" name="Google Shape;138;p25"/>
          <p:cNvSpPr txBox="1"/>
          <p:nvPr>
            <p:ph idx="1" type="body"/>
          </p:nvPr>
        </p:nvSpPr>
        <p:spPr>
          <a:xfrm>
            <a:off x="311700" y="1266325"/>
            <a:ext cx="8520600" cy="3729000"/>
          </a:xfrm>
          <a:prstGeom prst="rect">
            <a:avLst/>
          </a:prstGeom>
        </p:spPr>
        <p:txBody>
          <a:bodyPr anchorCtr="0" anchor="t" bIns="91425" lIns="91425" spcFirstLastPara="1" rIns="91425" wrap="square" tIns="91425">
            <a:normAutofit fontScale="40000"/>
          </a:bodyPr>
          <a:lstStyle/>
          <a:p>
            <a:pPr indent="-303129" lvl="0" marL="685800" rtl="0" algn="l">
              <a:lnSpc>
                <a:spcPct val="158000"/>
              </a:lnSpc>
              <a:spcBef>
                <a:spcPts val="0"/>
              </a:spcBef>
              <a:spcAft>
                <a:spcPts val="0"/>
              </a:spcAft>
              <a:buClr>
                <a:srgbClr val="273239"/>
              </a:buClr>
              <a:buSzPct val="100000"/>
              <a:buFont typeface="Nunito"/>
              <a:buAutoNum type="arabicPeriod"/>
            </a:pPr>
            <a:r>
              <a:rPr b="1" lang="en" sz="2934">
                <a:solidFill>
                  <a:srgbClr val="273239"/>
                </a:solidFill>
                <a:highlight>
                  <a:srgbClr val="FFFFFF"/>
                </a:highlight>
                <a:latin typeface="Arial"/>
                <a:ea typeface="Arial"/>
                <a:cs typeface="Arial"/>
                <a:sym typeface="Arial"/>
              </a:rPr>
              <a:t>Automatic feature learning: </a:t>
            </a:r>
            <a:r>
              <a:rPr lang="en" sz="2934">
                <a:solidFill>
                  <a:srgbClr val="273239"/>
                </a:solidFill>
                <a:highlight>
                  <a:srgbClr val="FFFFFF"/>
                </a:highlight>
                <a:latin typeface="Arial"/>
                <a:ea typeface="Arial"/>
                <a:cs typeface="Arial"/>
                <a:sym typeface="Arial"/>
              </a:rPr>
              <a:t>Deep learning algorithms can automatically learn features from the data, which means that they don’t require the features to be hand-engineered. This is particularly useful for tasks where the features are difficult to define, such as image recognition.</a:t>
            </a:r>
            <a:endParaRPr sz="2934">
              <a:solidFill>
                <a:srgbClr val="273239"/>
              </a:solidFill>
              <a:highlight>
                <a:srgbClr val="FFFFFF"/>
              </a:highlight>
              <a:latin typeface="Arial"/>
              <a:ea typeface="Arial"/>
              <a:cs typeface="Arial"/>
              <a:sym typeface="Arial"/>
            </a:endParaRPr>
          </a:p>
          <a:p>
            <a:pPr indent="-303129" lvl="0" marL="685800" rtl="0" algn="l">
              <a:lnSpc>
                <a:spcPct val="158000"/>
              </a:lnSpc>
              <a:spcBef>
                <a:spcPts val="0"/>
              </a:spcBef>
              <a:spcAft>
                <a:spcPts val="0"/>
              </a:spcAft>
              <a:buClr>
                <a:srgbClr val="273239"/>
              </a:buClr>
              <a:buSzPct val="100000"/>
              <a:buFont typeface="Nunito"/>
              <a:buAutoNum type="arabicPeriod"/>
            </a:pPr>
            <a:r>
              <a:rPr b="1" lang="en" sz="2934">
                <a:solidFill>
                  <a:srgbClr val="273239"/>
                </a:solidFill>
                <a:highlight>
                  <a:srgbClr val="FFFFFF"/>
                </a:highlight>
                <a:latin typeface="Arial"/>
                <a:ea typeface="Arial"/>
                <a:cs typeface="Arial"/>
                <a:sym typeface="Arial"/>
              </a:rPr>
              <a:t>Handling large and complex data:</a:t>
            </a:r>
            <a:r>
              <a:rPr lang="en" sz="2934">
                <a:solidFill>
                  <a:srgbClr val="273239"/>
                </a:solidFill>
                <a:highlight>
                  <a:srgbClr val="FFFFFF"/>
                </a:highlight>
                <a:latin typeface="Arial"/>
                <a:ea typeface="Arial"/>
                <a:cs typeface="Arial"/>
                <a:sym typeface="Arial"/>
              </a:rPr>
              <a:t> Deep learning algorithms can handle large and complex datasets that would be difficult for traditional machine learning algorithms to process. This makes it a useful tool for extracting insights from big data.</a:t>
            </a:r>
            <a:endParaRPr sz="2934">
              <a:solidFill>
                <a:srgbClr val="273239"/>
              </a:solidFill>
              <a:highlight>
                <a:srgbClr val="FFFFFF"/>
              </a:highlight>
              <a:latin typeface="Arial"/>
              <a:ea typeface="Arial"/>
              <a:cs typeface="Arial"/>
              <a:sym typeface="Arial"/>
            </a:endParaRPr>
          </a:p>
          <a:p>
            <a:pPr indent="-303129" lvl="0" marL="685800" rtl="0" algn="l">
              <a:lnSpc>
                <a:spcPct val="158000"/>
              </a:lnSpc>
              <a:spcBef>
                <a:spcPts val="0"/>
              </a:spcBef>
              <a:spcAft>
                <a:spcPts val="0"/>
              </a:spcAft>
              <a:buClr>
                <a:srgbClr val="273239"/>
              </a:buClr>
              <a:buSzPct val="100000"/>
              <a:buFont typeface="Nunito"/>
              <a:buAutoNum type="arabicPeriod"/>
            </a:pPr>
            <a:r>
              <a:rPr b="1" lang="en" sz="2934">
                <a:solidFill>
                  <a:srgbClr val="273239"/>
                </a:solidFill>
                <a:highlight>
                  <a:srgbClr val="FFFFFF"/>
                </a:highlight>
                <a:latin typeface="Arial"/>
                <a:ea typeface="Arial"/>
                <a:cs typeface="Arial"/>
                <a:sym typeface="Arial"/>
              </a:rPr>
              <a:t>Improved performance: </a:t>
            </a:r>
            <a:r>
              <a:rPr lang="en" sz="2934">
                <a:solidFill>
                  <a:srgbClr val="273239"/>
                </a:solidFill>
                <a:highlight>
                  <a:srgbClr val="FFFFFF"/>
                </a:highlight>
                <a:latin typeface="Arial"/>
                <a:ea typeface="Arial"/>
                <a:cs typeface="Arial"/>
                <a:sym typeface="Arial"/>
              </a:rPr>
              <a:t>Deep learning algorithms have been shown to achieve state-of-the-art performance on a wide range of problems, including image and speech recognition, natural language processing, and computer vision.</a:t>
            </a:r>
            <a:endParaRPr sz="2934">
              <a:solidFill>
                <a:srgbClr val="273239"/>
              </a:solidFill>
              <a:highlight>
                <a:srgbClr val="FFFFFF"/>
              </a:highlight>
              <a:latin typeface="Arial"/>
              <a:ea typeface="Arial"/>
              <a:cs typeface="Arial"/>
              <a:sym typeface="Arial"/>
            </a:endParaRPr>
          </a:p>
          <a:p>
            <a:pPr indent="-303129" lvl="0" marL="685800" rtl="0" algn="l">
              <a:lnSpc>
                <a:spcPct val="158000"/>
              </a:lnSpc>
              <a:spcBef>
                <a:spcPts val="0"/>
              </a:spcBef>
              <a:spcAft>
                <a:spcPts val="0"/>
              </a:spcAft>
              <a:buClr>
                <a:srgbClr val="273239"/>
              </a:buClr>
              <a:buSzPct val="100000"/>
              <a:buFont typeface="Nunito"/>
              <a:buAutoNum type="arabicPeriod"/>
            </a:pPr>
            <a:r>
              <a:rPr b="1" lang="en" sz="2934">
                <a:solidFill>
                  <a:srgbClr val="273239"/>
                </a:solidFill>
                <a:highlight>
                  <a:srgbClr val="FFFFFF"/>
                </a:highlight>
                <a:latin typeface="Arial"/>
                <a:ea typeface="Arial"/>
                <a:cs typeface="Arial"/>
                <a:sym typeface="Arial"/>
              </a:rPr>
              <a:t>Handling non-linear relationships: </a:t>
            </a:r>
            <a:r>
              <a:rPr lang="en" sz="2934">
                <a:solidFill>
                  <a:srgbClr val="273239"/>
                </a:solidFill>
                <a:highlight>
                  <a:srgbClr val="FFFFFF"/>
                </a:highlight>
                <a:latin typeface="Arial"/>
                <a:ea typeface="Arial"/>
                <a:cs typeface="Arial"/>
                <a:sym typeface="Arial"/>
              </a:rPr>
              <a:t>Deep learning can uncover non-linear relationships in data that would be difficult to detect through traditional methods.</a:t>
            </a:r>
            <a:endParaRPr sz="2934">
              <a:solidFill>
                <a:srgbClr val="273239"/>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ctrTitle"/>
          </p:nvPr>
        </p:nvSpPr>
        <p:spPr>
          <a:xfrm>
            <a:off x="1004125" y="16176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100"/>
              <a:t>FeedForward Neural Network </a:t>
            </a:r>
            <a:endParaRPr sz="5900"/>
          </a:p>
        </p:txBody>
      </p:sp>
      <p:sp>
        <p:nvSpPr>
          <p:cNvPr id="144" name="Google Shape;144;p26"/>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MultiLayer Perceptron </a:t>
            </a:r>
            <a:endParaRPr/>
          </a:p>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t>
            </a:r>
            <a:r>
              <a:rPr lang="en"/>
              <a:t>eedForward Neural Network </a:t>
            </a:r>
            <a:endParaRPr/>
          </a:p>
        </p:txBody>
      </p:sp>
      <p:pic>
        <p:nvPicPr>
          <p:cNvPr id="150" name="Google Shape;150;p27"/>
          <p:cNvPicPr preferRelativeResize="0"/>
          <p:nvPr/>
        </p:nvPicPr>
        <p:blipFill rotWithShape="1">
          <a:blip r:embed="rId3">
            <a:alphaModFix/>
          </a:blip>
          <a:srcRect b="10869" l="34400" r="6855" t="10594"/>
          <a:stretch/>
        </p:blipFill>
        <p:spPr>
          <a:xfrm>
            <a:off x="592475" y="1240175"/>
            <a:ext cx="6729150" cy="3605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None/>
            </a:pPr>
            <a:r>
              <a:rPr lang="en" sz="2622">
                <a:highlight>
                  <a:srgbClr val="FFFFFF"/>
                </a:highlight>
                <a:latin typeface="Arial"/>
                <a:ea typeface="Arial"/>
                <a:cs typeface="Arial"/>
                <a:sym typeface="Arial"/>
              </a:rPr>
              <a:t>Basic Components of Perceptron</a:t>
            </a:r>
            <a:endParaRPr sz="2622">
              <a:highlight>
                <a:srgbClr val="FFFFFF"/>
              </a:highlight>
              <a:latin typeface="Arial"/>
              <a:ea typeface="Arial"/>
              <a:cs typeface="Arial"/>
              <a:sym typeface="Arial"/>
            </a:endParaRPr>
          </a:p>
          <a:p>
            <a:pPr indent="0" lvl="0" marL="0" rtl="0" algn="l">
              <a:lnSpc>
                <a:spcPct val="115000"/>
              </a:lnSpc>
              <a:spcBef>
                <a:spcPts val="1800"/>
              </a:spcBef>
              <a:spcAft>
                <a:spcPts val="0"/>
              </a:spcAft>
              <a:buNone/>
            </a:pPr>
            <a:r>
              <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56" name="Google Shape;156;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7025" lvl="0" marL="685800" rtl="0" algn="l">
              <a:lnSpc>
                <a:spcPct val="200000"/>
              </a:lnSpc>
              <a:spcBef>
                <a:spcPts val="0"/>
              </a:spcBef>
              <a:spcAft>
                <a:spcPts val="0"/>
              </a:spcAft>
              <a:buClr>
                <a:srgbClr val="273239"/>
              </a:buClr>
              <a:buSzPts val="1550"/>
              <a:buFont typeface="Arial"/>
              <a:buChar char="●"/>
            </a:pPr>
            <a:r>
              <a:rPr b="1" lang="en" sz="1550">
                <a:solidFill>
                  <a:srgbClr val="273239"/>
                </a:solidFill>
                <a:highlight>
                  <a:srgbClr val="FFFFFF"/>
                </a:highlight>
                <a:latin typeface="Arial"/>
                <a:ea typeface="Arial"/>
                <a:cs typeface="Arial"/>
                <a:sym typeface="Arial"/>
              </a:rPr>
              <a:t>Input Features</a:t>
            </a:r>
            <a:endParaRPr sz="1550">
              <a:solidFill>
                <a:srgbClr val="273239"/>
              </a:solidFill>
              <a:highlight>
                <a:srgbClr val="FFFFFF"/>
              </a:highlight>
              <a:latin typeface="Arial"/>
              <a:ea typeface="Arial"/>
              <a:cs typeface="Arial"/>
              <a:sym typeface="Arial"/>
            </a:endParaRPr>
          </a:p>
          <a:p>
            <a:pPr indent="-327025" lvl="0" marL="685800" rtl="0" algn="l">
              <a:lnSpc>
                <a:spcPct val="200000"/>
              </a:lnSpc>
              <a:spcBef>
                <a:spcPts val="0"/>
              </a:spcBef>
              <a:spcAft>
                <a:spcPts val="0"/>
              </a:spcAft>
              <a:buClr>
                <a:srgbClr val="273239"/>
              </a:buClr>
              <a:buSzPts val="1550"/>
              <a:buFont typeface="Arial"/>
              <a:buChar char="●"/>
            </a:pPr>
            <a:r>
              <a:rPr b="1" lang="en" sz="1550">
                <a:solidFill>
                  <a:srgbClr val="273239"/>
                </a:solidFill>
                <a:highlight>
                  <a:srgbClr val="FFFFFF"/>
                </a:highlight>
                <a:latin typeface="Arial"/>
                <a:ea typeface="Arial"/>
                <a:cs typeface="Arial"/>
                <a:sym typeface="Arial"/>
              </a:rPr>
              <a:t>Weights</a:t>
            </a:r>
            <a:endParaRPr b="1" sz="1550">
              <a:solidFill>
                <a:srgbClr val="273239"/>
              </a:solidFill>
              <a:highlight>
                <a:srgbClr val="FFFFFF"/>
              </a:highlight>
              <a:latin typeface="Arial"/>
              <a:ea typeface="Arial"/>
              <a:cs typeface="Arial"/>
              <a:sym typeface="Arial"/>
            </a:endParaRPr>
          </a:p>
          <a:p>
            <a:pPr indent="-327025" lvl="0" marL="685800" rtl="0" algn="l">
              <a:lnSpc>
                <a:spcPct val="200000"/>
              </a:lnSpc>
              <a:spcBef>
                <a:spcPts val="0"/>
              </a:spcBef>
              <a:spcAft>
                <a:spcPts val="0"/>
              </a:spcAft>
              <a:buClr>
                <a:srgbClr val="273239"/>
              </a:buClr>
              <a:buSzPts val="1550"/>
              <a:buFont typeface="Arial"/>
              <a:buChar char="●"/>
            </a:pPr>
            <a:r>
              <a:rPr b="1" lang="en" sz="1550">
                <a:solidFill>
                  <a:srgbClr val="273239"/>
                </a:solidFill>
                <a:highlight>
                  <a:srgbClr val="FFFFFF"/>
                </a:highlight>
                <a:latin typeface="Arial"/>
                <a:ea typeface="Arial"/>
                <a:cs typeface="Arial"/>
                <a:sym typeface="Arial"/>
              </a:rPr>
              <a:t>Bias</a:t>
            </a:r>
            <a:endParaRPr b="1" sz="1550">
              <a:solidFill>
                <a:srgbClr val="273239"/>
              </a:solidFill>
              <a:highlight>
                <a:srgbClr val="FFFFFF"/>
              </a:highlight>
              <a:latin typeface="Arial"/>
              <a:ea typeface="Arial"/>
              <a:cs typeface="Arial"/>
              <a:sym typeface="Arial"/>
            </a:endParaRPr>
          </a:p>
          <a:p>
            <a:pPr indent="-327025" lvl="0" marL="685800" rtl="0" algn="l">
              <a:lnSpc>
                <a:spcPct val="200000"/>
              </a:lnSpc>
              <a:spcBef>
                <a:spcPts val="0"/>
              </a:spcBef>
              <a:spcAft>
                <a:spcPts val="0"/>
              </a:spcAft>
              <a:buClr>
                <a:srgbClr val="273239"/>
              </a:buClr>
              <a:buSzPts val="1550"/>
              <a:buFont typeface="Arial"/>
              <a:buChar char="●"/>
            </a:pPr>
            <a:r>
              <a:rPr b="1" lang="en" sz="1550">
                <a:solidFill>
                  <a:srgbClr val="273239"/>
                </a:solidFill>
                <a:highlight>
                  <a:srgbClr val="FFFFFF"/>
                </a:highlight>
                <a:latin typeface="Arial"/>
                <a:ea typeface="Arial"/>
                <a:cs typeface="Arial"/>
                <a:sym typeface="Arial"/>
              </a:rPr>
              <a:t>Summation Function</a:t>
            </a:r>
            <a:endParaRPr sz="1550">
              <a:solidFill>
                <a:srgbClr val="273239"/>
              </a:solidFill>
              <a:highlight>
                <a:srgbClr val="FFFFFF"/>
              </a:highlight>
              <a:latin typeface="Arial"/>
              <a:ea typeface="Arial"/>
              <a:cs typeface="Arial"/>
              <a:sym typeface="Arial"/>
            </a:endParaRPr>
          </a:p>
          <a:p>
            <a:pPr indent="-327025" lvl="0" marL="685800" rtl="0" algn="l">
              <a:lnSpc>
                <a:spcPct val="200000"/>
              </a:lnSpc>
              <a:spcBef>
                <a:spcPts val="0"/>
              </a:spcBef>
              <a:spcAft>
                <a:spcPts val="0"/>
              </a:spcAft>
              <a:buClr>
                <a:srgbClr val="273239"/>
              </a:buClr>
              <a:buSzPts val="1550"/>
              <a:buFont typeface="Arial"/>
              <a:buChar char="●"/>
            </a:pPr>
            <a:r>
              <a:rPr b="1" lang="en" sz="1550">
                <a:solidFill>
                  <a:srgbClr val="273239"/>
                </a:solidFill>
                <a:highlight>
                  <a:srgbClr val="FFFFFF"/>
                </a:highlight>
                <a:latin typeface="Arial"/>
                <a:ea typeface="Arial"/>
                <a:cs typeface="Arial"/>
                <a:sym typeface="Arial"/>
              </a:rPr>
              <a:t>Activation Function</a:t>
            </a:r>
            <a:endParaRPr sz="1550">
              <a:solidFill>
                <a:srgbClr val="273239"/>
              </a:solidFill>
              <a:highlight>
                <a:srgbClr val="FFFFFF"/>
              </a:highlight>
              <a:latin typeface="Arial"/>
              <a:ea typeface="Arial"/>
              <a:cs typeface="Arial"/>
              <a:sym typeface="Arial"/>
            </a:endParaRPr>
          </a:p>
          <a:p>
            <a:pPr indent="-327025" lvl="0" marL="685800" rtl="0" algn="l">
              <a:lnSpc>
                <a:spcPct val="200000"/>
              </a:lnSpc>
              <a:spcBef>
                <a:spcPts val="0"/>
              </a:spcBef>
              <a:spcAft>
                <a:spcPts val="0"/>
              </a:spcAft>
              <a:buClr>
                <a:srgbClr val="273239"/>
              </a:buClr>
              <a:buSzPts val="1550"/>
              <a:buFont typeface="Arial"/>
              <a:buChar char="●"/>
            </a:pPr>
            <a:r>
              <a:rPr b="1" lang="en" sz="1550">
                <a:solidFill>
                  <a:srgbClr val="273239"/>
                </a:solidFill>
                <a:highlight>
                  <a:srgbClr val="FFFFFF"/>
                </a:highlight>
                <a:latin typeface="Arial"/>
                <a:ea typeface="Arial"/>
                <a:cs typeface="Arial"/>
                <a:sym typeface="Arial"/>
              </a:rPr>
              <a:t>Learning Algorithm (Weight Update Rule)</a:t>
            </a:r>
            <a:endParaRPr sz="20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Cost Function </a:t>
            </a:r>
            <a:endParaRPr/>
          </a:p>
        </p:txBody>
      </p:sp>
      <p:pic>
        <p:nvPicPr>
          <p:cNvPr id="162" name="Google Shape;162;p29"/>
          <p:cNvPicPr preferRelativeResize="0"/>
          <p:nvPr/>
        </p:nvPicPr>
        <p:blipFill>
          <a:blip r:embed="rId3">
            <a:alphaModFix/>
          </a:blip>
          <a:stretch>
            <a:fillRect/>
          </a:stretch>
        </p:blipFill>
        <p:spPr>
          <a:xfrm>
            <a:off x="495850" y="1101100"/>
            <a:ext cx="7898649" cy="3812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30"/>
          <p:cNvPicPr preferRelativeResize="0"/>
          <p:nvPr/>
        </p:nvPicPr>
        <p:blipFill>
          <a:blip r:embed="rId3">
            <a:alphaModFix/>
          </a:blip>
          <a:stretch>
            <a:fillRect/>
          </a:stretch>
        </p:blipFill>
        <p:spPr>
          <a:xfrm>
            <a:off x="317950" y="234025"/>
            <a:ext cx="8076550" cy="45057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Activation Function </a:t>
            </a:r>
            <a:endParaRPr/>
          </a:p>
        </p:txBody>
      </p:sp>
      <p:sp>
        <p:nvSpPr>
          <p:cNvPr id="173" name="Google Shape;173;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9250" lvl="0" marL="457200" rtl="0" algn="l">
              <a:lnSpc>
                <a:spcPct val="200000"/>
              </a:lnSpc>
              <a:spcBef>
                <a:spcPts val="3200"/>
              </a:spcBef>
              <a:spcAft>
                <a:spcPts val="0"/>
              </a:spcAft>
              <a:buClr>
                <a:srgbClr val="242424"/>
              </a:buClr>
              <a:buSzPts val="1900"/>
              <a:buFont typeface="Arial"/>
              <a:buChar char="●"/>
            </a:pPr>
            <a:r>
              <a:rPr lang="en" sz="1900">
                <a:solidFill>
                  <a:srgbClr val="242424"/>
                </a:solidFill>
                <a:highlight>
                  <a:srgbClr val="FFFFFF"/>
                </a:highlight>
                <a:latin typeface="Arial"/>
                <a:ea typeface="Arial"/>
                <a:cs typeface="Arial"/>
                <a:sym typeface="Arial"/>
              </a:rPr>
              <a:t>Step function </a:t>
            </a:r>
            <a:endParaRPr sz="1900">
              <a:solidFill>
                <a:srgbClr val="242424"/>
              </a:solidFill>
              <a:highlight>
                <a:srgbClr val="FFFFFF"/>
              </a:highlight>
              <a:latin typeface="Arial"/>
              <a:ea typeface="Arial"/>
              <a:cs typeface="Arial"/>
              <a:sym typeface="Arial"/>
            </a:endParaRPr>
          </a:p>
          <a:p>
            <a:pPr indent="-349250" lvl="0" marL="457200" rtl="0" algn="l">
              <a:lnSpc>
                <a:spcPct val="200000"/>
              </a:lnSpc>
              <a:spcBef>
                <a:spcPts val="0"/>
              </a:spcBef>
              <a:spcAft>
                <a:spcPts val="0"/>
              </a:spcAft>
              <a:buClr>
                <a:srgbClr val="242424"/>
              </a:buClr>
              <a:buSzPts val="1900"/>
              <a:buFont typeface="Arial"/>
              <a:buChar char="●"/>
            </a:pPr>
            <a:r>
              <a:rPr lang="en" sz="1900">
                <a:solidFill>
                  <a:srgbClr val="242424"/>
                </a:solidFill>
                <a:highlight>
                  <a:srgbClr val="FFFFFF"/>
                </a:highlight>
                <a:latin typeface="Arial"/>
                <a:ea typeface="Arial"/>
                <a:cs typeface="Arial"/>
                <a:sym typeface="Arial"/>
              </a:rPr>
              <a:t>Sigmoid/Logistic function </a:t>
            </a:r>
            <a:endParaRPr sz="1900">
              <a:solidFill>
                <a:srgbClr val="242424"/>
              </a:solidFill>
              <a:highlight>
                <a:srgbClr val="FFFFFF"/>
              </a:highlight>
              <a:latin typeface="Arial"/>
              <a:ea typeface="Arial"/>
              <a:cs typeface="Arial"/>
              <a:sym typeface="Arial"/>
            </a:endParaRPr>
          </a:p>
          <a:p>
            <a:pPr indent="-349250" lvl="0" marL="457200" rtl="0" algn="l">
              <a:lnSpc>
                <a:spcPct val="200000"/>
              </a:lnSpc>
              <a:spcBef>
                <a:spcPts val="0"/>
              </a:spcBef>
              <a:spcAft>
                <a:spcPts val="0"/>
              </a:spcAft>
              <a:buClr>
                <a:srgbClr val="242424"/>
              </a:buClr>
              <a:buSzPts val="1900"/>
              <a:buFont typeface="Arial"/>
              <a:buChar char="●"/>
            </a:pPr>
            <a:r>
              <a:rPr lang="en" sz="1900">
                <a:solidFill>
                  <a:srgbClr val="242424"/>
                </a:solidFill>
                <a:highlight>
                  <a:srgbClr val="FFFFFF"/>
                </a:highlight>
                <a:latin typeface="Arial"/>
                <a:ea typeface="Arial"/>
                <a:cs typeface="Arial"/>
                <a:sym typeface="Arial"/>
              </a:rPr>
              <a:t>Softmax function </a:t>
            </a:r>
            <a:endParaRPr sz="1900">
              <a:solidFill>
                <a:srgbClr val="242424"/>
              </a:solidFill>
              <a:highlight>
                <a:srgbClr val="FFFFFF"/>
              </a:highlight>
              <a:latin typeface="Arial"/>
              <a:ea typeface="Arial"/>
              <a:cs typeface="Arial"/>
              <a:sym typeface="Arial"/>
            </a:endParaRPr>
          </a:p>
          <a:p>
            <a:pPr indent="-349250" lvl="0" marL="457200" rtl="0" algn="l">
              <a:lnSpc>
                <a:spcPct val="200000"/>
              </a:lnSpc>
              <a:spcBef>
                <a:spcPts val="0"/>
              </a:spcBef>
              <a:spcAft>
                <a:spcPts val="0"/>
              </a:spcAft>
              <a:buClr>
                <a:srgbClr val="242424"/>
              </a:buClr>
              <a:buSzPts val="1900"/>
              <a:buFont typeface="Arial"/>
              <a:buChar char="●"/>
            </a:pPr>
            <a:r>
              <a:rPr lang="en" sz="1900">
                <a:solidFill>
                  <a:srgbClr val="242424"/>
                </a:solidFill>
                <a:highlight>
                  <a:srgbClr val="FFFFFF"/>
                </a:highlight>
                <a:latin typeface="Arial"/>
                <a:ea typeface="Arial"/>
                <a:cs typeface="Arial"/>
                <a:sym typeface="Arial"/>
              </a:rPr>
              <a:t>tanh function : </a:t>
            </a:r>
            <a:r>
              <a:rPr lang="en" sz="1600">
                <a:solidFill>
                  <a:srgbClr val="242424"/>
                </a:solidFill>
                <a:highlight>
                  <a:srgbClr val="FFFFFF"/>
                </a:highlight>
                <a:latin typeface="Arial"/>
                <a:ea typeface="Arial"/>
                <a:cs typeface="Arial"/>
                <a:sym typeface="Arial"/>
              </a:rPr>
              <a:t>values in the range -1 to 1</a:t>
            </a:r>
            <a:endParaRPr sz="1600">
              <a:solidFill>
                <a:srgbClr val="242424"/>
              </a:solidFill>
              <a:highlight>
                <a:srgbClr val="FFFFFF"/>
              </a:highlight>
              <a:latin typeface="Arial"/>
              <a:ea typeface="Arial"/>
              <a:cs typeface="Arial"/>
              <a:sym typeface="Arial"/>
            </a:endParaRPr>
          </a:p>
          <a:p>
            <a:pPr indent="-349250" lvl="0" marL="457200" rtl="0" algn="l">
              <a:lnSpc>
                <a:spcPct val="200000"/>
              </a:lnSpc>
              <a:spcBef>
                <a:spcPts val="0"/>
              </a:spcBef>
              <a:spcAft>
                <a:spcPts val="0"/>
              </a:spcAft>
              <a:buClr>
                <a:srgbClr val="242424"/>
              </a:buClr>
              <a:buSzPts val="1900"/>
              <a:buFont typeface="Arial"/>
              <a:buChar char="●"/>
            </a:pPr>
            <a:r>
              <a:rPr lang="en" sz="1900">
                <a:solidFill>
                  <a:srgbClr val="242424"/>
                </a:solidFill>
                <a:highlight>
                  <a:srgbClr val="FFFFFF"/>
                </a:highlight>
                <a:latin typeface="Arial"/>
                <a:ea typeface="Arial"/>
                <a:cs typeface="Arial"/>
                <a:sym typeface="Arial"/>
              </a:rPr>
              <a:t>ReLU function </a:t>
            </a:r>
            <a:endParaRPr sz="19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990"/>
              <a:buFont typeface="Calibri"/>
              <a:buNone/>
            </a:pPr>
            <a:r>
              <a:rPr lang="en" sz="2540">
                <a:latin typeface="Calibri"/>
                <a:ea typeface="Calibri"/>
                <a:cs typeface="Calibri"/>
                <a:sym typeface="Calibri"/>
              </a:rPr>
              <a:t>Artificial Intelligence, Machine Learning and Deep Learning</a:t>
            </a:r>
            <a:endParaRPr sz="2540">
              <a:latin typeface="Calibri"/>
              <a:ea typeface="Calibri"/>
              <a:cs typeface="Calibri"/>
              <a:sym typeface="Calibri"/>
            </a:endParaRPr>
          </a:p>
          <a:p>
            <a:pPr indent="0" lvl="0" marL="0" rtl="0" algn="l">
              <a:spcBef>
                <a:spcPts val="0"/>
              </a:spcBef>
              <a:spcAft>
                <a:spcPts val="0"/>
              </a:spcAft>
              <a:buSzPts val="990"/>
              <a:buNone/>
            </a:pPr>
            <a:r>
              <a:t/>
            </a:r>
            <a:endParaRPr sz="3240"/>
          </a:p>
        </p:txBody>
      </p:sp>
      <p:pic>
        <p:nvPicPr>
          <p:cNvPr id="73" name="Google Shape;73;p14"/>
          <p:cNvPicPr preferRelativeResize="0"/>
          <p:nvPr/>
        </p:nvPicPr>
        <p:blipFill rotWithShape="1">
          <a:blip r:embed="rId3">
            <a:alphaModFix/>
          </a:blip>
          <a:srcRect b="0" l="0" r="0" t="5437"/>
          <a:stretch/>
        </p:blipFill>
        <p:spPr>
          <a:xfrm>
            <a:off x="2417975" y="920550"/>
            <a:ext cx="4233000" cy="4129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32"/>
          <p:cNvPicPr preferRelativeResize="0"/>
          <p:nvPr/>
        </p:nvPicPr>
        <p:blipFill>
          <a:blip r:embed="rId3">
            <a:alphaModFix/>
          </a:blip>
          <a:stretch>
            <a:fillRect/>
          </a:stretch>
        </p:blipFill>
        <p:spPr>
          <a:xfrm>
            <a:off x="616125" y="222925"/>
            <a:ext cx="7525924" cy="459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140"/>
              <a:t>ReLU (Rectified Linear Unit)</a:t>
            </a:r>
            <a:endParaRPr sz="3140"/>
          </a:p>
        </p:txBody>
      </p:sp>
      <p:sp>
        <p:nvSpPr>
          <p:cNvPr id="184" name="Google Shape;184;p3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457200" rtl="0" algn="l">
              <a:lnSpc>
                <a:spcPct val="200000"/>
              </a:lnSpc>
              <a:spcBef>
                <a:spcPts val="0"/>
              </a:spcBef>
              <a:spcAft>
                <a:spcPts val="0"/>
              </a:spcAft>
              <a:buNone/>
            </a:pPr>
            <a:r>
              <a:rPr lang="en">
                <a:solidFill>
                  <a:srgbClr val="273239"/>
                </a:solidFill>
                <a:latin typeface="Arial"/>
                <a:ea typeface="Arial"/>
                <a:cs typeface="Arial"/>
                <a:sym typeface="Arial"/>
              </a:rPr>
              <a:t>ReLU is a popular activation function used in neural networks, especially deep learning models. It introduces non-linearity into the model, enabling it to learn complex patterns.</a:t>
            </a:r>
            <a:endParaRPr>
              <a:solidFill>
                <a:srgbClr val="273239"/>
              </a:solidFill>
              <a:latin typeface="Arial"/>
              <a:ea typeface="Arial"/>
              <a:cs typeface="Arial"/>
              <a:sym typeface="Arial"/>
            </a:endParaRPr>
          </a:p>
          <a:p>
            <a:pPr indent="-342900" lvl="0" marL="457200" rtl="0" algn="l">
              <a:lnSpc>
                <a:spcPct val="200000"/>
              </a:lnSpc>
              <a:spcBef>
                <a:spcPts val="1200"/>
              </a:spcBef>
              <a:spcAft>
                <a:spcPts val="0"/>
              </a:spcAft>
              <a:buClr>
                <a:srgbClr val="273239"/>
              </a:buClr>
              <a:buSzPts val="1800"/>
              <a:buFont typeface="Arial"/>
              <a:buChar char="●"/>
            </a:pPr>
            <a:r>
              <a:rPr lang="en">
                <a:solidFill>
                  <a:srgbClr val="273239"/>
                </a:solidFill>
                <a:latin typeface="Arial"/>
                <a:ea typeface="Arial"/>
                <a:cs typeface="Arial"/>
                <a:sym typeface="Arial"/>
              </a:rPr>
              <a:t>Non-Linearity</a:t>
            </a:r>
            <a:endParaRPr>
              <a:solidFill>
                <a:srgbClr val="273239"/>
              </a:solidFill>
              <a:latin typeface="Arial"/>
              <a:ea typeface="Arial"/>
              <a:cs typeface="Arial"/>
              <a:sym typeface="Arial"/>
            </a:endParaRPr>
          </a:p>
          <a:p>
            <a:pPr indent="-342900" lvl="0" marL="457200" rtl="0" algn="l">
              <a:lnSpc>
                <a:spcPct val="200000"/>
              </a:lnSpc>
              <a:spcBef>
                <a:spcPts val="0"/>
              </a:spcBef>
              <a:spcAft>
                <a:spcPts val="0"/>
              </a:spcAft>
              <a:buClr>
                <a:srgbClr val="273239"/>
              </a:buClr>
              <a:buSzPts val="1800"/>
              <a:buFont typeface="Arial"/>
              <a:buChar char="●"/>
            </a:pPr>
            <a:r>
              <a:rPr lang="en">
                <a:solidFill>
                  <a:srgbClr val="273239"/>
                </a:solidFill>
                <a:latin typeface="Arial"/>
                <a:ea typeface="Arial"/>
                <a:cs typeface="Arial"/>
                <a:sym typeface="Arial"/>
              </a:rPr>
              <a:t>Simplicity and Efficiency</a:t>
            </a:r>
            <a:endParaRPr>
              <a:solidFill>
                <a:srgbClr val="273239"/>
              </a:solidFill>
              <a:latin typeface="Arial"/>
              <a:ea typeface="Arial"/>
              <a:cs typeface="Arial"/>
              <a:sym typeface="Arial"/>
            </a:endParaRPr>
          </a:p>
          <a:p>
            <a:pPr indent="-342900" lvl="0" marL="457200" rtl="0" algn="l">
              <a:lnSpc>
                <a:spcPct val="200000"/>
              </a:lnSpc>
              <a:spcBef>
                <a:spcPts val="0"/>
              </a:spcBef>
              <a:spcAft>
                <a:spcPts val="0"/>
              </a:spcAft>
              <a:buClr>
                <a:srgbClr val="273239"/>
              </a:buClr>
              <a:buSzPts val="1800"/>
              <a:buFont typeface="Arial"/>
              <a:buChar char="●"/>
            </a:pPr>
            <a:r>
              <a:rPr lang="en">
                <a:solidFill>
                  <a:srgbClr val="273239"/>
                </a:solidFill>
                <a:latin typeface="Arial"/>
                <a:ea typeface="Arial"/>
                <a:cs typeface="Arial"/>
                <a:sym typeface="Arial"/>
              </a:rPr>
              <a:t>Reduced Vanishing Gradient Problem</a:t>
            </a:r>
            <a:endParaRPr>
              <a:solidFill>
                <a:srgbClr val="273239"/>
              </a:solidFill>
              <a:latin typeface="Arial"/>
              <a:ea typeface="Arial"/>
              <a:cs typeface="Arial"/>
              <a:sym typeface="Arial"/>
            </a:endParaRPr>
          </a:p>
        </p:txBody>
      </p:sp>
      <p:pic>
        <p:nvPicPr>
          <p:cNvPr id="185" name="Google Shape;185;p33"/>
          <p:cNvPicPr preferRelativeResize="0"/>
          <p:nvPr/>
        </p:nvPicPr>
        <p:blipFill>
          <a:blip r:embed="rId3">
            <a:alphaModFix/>
          </a:blip>
          <a:stretch>
            <a:fillRect/>
          </a:stretch>
        </p:blipFill>
        <p:spPr>
          <a:xfrm>
            <a:off x="5357300" y="2249252"/>
            <a:ext cx="3062800" cy="2662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4"/>
          <p:cNvPicPr preferRelativeResize="0"/>
          <p:nvPr/>
        </p:nvPicPr>
        <p:blipFill>
          <a:blip r:embed="rId3">
            <a:alphaModFix/>
          </a:blip>
          <a:stretch>
            <a:fillRect/>
          </a:stretch>
        </p:blipFill>
        <p:spPr>
          <a:xfrm>
            <a:off x="425925" y="538075"/>
            <a:ext cx="8149350" cy="4152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5"/>
          <p:cNvPicPr preferRelativeResize="0"/>
          <p:nvPr/>
        </p:nvPicPr>
        <p:blipFill>
          <a:blip r:embed="rId3">
            <a:alphaModFix/>
          </a:blip>
          <a:stretch>
            <a:fillRect/>
          </a:stretch>
        </p:blipFill>
        <p:spPr>
          <a:xfrm>
            <a:off x="511250" y="474974"/>
            <a:ext cx="8058125" cy="4035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6"/>
          <p:cNvPicPr preferRelativeResize="0"/>
          <p:nvPr/>
        </p:nvPicPr>
        <p:blipFill>
          <a:blip r:embed="rId3">
            <a:alphaModFix/>
          </a:blip>
          <a:stretch>
            <a:fillRect/>
          </a:stretch>
        </p:blipFill>
        <p:spPr>
          <a:xfrm>
            <a:off x="79700" y="268500"/>
            <a:ext cx="8954051" cy="4392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7"/>
          <p:cNvPicPr preferRelativeResize="0"/>
          <p:nvPr/>
        </p:nvPicPr>
        <p:blipFill rotWithShape="1">
          <a:blip r:embed="rId3">
            <a:alphaModFix/>
          </a:blip>
          <a:srcRect b="0" l="0" r="33141" t="14529"/>
          <a:stretch/>
        </p:blipFill>
        <p:spPr>
          <a:xfrm>
            <a:off x="89175" y="167300"/>
            <a:ext cx="4431925" cy="4722125"/>
          </a:xfrm>
          <a:prstGeom prst="rect">
            <a:avLst/>
          </a:prstGeom>
          <a:noFill/>
          <a:ln>
            <a:noFill/>
          </a:ln>
        </p:spPr>
      </p:pic>
      <p:pic>
        <p:nvPicPr>
          <p:cNvPr id="206" name="Google Shape;206;p37"/>
          <p:cNvPicPr preferRelativeResize="0"/>
          <p:nvPr/>
        </p:nvPicPr>
        <p:blipFill rotWithShape="1">
          <a:blip r:embed="rId4">
            <a:alphaModFix/>
          </a:blip>
          <a:srcRect b="13005" l="0" r="34827" t="0"/>
          <a:stretch/>
        </p:blipFill>
        <p:spPr>
          <a:xfrm>
            <a:off x="4572000" y="78875"/>
            <a:ext cx="4291509" cy="4810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8"/>
          <p:cNvPicPr preferRelativeResize="0"/>
          <p:nvPr/>
        </p:nvPicPr>
        <p:blipFill>
          <a:blip r:embed="rId3">
            <a:alphaModFix/>
          </a:blip>
          <a:stretch>
            <a:fillRect/>
          </a:stretch>
        </p:blipFill>
        <p:spPr>
          <a:xfrm>
            <a:off x="104942" y="47325"/>
            <a:ext cx="5463066" cy="5143500"/>
          </a:xfrm>
          <a:prstGeom prst="rect">
            <a:avLst/>
          </a:prstGeom>
          <a:noFill/>
          <a:ln>
            <a:noFill/>
          </a:ln>
        </p:spPr>
      </p:pic>
      <p:pic>
        <p:nvPicPr>
          <p:cNvPr id="212" name="Google Shape;212;p38"/>
          <p:cNvPicPr preferRelativeResize="0"/>
          <p:nvPr/>
        </p:nvPicPr>
        <p:blipFill rotWithShape="1">
          <a:blip r:embed="rId4">
            <a:alphaModFix/>
          </a:blip>
          <a:srcRect b="37379" l="27791" r="26990" t="30358"/>
          <a:stretch/>
        </p:blipFill>
        <p:spPr>
          <a:xfrm>
            <a:off x="5830650" y="3969700"/>
            <a:ext cx="3139750" cy="528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190500" rtl="0" algn="l">
              <a:lnSpc>
                <a:spcPct val="114285"/>
              </a:lnSpc>
              <a:spcBef>
                <a:spcPts val="0"/>
              </a:spcBef>
              <a:spcAft>
                <a:spcPts val="0"/>
              </a:spcAft>
              <a:buNone/>
            </a:pPr>
            <a:r>
              <a:rPr lang="en" sz="2650">
                <a:latin typeface="Arial"/>
                <a:ea typeface="Arial"/>
                <a:cs typeface="Arial"/>
                <a:sym typeface="Arial"/>
              </a:rPr>
              <a:t>Reference</a:t>
            </a:r>
            <a:endParaRPr sz="2650">
              <a:highlight>
                <a:srgbClr val="FFFFFF"/>
              </a:highlight>
              <a:latin typeface="Arial"/>
              <a:ea typeface="Arial"/>
              <a:cs typeface="Arial"/>
              <a:sym typeface="Arial"/>
            </a:endParaRPr>
          </a:p>
          <a:p>
            <a:pPr indent="0" lvl="0" marL="0" rtl="0" algn="l">
              <a:spcBef>
                <a:spcPts val="0"/>
              </a:spcBef>
              <a:spcAft>
                <a:spcPts val="0"/>
              </a:spcAft>
              <a:buNone/>
            </a:pPr>
            <a:r>
              <a:rPr lang="en"/>
              <a:t> </a:t>
            </a:r>
            <a:endParaRPr/>
          </a:p>
        </p:txBody>
      </p:sp>
      <p:sp>
        <p:nvSpPr>
          <p:cNvPr id="218" name="Google Shape;218;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https://medium.com/@SSiddhant/the-mathematics-of-neural-networks-a-complete-example-65f2b12cdea2</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solidFill>
                  <a:schemeClr val="hlink"/>
                </a:solidFill>
                <a:hlinkClick r:id="rId4"/>
              </a:rPr>
              <a:t>https://www.youtube.com/watch?v=aircAruvnKk&amp;t=11s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558925"/>
            <a:ext cx="8520600" cy="707400"/>
          </a:xfrm>
          <a:prstGeom prst="rect">
            <a:avLst/>
          </a:prstGeom>
        </p:spPr>
        <p:txBody>
          <a:bodyPr anchorCtr="0" anchor="t" bIns="91425" lIns="91425" spcFirstLastPara="1" rIns="91425" wrap="square" tIns="91425">
            <a:noAutofit/>
          </a:bodyPr>
          <a:lstStyle/>
          <a:p>
            <a:pPr indent="0" lvl="0" marL="0" rtl="0" algn="l">
              <a:lnSpc>
                <a:spcPct val="91064"/>
              </a:lnSpc>
              <a:spcBef>
                <a:spcPts val="0"/>
              </a:spcBef>
              <a:spcAft>
                <a:spcPts val="0"/>
              </a:spcAft>
              <a:buNone/>
            </a:pPr>
            <a:r>
              <a:rPr lang="en" sz="2600">
                <a:highlight>
                  <a:srgbClr val="FFFFFF"/>
                </a:highlight>
                <a:latin typeface="Arial"/>
                <a:ea typeface="Arial"/>
                <a:cs typeface="Arial"/>
                <a:sym typeface="Arial"/>
              </a:rPr>
              <a:t>What is Deep Learning?</a:t>
            </a:r>
            <a:endParaRPr sz="2600">
              <a:highlight>
                <a:srgbClr val="FFFFFF"/>
              </a:highlight>
              <a:latin typeface="Arial"/>
              <a:ea typeface="Arial"/>
              <a:cs typeface="Arial"/>
              <a:sym typeface="Arial"/>
            </a:endParaRPr>
          </a:p>
          <a:p>
            <a:pPr indent="0" lvl="0" marL="0" rtl="0" algn="l">
              <a:spcBef>
                <a:spcPts val="0"/>
              </a:spcBef>
              <a:spcAft>
                <a:spcPts val="0"/>
              </a:spcAft>
              <a:buSzPts val="990"/>
              <a:buNone/>
            </a:pPr>
            <a:r>
              <a:t/>
            </a:r>
            <a:endParaRPr b="0" sz="2400">
              <a:solidFill>
                <a:srgbClr val="FF0000"/>
              </a:solidFill>
              <a:highlight>
                <a:srgbClr val="FFFFFF"/>
              </a:highlight>
              <a:latin typeface="Arial"/>
              <a:ea typeface="Arial"/>
              <a:cs typeface="Arial"/>
              <a:sym typeface="Arial"/>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25120" lvl="0" marL="457200" rtl="0" algn="l">
              <a:lnSpc>
                <a:spcPct val="150000"/>
              </a:lnSpc>
              <a:spcBef>
                <a:spcPts val="0"/>
              </a:spcBef>
              <a:spcAft>
                <a:spcPts val="0"/>
              </a:spcAft>
              <a:buClr>
                <a:srgbClr val="000000"/>
              </a:buClr>
              <a:buSzPts val="1520"/>
              <a:buFont typeface="Arial"/>
              <a:buChar char="●"/>
            </a:pPr>
            <a:r>
              <a:rPr lang="en" sz="1520">
                <a:solidFill>
                  <a:srgbClr val="000000"/>
                </a:solidFill>
                <a:highlight>
                  <a:srgbClr val="FFFFFF"/>
                </a:highlight>
                <a:latin typeface="Arial"/>
                <a:ea typeface="Arial"/>
                <a:cs typeface="Arial"/>
                <a:sym typeface="Arial"/>
              </a:rPr>
              <a:t>Deep Learning is the subset of machine learning or can be said as a special kind of machine learning.</a:t>
            </a:r>
            <a:endParaRPr sz="1520">
              <a:solidFill>
                <a:srgbClr val="000000"/>
              </a:solidFill>
              <a:highlight>
                <a:srgbClr val="FFFFFF"/>
              </a:highlight>
              <a:latin typeface="Arial"/>
              <a:ea typeface="Arial"/>
              <a:cs typeface="Arial"/>
              <a:sym typeface="Arial"/>
            </a:endParaRPr>
          </a:p>
          <a:p>
            <a:pPr indent="-325120" lvl="0" marL="457200" rtl="0" algn="l">
              <a:lnSpc>
                <a:spcPct val="150000"/>
              </a:lnSpc>
              <a:spcBef>
                <a:spcPts val="0"/>
              </a:spcBef>
              <a:spcAft>
                <a:spcPts val="0"/>
              </a:spcAft>
              <a:buClr>
                <a:srgbClr val="000000"/>
              </a:buClr>
              <a:buSzPts val="1520"/>
              <a:buFont typeface="Arial"/>
              <a:buChar char="●"/>
            </a:pPr>
            <a:r>
              <a:rPr lang="en" sz="1520">
                <a:solidFill>
                  <a:srgbClr val="000000"/>
                </a:solidFill>
                <a:highlight>
                  <a:srgbClr val="FFFFFF"/>
                </a:highlight>
                <a:latin typeface="Arial"/>
                <a:ea typeface="Arial"/>
                <a:cs typeface="Arial"/>
                <a:sym typeface="Arial"/>
              </a:rPr>
              <a:t>It works technically in the same way as machine learning does, but with different capabilities and approaches.</a:t>
            </a:r>
            <a:endParaRPr sz="1520">
              <a:solidFill>
                <a:srgbClr val="000000"/>
              </a:solidFill>
              <a:highlight>
                <a:srgbClr val="FFFFFF"/>
              </a:highlight>
              <a:latin typeface="Arial"/>
              <a:ea typeface="Arial"/>
              <a:cs typeface="Arial"/>
              <a:sym typeface="Arial"/>
            </a:endParaRPr>
          </a:p>
          <a:p>
            <a:pPr indent="-325120" lvl="0" marL="457200" rtl="0" algn="l">
              <a:lnSpc>
                <a:spcPct val="150000"/>
              </a:lnSpc>
              <a:spcBef>
                <a:spcPts val="0"/>
              </a:spcBef>
              <a:spcAft>
                <a:spcPts val="0"/>
              </a:spcAft>
              <a:buClr>
                <a:srgbClr val="000000"/>
              </a:buClr>
              <a:buSzPts val="1520"/>
              <a:buFont typeface="Arial"/>
              <a:buChar char="●"/>
            </a:pPr>
            <a:r>
              <a:rPr lang="en" sz="1520">
                <a:solidFill>
                  <a:srgbClr val="000000"/>
                </a:solidFill>
                <a:highlight>
                  <a:srgbClr val="FFFFFF"/>
                </a:highlight>
                <a:latin typeface="Arial"/>
                <a:ea typeface="Arial"/>
                <a:cs typeface="Arial"/>
                <a:sym typeface="Arial"/>
              </a:rPr>
              <a:t>Deep learning models are capable enough to focus on the accurate features themselves by requiring a little guidance from the programmer.</a:t>
            </a:r>
            <a:endParaRPr sz="1520">
              <a:solidFill>
                <a:srgbClr val="000000"/>
              </a:solidFill>
              <a:highlight>
                <a:srgbClr val="FFFFFF"/>
              </a:highlight>
              <a:latin typeface="Arial"/>
              <a:ea typeface="Arial"/>
              <a:cs typeface="Arial"/>
              <a:sym typeface="Arial"/>
            </a:endParaRPr>
          </a:p>
          <a:p>
            <a:pPr indent="-332740" lvl="0" marL="457200" rtl="0" algn="l">
              <a:lnSpc>
                <a:spcPct val="150000"/>
              </a:lnSpc>
              <a:spcBef>
                <a:spcPts val="0"/>
              </a:spcBef>
              <a:spcAft>
                <a:spcPts val="0"/>
              </a:spcAft>
              <a:buClr>
                <a:srgbClr val="000000"/>
              </a:buClr>
              <a:buSzPts val="1640"/>
              <a:buFont typeface="Arial"/>
              <a:buChar char="●"/>
            </a:pPr>
            <a:r>
              <a:rPr lang="en" sz="1640">
                <a:solidFill>
                  <a:srgbClr val="000000"/>
                </a:solidFill>
                <a:highlight>
                  <a:srgbClr val="FFFFFF"/>
                </a:highlight>
                <a:latin typeface="Arial"/>
                <a:ea typeface="Arial"/>
                <a:cs typeface="Arial"/>
                <a:sym typeface="Arial"/>
              </a:rPr>
              <a:t>Deep learning is implemented with the help of Neural Networks, and the idea behind the motivation of neural network is the biological neurons, which is nothing but a brain cell</a:t>
            </a:r>
            <a:endParaRPr sz="1640">
              <a:solidFill>
                <a:srgbClr val="000000"/>
              </a:solidFill>
              <a:highlight>
                <a:srgbClr val="FFFFFF"/>
              </a:highlight>
              <a:latin typeface="Arial"/>
              <a:ea typeface="Arial"/>
              <a:cs typeface="Arial"/>
              <a:sym typeface="Arial"/>
            </a:endParaRPr>
          </a:p>
          <a:p>
            <a:pPr indent="-248920" lvl="0" marL="457200" rtl="0" algn="l">
              <a:lnSpc>
                <a:spcPct val="150000"/>
              </a:lnSpc>
              <a:spcBef>
                <a:spcPts val="0"/>
              </a:spcBef>
              <a:spcAft>
                <a:spcPts val="0"/>
              </a:spcAft>
              <a:buSzPts val="320"/>
              <a:buChar char="●"/>
            </a:pPr>
            <a:r>
              <a:t/>
            </a:r>
            <a:endParaRPr sz="3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91064"/>
              </a:lnSpc>
              <a:spcBef>
                <a:spcPts val="0"/>
              </a:spcBef>
              <a:spcAft>
                <a:spcPts val="0"/>
              </a:spcAft>
              <a:buNone/>
            </a:pPr>
            <a:r>
              <a:rPr lang="en" sz="2700">
                <a:highlight>
                  <a:srgbClr val="FFFFFF"/>
                </a:highlight>
                <a:latin typeface="Arial"/>
                <a:ea typeface="Arial"/>
                <a:cs typeface="Arial"/>
                <a:sym typeface="Arial"/>
              </a:rPr>
              <a:t>Architectures</a:t>
            </a:r>
            <a:endParaRPr sz="2700"/>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91064"/>
              </a:lnSpc>
              <a:spcBef>
                <a:spcPts val="0"/>
              </a:spcBef>
              <a:spcAft>
                <a:spcPts val="0"/>
              </a:spcAft>
              <a:buNone/>
            </a:pPr>
            <a:r>
              <a:rPr lang="en">
                <a:solidFill>
                  <a:schemeClr val="accent1"/>
                </a:solidFill>
                <a:highlight>
                  <a:srgbClr val="FFFFFF"/>
                </a:highlight>
                <a:latin typeface="Arial"/>
                <a:ea typeface="Arial"/>
                <a:cs typeface="Arial"/>
                <a:sym typeface="Arial"/>
              </a:rPr>
              <a:t>Shallow neural network:</a:t>
            </a:r>
            <a:endParaRPr>
              <a:solidFill>
                <a:schemeClr val="accent1"/>
              </a:solidFill>
              <a:highlight>
                <a:srgbClr val="FFFFFF"/>
              </a:highlight>
              <a:latin typeface="Arial"/>
              <a:ea typeface="Arial"/>
              <a:cs typeface="Arial"/>
              <a:sym typeface="Arial"/>
            </a:endParaRPr>
          </a:p>
          <a:p>
            <a:pPr indent="0" lvl="0" marL="0" rtl="0" algn="l">
              <a:lnSpc>
                <a:spcPct val="91064"/>
              </a:lnSpc>
              <a:spcBef>
                <a:spcPts val="0"/>
              </a:spcBef>
              <a:spcAft>
                <a:spcPts val="0"/>
              </a:spcAft>
              <a:buNone/>
            </a:pPr>
            <a:r>
              <a:rPr lang="en">
                <a:solidFill>
                  <a:srgbClr val="000000"/>
                </a:solidFill>
                <a:highlight>
                  <a:srgbClr val="FFFFFF"/>
                </a:highlight>
                <a:latin typeface="Arial"/>
                <a:ea typeface="Arial"/>
                <a:cs typeface="Arial"/>
                <a:sym typeface="Arial"/>
              </a:rPr>
              <a:t>The Shallow neural network has only one hidden layer between the input and output.</a:t>
            </a:r>
            <a:endParaRPr>
              <a:solidFill>
                <a:srgbClr val="000000"/>
              </a:solidFill>
              <a:highlight>
                <a:srgbClr val="FFFFFF"/>
              </a:highlight>
              <a:latin typeface="Arial"/>
              <a:ea typeface="Arial"/>
              <a:cs typeface="Arial"/>
              <a:sym typeface="Arial"/>
            </a:endParaRPr>
          </a:p>
          <a:p>
            <a:pPr indent="0" lvl="0" marL="0" rtl="0" algn="l">
              <a:lnSpc>
                <a:spcPct val="91064"/>
              </a:lnSpc>
              <a:spcBef>
                <a:spcPts val="0"/>
              </a:spcBef>
              <a:spcAft>
                <a:spcPts val="0"/>
              </a:spcAft>
              <a:buNone/>
            </a:pPr>
            <a:r>
              <a:t/>
            </a:r>
            <a:endParaRPr>
              <a:solidFill>
                <a:srgbClr val="000000"/>
              </a:solidFill>
              <a:highlight>
                <a:srgbClr val="FFFFFF"/>
              </a:highlight>
              <a:latin typeface="Arial"/>
              <a:ea typeface="Arial"/>
              <a:cs typeface="Arial"/>
              <a:sym typeface="Arial"/>
            </a:endParaRPr>
          </a:p>
          <a:p>
            <a:pPr indent="0" lvl="0" marL="0" rtl="0" algn="l">
              <a:lnSpc>
                <a:spcPct val="91064"/>
              </a:lnSpc>
              <a:spcBef>
                <a:spcPts val="0"/>
              </a:spcBef>
              <a:spcAft>
                <a:spcPts val="0"/>
              </a:spcAft>
              <a:buNone/>
            </a:pPr>
            <a:r>
              <a:rPr lang="en">
                <a:solidFill>
                  <a:schemeClr val="accent1"/>
                </a:solidFill>
                <a:highlight>
                  <a:srgbClr val="FFFFFF"/>
                </a:highlight>
                <a:latin typeface="Arial"/>
                <a:ea typeface="Arial"/>
                <a:cs typeface="Arial"/>
                <a:sym typeface="Arial"/>
              </a:rPr>
              <a:t>Deep Neural Networks:</a:t>
            </a:r>
            <a:endParaRPr>
              <a:solidFill>
                <a:schemeClr val="accent1"/>
              </a:solidFill>
              <a:highlight>
                <a:srgbClr val="FFFFFF"/>
              </a:highlight>
              <a:latin typeface="Arial"/>
              <a:ea typeface="Arial"/>
              <a:cs typeface="Arial"/>
              <a:sym typeface="Arial"/>
            </a:endParaRPr>
          </a:p>
          <a:p>
            <a:pPr indent="0" lvl="0" marL="0" rtl="0" algn="l">
              <a:lnSpc>
                <a:spcPct val="91064"/>
              </a:lnSpc>
              <a:spcBef>
                <a:spcPts val="0"/>
              </a:spcBef>
              <a:spcAft>
                <a:spcPts val="0"/>
              </a:spcAft>
              <a:buNone/>
            </a:pPr>
            <a:r>
              <a:rPr lang="en">
                <a:solidFill>
                  <a:srgbClr val="000000"/>
                </a:solidFill>
                <a:highlight>
                  <a:srgbClr val="FFFFFF"/>
                </a:highlight>
                <a:latin typeface="Arial"/>
                <a:ea typeface="Arial"/>
                <a:cs typeface="Arial"/>
                <a:sym typeface="Arial"/>
              </a:rPr>
              <a:t>It is a neural network that incorporates the complexity of a certain level, which means several</a:t>
            </a:r>
            <a:endParaRPr>
              <a:solidFill>
                <a:srgbClr val="000000"/>
              </a:solidFill>
              <a:highlight>
                <a:srgbClr val="FFFFFF"/>
              </a:highlight>
              <a:latin typeface="Arial"/>
              <a:ea typeface="Arial"/>
              <a:cs typeface="Arial"/>
              <a:sym typeface="Arial"/>
            </a:endParaRPr>
          </a:p>
          <a:p>
            <a:pPr indent="0" lvl="0" marL="0" rtl="0" algn="l">
              <a:lnSpc>
                <a:spcPct val="91064"/>
              </a:lnSpc>
              <a:spcBef>
                <a:spcPts val="0"/>
              </a:spcBef>
              <a:spcAft>
                <a:spcPts val="0"/>
              </a:spcAft>
              <a:buNone/>
            </a:pPr>
            <a:r>
              <a:rPr lang="en">
                <a:solidFill>
                  <a:srgbClr val="000000"/>
                </a:solidFill>
                <a:highlight>
                  <a:srgbClr val="FFFFFF"/>
                </a:highlight>
                <a:latin typeface="Arial"/>
                <a:ea typeface="Arial"/>
                <a:cs typeface="Arial"/>
                <a:sym typeface="Arial"/>
              </a:rPr>
              <a:t>numbers of hidden layers are encompassed in between the input and output layers. They are highly proficient on model and process non-linear associations</a:t>
            </a:r>
            <a:endParaRPr>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390587" y="540038"/>
            <a:ext cx="8283925" cy="4063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sz="2400">
                <a:highlight>
                  <a:srgbClr val="FFFFFF"/>
                </a:highlight>
                <a:latin typeface="Arial"/>
                <a:ea typeface="Arial"/>
                <a:cs typeface="Arial"/>
                <a:sym typeface="Arial"/>
              </a:rPr>
              <a:t>Layers of feed forward neural network</a:t>
            </a:r>
            <a:endParaRPr sz="2400">
              <a:highlight>
                <a:srgbClr val="FFFFFF"/>
              </a:highlight>
              <a:latin typeface="Arial"/>
              <a:ea typeface="Arial"/>
              <a:cs typeface="Arial"/>
              <a:sym typeface="Arial"/>
            </a:endParaRPr>
          </a:p>
          <a:p>
            <a:pPr indent="0" lvl="0" marL="0" rtl="0" algn="l">
              <a:lnSpc>
                <a:spcPct val="115000"/>
              </a:lnSpc>
              <a:spcBef>
                <a:spcPts val="400"/>
              </a:spcBef>
              <a:spcAft>
                <a:spcPts val="0"/>
              </a:spcAft>
              <a:buNone/>
            </a:pPr>
            <a:r>
              <a:t/>
            </a:r>
            <a:endParaRPr b="0" sz="1100">
              <a:solidFill>
                <a:srgbClr val="000000"/>
              </a:solidFill>
              <a:latin typeface="Arial"/>
              <a:ea typeface="Arial"/>
              <a:cs typeface="Arial"/>
              <a:sym typeface="Arial"/>
            </a:endParaRPr>
          </a:p>
          <a:p>
            <a:pPr indent="0" lvl="0" marL="0" rtl="0" algn="l">
              <a:lnSpc>
                <a:spcPct val="115000"/>
              </a:lnSpc>
              <a:spcBef>
                <a:spcPts val="1400"/>
              </a:spcBef>
              <a:spcAft>
                <a:spcPts val="0"/>
              </a:spcAft>
              <a:buSzPts val="990"/>
              <a:buNone/>
            </a:pPr>
            <a:r>
              <a:t/>
            </a:r>
            <a:endParaRPr sz="2370">
              <a:latin typeface="Arial"/>
              <a:ea typeface="Arial"/>
              <a:cs typeface="Arial"/>
              <a:sym typeface="Arial"/>
            </a:endParaRPr>
          </a:p>
          <a:p>
            <a:pPr indent="0" lvl="0" marL="0" rtl="0" algn="l">
              <a:spcBef>
                <a:spcPts val="400"/>
              </a:spcBef>
              <a:spcAft>
                <a:spcPts val="0"/>
              </a:spcAft>
              <a:buSzPts val="990"/>
              <a:buNone/>
            </a:pPr>
            <a:r>
              <a:t/>
            </a:r>
            <a:endParaRPr sz="3240"/>
          </a:p>
        </p:txBody>
      </p:sp>
      <p:sp>
        <p:nvSpPr>
          <p:cNvPr id="96" name="Google Shape;96;p18"/>
          <p:cNvSpPr txBox="1"/>
          <p:nvPr>
            <p:ph idx="1" type="body"/>
          </p:nvPr>
        </p:nvSpPr>
        <p:spPr>
          <a:xfrm>
            <a:off x="311700" y="1053325"/>
            <a:ext cx="8520600" cy="3302700"/>
          </a:xfrm>
          <a:prstGeom prst="rect">
            <a:avLst/>
          </a:prstGeom>
        </p:spPr>
        <p:txBody>
          <a:bodyPr anchorCtr="0" anchor="t" bIns="91425" lIns="91425" spcFirstLastPara="1" rIns="91425" wrap="square" tIns="91425">
            <a:noAutofit/>
          </a:bodyPr>
          <a:lstStyle/>
          <a:p>
            <a:pPr indent="-320040" lvl="0" marL="635000" rtl="0" algn="l">
              <a:lnSpc>
                <a:spcPct val="100000"/>
              </a:lnSpc>
              <a:spcBef>
                <a:spcPts val="0"/>
              </a:spcBef>
              <a:spcAft>
                <a:spcPts val="0"/>
              </a:spcAft>
              <a:buClr>
                <a:srgbClr val="212121"/>
              </a:buClr>
              <a:buSzPts val="1440"/>
              <a:buFont typeface="Arial"/>
              <a:buChar char="●"/>
            </a:pPr>
            <a:r>
              <a:rPr lang="en" sz="1440">
                <a:solidFill>
                  <a:srgbClr val="212121"/>
                </a:solidFill>
                <a:highlight>
                  <a:srgbClr val="FFFFFF"/>
                </a:highlight>
                <a:latin typeface="Arial"/>
                <a:ea typeface="Arial"/>
                <a:cs typeface="Arial"/>
                <a:sym typeface="Arial"/>
              </a:rPr>
              <a:t>Input layer:</a:t>
            </a:r>
            <a:endParaRPr sz="1440">
              <a:solidFill>
                <a:srgbClr val="212121"/>
              </a:solidFill>
              <a:highlight>
                <a:srgbClr val="FFFFFF"/>
              </a:highlight>
              <a:latin typeface="Arial"/>
              <a:ea typeface="Arial"/>
              <a:cs typeface="Arial"/>
              <a:sym typeface="Arial"/>
            </a:endParaRPr>
          </a:p>
          <a:p>
            <a:pPr indent="0" lvl="0" marL="0" rtl="0" algn="l">
              <a:lnSpc>
                <a:spcPct val="100000"/>
              </a:lnSpc>
              <a:spcBef>
                <a:spcPts val="2900"/>
              </a:spcBef>
              <a:spcAft>
                <a:spcPts val="0"/>
              </a:spcAft>
              <a:buSzPts val="770"/>
              <a:buNone/>
            </a:pPr>
            <a:r>
              <a:rPr lang="en" sz="1440">
                <a:solidFill>
                  <a:srgbClr val="212121"/>
                </a:solidFill>
                <a:highlight>
                  <a:srgbClr val="FFFFFF"/>
                </a:highlight>
                <a:latin typeface="Arial"/>
                <a:ea typeface="Arial"/>
                <a:cs typeface="Arial"/>
                <a:sym typeface="Arial"/>
              </a:rPr>
              <a:t>The neurons of this layer receive input and pass it on to the other layers of the network. Feature or attribute numbers in the dataset must match the number of neurons in the input layer.</a:t>
            </a:r>
            <a:endParaRPr sz="1440">
              <a:solidFill>
                <a:srgbClr val="212121"/>
              </a:solidFill>
              <a:highlight>
                <a:srgbClr val="FFFFFF"/>
              </a:highlight>
              <a:latin typeface="Arial"/>
              <a:ea typeface="Arial"/>
              <a:cs typeface="Arial"/>
              <a:sym typeface="Arial"/>
            </a:endParaRPr>
          </a:p>
          <a:p>
            <a:pPr indent="-320040" lvl="0" marL="635000" rtl="0" algn="l">
              <a:lnSpc>
                <a:spcPct val="100000"/>
              </a:lnSpc>
              <a:spcBef>
                <a:spcPts val="2400"/>
              </a:spcBef>
              <a:spcAft>
                <a:spcPts val="0"/>
              </a:spcAft>
              <a:buClr>
                <a:srgbClr val="212121"/>
              </a:buClr>
              <a:buSzPts val="1440"/>
              <a:buFont typeface="Arial"/>
              <a:buChar char="●"/>
            </a:pPr>
            <a:r>
              <a:rPr lang="en" sz="1440">
                <a:solidFill>
                  <a:srgbClr val="212121"/>
                </a:solidFill>
                <a:highlight>
                  <a:srgbClr val="FFFFFF"/>
                </a:highlight>
                <a:latin typeface="Arial"/>
                <a:ea typeface="Arial"/>
                <a:cs typeface="Arial"/>
                <a:sym typeface="Arial"/>
              </a:rPr>
              <a:t>Output layer:</a:t>
            </a:r>
            <a:endParaRPr sz="1440">
              <a:solidFill>
                <a:srgbClr val="212121"/>
              </a:solidFill>
              <a:highlight>
                <a:srgbClr val="FFFFFF"/>
              </a:highlight>
              <a:latin typeface="Arial"/>
              <a:ea typeface="Arial"/>
              <a:cs typeface="Arial"/>
              <a:sym typeface="Arial"/>
            </a:endParaRPr>
          </a:p>
          <a:p>
            <a:pPr indent="0" lvl="0" marL="0" rtl="0" algn="l">
              <a:lnSpc>
                <a:spcPct val="100000"/>
              </a:lnSpc>
              <a:spcBef>
                <a:spcPts val="2900"/>
              </a:spcBef>
              <a:spcAft>
                <a:spcPts val="0"/>
              </a:spcAft>
              <a:buSzPts val="770"/>
              <a:buNone/>
            </a:pPr>
            <a:r>
              <a:rPr lang="en" sz="1440">
                <a:solidFill>
                  <a:srgbClr val="212121"/>
                </a:solidFill>
                <a:highlight>
                  <a:srgbClr val="FFFFFF"/>
                </a:highlight>
                <a:latin typeface="Arial"/>
                <a:ea typeface="Arial"/>
                <a:cs typeface="Arial"/>
                <a:sym typeface="Arial"/>
              </a:rPr>
              <a:t>According to the type of model getting built, this layer represents the forecasted feature.</a:t>
            </a:r>
            <a:endParaRPr sz="1440">
              <a:solidFill>
                <a:srgbClr val="212121"/>
              </a:solidFill>
              <a:highlight>
                <a:srgbClr val="FFFFFF"/>
              </a:highlight>
              <a:latin typeface="Arial"/>
              <a:ea typeface="Arial"/>
              <a:cs typeface="Arial"/>
              <a:sym typeface="Arial"/>
            </a:endParaRPr>
          </a:p>
          <a:p>
            <a:pPr indent="-320040" lvl="0" marL="635000" rtl="0" algn="l">
              <a:lnSpc>
                <a:spcPct val="100000"/>
              </a:lnSpc>
              <a:spcBef>
                <a:spcPts val="2400"/>
              </a:spcBef>
              <a:spcAft>
                <a:spcPts val="0"/>
              </a:spcAft>
              <a:buClr>
                <a:srgbClr val="212121"/>
              </a:buClr>
              <a:buSzPts val="1440"/>
              <a:buFont typeface="Arial"/>
              <a:buChar char="●"/>
            </a:pPr>
            <a:r>
              <a:rPr lang="en" sz="1440">
                <a:solidFill>
                  <a:srgbClr val="212121"/>
                </a:solidFill>
                <a:highlight>
                  <a:srgbClr val="FFFFFF"/>
                </a:highlight>
                <a:latin typeface="Arial"/>
                <a:ea typeface="Arial"/>
                <a:cs typeface="Arial"/>
                <a:sym typeface="Arial"/>
              </a:rPr>
              <a:t>Hidden layer:</a:t>
            </a:r>
            <a:endParaRPr sz="1440">
              <a:solidFill>
                <a:srgbClr val="212121"/>
              </a:solidFill>
              <a:highlight>
                <a:srgbClr val="FFFFFF"/>
              </a:highlight>
              <a:latin typeface="Arial"/>
              <a:ea typeface="Arial"/>
              <a:cs typeface="Arial"/>
              <a:sym typeface="Arial"/>
            </a:endParaRPr>
          </a:p>
          <a:p>
            <a:pPr indent="0" lvl="0" marL="0" rtl="0" algn="l">
              <a:lnSpc>
                <a:spcPct val="100000"/>
              </a:lnSpc>
              <a:spcBef>
                <a:spcPts val="2900"/>
              </a:spcBef>
              <a:spcAft>
                <a:spcPts val="0"/>
              </a:spcAft>
              <a:buSzPts val="770"/>
              <a:buNone/>
            </a:pPr>
            <a:r>
              <a:rPr lang="en" sz="1370">
                <a:solidFill>
                  <a:srgbClr val="000000"/>
                </a:solidFill>
                <a:latin typeface="Arial"/>
                <a:ea typeface="Arial"/>
                <a:cs typeface="Arial"/>
                <a:sym typeface="Arial"/>
              </a:rPr>
              <a:t>In a neural network, a hidden layer is any layer of neurons between the input layer and the output layer. These layers are called "hidden" because they are not directly exposed to the input or output; rather, they transform the input data into a form that can be used to make predictions or classifications.</a:t>
            </a:r>
            <a:endParaRPr sz="1370">
              <a:solidFill>
                <a:srgbClr val="000000"/>
              </a:solidFill>
              <a:latin typeface="Arial"/>
              <a:ea typeface="Arial"/>
              <a:cs typeface="Arial"/>
              <a:sym typeface="Arial"/>
            </a:endParaRPr>
          </a:p>
          <a:p>
            <a:pPr indent="0" lvl="0" marL="0" rtl="0" algn="l">
              <a:lnSpc>
                <a:spcPct val="100000"/>
              </a:lnSpc>
              <a:spcBef>
                <a:spcPts val="1200"/>
              </a:spcBef>
              <a:spcAft>
                <a:spcPts val="1200"/>
              </a:spcAft>
              <a:buSzPts val="770"/>
              <a:buNone/>
            </a:pPr>
            <a:r>
              <a:t/>
            </a:r>
            <a:endParaRPr sz="186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9"/>
          <p:cNvPicPr preferRelativeResize="0"/>
          <p:nvPr/>
        </p:nvPicPr>
        <p:blipFill>
          <a:blip r:embed="rId3">
            <a:alphaModFix/>
          </a:blip>
          <a:stretch>
            <a:fillRect/>
          </a:stretch>
        </p:blipFill>
        <p:spPr>
          <a:xfrm>
            <a:off x="0" y="538821"/>
            <a:ext cx="9144000" cy="39540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0"/>
          <p:cNvPicPr preferRelativeResize="0"/>
          <p:nvPr/>
        </p:nvPicPr>
        <p:blipFill>
          <a:blip r:embed="rId3">
            <a:alphaModFix/>
          </a:blip>
          <a:stretch>
            <a:fillRect/>
          </a:stretch>
        </p:blipFill>
        <p:spPr>
          <a:xfrm>
            <a:off x="269025" y="-71000"/>
            <a:ext cx="8472576"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91064"/>
              </a:lnSpc>
              <a:spcBef>
                <a:spcPts val="0"/>
              </a:spcBef>
              <a:spcAft>
                <a:spcPts val="0"/>
              </a:spcAft>
              <a:buNone/>
            </a:pPr>
            <a:r>
              <a:rPr lang="en" sz="3316">
                <a:highlight>
                  <a:srgbClr val="FFFFFF"/>
                </a:highlight>
                <a:latin typeface="Arial"/>
                <a:ea typeface="Arial"/>
                <a:cs typeface="Arial"/>
                <a:sym typeface="Arial"/>
              </a:rPr>
              <a:t>How Machine Learning Works?</a:t>
            </a:r>
            <a:endParaRPr sz="3316">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13" name="Google Shape;113;p21"/>
          <p:cNvSpPr txBox="1"/>
          <p:nvPr>
            <p:ph idx="1" type="body"/>
          </p:nvPr>
        </p:nvSpPr>
        <p:spPr>
          <a:xfrm>
            <a:off x="311700" y="1266325"/>
            <a:ext cx="8587800" cy="3302700"/>
          </a:xfrm>
          <a:prstGeom prst="rect">
            <a:avLst/>
          </a:prstGeom>
        </p:spPr>
        <p:txBody>
          <a:bodyPr anchorCtr="0" anchor="t" bIns="91425" lIns="91425" spcFirstLastPara="1" rIns="91425" wrap="square" tIns="91425">
            <a:normAutofit/>
          </a:bodyPr>
          <a:lstStyle/>
          <a:p>
            <a:pPr indent="0" lvl="0" marL="0" rtl="0" algn="l">
              <a:lnSpc>
                <a:spcPct val="91064"/>
              </a:lnSpc>
              <a:spcBef>
                <a:spcPts val="0"/>
              </a:spcBef>
              <a:spcAft>
                <a:spcPts val="0"/>
              </a:spcAft>
              <a:buNone/>
            </a:pPr>
            <a:r>
              <a:rPr lang="en" sz="1600">
                <a:solidFill>
                  <a:srgbClr val="000000"/>
                </a:solidFill>
                <a:highlight>
                  <a:srgbClr val="FFFFFF"/>
                </a:highlight>
                <a:latin typeface="Arial"/>
                <a:ea typeface="Arial"/>
                <a:cs typeface="Arial"/>
                <a:sym typeface="Arial"/>
              </a:rPr>
              <a:t>The working of machine learning models can be understood by the example of identifying the</a:t>
            </a:r>
            <a:endParaRPr sz="1600">
              <a:solidFill>
                <a:srgbClr val="000000"/>
              </a:solidFill>
              <a:highlight>
                <a:srgbClr val="FFFFFF"/>
              </a:highlight>
              <a:latin typeface="Arial"/>
              <a:ea typeface="Arial"/>
              <a:cs typeface="Arial"/>
              <a:sym typeface="Arial"/>
            </a:endParaRPr>
          </a:p>
          <a:p>
            <a:pPr indent="0" lvl="0" marL="0" rtl="0" algn="l">
              <a:lnSpc>
                <a:spcPct val="91064"/>
              </a:lnSpc>
              <a:spcBef>
                <a:spcPts val="0"/>
              </a:spcBef>
              <a:spcAft>
                <a:spcPts val="0"/>
              </a:spcAft>
              <a:buNone/>
            </a:pPr>
            <a:r>
              <a:rPr lang="en" sz="1600">
                <a:solidFill>
                  <a:srgbClr val="000000"/>
                </a:solidFill>
                <a:highlight>
                  <a:srgbClr val="FFFFFF"/>
                </a:highlight>
                <a:latin typeface="Arial"/>
                <a:ea typeface="Arial"/>
                <a:cs typeface="Arial"/>
                <a:sym typeface="Arial"/>
              </a:rPr>
              <a:t>image of a cat or dog. To identify this, the ML model takes images of both cat and dog as input, extracts the different features of images such as shape, height, nose, eyes, etc., applies the classification algorithm, and predict the output.</a:t>
            </a:r>
            <a:endParaRPr sz="160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sz="1600"/>
          </a:p>
        </p:txBody>
      </p:sp>
      <p:pic>
        <p:nvPicPr>
          <p:cNvPr id="114" name="Google Shape;114;p21"/>
          <p:cNvPicPr preferRelativeResize="0"/>
          <p:nvPr/>
        </p:nvPicPr>
        <p:blipFill>
          <a:blip r:embed="rId3">
            <a:alphaModFix/>
          </a:blip>
          <a:stretch>
            <a:fillRect/>
          </a:stretch>
        </p:blipFill>
        <p:spPr>
          <a:xfrm>
            <a:off x="1488975" y="2657825"/>
            <a:ext cx="5801075" cy="1752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