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42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8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4037" y="3221512"/>
            <a:ext cx="13521036" cy="106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FFFFFF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Preprocessing and visualization </a:t>
            </a:r>
            <a:endParaRPr lang="en-US" sz="6707" dirty="0"/>
          </a:p>
        </p:txBody>
      </p:sp>
      <p:sp>
        <p:nvSpPr>
          <p:cNvPr id="5" name="Text 2"/>
          <p:cNvSpPr/>
          <p:nvPr/>
        </p:nvSpPr>
        <p:spPr>
          <a:xfrm>
            <a:off x="864037" y="4634746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674466" y="579863"/>
            <a:ext cx="13521036" cy="76497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chemeClr val="bg1"/>
                </a:solidFill>
              </a:rPr>
              <a:t>Agenda </a:t>
            </a:r>
          </a:p>
          <a:p>
            <a:pPr marL="857250" indent="-857250">
              <a:lnSpc>
                <a:spcPts val="8384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Machine learning Workflow</a:t>
            </a:r>
          </a:p>
          <a:p>
            <a:pPr marL="857250" indent="-857250">
              <a:lnSpc>
                <a:spcPts val="8384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Data Quality Dimensions </a:t>
            </a:r>
          </a:p>
          <a:p>
            <a:pPr marL="857250" indent="-857250">
              <a:lnSpc>
                <a:spcPts val="8384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Handling Missing Values </a:t>
            </a:r>
          </a:p>
          <a:p>
            <a:pPr marL="857250" indent="-857250">
              <a:lnSpc>
                <a:spcPts val="8384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Titanic Dataset Case Study</a:t>
            </a:r>
          </a:p>
          <a:p>
            <a:pPr marL="857250" indent="-857250">
              <a:lnSpc>
                <a:spcPts val="8384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Encoding Techniques </a:t>
            </a:r>
          </a:p>
          <a:p>
            <a:pPr marL="857250" indent="-857250">
              <a:lnSpc>
                <a:spcPts val="8384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IBM HR Dataset Case Study </a:t>
            </a:r>
          </a:p>
          <a:p>
            <a:pPr marL="857250" indent="-857250">
              <a:lnSpc>
                <a:spcPts val="8384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bg1"/>
              </a:solidFill>
            </a:endParaRPr>
          </a:p>
          <a:p>
            <a:pPr marL="857250" indent="-857250">
              <a:lnSpc>
                <a:spcPts val="8384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bg1"/>
              </a:solidFill>
            </a:endParaRPr>
          </a:p>
          <a:p>
            <a:pPr marL="857250" indent="-857250">
              <a:lnSpc>
                <a:spcPts val="8384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bg1"/>
              </a:solidFill>
            </a:endParaRPr>
          </a:p>
          <a:p>
            <a:pPr marL="857250" indent="-857250">
              <a:lnSpc>
                <a:spcPts val="8384"/>
              </a:lnSpc>
              <a:buFont typeface="Wingdings" panose="05000000000000000000" pitchFamily="2" charset="2"/>
              <a:buChar char="q"/>
            </a:pPr>
            <a:endParaRPr lang="en-US" sz="6707" dirty="0">
              <a:solidFill>
                <a:schemeClr val="bg1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864037" y="4634746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350486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4037" y="1163241"/>
            <a:ext cx="780728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Machine Learning Workflow</a:t>
            </a:r>
            <a:endParaRPr lang="en-US" sz="4860" dirty="0"/>
          </a:p>
        </p:txBody>
      </p:sp>
      <p:sp>
        <p:nvSpPr>
          <p:cNvPr id="5" name="Shape 2"/>
          <p:cNvSpPr/>
          <p:nvPr/>
        </p:nvSpPr>
        <p:spPr>
          <a:xfrm>
            <a:off x="1209675" y="2305050"/>
            <a:ext cx="49292" cy="4761309"/>
          </a:xfrm>
          <a:prstGeom prst="roundRect">
            <a:avLst>
              <a:gd name="adj" fmla="val 225391"/>
            </a:avLst>
          </a:prstGeom>
          <a:solidFill>
            <a:srgbClr val="CECEC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1512034" y="2835712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CECEC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956608" y="2582704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154728" y="2675215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6"/>
          <p:cNvSpPr/>
          <p:nvPr/>
        </p:nvSpPr>
        <p:spPr>
          <a:xfrm>
            <a:off x="2592110" y="255186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Collection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2592110" y="3085743"/>
            <a:ext cx="111742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Gather relevant data from various sources.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1512034" y="4505087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CECEC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956608" y="4252079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130796" y="4344591"/>
            <a:ext cx="20693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16" dirty="0"/>
          </a:p>
        </p:txBody>
      </p:sp>
      <p:sp>
        <p:nvSpPr>
          <p:cNvPr id="14" name="Text 11"/>
          <p:cNvSpPr/>
          <p:nvPr/>
        </p:nvSpPr>
        <p:spPr>
          <a:xfrm>
            <a:off x="2592110" y="422124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Preprocessing</a:t>
            </a:r>
            <a:endParaRPr lang="en-US" sz="2430" dirty="0"/>
          </a:p>
        </p:txBody>
      </p:sp>
      <p:sp>
        <p:nvSpPr>
          <p:cNvPr id="15" name="Text 12"/>
          <p:cNvSpPr/>
          <p:nvPr/>
        </p:nvSpPr>
        <p:spPr>
          <a:xfrm>
            <a:off x="2592110" y="4755118"/>
            <a:ext cx="111742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Clean, transform, and prepare the data for modeling.</a:t>
            </a:r>
            <a:endParaRPr lang="en-US" sz="1944" dirty="0"/>
          </a:p>
        </p:txBody>
      </p:sp>
      <p:sp>
        <p:nvSpPr>
          <p:cNvPr id="16" name="Shape 13"/>
          <p:cNvSpPr/>
          <p:nvPr/>
        </p:nvSpPr>
        <p:spPr>
          <a:xfrm>
            <a:off x="1512034" y="6174462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CECEC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4"/>
          <p:cNvSpPr/>
          <p:nvPr/>
        </p:nvSpPr>
        <p:spPr>
          <a:xfrm>
            <a:off x="956608" y="5921454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1132106" y="6013966"/>
            <a:ext cx="20431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916" dirty="0"/>
          </a:p>
        </p:txBody>
      </p:sp>
      <p:sp>
        <p:nvSpPr>
          <p:cNvPr id="19" name="Text 16"/>
          <p:cNvSpPr/>
          <p:nvPr/>
        </p:nvSpPr>
        <p:spPr>
          <a:xfrm>
            <a:off x="2592110" y="589061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Training</a:t>
            </a:r>
            <a:endParaRPr lang="en-US" sz="2430" dirty="0"/>
          </a:p>
        </p:txBody>
      </p:sp>
      <p:sp>
        <p:nvSpPr>
          <p:cNvPr id="20" name="Text 17"/>
          <p:cNvSpPr/>
          <p:nvPr/>
        </p:nvSpPr>
        <p:spPr>
          <a:xfrm>
            <a:off x="2592110" y="6424493"/>
            <a:ext cx="111742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Build and train machine learning models on the preprocessed data.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674466" y="1623059"/>
            <a:ext cx="700528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Quality Dimensions </a:t>
            </a:r>
            <a:endParaRPr lang="en-US" sz="4860" dirty="0"/>
          </a:p>
        </p:txBody>
      </p:sp>
      <p:sp>
        <p:nvSpPr>
          <p:cNvPr id="6" name="Text 3"/>
          <p:cNvSpPr/>
          <p:nvPr/>
        </p:nvSpPr>
        <p:spPr>
          <a:xfrm>
            <a:off x="1258967" y="4728805"/>
            <a:ext cx="350389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5767626" y="4728805"/>
            <a:ext cx="350389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10276284" y="4247436"/>
            <a:ext cx="350389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10276284" y="4728805"/>
            <a:ext cx="350389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4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1F8D3-8D21-AF31-96FE-BF9341494412}"/>
              </a:ext>
            </a:extLst>
          </p:cNvPr>
          <p:cNvSpPr txBox="1"/>
          <p:nvPr/>
        </p:nvSpPr>
        <p:spPr>
          <a:xfrm>
            <a:off x="850226" y="3033503"/>
            <a:ext cx="13275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8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Completeness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Uniqueness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Consistency</a:t>
            </a:r>
            <a:endParaRPr lang="en-US" sz="2800" dirty="0"/>
          </a:p>
          <a:p>
            <a:pPr marL="342900" indent="-342900">
              <a:buFont typeface="+mj-lt"/>
              <a:buAutoNum type="arabicParenR"/>
            </a:pPr>
            <a:r>
              <a:rPr lang="en-US" sz="28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Accuracy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Validity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Timeliness</a:t>
            </a:r>
            <a:endParaRPr lang="en-US" sz="2800" dirty="0"/>
          </a:p>
          <a:p>
            <a:pPr marL="342900" indent="-342900">
              <a:buFont typeface="+mj-lt"/>
              <a:buAutoNum type="arabicParenR"/>
            </a:pPr>
            <a:endParaRPr lang="en-US" sz="1800" dirty="0"/>
          </a:p>
          <a:p>
            <a:pPr marL="342900" indent="-342900">
              <a:buFont typeface="+mj-lt"/>
              <a:buAutoNum type="arabicParenR"/>
            </a:pPr>
            <a:endParaRPr lang="en-US" sz="1800" dirty="0"/>
          </a:p>
          <a:p>
            <a:pPr marL="342900" indent="-342900">
              <a:buFont typeface="+mj-lt"/>
              <a:buAutoNum type="arabicParenR"/>
            </a:pPr>
            <a:endParaRPr lang="en-US" sz="1800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4037" y="2016323"/>
            <a:ext cx="683287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Handling Missing Values</a:t>
            </a:r>
            <a:endParaRPr lang="en-US" sz="4860" dirty="0"/>
          </a:p>
        </p:txBody>
      </p:sp>
      <p:sp>
        <p:nvSpPr>
          <p:cNvPr id="5" name="Shape 2"/>
          <p:cNvSpPr/>
          <p:nvPr/>
        </p:nvSpPr>
        <p:spPr>
          <a:xfrm>
            <a:off x="864037" y="3435787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062157" y="3528298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4"/>
          <p:cNvSpPr/>
          <p:nvPr/>
        </p:nvSpPr>
        <p:spPr>
          <a:xfrm>
            <a:off x="1666280" y="343578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Deletion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1666280" y="3969663"/>
            <a:ext cx="333398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Removing rows or columns with missing data.</a:t>
            </a:r>
            <a:endParaRPr lang="en-US" sz="1944" dirty="0"/>
          </a:p>
        </p:txBody>
      </p:sp>
      <p:sp>
        <p:nvSpPr>
          <p:cNvPr id="9" name="Shape 6"/>
          <p:cNvSpPr/>
          <p:nvPr/>
        </p:nvSpPr>
        <p:spPr>
          <a:xfrm>
            <a:off x="5247084" y="3435787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5421273" y="3528298"/>
            <a:ext cx="20693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8"/>
          <p:cNvSpPr/>
          <p:nvPr/>
        </p:nvSpPr>
        <p:spPr>
          <a:xfrm>
            <a:off x="6049328" y="343578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Imputation</a:t>
            </a:r>
            <a:endParaRPr lang="en-US" sz="2430" dirty="0"/>
          </a:p>
        </p:txBody>
      </p:sp>
      <p:sp>
        <p:nvSpPr>
          <p:cNvPr id="12" name="Text 9"/>
          <p:cNvSpPr/>
          <p:nvPr/>
        </p:nvSpPr>
        <p:spPr>
          <a:xfrm>
            <a:off x="6049328" y="3969663"/>
            <a:ext cx="333398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Estimating missing values based on statistical methods.</a:t>
            </a:r>
            <a:endParaRPr lang="en-US" sz="1944" dirty="0"/>
          </a:p>
        </p:txBody>
      </p:sp>
      <p:sp>
        <p:nvSpPr>
          <p:cNvPr id="13" name="Shape 10"/>
          <p:cNvSpPr/>
          <p:nvPr/>
        </p:nvSpPr>
        <p:spPr>
          <a:xfrm>
            <a:off x="9630132" y="3435787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9805630" y="3528298"/>
            <a:ext cx="20431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2"/>
          <p:cNvSpPr/>
          <p:nvPr/>
        </p:nvSpPr>
        <p:spPr>
          <a:xfrm>
            <a:off x="10432375" y="343578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Interpolation</a:t>
            </a:r>
            <a:endParaRPr lang="en-US" sz="2430" dirty="0"/>
          </a:p>
        </p:txBody>
      </p:sp>
      <p:sp>
        <p:nvSpPr>
          <p:cNvPr id="16" name="Text 13"/>
          <p:cNvSpPr/>
          <p:nvPr/>
        </p:nvSpPr>
        <p:spPr>
          <a:xfrm>
            <a:off x="10432375" y="3969663"/>
            <a:ext cx="3333988" cy="1204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Inferring missing values from neighboring data points. (Time series data)</a:t>
            </a:r>
            <a:endParaRPr lang="en-US" sz="1944" dirty="0"/>
          </a:p>
        </p:txBody>
      </p:sp>
      <p:sp>
        <p:nvSpPr>
          <p:cNvPr id="17" name="Shape 14"/>
          <p:cNvSpPr/>
          <p:nvPr/>
        </p:nvSpPr>
        <p:spPr>
          <a:xfrm>
            <a:off x="864037" y="5284232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1037153" y="5376743"/>
            <a:ext cx="20919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916" dirty="0"/>
          </a:p>
        </p:txBody>
      </p:sp>
      <p:sp>
        <p:nvSpPr>
          <p:cNvPr id="19" name="Text 16"/>
          <p:cNvSpPr/>
          <p:nvPr/>
        </p:nvSpPr>
        <p:spPr>
          <a:xfrm>
            <a:off x="1666280" y="528423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Advanced Techniques</a:t>
            </a:r>
            <a:endParaRPr lang="en-US" sz="2430" dirty="0"/>
          </a:p>
        </p:txBody>
      </p:sp>
      <p:sp>
        <p:nvSpPr>
          <p:cNvPr id="20" name="Text 17"/>
          <p:cNvSpPr/>
          <p:nvPr/>
        </p:nvSpPr>
        <p:spPr>
          <a:xfrm>
            <a:off x="1666280" y="5818108"/>
            <a:ext cx="121000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Using machine learning models to predict missing values.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C81FFF-8E7B-C2AE-8590-349393C5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79" y="3088888"/>
            <a:ext cx="11625766" cy="18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0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4037" y="2619851"/>
            <a:ext cx="617267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Encoding Techinques </a:t>
            </a:r>
            <a:endParaRPr lang="en-US" sz="4860" dirty="0"/>
          </a:p>
        </p:txBody>
      </p:sp>
      <p:sp>
        <p:nvSpPr>
          <p:cNvPr id="5" name="Shape 2"/>
          <p:cNvSpPr/>
          <p:nvPr/>
        </p:nvSpPr>
        <p:spPr>
          <a:xfrm>
            <a:off x="864037" y="3761661"/>
            <a:ext cx="4136231" cy="1848088"/>
          </a:xfrm>
          <a:prstGeom prst="roundRect">
            <a:avLst>
              <a:gd name="adj" fmla="val 6012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126093" y="402371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Label Encoding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1126093" y="4557593"/>
            <a:ext cx="361211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Assign numeric values to categorical labels.</a:t>
            </a:r>
            <a:endParaRPr lang="en-US" sz="1944" dirty="0"/>
          </a:p>
        </p:txBody>
      </p:sp>
      <p:sp>
        <p:nvSpPr>
          <p:cNvPr id="8" name="Shape 5"/>
          <p:cNvSpPr/>
          <p:nvPr/>
        </p:nvSpPr>
        <p:spPr>
          <a:xfrm>
            <a:off x="5247084" y="3761661"/>
            <a:ext cx="4136231" cy="1848088"/>
          </a:xfrm>
          <a:prstGeom prst="roundRect">
            <a:avLst>
              <a:gd name="adj" fmla="val 6012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5509141" y="402371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One-Hot Encoding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5509141" y="4557593"/>
            <a:ext cx="361211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 binary columns for each unique category.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9630132" y="3761661"/>
            <a:ext cx="4136231" cy="1848088"/>
          </a:xfrm>
          <a:prstGeom prst="roundRect">
            <a:avLst>
              <a:gd name="adj" fmla="val 6012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9892189" y="402371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Hash Encoding</a:t>
            </a:r>
            <a:endParaRPr lang="en-US" sz="2430" dirty="0"/>
          </a:p>
        </p:txBody>
      </p:sp>
      <p:sp>
        <p:nvSpPr>
          <p:cNvPr id="13" name="Text 10"/>
          <p:cNvSpPr/>
          <p:nvPr/>
        </p:nvSpPr>
        <p:spPr>
          <a:xfrm>
            <a:off x="9892189" y="4557593"/>
            <a:ext cx="361211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Represent categories as unique hash values.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162</Words>
  <Application>Microsoft Office PowerPoint</Application>
  <PresentationFormat>Custom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Gelasio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منة الله اسامه محمد عادل عباس الكحكى</cp:lastModifiedBy>
  <cp:revision>4</cp:revision>
  <dcterms:created xsi:type="dcterms:W3CDTF">2024-07-08T15:45:17Z</dcterms:created>
  <dcterms:modified xsi:type="dcterms:W3CDTF">2024-07-11T20:08:35Z</dcterms:modified>
</cp:coreProperties>
</file>