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6" roundtripDataSignature="AMtx7mhJ3SMLGBybZjz8FYOM4WGIzFzc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d9b9a81e5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d9b9a81e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d9b9a81e5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d9b9a81e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d6616b1d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d6616b1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e22a0316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e22a031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d6616b1dd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d6616b1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dce11c70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dce11c7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d6616b1dd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d6616b1d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d6616b1dd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d6616b1d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d6616b1dd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d6616b1d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d6616b1dd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d6616b1d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d9b9a81e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d9b9a81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d9b9a81e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d9b9a81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e22a031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e22a031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e22a0316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e22a031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dce11c70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dce11c70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dce11c70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dce11c7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d9b9a81e5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d9b9a81e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d9b9a81e5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d9b9a81e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d9b9a81e5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d9b9a81e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1792288" y="612775"/>
            <a:ext cx="5486400" cy="4114800"/>
          </a:xfrm>
          <a:prstGeom prst="rect">
            <a:avLst/>
          </a:prstGeom>
          <a:noFill/>
          <a:ln>
            <a:noFill/>
          </a:ln>
        </p:spPr>
      </p:sp>
      <p:sp>
        <p:nvSpPr>
          <p:cNvPr id="64" name="Google Shape;64;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jp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ed9b9a81e5_0_71"/>
          <p:cNvSpPr txBox="1"/>
          <p:nvPr>
            <p:ph type="ctrTitle"/>
          </p:nvPr>
        </p:nvSpPr>
        <p:spPr>
          <a:xfrm>
            <a:off x="465738" y="686175"/>
            <a:ext cx="7772400" cy="922500"/>
          </a:xfrm>
          <a:prstGeom prst="rect">
            <a:avLst/>
          </a:prstGeom>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None/>
            </a:pPr>
            <a:r>
              <a:t/>
            </a:r>
            <a:endParaRPr b="1" sz="2900">
              <a:solidFill>
                <a:srgbClr val="0F0F0F"/>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US" sz="2788">
                <a:solidFill>
                  <a:srgbClr val="0F0F0F"/>
                </a:solidFill>
                <a:highlight>
                  <a:srgbClr val="FFFFFF"/>
                </a:highlight>
                <a:latin typeface="Roboto"/>
                <a:ea typeface="Roboto"/>
                <a:cs typeface="Roboto"/>
                <a:sym typeface="Roboto"/>
              </a:rPr>
              <a:t>Polynomial Regression</a:t>
            </a:r>
            <a:endParaRPr b="1" sz="2788">
              <a:solidFill>
                <a:srgbClr val="0F0F0F"/>
              </a:solidFill>
              <a:highlight>
                <a:srgbClr val="FFFFFF"/>
              </a:highlight>
              <a:latin typeface="Roboto"/>
              <a:ea typeface="Roboto"/>
              <a:cs typeface="Roboto"/>
              <a:sym typeface="Roboto"/>
            </a:endParaRPr>
          </a:p>
          <a:p>
            <a:pPr indent="0" lvl="0" marL="0" rtl="0" algn="ctr">
              <a:spcBef>
                <a:spcPts val="0"/>
              </a:spcBef>
              <a:spcAft>
                <a:spcPts val="0"/>
              </a:spcAft>
              <a:buNone/>
            </a:pPr>
            <a:r>
              <a:t/>
            </a:r>
            <a:endParaRPr/>
          </a:p>
        </p:txBody>
      </p:sp>
      <p:pic>
        <p:nvPicPr>
          <p:cNvPr id="85" name="Google Shape;85;g2ed9b9a81e5_0_71"/>
          <p:cNvPicPr preferRelativeResize="0"/>
          <p:nvPr/>
        </p:nvPicPr>
        <p:blipFill>
          <a:blip r:embed="rId3">
            <a:alphaModFix/>
          </a:blip>
          <a:stretch>
            <a:fillRect/>
          </a:stretch>
        </p:blipFill>
        <p:spPr>
          <a:xfrm>
            <a:off x="194388" y="1570825"/>
            <a:ext cx="8755224" cy="1340575"/>
          </a:xfrm>
          <a:prstGeom prst="rect">
            <a:avLst/>
          </a:prstGeom>
          <a:noFill/>
          <a:ln>
            <a:noFill/>
          </a:ln>
        </p:spPr>
      </p:pic>
      <p:pic>
        <p:nvPicPr>
          <p:cNvPr id="86" name="Google Shape;86;g2ed9b9a81e5_0_71"/>
          <p:cNvPicPr preferRelativeResize="0"/>
          <p:nvPr/>
        </p:nvPicPr>
        <p:blipFill>
          <a:blip r:embed="rId4">
            <a:alphaModFix/>
          </a:blip>
          <a:stretch>
            <a:fillRect/>
          </a:stretch>
        </p:blipFill>
        <p:spPr>
          <a:xfrm>
            <a:off x="194400" y="3026850"/>
            <a:ext cx="8634150" cy="3743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2ed9b9a81e5_0_59"/>
          <p:cNvPicPr preferRelativeResize="0"/>
          <p:nvPr/>
        </p:nvPicPr>
        <p:blipFill>
          <a:blip r:embed="rId3">
            <a:alphaModFix/>
          </a:blip>
          <a:stretch>
            <a:fillRect/>
          </a:stretch>
        </p:blipFill>
        <p:spPr>
          <a:xfrm>
            <a:off x="152400" y="152400"/>
            <a:ext cx="8707725" cy="623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Logistic Regression in Machine Learning</a:t>
            </a:r>
            <a:endParaRPr/>
          </a:p>
        </p:txBody>
      </p:sp>
      <p:sp>
        <p:nvSpPr>
          <p:cNvPr id="141" name="Google Shape;141;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a:p>
            <a:pPr indent="0" lvl="0" marL="0" rtl="0" algn="ctr">
              <a:spcBef>
                <a:spcPts val="640"/>
              </a:spcBef>
              <a:spcAft>
                <a:spcPts val="0"/>
              </a:spcAft>
              <a:buClr>
                <a:srgbClr val="888888"/>
              </a:buClr>
              <a:buSzPts val="3200"/>
              <a:buNone/>
            </a:pPr>
            <a:r>
              <a:rPr lang="en-US"/>
              <a:t>Shorouk Ahmed</a:t>
            </a:r>
            <a:endParaRPr/>
          </a:p>
          <a:p>
            <a:pPr indent="0" lvl="0" marL="0" rtl="0" algn="l">
              <a:spcBef>
                <a:spcPts val="640"/>
              </a:spcBef>
              <a:spcAft>
                <a:spcPts val="0"/>
              </a:spcAft>
              <a:buClr>
                <a:srgbClr val="888888"/>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What is Logistic Regression?</a:t>
            </a:r>
            <a:endParaRPr/>
          </a:p>
        </p:txBody>
      </p:sp>
      <p:sp>
        <p:nvSpPr>
          <p:cNvPr id="147" name="Google Shape;14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Logistic Regression is a statistical method for binary classification.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Used to predict the probability of a binary outcome (0 or 1).</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Commonly used in various fields such as finance, healthcare, and marketing.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Applications of Logistic Regression</a:t>
            </a:r>
            <a:endParaRPr/>
          </a:p>
        </p:txBody>
      </p:sp>
      <p:sp>
        <p:nvSpPr>
          <p:cNvPr id="153" name="Google Shape;15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Medical diagnosis (e.g., predicting disease presence).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Credit scoring and fraud detection.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Marketing (e.g., predicting customer churn).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2ed6616b1dd_0_0"/>
          <p:cNvPicPr preferRelativeResize="0"/>
          <p:nvPr/>
        </p:nvPicPr>
        <p:blipFill>
          <a:blip r:embed="rId3">
            <a:alphaModFix/>
          </a:blip>
          <a:stretch>
            <a:fillRect/>
          </a:stretch>
        </p:blipFill>
        <p:spPr>
          <a:xfrm>
            <a:off x="152400" y="837237"/>
            <a:ext cx="8839200" cy="5183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Logistic vs. Linear Regression</a:t>
            </a:r>
            <a:endParaRPr/>
          </a:p>
        </p:txBody>
      </p:sp>
      <p:sp>
        <p:nvSpPr>
          <p:cNvPr id="164" name="Google Shape;164;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Linear Regression: Predicts continuous values.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Logistic Regression: Predicts probabilities for binary outcomes.</a:t>
            </a:r>
            <a:endParaRPr/>
          </a:p>
          <a:p>
            <a:pPr indent="-139700" lvl="0" marL="342900" rtl="0" algn="l">
              <a:spcBef>
                <a:spcPts val="640"/>
              </a:spcBef>
              <a:spcAft>
                <a:spcPts val="0"/>
              </a:spcAft>
              <a:buClr>
                <a:schemeClr val="dk1"/>
              </a:buClr>
              <a:buSzPts val="3200"/>
              <a:buNone/>
            </a:pPr>
            <a:r>
              <a:t/>
            </a:r>
            <a:endParaRPr sz="3200">
              <a:solidFill>
                <a:schemeClr val="dk1"/>
              </a:solidFill>
              <a:latin typeface="Calibri"/>
              <a:ea typeface="Calibri"/>
              <a:cs typeface="Calibri"/>
              <a:sym typeface="Calibri"/>
            </a:endParaRPr>
          </a:p>
        </p:txBody>
      </p:sp>
      <p:pic>
        <p:nvPicPr>
          <p:cNvPr id="165" name="Google Shape;165;p3"/>
          <p:cNvPicPr preferRelativeResize="0"/>
          <p:nvPr/>
        </p:nvPicPr>
        <p:blipFill>
          <a:blip r:embed="rId3">
            <a:alphaModFix/>
          </a:blip>
          <a:stretch>
            <a:fillRect/>
          </a:stretch>
        </p:blipFill>
        <p:spPr>
          <a:xfrm>
            <a:off x="4572000" y="3480473"/>
            <a:ext cx="3594650" cy="294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The Logistic (Sigmoid) Function</a:t>
            </a:r>
            <a:endParaRPr/>
          </a:p>
        </p:txBody>
      </p:sp>
      <p:sp>
        <p:nvSpPr>
          <p:cNvPr id="171" name="Google Shape;171;p4"/>
          <p:cNvSpPr txBox="1"/>
          <p:nvPr>
            <p:ph idx="1" type="body"/>
          </p:nvPr>
        </p:nvSpPr>
        <p:spPr>
          <a:xfrm>
            <a:off x="457200" y="17818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t/>
            </a:r>
            <a:endParaRPr/>
          </a:p>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Equation: σ(z) = 1 / (1 + e^-z)</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Maps any real-valued number into the [0, 1] interval.</a:t>
            </a:r>
            <a:endParaRPr sz="3200">
              <a:solidFill>
                <a:schemeClr val="dk1"/>
              </a:solidFill>
              <a:latin typeface="Calibri"/>
              <a:ea typeface="Calibri"/>
              <a:cs typeface="Calibri"/>
              <a:sym typeface="Calibri"/>
            </a:endParaRPr>
          </a:p>
          <a:p>
            <a:pPr indent="-431800" lvl="0" marL="342900" rtl="0" algn="l">
              <a:spcBef>
                <a:spcPts val="0"/>
              </a:spcBef>
              <a:spcAft>
                <a:spcPts val="0"/>
              </a:spcAft>
              <a:buSzPts val="3200"/>
              <a:buChar char="•"/>
            </a:pPr>
            <a:r>
              <a:rPr lang="en-US"/>
              <a:t>- Probability threshold (commonly 0.5) for classification.</a:t>
            </a:r>
            <a:endParaRPr/>
          </a:p>
          <a:p>
            <a:pPr indent="0" lvl="0" marL="342900" rtl="0" algn="l">
              <a:spcBef>
                <a:spcPts val="640"/>
              </a:spcBef>
              <a:spcAft>
                <a:spcPts val="0"/>
              </a:spcAft>
              <a:buNone/>
            </a:pPr>
            <a:r>
              <a:t/>
            </a:r>
            <a:endParaRPr/>
          </a:p>
          <a:p>
            <a:pPr indent="-139700" lvl="0" marL="342900" rtl="0" algn="l">
              <a:spcBef>
                <a:spcPts val="640"/>
              </a:spcBef>
              <a:spcAft>
                <a:spcPts val="0"/>
              </a:spcAft>
              <a:buClr>
                <a:schemeClr val="dk1"/>
              </a:buClr>
              <a:buSzPts val="3200"/>
              <a:buNone/>
            </a:pPr>
            <a:r>
              <a:t/>
            </a:r>
            <a:endParaRPr sz="3200">
              <a:solidFill>
                <a:schemeClr val="dk1"/>
              </a:solidFill>
              <a:latin typeface="Calibri"/>
              <a:ea typeface="Calibri"/>
              <a:cs typeface="Calibri"/>
              <a:sym typeface="Calibri"/>
            </a:endParaRPr>
          </a:p>
        </p:txBody>
      </p:sp>
      <p:pic>
        <p:nvPicPr>
          <p:cNvPr id="172" name="Google Shape;172;p4"/>
          <p:cNvPicPr preferRelativeResize="0"/>
          <p:nvPr/>
        </p:nvPicPr>
        <p:blipFill rotWithShape="1">
          <a:blip r:embed="rId3">
            <a:alphaModFix/>
          </a:blip>
          <a:srcRect b="21085" l="3898" r="7307" t="30562"/>
          <a:stretch/>
        </p:blipFill>
        <p:spPr>
          <a:xfrm>
            <a:off x="832244" y="1842350"/>
            <a:ext cx="5480907" cy="449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ee22a03162_0_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78" name="Google Shape;178;g2ee22a03162_0_2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79" name="Google Shape;179;g2ee22a03162_0_20"/>
          <p:cNvPicPr preferRelativeResize="0"/>
          <p:nvPr/>
        </p:nvPicPr>
        <p:blipFill>
          <a:blip r:embed="rId3">
            <a:alphaModFix/>
          </a:blip>
          <a:stretch>
            <a:fillRect/>
          </a:stretch>
        </p:blipFill>
        <p:spPr>
          <a:xfrm>
            <a:off x="0" y="1789"/>
            <a:ext cx="9144001" cy="68544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Training the Logistic Regression Model</a:t>
            </a:r>
            <a:endParaRPr/>
          </a:p>
        </p:txBody>
      </p:sp>
      <p:sp>
        <p:nvSpPr>
          <p:cNvPr id="185" name="Google Shape;18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Cost function (log-loss or cross-entropy loss).</a:t>
            </a:r>
            <a:endParaRPr sz="3200">
              <a:solidFill>
                <a:schemeClr val="dk1"/>
              </a:solidFill>
              <a:latin typeface="Calibri"/>
              <a:ea typeface="Calibri"/>
              <a:cs typeface="Calibri"/>
              <a:sym typeface="Calibri"/>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Gradient Descent optimization</a:t>
            </a:r>
            <a:r>
              <a:rPr lang="en-US"/>
              <a:t>: </a:t>
            </a:r>
            <a:r>
              <a:rPr lang="en-US" sz="2200">
                <a:solidFill>
                  <a:srgbClr val="040C28"/>
                </a:solidFill>
                <a:highlight>
                  <a:srgbClr val="FFFFFF"/>
                </a:highlight>
                <a:latin typeface="Arial"/>
                <a:ea typeface="Arial"/>
                <a:cs typeface="Arial"/>
                <a:sym typeface="Arial"/>
              </a:rPr>
              <a:t>Gradient descent is an optimization algorithm used to minimize the cost function in logistic regression (and many other machine learning algorithms). The goal is to find the optimal parameters (weights) that minimize the cost function.</a:t>
            </a:r>
            <a:endParaRPr sz="2200">
              <a:solidFill>
                <a:srgbClr val="040C28"/>
              </a:solidFill>
              <a:highlight>
                <a:srgbClr val="FFFFFF"/>
              </a:highlight>
              <a:latin typeface="Arial"/>
              <a:ea typeface="Arial"/>
              <a:cs typeface="Arial"/>
              <a:sym typeface="Arial"/>
            </a:endParaRPr>
          </a:p>
          <a:p>
            <a:pPr indent="-279400" lvl="0" marL="342900" rtl="0" algn="l">
              <a:spcBef>
                <a:spcPts val="640"/>
              </a:spcBef>
              <a:spcAft>
                <a:spcPts val="0"/>
              </a:spcAft>
              <a:buClr>
                <a:srgbClr val="040C28"/>
              </a:buClr>
              <a:buSzPts val="2200"/>
              <a:buFont typeface="Arial"/>
              <a:buChar char="•"/>
            </a:pPr>
            <a:r>
              <a:t/>
            </a:r>
            <a:endParaRPr sz="2200">
              <a:solidFill>
                <a:srgbClr val="040C28"/>
              </a:solidFill>
              <a:highlight>
                <a:srgbClr val="FFFFFF"/>
              </a:highlight>
              <a:latin typeface="Arial"/>
              <a:ea typeface="Arial"/>
              <a:cs typeface="Arial"/>
              <a:sym typeface="Arial"/>
            </a:endParaRPr>
          </a:p>
        </p:txBody>
      </p:sp>
      <p:pic>
        <p:nvPicPr>
          <p:cNvPr id="186" name="Google Shape;186;p7"/>
          <p:cNvPicPr preferRelativeResize="0"/>
          <p:nvPr/>
        </p:nvPicPr>
        <p:blipFill>
          <a:blip r:embed="rId3">
            <a:alphaModFix/>
          </a:blip>
          <a:stretch>
            <a:fillRect/>
          </a:stretch>
        </p:blipFill>
        <p:spPr>
          <a:xfrm>
            <a:off x="904800" y="2404181"/>
            <a:ext cx="6065625" cy="637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2ed6616b1dd_0_14"/>
          <p:cNvPicPr preferRelativeResize="0"/>
          <p:nvPr/>
        </p:nvPicPr>
        <p:blipFill>
          <a:blip r:embed="rId3">
            <a:alphaModFix/>
          </a:blip>
          <a:stretch>
            <a:fillRect/>
          </a:stretch>
        </p:blipFill>
        <p:spPr>
          <a:xfrm>
            <a:off x="80725" y="639975"/>
            <a:ext cx="9063276" cy="467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g2edce11c704_0_6"/>
          <p:cNvPicPr preferRelativeResize="0"/>
          <p:nvPr/>
        </p:nvPicPr>
        <p:blipFill>
          <a:blip r:embed="rId3">
            <a:alphaModFix/>
          </a:blip>
          <a:stretch>
            <a:fillRect/>
          </a:stretch>
        </p:blipFill>
        <p:spPr>
          <a:xfrm>
            <a:off x="152400" y="152400"/>
            <a:ext cx="8789801" cy="6454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2ed6616b1dd_0_21"/>
          <p:cNvPicPr preferRelativeResize="0"/>
          <p:nvPr/>
        </p:nvPicPr>
        <p:blipFill>
          <a:blip r:embed="rId3">
            <a:alphaModFix/>
          </a:blip>
          <a:stretch>
            <a:fillRect/>
          </a:stretch>
        </p:blipFill>
        <p:spPr>
          <a:xfrm>
            <a:off x="152400" y="1025850"/>
            <a:ext cx="8841700" cy="4742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g2ed6616b1dd_0_27"/>
          <p:cNvPicPr preferRelativeResize="0"/>
          <p:nvPr/>
        </p:nvPicPr>
        <p:blipFill>
          <a:blip r:embed="rId3">
            <a:alphaModFix/>
          </a:blip>
          <a:stretch>
            <a:fillRect/>
          </a:stretch>
        </p:blipFill>
        <p:spPr>
          <a:xfrm>
            <a:off x="166688" y="1484225"/>
            <a:ext cx="8810625" cy="418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8"/>
          <p:cNvPicPr preferRelativeResize="0"/>
          <p:nvPr/>
        </p:nvPicPr>
        <p:blipFill>
          <a:blip r:embed="rId3">
            <a:alphaModFix/>
          </a:blip>
          <a:stretch>
            <a:fillRect/>
          </a:stretch>
        </p:blipFill>
        <p:spPr>
          <a:xfrm>
            <a:off x="2953000" y="687150"/>
            <a:ext cx="5660575" cy="3169925"/>
          </a:xfrm>
          <a:prstGeom prst="rect">
            <a:avLst/>
          </a:prstGeom>
          <a:noFill/>
          <a:ln>
            <a:noFill/>
          </a:ln>
        </p:spPr>
      </p:pic>
      <p:pic>
        <p:nvPicPr>
          <p:cNvPr id="207" name="Google Shape;207;p8"/>
          <p:cNvPicPr preferRelativeResize="0"/>
          <p:nvPr/>
        </p:nvPicPr>
        <p:blipFill>
          <a:blip r:embed="rId4">
            <a:alphaModFix/>
          </a:blip>
          <a:stretch>
            <a:fillRect/>
          </a:stretch>
        </p:blipFill>
        <p:spPr>
          <a:xfrm>
            <a:off x="152400" y="4009475"/>
            <a:ext cx="5168292" cy="2696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ed6616b1dd_0_33"/>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t/>
            </a:r>
            <a:endParaRPr b="1" sz="3300"/>
          </a:p>
          <a:p>
            <a:pPr indent="0" lvl="0" marL="0" rtl="0" algn="l">
              <a:lnSpc>
                <a:spcPct val="90000"/>
              </a:lnSpc>
              <a:spcBef>
                <a:spcPts val="0"/>
              </a:spcBef>
              <a:spcAft>
                <a:spcPts val="0"/>
              </a:spcAft>
              <a:buClr>
                <a:srgbClr val="FF0000"/>
              </a:buClr>
              <a:buSzPct val="100000"/>
              <a:buFont typeface="Calibri"/>
              <a:buNone/>
            </a:pPr>
            <a:r>
              <a:rPr b="1" lang="en-US" sz="3300"/>
              <a:t>Evaluation Metrics in Classification</a:t>
            </a:r>
            <a:endParaRPr sz="3300"/>
          </a:p>
          <a:p>
            <a:pPr indent="0" lvl="0" marL="0" rtl="0" algn="ctr">
              <a:spcBef>
                <a:spcPts val="0"/>
              </a:spcBef>
              <a:spcAft>
                <a:spcPts val="0"/>
              </a:spcAft>
              <a:buNone/>
            </a:pPr>
            <a:r>
              <a:t/>
            </a:r>
            <a:endParaRPr/>
          </a:p>
        </p:txBody>
      </p:sp>
      <p:pic>
        <p:nvPicPr>
          <p:cNvPr id="213" name="Google Shape;213;g2ed6616b1dd_0_33"/>
          <p:cNvPicPr preferRelativeResize="0"/>
          <p:nvPr/>
        </p:nvPicPr>
        <p:blipFill>
          <a:blip r:embed="rId3">
            <a:alphaModFix/>
          </a:blip>
          <a:stretch>
            <a:fillRect/>
          </a:stretch>
        </p:blipFill>
        <p:spPr>
          <a:xfrm>
            <a:off x="0" y="3169963"/>
            <a:ext cx="5324475" cy="2828925"/>
          </a:xfrm>
          <a:prstGeom prst="rect">
            <a:avLst/>
          </a:prstGeom>
          <a:noFill/>
          <a:ln>
            <a:noFill/>
          </a:ln>
        </p:spPr>
      </p:pic>
      <p:pic>
        <p:nvPicPr>
          <p:cNvPr id="214" name="Google Shape;214;g2ed6616b1dd_0_33"/>
          <p:cNvPicPr preferRelativeResize="0"/>
          <p:nvPr/>
        </p:nvPicPr>
        <p:blipFill rotWithShape="1">
          <a:blip r:embed="rId4">
            <a:alphaModFix/>
          </a:blip>
          <a:srcRect b="0" l="48683" r="0" t="0"/>
          <a:stretch/>
        </p:blipFill>
        <p:spPr>
          <a:xfrm>
            <a:off x="5520800" y="3478125"/>
            <a:ext cx="3511175" cy="2520775"/>
          </a:xfrm>
          <a:prstGeom prst="rect">
            <a:avLst/>
          </a:prstGeom>
          <a:noFill/>
          <a:ln>
            <a:noFill/>
          </a:ln>
        </p:spPr>
      </p:pic>
      <p:pic>
        <p:nvPicPr>
          <p:cNvPr id="215" name="Google Shape;215;g2ed6616b1dd_0_33"/>
          <p:cNvPicPr preferRelativeResize="0"/>
          <p:nvPr/>
        </p:nvPicPr>
        <p:blipFill>
          <a:blip r:embed="rId5">
            <a:alphaModFix/>
          </a:blip>
          <a:stretch>
            <a:fillRect/>
          </a:stretch>
        </p:blipFill>
        <p:spPr>
          <a:xfrm>
            <a:off x="6085075" y="4315450"/>
            <a:ext cx="2679575" cy="434600"/>
          </a:xfrm>
          <a:prstGeom prst="rect">
            <a:avLst/>
          </a:prstGeom>
          <a:noFill/>
          <a:ln>
            <a:noFill/>
          </a:ln>
        </p:spPr>
      </p:pic>
      <p:sp>
        <p:nvSpPr>
          <p:cNvPr id="216" name="Google Shape;216;g2ed6616b1dd_0_33"/>
          <p:cNvSpPr txBox="1"/>
          <p:nvPr/>
        </p:nvSpPr>
        <p:spPr>
          <a:xfrm>
            <a:off x="457200" y="1478825"/>
            <a:ext cx="7646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rgbClr val="040C28"/>
                </a:solidFill>
                <a:highlight>
                  <a:srgbClr val="FFFFFF"/>
                </a:highlight>
              </a:rPr>
              <a:t>U</a:t>
            </a:r>
            <a:r>
              <a:rPr lang="en-US" sz="1900">
                <a:solidFill>
                  <a:srgbClr val="040C28"/>
                </a:solidFill>
                <a:highlight>
                  <a:srgbClr val="FFFFFF"/>
                </a:highlight>
              </a:rPr>
              <a:t>sed to assess the performance and effectiveness of a statistical or machine learning model</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ed6616b1dd_0_44"/>
          <p:cNvSpPr txBox="1"/>
          <p:nvPr>
            <p:ph type="title"/>
          </p:nvPr>
        </p:nvSpPr>
        <p:spPr>
          <a:xfrm>
            <a:off x="457200" y="457188"/>
            <a:ext cx="8229600" cy="11430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1400"/>
              </a:spcBef>
              <a:spcAft>
                <a:spcPts val="0"/>
              </a:spcAft>
              <a:buNone/>
            </a:pPr>
            <a:r>
              <a:t/>
            </a:r>
            <a:endParaRPr b="1" sz="2188">
              <a:latin typeface="Arial"/>
              <a:ea typeface="Arial"/>
              <a:cs typeface="Arial"/>
              <a:sym typeface="Arial"/>
            </a:endParaRPr>
          </a:p>
          <a:p>
            <a:pPr indent="0" lvl="0" marL="0" rtl="0" algn="l">
              <a:lnSpc>
                <a:spcPct val="115000"/>
              </a:lnSpc>
              <a:spcBef>
                <a:spcPts val="1400"/>
              </a:spcBef>
              <a:spcAft>
                <a:spcPts val="0"/>
              </a:spcAft>
              <a:buNone/>
            </a:pPr>
            <a:r>
              <a:t/>
            </a:r>
            <a:endParaRPr b="1" sz="2188">
              <a:latin typeface="Arial"/>
              <a:ea typeface="Arial"/>
              <a:cs typeface="Arial"/>
              <a:sym typeface="Arial"/>
            </a:endParaRPr>
          </a:p>
          <a:p>
            <a:pPr indent="0" lvl="0" marL="0" rtl="0" algn="l">
              <a:lnSpc>
                <a:spcPct val="115000"/>
              </a:lnSpc>
              <a:spcBef>
                <a:spcPts val="1400"/>
              </a:spcBef>
              <a:spcAft>
                <a:spcPts val="0"/>
              </a:spcAft>
              <a:buClr>
                <a:schemeClr val="dk1"/>
              </a:buClr>
              <a:buSzPct val="40081"/>
              <a:buFont typeface="Arial"/>
              <a:buNone/>
            </a:pPr>
            <a:r>
              <a:rPr b="1" lang="en-US" sz="2744">
                <a:latin typeface="Arial"/>
                <a:ea typeface="Arial"/>
                <a:cs typeface="Arial"/>
                <a:sym typeface="Arial"/>
              </a:rPr>
              <a:t>ROC Curve (Receiver Operating Characteristic Curve)</a:t>
            </a:r>
            <a:endParaRPr b="1" sz="2744">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ctr">
              <a:spcBef>
                <a:spcPts val="1200"/>
              </a:spcBef>
              <a:spcAft>
                <a:spcPts val="0"/>
              </a:spcAft>
              <a:buNone/>
            </a:pPr>
            <a:r>
              <a:t/>
            </a:r>
            <a:endParaRPr/>
          </a:p>
        </p:txBody>
      </p:sp>
      <p:sp>
        <p:nvSpPr>
          <p:cNvPr id="222" name="Google Shape;222;g2ed6616b1dd_0_44"/>
          <p:cNvSpPr txBox="1"/>
          <p:nvPr>
            <p:ph idx="1" type="body"/>
          </p:nvPr>
        </p:nvSpPr>
        <p:spPr>
          <a:xfrm>
            <a:off x="552325"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300"/>
              <a:t>The ROC Curve (Receiver Operating Characteristic Curve) is a fundamental tool used in evaluating the performance of a classification model, especially in binary classification problems</a:t>
            </a:r>
            <a:r>
              <a:rPr lang="en-US" sz="2100"/>
              <a:t>.</a:t>
            </a:r>
            <a:r>
              <a:rPr lang="en-US" sz="2100">
                <a:solidFill>
                  <a:srgbClr val="202124"/>
                </a:solidFill>
                <a:highlight>
                  <a:srgbClr val="FFFFFF"/>
                </a:highlight>
                <a:latin typeface="Arial"/>
                <a:ea typeface="Arial"/>
                <a:cs typeface="Arial"/>
                <a:sym typeface="Arial"/>
              </a:rPr>
              <a:t>This curve plots two parameters: True Positive Rate. False Positive Rate.</a:t>
            </a:r>
            <a:r>
              <a:rPr lang="en-US" sz="2100"/>
              <a:t> </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ed9b9a81e5_0_2"/>
          <p:cNvSpPr txBox="1"/>
          <p:nvPr>
            <p:ph type="title"/>
          </p:nvPr>
        </p:nvSpPr>
        <p:spPr>
          <a:xfrm>
            <a:off x="596725" y="778350"/>
            <a:ext cx="5534700" cy="1193400"/>
          </a:xfrm>
          <a:prstGeom prst="rect">
            <a:avLst/>
          </a:prstGeom>
        </p:spPr>
        <p:txBody>
          <a:bodyPr anchorCtr="0" anchor="ctr"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600">
                <a:latin typeface="Arial"/>
                <a:ea typeface="Arial"/>
                <a:cs typeface="Arial"/>
                <a:sym typeface="Arial"/>
              </a:rPr>
              <a:t>AUC (Area Under the Curve)</a:t>
            </a:r>
            <a:endParaRPr b="1" sz="2600">
              <a:latin typeface="Arial"/>
              <a:ea typeface="Arial"/>
              <a:cs typeface="Arial"/>
              <a:sym typeface="Arial"/>
            </a:endParaRPr>
          </a:p>
          <a:p>
            <a:pPr indent="0" lvl="0" marL="0" rtl="0" algn="ctr">
              <a:spcBef>
                <a:spcPts val="400"/>
              </a:spcBef>
              <a:spcAft>
                <a:spcPts val="0"/>
              </a:spcAft>
              <a:buNone/>
            </a:pPr>
            <a:r>
              <a:t/>
            </a:r>
            <a:endParaRPr/>
          </a:p>
        </p:txBody>
      </p:sp>
      <p:sp>
        <p:nvSpPr>
          <p:cNvPr id="228" name="Google Shape;228;g2ed9b9a81e5_0_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rtl="0" algn="l">
              <a:lnSpc>
                <a:spcPct val="115000"/>
              </a:lnSpc>
              <a:spcBef>
                <a:spcPts val="1200"/>
              </a:spcBef>
              <a:spcAft>
                <a:spcPts val="0"/>
              </a:spcAft>
              <a:buSzPts val="1600"/>
              <a:buChar char="●"/>
            </a:pPr>
            <a:r>
              <a:rPr b="1" lang="en-US" sz="1600">
                <a:latin typeface="Arial"/>
                <a:ea typeface="Arial"/>
                <a:cs typeface="Arial"/>
                <a:sym typeface="Arial"/>
              </a:rPr>
              <a:t>Definition</a:t>
            </a:r>
            <a:r>
              <a:rPr lang="en-US" sz="1600">
                <a:latin typeface="Arial"/>
                <a:ea typeface="Arial"/>
                <a:cs typeface="Arial"/>
                <a:sym typeface="Arial"/>
              </a:rPr>
              <a:t>: The Area Under the ROC Curve (AUC) is a single scalar value that summarizes the overall performance of the model. It represents the probability that the model will correctly rank a randomly chosen positive instance higher than a randomly chosen negative instance.</a:t>
            </a:r>
            <a:endParaRPr sz="1600">
              <a:latin typeface="Arial"/>
              <a:ea typeface="Arial"/>
              <a:cs typeface="Arial"/>
              <a:sym typeface="Arial"/>
            </a:endParaRPr>
          </a:p>
          <a:p>
            <a:pPr indent="0" lvl="0" marL="457200" rtl="0" algn="l">
              <a:lnSpc>
                <a:spcPct val="115000"/>
              </a:lnSpc>
              <a:spcBef>
                <a:spcPts val="1200"/>
              </a:spcBef>
              <a:spcAft>
                <a:spcPts val="0"/>
              </a:spcAft>
              <a:buNone/>
            </a:pPr>
            <a:r>
              <a:t/>
            </a:r>
            <a:endParaRPr sz="1600">
              <a:latin typeface="Arial"/>
              <a:ea typeface="Arial"/>
              <a:cs typeface="Arial"/>
              <a:sym typeface="Arial"/>
            </a:endParaRPr>
          </a:p>
          <a:p>
            <a:pPr indent="-330200" lvl="0" marL="457200" rtl="0" algn="l">
              <a:lnSpc>
                <a:spcPct val="115000"/>
              </a:lnSpc>
              <a:spcBef>
                <a:spcPts val="1200"/>
              </a:spcBef>
              <a:spcAft>
                <a:spcPts val="0"/>
              </a:spcAft>
              <a:buSzPts val="1600"/>
              <a:buChar char="●"/>
            </a:pPr>
            <a:r>
              <a:rPr b="1" lang="en-US" sz="1600">
                <a:latin typeface="Arial"/>
                <a:ea typeface="Arial"/>
                <a:cs typeface="Arial"/>
                <a:sym typeface="Arial"/>
              </a:rPr>
              <a:t>Range</a:t>
            </a:r>
            <a:r>
              <a:rPr lang="en-US" sz="1600">
                <a:latin typeface="Arial"/>
                <a:ea typeface="Arial"/>
                <a:cs typeface="Arial"/>
                <a:sym typeface="Arial"/>
              </a:rPr>
              <a:t>: AUC values range from 0 to 1, where:</a:t>
            </a:r>
            <a:endParaRPr sz="1600">
              <a:latin typeface="Arial"/>
              <a:ea typeface="Arial"/>
              <a:cs typeface="Arial"/>
              <a:sym typeface="Arial"/>
            </a:endParaRPr>
          </a:p>
          <a:p>
            <a:pPr indent="-330200" lvl="1" marL="914400" rtl="0" algn="l">
              <a:lnSpc>
                <a:spcPct val="115000"/>
              </a:lnSpc>
              <a:spcBef>
                <a:spcPts val="0"/>
              </a:spcBef>
              <a:spcAft>
                <a:spcPts val="0"/>
              </a:spcAft>
              <a:buSzPts val="1600"/>
              <a:buChar char="○"/>
            </a:pPr>
            <a:r>
              <a:rPr b="1" lang="en-US" sz="1600">
                <a:latin typeface="Arial"/>
                <a:ea typeface="Arial"/>
                <a:cs typeface="Arial"/>
                <a:sym typeface="Arial"/>
              </a:rPr>
              <a:t>1</a:t>
            </a:r>
            <a:r>
              <a:rPr lang="en-US" sz="1600">
                <a:latin typeface="Arial"/>
                <a:ea typeface="Arial"/>
                <a:cs typeface="Arial"/>
                <a:sym typeface="Arial"/>
              </a:rPr>
              <a:t>: Perfect model.</a:t>
            </a:r>
            <a:endParaRPr sz="1600">
              <a:latin typeface="Arial"/>
              <a:ea typeface="Arial"/>
              <a:cs typeface="Arial"/>
              <a:sym typeface="Arial"/>
            </a:endParaRPr>
          </a:p>
          <a:p>
            <a:pPr indent="-330200" lvl="1" marL="914400" rtl="0" algn="l">
              <a:lnSpc>
                <a:spcPct val="115000"/>
              </a:lnSpc>
              <a:spcBef>
                <a:spcPts val="0"/>
              </a:spcBef>
              <a:spcAft>
                <a:spcPts val="0"/>
              </a:spcAft>
              <a:buSzPts val="1600"/>
              <a:buChar char="○"/>
            </a:pPr>
            <a:r>
              <a:rPr b="1" lang="en-US" sz="1600">
                <a:latin typeface="Arial"/>
                <a:ea typeface="Arial"/>
                <a:cs typeface="Arial"/>
                <a:sym typeface="Arial"/>
              </a:rPr>
              <a:t>0.5</a:t>
            </a:r>
            <a:r>
              <a:rPr lang="en-US" sz="1600">
                <a:latin typeface="Arial"/>
                <a:ea typeface="Arial"/>
                <a:cs typeface="Arial"/>
                <a:sym typeface="Arial"/>
              </a:rPr>
              <a:t>: No discriminative power (random guessing).</a:t>
            </a:r>
            <a:endParaRPr sz="1600">
              <a:latin typeface="Arial"/>
              <a:ea typeface="Arial"/>
              <a:cs typeface="Arial"/>
              <a:sym typeface="Arial"/>
            </a:endParaRPr>
          </a:p>
          <a:p>
            <a:pPr indent="-330200" lvl="1" marL="914400" rtl="0" algn="l">
              <a:lnSpc>
                <a:spcPct val="115000"/>
              </a:lnSpc>
              <a:spcBef>
                <a:spcPts val="0"/>
              </a:spcBef>
              <a:spcAft>
                <a:spcPts val="0"/>
              </a:spcAft>
              <a:buSzPts val="1600"/>
              <a:buChar char="○"/>
            </a:pPr>
            <a:r>
              <a:rPr b="1" lang="en-US" sz="1600">
                <a:latin typeface="Arial"/>
                <a:ea typeface="Arial"/>
                <a:cs typeface="Arial"/>
                <a:sym typeface="Arial"/>
              </a:rPr>
              <a:t>&lt; 0.5</a:t>
            </a:r>
            <a:r>
              <a:rPr lang="en-US" sz="1600">
                <a:latin typeface="Arial"/>
                <a:ea typeface="Arial"/>
                <a:cs typeface="Arial"/>
                <a:sym typeface="Arial"/>
              </a:rPr>
              <a:t>: Model is worse than random guessing (usually a sign that the model is poorly trained or has a problem).</a:t>
            </a:r>
            <a:endParaRPr sz="1600">
              <a:latin typeface="Arial"/>
              <a:ea typeface="Arial"/>
              <a:cs typeface="Arial"/>
              <a:sym typeface="Arial"/>
            </a:endParaRPr>
          </a:p>
          <a:p>
            <a:pPr indent="0" lvl="0" marL="0" rtl="0" algn="l">
              <a:spcBef>
                <a:spcPts val="1200"/>
              </a:spcBef>
              <a:spcAft>
                <a:spcPts val="0"/>
              </a:spcAft>
              <a:buNone/>
            </a:pPr>
            <a:r>
              <a:t/>
            </a:r>
            <a:endParaRPr sz="3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2ed9b9a81e5_0_8"/>
          <p:cNvPicPr preferRelativeResize="0"/>
          <p:nvPr/>
        </p:nvPicPr>
        <p:blipFill rotWithShape="1">
          <a:blip r:embed="rId3">
            <a:alphaModFix/>
          </a:blip>
          <a:srcRect b="0" l="3214" r="10145" t="0"/>
          <a:stretch/>
        </p:blipFill>
        <p:spPr>
          <a:xfrm>
            <a:off x="185600" y="553500"/>
            <a:ext cx="8772800" cy="56182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g2ee22a03162_0_0"/>
          <p:cNvPicPr preferRelativeResize="0"/>
          <p:nvPr/>
        </p:nvPicPr>
        <p:blipFill>
          <a:blip r:embed="rId3">
            <a:alphaModFix/>
          </a:blip>
          <a:stretch>
            <a:fillRect/>
          </a:stretch>
        </p:blipFill>
        <p:spPr>
          <a:xfrm>
            <a:off x="3571700" y="1617200"/>
            <a:ext cx="5318624" cy="4728125"/>
          </a:xfrm>
          <a:prstGeom prst="rect">
            <a:avLst/>
          </a:prstGeom>
          <a:noFill/>
          <a:ln>
            <a:noFill/>
          </a:ln>
        </p:spPr>
      </p:pic>
      <p:pic>
        <p:nvPicPr>
          <p:cNvPr id="97" name="Google Shape;97;g2ee22a03162_0_0"/>
          <p:cNvPicPr preferRelativeResize="0"/>
          <p:nvPr/>
        </p:nvPicPr>
        <p:blipFill rotWithShape="1">
          <a:blip r:embed="rId4">
            <a:alphaModFix/>
          </a:blip>
          <a:srcRect b="0" l="29810" r="30442" t="24533"/>
          <a:stretch/>
        </p:blipFill>
        <p:spPr>
          <a:xfrm>
            <a:off x="311325" y="1537200"/>
            <a:ext cx="3026875" cy="485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g2ee22a03162_0_8"/>
          <p:cNvPicPr preferRelativeResize="0"/>
          <p:nvPr/>
        </p:nvPicPr>
        <p:blipFill>
          <a:blip r:embed="rId3">
            <a:alphaModFix/>
          </a:blip>
          <a:stretch>
            <a:fillRect/>
          </a:stretch>
        </p:blipFill>
        <p:spPr>
          <a:xfrm>
            <a:off x="659550" y="458350"/>
            <a:ext cx="3453825" cy="573800"/>
          </a:xfrm>
          <a:prstGeom prst="rect">
            <a:avLst/>
          </a:prstGeom>
          <a:noFill/>
          <a:ln>
            <a:noFill/>
          </a:ln>
        </p:spPr>
      </p:pic>
      <p:pic>
        <p:nvPicPr>
          <p:cNvPr id="103" name="Google Shape;103;g2ee22a03162_0_8"/>
          <p:cNvPicPr preferRelativeResize="0"/>
          <p:nvPr/>
        </p:nvPicPr>
        <p:blipFill>
          <a:blip r:embed="rId4">
            <a:alphaModFix/>
          </a:blip>
          <a:stretch>
            <a:fillRect/>
          </a:stretch>
        </p:blipFill>
        <p:spPr>
          <a:xfrm>
            <a:off x="172775" y="1292875"/>
            <a:ext cx="7091700" cy="5368125"/>
          </a:xfrm>
          <a:prstGeom prst="rect">
            <a:avLst/>
          </a:prstGeom>
          <a:noFill/>
          <a:ln>
            <a:noFill/>
          </a:ln>
        </p:spPr>
      </p:pic>
      <p:pic>
        <p:nvPicPr>
          <p:cNvPr id="104" name="Google Shape;104;g2ee22a03162_0_8"/>
          <p:cNvPicPr preferRelativeResize="0"/>
          <p:nvPr/>
        </p:nvPicPr>
        <p:blipFill>
          <a:blip r:embed="rId5">
            <a:alphaModFix/>
          </a:blip>
          <a:stretch>
            <a:fillRect/>
          </a:stretch>
        </p:blipFill>
        <p:spPr>
          <a:xfrm>
            <a:off x="4312175" y="492950"/>
            <a:ext cx="4044000" cy="53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2edce11c704_0_20"/>
          <p:cNvPicPr preferRelativeResize="0"/>
          <p:nvPr/>
        </p:nvPicPr>
        <p:blipFill>
          <a:blip r:embed="rId3">
            <a:alphaModFix/>
          </a:blip>
          <a:stretch>
            <a:fillRect/>
          </a:stretch>
        </p:blipFill>
        <p:spPr>
          <a:xfrm>
            <a:off x="261175" y="1162975"/>
            <a:ext cx="8621650" cy="453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g2edce11c704_0_12"/>
          <p:cNvPicPr preferRelativeResize="0"/>
          <p:nvPr/>
        </p:nvPicPr>
        <p:blipFill rotWithShape="1">
          <a:blip r:embed="rId3">
            <a:alphaModFix/>
          </a:blip>
          <a:srcRect b="0" l="0" r="0" t="18791"/>
          <a:stretch/>
        </p:blipFill>
        <p:spPr>
          <a:xfrm>
            <a:off x="152400" y="112425"/>
            <a:ext cx="7985524" cy="659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ed9b9a81e5_0_39"/>
          <p:cNvSpPr txBox="1"/>
          <p:nvPr>
            <p:ph type="ctrTitle"/>
          </p:nvPr>
        </p:nvSpPr>
        <p:spPr>
          <a:xfrm>
            <a:off x="400425" y="374850"/>
            <a:ext cx="7772400" cy="1470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500"/>
              <a:t>Cost Function</a:t>
            </a:r>
            <a:endParaRPr sz="4500"/>
          </a:p>
        </p:txBody>
      </p:sp>
      <p:sp>
        <p:nvSpPr>
          <p:cNvPr id="120" name="Google Shape;120;g2ed9b9a81e5_0_39"/>
          <p:cNvSpPr txBox="1"/>
          <p:nvPr/>
        </p:nvSpPr>
        <p:spPr>
          <a:xfrm>
            <a:off x="614025" y="1677750"/>
            <a:ext cx="7212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Cost functions (also known as loss functions) are crucial in machine learning for evaluating how well a model is performing. They guide the optimization process by quantifying the difference between predicted and actual values.</a:t>
            </a:r>
            <a:endParaRPr sz="1800"/>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g2ed9b9a81e5_0_44"/>
          <p:cNvPicPr preferRelativeResize="0"/>
          <p:nvPr/>
        </p:nvPicPr>
        <p:blipFill>
          <a:blip r:embed="rId3">
            <a:alphaModFix/>
          </a:blip>
          <a:stretch>
            <a:fillRect/>
          </a:stretch>
        </p:blipFill>
        <p:spPr>
          <a:xfrm>
            <a:off x="146425" y="492950"/>
            <a:ext cx="8851175" cy="594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g2ed9b9a81e5_0_49"/>
          <p:cNvPicPr preferRelativeResize="0"/>
          <p:nvPr/>
        </p:nvPicPr>
        <p:blipFill rotWithShape="1">
          <a:blip r:embed="rId3">
            <a:alphaModFix/>
          </a:blip>
          <a:srcRect b="8315" l="0" r="0" t="0"/>
          <a:stretch/>
        </p:blipFill>
        <p:spPr>
          <a:xfrm>
            <a:off x="152400" y="152400"/>
            <a:ext cx="8848074" cy="581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