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9144000"/>
  <p:notesSz cx="6858000" cy="9144000"/>
  <p:embeddedFontLst>
    <p:embeddedFont>
      <p:font typeface="Nuni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6" roundtripDataSignature="AMtx7mgQ9TeqLU1kM17x6MAj2dnGbmH5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bold.fntdata"/><Relationship Id="rId10" Type="http://schemas.openxmlformats.org/officeDocument/2006/relationships/slide" Target="slides/slide5.xml"/><Relationship Id="rId32" Type="http://schemas.openxmlformats.org/officeDocument/2006/relationships/font" Target="fonts/Nunito-regular.fntdata"/><Relationship Id="rId13" Type="http://schemas.openxmlformats.org/officeDocument/2006/relationships/slide" Target="slides/slide8.xml"/><Relationship Id="rId35" Type="http://schemas.openxmlformats.org/officeDocument/2006/relationships/font" Target="fonts/Nunito-boldItalic.fntdata"/><Relationship Id="rId12" Type="http://schemas.openxmlformats.org/officeDocument/2006/relationships/slide" Target="slides/slide7.xml"/><Relationship Id="rId34" Type="http://schemas.openxmlformats.org/officeDocument/2006/relationships/font" Target="fonts/Nunito-italic.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eda2e47117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eda2e4711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eda2e47117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eda2e4711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da2e47117_0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eda2e4711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eda2e47117_0_1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eda2e4711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eda2e47117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eda2e4711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eda2e47117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eda2e4711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eda2e47117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eda2e4711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eda2e47117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eda2e4711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eda2e47117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eda2e4711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eda2e47117_0_1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eda2e47117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eda2e47117_0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eda2e47117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eda2e47117_0_1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eda2e4711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eda2e47117_0_1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eda2e47117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eda2e47117_0_1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eda2e4711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eda2e47117_0_1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eda2e47117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ee216aef36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ee216aef3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ee216aef3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ee216aef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eda2e47117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eda2e4711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1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1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1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1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3"/>
          <p:cNvSpPr/>
          <p:nvPr>
            <p:ph idx="2" type="pic"/>
          </p:nvPr>
        </p:nvSpPr>
        <p:spPr>
          <a:xfrm>
            <a:off x="1792288" y="612775"/>
            <a:ext cx="5486400" cy="4114800"/>
          </a:xfrm>
          <a:prstGeom prst="rect">
            <a:avLst/>
          </a:prstGeom>
          <a:noFill/>
          <a:ln>
            <a:noFill/>
          </a:ln>
        </p:spPr>
      </p:sp>
      <p:sp>
        <p:nvSpPr>
          <p:cNvPr id="64" name="Google Shape;64;p2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www.geeksforgeeks.org/overfitting-and-regularization-in-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Overfitting and Underfitting in Machine Learning</a:t>
            </a:r>
            <a:endParaRPr/>
          </a:p>
        </p:txBody>
      </p:sp>
      <p:sp>
        <p:nvSpPr>
          <p:cNvPr id="85" name="Google Shape;85;p1"/>
          <p:cNvSpPr txBox="1"/>
          <p:nvPr>
            <p:ph idx="1" type="subTitle"/>
          </p:nvPr>
        </p:nvSpPr>
        <p:spPr>
          <a:xfrm>
            <a:off x="1475375" y="4214825"/>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640"/>
              </a:spcBef>
              <a:spcAft>
                <a:spcPts val="0"/>
              </a:spcAft>
              <a:buClr>
                <a:srgbClr val="888888"/>
              </a:buClr>
              <a:buSzPts val="3200"/>
              <a:buNone/>
            </a:pPr>
            <a:r>
              <a:rPr lang="en-US"/>
              <a:t>Shorouk  Ahmed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g2eda2e47117_0_51"/>
          <p:cNvPicPr preferRelativeResize="0"/>
          <p:nvPr/>
        </p:nvPicPr>
        <p:blipFill>
          <a:blip r:embed="rId3">
            <a:alphaModFix/>
          </a:blip>
          <a:stretch>
            <a:fillRect/>
          </a:stretch>
        </p:blipFill>
        <p:spPr>
          <a:xfrm>
            <a:off x="1250750" y="308750"/>
            <a:ext cx="6126149" cy="61696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eda2e47117_0_88"/>
          <p:cNvSpPr txBox="1"/>
          <p:nvPr>
            <p:ph type="title"/>
          </p:nvPr>
        </p:nvSpPr>
        <p:spPr>
          <a:xfrm>
            <a:off x="457200" y="274638"/>
            <a:ext cx="8229600" cy="1143000"/>
          </a:xfrm>
          <a:prstGeom prst="rect">
            <a:avLst/>
          </a:prstGeom>
        </p:spPr>
        <p:txBody>
          <a:bodyPr anchorCtr="0" anchor="ctr" bIns="45700" lIns="91425" spcFirstLastPara="1" rIns="91425" wrap="square" tIns="45700">
            <a:normAutofit fontScale="90000"/>
          </a:bodyPr>
          <a:lstStyle/>
          <a:p>
            <a:pPr indent="0" lvl="0" marL="0" rtl="0" algn="l">
              <a:lnSpc>
                <a:spcPct val="115000"/>
              </a:lnSpc>
              <a:spcBef>
                <a:spcPts val="0"/>
              </a:spcBef>
              <a:spcAft>
                <a:spcPts val="0"/>
              </a:spcAft>
              <a:buNone/>
            </a:pPr>
            <a:r>
              <a:t/>
            </a:r>
            <a:endParaRPr b="1" sz="2911">
              <a:solidFill>
                <a:srgbClr val="273239"/>
              </a:solidFill>
              <a:highlight>
                <a:srgbClr val="FFFFFF"/>
              </a:highlight>
              <a:latin typeface="Nunito"/>
              <a:ea typeface="Nunito"/>
              <a:cs typeface="Nunito"/>
              <a:sym typeface="Nunito"/>
            </a:endParaRPr>
          </a:p>
          <a:p>
            <a:pPr indent="0" lvl="0" marL="0" rtl="0" algn="l">
              <a:lnSpc>
                <a:spcPct val="115000"/>
              </a:lnSpc>
              <a:spcBef>
                <a:spcPts val="0"/>
              </a:spcBef>
              <a:spcAft>
                <a:spcPts val="0"/>
              </a:spcAft>
              <a:buNone/>
            </a:pPr>
            <a:r>
              <a:t/>
            </a:r>
            <a:endParaRPr b="1" sz="2911">
              <a:solidFill>
                <a:srgbClr val="273239"/>
              </a:solidFill>
              <a:highlight>
                <a:srgbClr val="FFFFFF"/>
              </a:highlight>
              <a:latin typeface="Nunito"/>
              <a:ea typeface="Nunito"/>
              <a:cs typeface="Nunito"/>
              <a:sym typeface="Nunito"/>
            </a:endParaRPr>
          </a:p>
          <a:p>
            <a:pPr indent="0" lvl="0" marL="0" rtl="0" algn="l">
              <a:lnSpc>
                <a:spcPct val="115000"/>
              </a:lnSpc>
              <a:spcBef>
                <a:spcPts val="0"/>
              </a:spcBef>
              <a:spcAft>
                <a:spcPts val="0"/>
              </a:spcAft>
              <a:buClr>
                <a:schemeClr val="dk1"/>
              </a:buClr>
              <a:buSzPct val="36397"/>
              <a:buFont typeface="Arial"/>
              <a:buNone/>
            </a:pPr>
            <a:r>
              <a:rPr b="1" lang="en-US" sz="3022">
                <a:solidFill>
                  <a:srgbClr val="273239"/>
                </a:solidFill>
                <a:highlight>
                  <a:srgbClr val="FFFFFF"/>
                </a:highlight>
                <a:latin typeface="Nunito"/>
                <a:ea typeface="Nunito"/>
                <a:cs typeface="Nunito"/>
                <a:sym typeface="Nunito"/>
              </a:rPr>
              <a:t>What are Bias and Variance?</a:t>
            </a:r>
            <a:endParaRPr b="1" sz="3022">
              <a:solidFill>
                <a:srgbClr val="273239"/>
              </a:solidFill>
              <a:highlight>
                <a:srgbClr val="FFFFFF"/>
              </a:highlight>
              <a:latin typeface="Nunito"/>
              <a:ea typeface="Nunito"/>
              <a:cs typeface="Nunito"/>
              <a:sym typeface="Nunito"/>
            </a:endParaRPr>
          </a:p>
          <a:p>
            <a:pPr indent="0" lvl="0" marL="0" rtl="0" algn="l">
              <a:lnSpc>
                <a:spcPct val="115000"/>
              </a:lnSpc>
              <a:spcBef>
                <a:spcPts val="0"/>
              </a:spcBef>
              <a:spcAft>
                <a:spcPts val="0"/>
              </a:spcAft>
              <a:buClr>
                <a:schemeClr val="dk1"/>
              </a:buClr>
              <a:buSzPct val="100000"/>
              <a:buFont typeface="Arial"/>
              <a:buNone/>
            </a:pPr>
            <a:r>
              <a:t/>
            </a:r>
            <a:endParaRPr sz="1100">
              <a:latin typeface="Arial"/>
              <a:ea typeface="Arial"/>
              <a:cs typeface="Arial"/>
              <a:sym typeface="Arial"/>
            </a:endParaRPr>
          </a:p>
          <a:p>
            <a:pPr indent="0" lvl="0" marL="0" rtl="0" algn="ctr">
              <a:spcBef>
                <a:spcPts val="0"/>
              </a:spcBef>
              <a:spcAft>
                <a:spcPts val="0"/>
              </a:spcAft>
              <a:buNone/>
            </a:pPr>
            <a:r>
              <a:t/>
            </a:r>
            <a:endParaRPr/>
          </a:p>
        </p:txBody>
      </p:sp>
      <p:sp>
        <p:nvSpPr>
          <p:cNvPr id="141" name="Google Shape;141;g2eda2e47117_0_88"/>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lnSpc>
                <a:spcPct val="100000"/>
              </a:lnSpc>
              <a:spcBef>
                <a:spcPts val="3200"/>
              </a:spcBef>
              <a:spcAft>
                <a:spcPts val="0"/>
              </a:spcAft>
              <a:buNone/>
            </a:pPr>
            <a:r>
              <a:rPr b="1" lang="en-US" sz="2300">
                <a:highlight>
                  <a:srgbClr val="FFFFFF"/>
                </a:highlight>
                <a:latin typeface="Georgia"/>
                <a:ea typeface="Georgia"/>
                <a:cs typeface="Georgia"/>
                <a:sym typeface="Georgia"/>
              </a:rPr>
              <a:t>Bias</a:t>
            </a:r>
            <a:r>
              <a:rPr lang="en-US" sz="2000">
                <a:solidFill>
                  <a:srgbClr val="242424"/>
                </a:solidFill>
                <a:highlight>
                  <a:srgbClr val="FFFFFF"/>
                </a:highlight>
                <a:latin typeface="Georgia"/>
                <a:ea typeface="Georgia"/>
                <a:cs typeface="Georgia"/>
                <a:sym typeface="Georgia"/>
              </a:rPr>
              <a:t> :is </a:t>
            </a:r>
            <a:r>
              <a:rPr lang="en-US" sz="2000">
                <a:solidFill>
                  <a:srgbClr val="242424"/>
                </a:solidFill>
                <a:highlight>
                  <a:srgbClr val="FFFFFF"/>
                </a:highlight>
                <a:latin typeface="Georgia"/>
                <a:ea typeface="Georgia"/>
                <a:cs typeface="Georgia"/>
                <a:sym typeface="Georgia"/>
              </a:rPr>
              <a:t>t</a:t>
            </a:r>
            <a:r>
              <a:rPr lang="en-US" sz="2000">
                <a:solidFill>
                  <a:srgbClr val="242424"/>
                </a:solidFill>
                <a:highlight>
                  <a:srgbClr val="FFFFFF"/>
                </a:highlight>
                <a:latin typeface="Georgia"/>
                <a:ea typeface="Georgia"/>
                <a:cs typeface="Georgia"/>
                <a:sym typeface="Georgia"/>
              </a:rPr>
              <a:t>he difference between the average prediction of our model and the correct value which we are trying to predict. A model with high bias pays very little attention to the training data and oversimplifies the model.</a:t>
            </a:r>
            <a:endParaRPr sz="2000">
              <a:solidFill>
                <a:srgbClr val="242424"/>
              </a:solidFill>
              <a:highlight>
                <a:srgbClr val="FFFFFF"/>
              </a:highlight>
              <a:latin typeface="Georgia"/>
              <a:ea typeface="Georgia"/>
              <a:cs typeface="Georgia"/>
              <a:sym typeface="Georgia"/>
            </a:endParaRPr>
          </a:p>
          <a:p>
            <a:pPr indent="0" lvl="0" marL="0" rtl="0" algn="l">
              <a:lnSpc>
                <a:spcPct val="100000"/>
              </a:lnSpc>
              <a:spcBef>
                <a:spcPts val="3200"/>
              </a:spcBef>
              <a:spcAft>
                <a:spcPts val="0"/>
              </a:spcAft>
              <a:buNone/>
            </a:pPr>
            <a:r>
              <a:t/>
            </a:r>
            <a:endParaRPr sz="2000">
              <a:solidFill>
                <a:srgbClr val="242424"/>
              </a:solidFill>
              <a:highlight>
                <a:srgbClr val="FFFFFF"/>
              </a:highlight>
              <a:latin typeface="Georgia"/>
              <a:ea typeface="Georgia"/>
              <a:cs typeface="Georgia"/>
              <a:sym typeface="Georgia"/>
            </a:endParaRPr>
          </a:p>
          <a:p>
            <a:pPr indent="0" lvl="0" marL="0" rtl="0" algn="l">
              <a:lnSpc>
                <a:spcPct val="100000"/>
              </a:lnSpc>
              <a:spcBef>
                <a:spcPts val="3200"/>
              </a:spcBef>
              <a:spcAft>
                <a:spcPts val="0"/>
              </a:spcAft>
              <a:buClr>
                <a:schemeClr val="dk1"/>
              </a:buClr>
              <a:buSzPts val="1100"/>
              <a:buFont typeface="Arial"/>
              <a:buNone/>
            </a:pPr>
            <a:r>
              <a:rPr b="1" lang="en-US" sz="2285">
                <a:highlight>
                  <a:srgbClr val="FFFFFF"/>
                </a:highlight>
                <a:latin typeface="Georgia"/>
                <a:ea typeface="Georgia"/>
                <a:cs typeface="Georgia"/>
                <a:sym typeface="Georgia"/>
              </a:rPr>
              <a:t>Variance</a:t>
            </a:r>
            <a:r>
              <a:rPr lang="en-US" sz="1500">
                <a:solidFill>
                  <a:srgbClr val="242424"/>
                </a:solidFill>
                <a:highlight>
                  <a:srgbClr val="FFFFFF"/>
                </a:highlight>
                <a:latin typeface="Georgia"/>
                <a:ea typeface="Georgia"/>
                <a:cs typeface="Georgia"/>
                <a:sym typeface="Georgia"/>
              </a:rPr>
              <a:t> </a:t>
            </a:r>
            <a:r>
              <a:rPr lang="en-US" sz="2000">
                <a:solidFill>
                  <a:srgbClr val="242424"/>
                </a:solidFill>
                <a:highlight>
                  <a:srgbClr val="FFFFFF"/>
                </a:highlight>
                <a:latin typeface="Georgia"/>
                <a:ea typeface="Georgia"/>
                <a:cs typeface="Georgia"/>
                <a:sym typeface="Georgia"/>
              </a:rPr>
              <a:t>:is the variability of model prediction for a given data point or a value that tells us the spread of our data. A model with high variance pays a lot of attention to training data and does not generalize on the data which it hasn’t seen before.</a:t>
            </a:r>
            <a:endParaRPr sz="1100">
              <a:latin typeface="Arial"/>
              <a:ea typeface="Arial"/>
              <a:cs typeface="Arial"/>
              <a:sym typeface="Arial"/>
            </a:endParaRPr>
          </a:p>
          <a:p>
            <a:pPr indent="0" lvl="0" marL="0" rtl="0" algn="l">
              <a:spcBef>
                <a:spcPts val="36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g2eda2e47117_0_96"/>
          <p:cNvPicPr preferRelativeResize="0"/>
          <p:nvPr/>
        </p:nvPicPr>
        <p:blipFill>
          <a:blip r:embed="rId3">
            <a:alphaModFix/>
          </a:blip>
          <a:stretch>
            <a:fillRect/>
          </a:stretch>
        </p:blipFill>
        <p:spPr>
          <a:xfrm>
            <a:off x="152400" y="2150125"/>
            <a:ext cx="8839201" cy="3399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g2eda2e47117_0_102"/>
          <p:cNvPicPr preferRelativeResize="0"/>
          <p:nvPr/>
        </p:nvPicPr>
        <p:blipFill>
          <a:blip r:embed="rId3">
            <a:alphaModFix/>
          </a:blip>
          <a:stretch>
            <a:fillRect/>
          </a:stretch>
        </p:blipFill>
        <p:spPr>
          <a:xfrm>
            <a:off x="100525" y="103775"/>
            <a:ext cx="8839201" cy="65898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g2eda2e47117_0_111"/>
          <p:cNvPicPr preferRelativeResize="0"/>
          <p:nvPr/>
        </p:nvPicPr>
        <p:blipFill>
          <a:blip r:embed="rId3">
            <a:alphaModFix/>
          </a:blip>
          <a:stretch>
            <a:fillRect/>
          </a:stretch>
        </p:blipFill>
        <p:spPr>
          <a:xfrm>
            <a:off x="152400" y="152400"/>
            <a:ext cx="8839201" cy="66018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Techniques to Prevent Overfitting</a:t>
            </a:r>
            <a:endParaRPr/>
          </a:p>
        </p:txBody>
      </p:sp>
      <p:sp>
        <p:nvSpPr>
          <p:cNvPr id="162" name="Google Shape;162;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495300" lvl="0" marL="342900" rtl="0" algn="l">
              <a:spcBef>
                <a:spcPts val="640"/>
              </a:spcBef>
              <a:spcAft>
                <a:spcPts val="0"/>
              </a:spcAft>
              <a:buSzPts val="4200"/>
              <a:buChar char="•"/>
            </a:pPr>
            <a:r>
              <a:rPr b="1" lang="en-US" sz="2100">
                <a:latin typeface="Arial"/>
                <a:ea typeface="Arial"/>
                <a:cs typeface="Arial"/>
                <a:sym typeface="Arial"/>
              </a:rPr>
              <a:t>Cross-Validation</a:t>
            </a:r>
            <a:r>
              <a:rPr lang="en-US" sz="2100">
                <a:latin typeface="Arial"/>
                <a:ea typeface="Arial"/>
                <a:cs typeface="Arial"/>
                <a:sym typeface="Arial"/>
              </a:rPr>
              <a:t>: Explain k-fold cross-validation</a:t>
            </a:r>
            <a:endParaRPr sz="2100">
              <a:latin typeface="Arial"/>
              <a:ea typeface="Arial"/>
              <a:cs typeface="Arial"/>
              <a:sym typeface="Arial"/>
            </a:endParaRPr>
          </a:p>
          <a:p>
            <a:pPr indent="-495300" lvl="0" marL="342900" rtl="0" algn="l">
              <a:spcBef>
                <a:spcPts val="640"/>
              </a:spcBef>
              <a:spcAft>
                <a:spcPts val="0"/>
              </a:spcAft>
              <a:buSzPts val="4200"/>
              <a:buChar char="•"/>
            </a:pPr>
            <a:r>
              <a:rPr b="1" lang="en-US" sz="2100">
                <a:latin typeface="Arial"/>
                <a:ea typeface="Arial"/>
                <a:cs typeface="Arial"/>
                <a:sym typeface="Arial"/>
              </a:rPr>
              <a:t>Regularization</a:t>
            </a:r>
            <a:r>
              <a:rPr lang="en-US" sz="2100">
                <a:latin typeface="Arial"/>
                <a:ea typeface="Arial"/>
                <a:cs typeface="Arial"/>
                <a:sym typeface="Arial"/>
              </a:rPr>
              <a:t>: Explain L1 and L2 regularization</a:t>
            </a:r>
            <a:endParaRPr sz="2100">
              <a:latin typeface="Arial"/>
              <a:ea typeface="Arial"/>
              <a:cs typeface="Arial"/>
              <a:sym typeface="Arial"/>
            </a:endParaRPr>
          </a:p>
          <a:p>
            <a:pPr indent="-495300" lvl="0" marL="342900" rtl="0" algn="l">
              <a:spcBef>
                <a:spcPts val="640"/>
              </a:spcBef>
              <a:spcAft>
                <a:spcPts val="0"/>
              </a:spcAft>
              <a:buSzPts val="4200"/>
              <a:buChar char="•"/>
            </a:pPr>
            <a:r>
              <a:rPr b="1" lang="en-US" sz="2100">
                <a:latin typeface="Arial"/>
                <a:ea typeface="Arial"/>
                <a:cs typeface="Arial"/>
                <a:sym typeface="Arial"/>
              </a:rPr>
              <a:t>Early Stopping</a:t>
            </a:r>
            <a:r>
              <a:rPr lang="en-US" sz="2100">
                <a:latin typeface="Arial"/>
                <a:ea typeface="Arial"/>
                <a:cs typeface="Arial"/>
                <a:sym typeface="Arial"/>
              </a:rPr>
              <a:t>: During training of neural networks</a:t>
            </a:r>
            <a:endParaRPr sz="2100">
              <a:latin typeface="Arial"/>
              <a:ea typeface="Arial"/>
              <a:cs typeface="Arial"/>
              <a:sym typeface="Arial"/>
            </a:endParaRPr>
          </a:p>
          <a:p>
            <a:pPr indent="-495300" lvl="0" marL="342900" rtl="0" algn="l">
              <a:spcBef>
                <a:spcPts val="640"/>
              </a:spcBef>
              <a:spcAft>
                <a:spcPts val="0"/>
              </a:spcAft>
              <a:buSzPts val="4200"/>
              <a:buChar char="•"/>
            </a:pPr>
            <a:r>
              <a:rPr b="1" lang="en-US" sz="2100">
                <a:latin typeface="Arial"/>
                <a:ea typeface="Arial"/>
                <a:cs typeface="Arial"/>
                <a:sym typeface="Arial"/>
              </a:rPr>
              <a:t>Dropout</a:t>
            </a:r>
            <a:r>
              <a:rPr lang="en-US" sz="2100">
                <a:latin typeface="Arial"/>
                <a:ea typeface="Arial"/>
                <a:cs typeface="Arial"/>
                <a:sym typeface="Arial"/>
              </a:rPr>
              <a:t>: In neural networks</a:t>
            </a:r>
            <a:endParaRPr sz="2100">
              <a:latin typeface="Arial"/>
              <a:ea typeface="Arial"/>
              <a:cs typeface="Arial"/>
              <a:sym typeface="Arial"/>
            </a:endParaRPr>
          </a:p>
          <a:p>
            <a:pPr indent="-495300" lvl="0" marL="342900" rtl="0" algn="l">
              <a:spcBef>
                <a:spcPts val="640"/>
              </a:spcBef>
              <a:spcAft>
                <a:spcPts val="0"/>
              </a:spcAft>
              <a:buSzPts val="4200"/>
              <a:buChar char="•"/>
            </a:pPr>
            <a:r>
              <a:rPr b="1" lang="en-US" sz="2100">
                <a:latin typeface="Arial"/>
                <a:ea typeface="Arial"/>
                <a:cs typeface="Arial"/>
                <a:sym typeface="Arial"/>
              </a:rPr>
              <a:t>Ensembling</a:t>
            </a:r>
            <a:r>
              <a:rPr lang="en-US" sz="2100">
                <a:latin typeface="Arial"/>
                <a:ea typeface="Arial"/>
                <a:cs typeface="Arial"/>
                <a:sym typeface="Arial"/>
              </a:rPr>
              <a:t>: Combining multiple models</a:t>
            </a:r>
            <a:endParaRPr sz="2100">
              <a:latin typeface="Arial"/>
              <a:ea typeface="Arial"/>
              <a:cs typeface="Arial"/>
              <a:sym typeface="Arial"/>
            </a:endParaRPr>
          </a:p>
          <a:p>
            <a:pPr indent="0" lvl="0" marL="342900" rtl="0" algn="l">
              <a:spcBef>
                <a:spcPts val="64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2eda2e47117_0_17"/>
          <p:cNvSpPr txBox="1"/>
          <p:nvPr>
            <p:ph type="title"/>
          </p:nvPr>
        </p:nvSpPr>
        <p:spPr>
          <a:xfrm>
            <a:off x="297575" y="629188"/>
            <a:ext cx="8229600" cy="1143000"/>
          </a:xfrm>
          <a:prstGeom prst="rect">
            <a:avLst/>
          </a:prstGeom>
        </p:spPr>
        <p:txBody>
          <a:bodyPr anchorCtr="0" anchor="ctr" bIns="45700" lIns="91425" spcFirstLastPara="1" rIns="91425" wrap="square" tIns="45700">
            <a:noAutofit/>
          </a:bodyPr>
          <a:lstStyle/>
          <a:p>
            <a:pPr indent="0" lvl="0" marL="342900" rtl="0" algn="l">
              <a:spcBef>
                <a:spcPts val="0"/>
              </a:spcBef>
              <a:spcAft>
                <a:spcPts val="0"/>
              </a:spcAft>
              <a:buSzPts val="990"/>
              <a:buNone/>
            </a:pPr>
            <a:r>
              <a:t/>
            </a:r>
            <a:endParaRPr sz="3980"/>
          </a:p>
          <a:p>
            <a:pPr indent="0" lvl="0" marL="342900" rtl="0" algn="l">
              <a:spcBef>
                <a:spcPts val="0"/>
              </a:spcBef>
              <a:spcAft>
                <a:spcPts val="0"/>
              </a:spcAft>
              <a:buSzPts val="990"/>
              <a:buNone/>
            </a:pPr>
            <a:r>
              <a:rPr b="1" lang="en-US" sz="3280"/>
              <a:t>Cross-Validation</a:t>
            </a:r>
            <a:endParaRPr b="1" sz="3280"/>
          </a:p>
          <a:p>
            <a:pPr indent="0" lvl="0" marL="0" rtl="0" algn="ctr">
              <a:spcBef>
                <a:spcPts val="0"/>
              </a:spcBef>
              <a:spcAft>
                <a:spcPts val="0"/>
              </a:spcAft>
              <a:buSzPts val="990"/>
              <a:buNone/>
            </a:pPr>
            <a:r>
              <a:t/>
            </a:r>
            <a:endParaRPr sz="3959"/>
          </a:p>
        </p:txBody>
      </p:sp>
      <p:sp>
        <p:nvSpPr>
          <p:cNvPr id="168" name="Google Shape;168;g2eda2e47117_0_17"/>
          <p:cNvSpPr txBox="1"/>
          <p:nvPr/>
        </p:nvSpPr>
        <p:spPr>
          <a:xfrm>
            <a:off x="680275" y="1660450"/>
            <a:ext cx="7812300" cy="148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US" sz="1900"/>
              <a:t>Cross-validation is a technique used to evaluate the performance of a machine learning model by partitioning the data into subsets and using these subsets to test and train the model. It helps in understanding how well the model generalizes to new, unseen data.</a:t>
            </a:r>
            <a:endParaRPr sz="1900"/>
          </a:p>
        </p:txBody>
      </p:sp>
      <p:sp>
        <p:nvSpPr>
          <p:cNvPr id="169" name="Google Shape;169;g2eda2e47117_0_17"/>
          <p:cNvSpPr txBox="1"/>
          <p:nvPr/>
        </p:nvSpPr>
        <p:spPr>
          <a:xfrm>
            <a:off x="614025" y="3606275"/>
            <a:ext cx="8579100" cy="281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2300">
                <a:solidFill>
                  <a:schemeClr val="dk1"/>
                </a:solidFill>
                <a:highlight>
                  <a:srgbClr val="FFFFFF"/>
                </a:highlight>
                <a:latin typeface="Nunito"/>
                <a:ea typeface="Nunito"/>
                <a:cs typeface="Nunito"/>
                <a:sym typeface="Nunito"/>
              </a:rPr>
              <a:t>What is cross-validation used for?</a:t>
            </a:r>
            <a:endParaRPr b="1" sz="2300">
              <a:solidFill>
                <a:schemeClr val="dk1"/>
              </a:solidFill>
              <a:highlight>
                <a:srgbClr val="FFFFFF"/>
              </a:highlight>
              <a:latin typeface="Nunito"/>
              <a:ea typeface="Nunito"/>
              <a:cs typeface="Nunito"/>
              <a:sym typeface="Nunito"/>
            </a:endParaRPr>
          </a:p>
          <a:p>
            <a:pPr indent="0" lvl="0" marL="0" rtl="0" algn="l">
              <a:lnSpc>
                <a:spcPct val="115000"/>
              </a:lnSpc>
              <a:spcBef>
                <a:spcPts val="0"/>
              </a:spcBef>
              <a:spcAft>
                <a:spcPts val="0"/>
              </a:spcAft>
              <a:buNone/>
            </a:pPr>
            <a:r>
              <a:t/>
            </a:r>
            <a:endParaRPr b="1" sz="2300">
              <a:solidFill>
                <a:schemeClr val="dk1"/>
              </a:solidFill>
              <a:highlight>
                <a:srgbClr val="FFFFFF"/>
              </a:highlight>
              <a:latin typeface="Nunito"/>
              <a:ea typeface="Nunito"/>
              <a:cs typeface="Nunito"/>
              <a:sym typeface="Nunito"/>
            </a:endParaRPr>
          </a:p>
          <a:p>
            <a:pPr indent="0" lvl="0" marL="0" rtl="0" algn="l">
              <a:lnSpc>
                <a:spcPct val="115000"/>
              </a:lnSpc>
              <a:spcBef>
                <a:spcPts val="0"/>
              </a:spcBef>
              <a:spcAft>
                <a:spcPts val="0"/>
              </a:spcAft>
              <a:buNone/>
            </a:pPr>
            <a:r>
              <a:rPr lang="en-US" sz="1750">
                <a:solidFill>
                  <a:schemeClr val="dk1"/>
                </a:solidFill>
                <a:highlight>
                  <a:srgbClr val="FFFFFF"/>
                </a:highlight>
                <a:latin typeface="Nunito"/>
                <a:ea typeface="Nunito"/>
                <a:cs typeface="Nunito"/>
                <a:sym typeface="Nunito"/>
              </a:rPr>
              <a:t>The main purpose of cross validation is to prevent </a:t>
            </a:r>
            <a:r>
              <a:rPr lang="en-US" sz="1750" u="sng">
                <a:solidFill>
                  <a:schemeClr val="dk1"/>
                </a:solidFill>
                <a:highlight>
                  <a:srgbClr val="FFFFFF"/>
                </a:highlight>
                <a:latin typeface="Nunito"/>
                <a:ea typeface="Nunito"/>
                <a:cs typeface="Nunito"/>
                <a:sym typeface="Nunito"/>
                <a:hlinkClick r:id="rId3">
                  <a:extLst>
                    <a:ext uri="{A12FA001-AC4F-418D-AE19-62706E023703}">
                      <ahyp:hlinkClr val="tx"/>
                    </a:ext>
                  </a:extLst>
                </a:hlinkClick>
              </a:rPr>
              <a:t>overfitting</a:t>
            </a:r>
            <a:r>
              <a:rPr lang="en-US" sz="1750">
                <a:solidFill>
                  <a:schemeClr val="dk1"/>
                </a:solidFill>
                <a:highlight>
                  <a:srgbClr val="FFFFFF"/>
                </a:highlight>
                <a:latin typeface="Nunito"/>
                <a:ea typeface="Nunito"/>
                <a:cs typeface="Nunito"/>
                <a:sym typeface="Nunito"/>
              </a:rPr>
              <a:t>, which occurs when a model is trained too well on the training data and performs poorly on new, unseen data. By evaluating the model on multiple validation sets, cross validation provides a more realistic estimate of the model’s generalization performance, i.e., its ability to perform well on new, unseen data.</a:t>
            </a:r>
            <a:endParaRPr sz="1750">
              <a:solidFill>
                <a:schemeClr val="dk1"/>
              </a:solidFill>
              <a:highlight>
                <a:srgbClr val="FFFFFF"/>
              </a:highlight>
              <a:latin typeface="Nunito"/>
              <a:ea typeface="Nunito"/>
              <a:cs typeface="Nunito"/>
              <a:sym typeface="Nunito"/>
            </a:endParaRPr>
          </a:p>
          <a:p>
            <a:pPr indent="0" lvl="0" marL="0" rtl="0" algn="l">
              <a:lnSpc>
                <a:spcPct val="115000"/>
              </a:lnSpc>
              <a:spcBef>
                <a:spcPts val="800"/>
              </a:spcBef>
              <a:spcAft>
                <a:spcPts val="0"/>
              </a:spcAft>
              <a:buNone/>
            </a:pPr>
            <a:r>
              <a:t/>
            </a:r>
            <a:endParaRPr sz="11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g2eda2e47117_0_60"/>
          <p:cNvPicPr preferRelativeResize="0"/>
          <p:nvPr/>
        </p:nvPicPr>
        <p:blipFill>
          <a:blip r:embed="rId3">
            <a:alphaModFix/>
          </a:blip>
          <a:stretch>
            <a:fillRect/>
          </a:stretch>
        </p:blipFill>
        <p:spPr>
          <a:xfrm>
            <a:off x="560975" y="696500"/>
            <a:ext cx="8078550" cy="5595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g2eda2e47117_0_72"/>
          <p:cNvPicPr preferRelativeResize="0"/>
          <p:nvPr/>
        </p:nvPicPr>
        <p:blipFill>
          <a:blip r:embed="rId3">
            <a:alphaModFix/>
          </a:blip>
          <a:stretch>
            <a:fillRect/>
          </a:stretch>
        </p:blipFill>
        <p:spPr>
          <a:xfrm>
            <a:off x="152400" y="152400"/>
            <a:ext cx="8819337" cy="65531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2eda2e47117_0_22"/>
          <p:cNvSpPr txBox="1"/>
          <p:nvPr>
            <p:ph type="title"/>
          </p:nvPr>
        </p:nvSpPr>
        <p:spPr>
          <a:xfrm>
            <a:off x="477425" y="473563"/>
            <a:ext cx="8229600" cy="1143000"/>
          </a:xfrm>
          <a:prstGeom prst="rect">
            <a:avLst/>
          </a:prstGeom>
        </p:spPr>
        <p:txBody>
          <a:bodyPr anchorCtr="0" anchor="ctr" bIns="45700" lIns="91425" spcFirstLastPara="1" rIns="91425" wrap="square" tIns="45700">
            <a:noAutofit/>
          </a:bodyPr>
          <a:lstStyle/>
          <a:p>
            <a:pPr indent="0" lvl="0" marL="342900" rtl="0" algn="l">
              <a:spcBef>
                <a:spcPts val="640"/>
              </a:spcBef>
              <a:spcAft>
                <a:spcPts val="0"/>
              </a:spcAft>
              <a:buSzPts val="990"/>
              <a:buNone/>
            </a:pPr>
            <a:r>
              <a:t/>
            </a:r>
            <a:endParaRPr b="1" sz="3580"/>
          </a:p>
          <a:p>
            <a:pPr indent="0" lvl="0" marL="342900" rtl="0" algn="l">
              <a:spcBef>
                <a:spcPts val="640"/>
              </a:spcBef>
              <a:spcAft>
                <a:spcPts val="0"/>
              </a:spcAft>
              <a:buSzPts val="990"/>
              <a:buNone/>
            </a:pPr>
            <a:r>
              <a:rPr b="1" lang="en-US" sz="3680"/>
              <a:t>Regularization</a:t>
            </a:r>
            <a:endParaRPr b="1" sz="3680"/>
          </a:p>
          <a:p>
            <a:pPr indent="0" lvl="0" marL="0" rtl="0" algn="ctr">
              <a:spcBef>
                <a:spcPts val="0"/>
              </a:spcBef>
              <a:spcAft>
                <a:spcPts val="0"/>
              </a:spcAft>
              <a:buSzPts val="990"/>
              <a:buNone/>
            </a:pPr>
            <a:r>
              <a:t/>
            </a:r>
            <a:endParaRPr sz="3959"/>
          </a:p>
        </p:txBody>
      </p:sp>
      <p:pic>
        <p:nvPicPr>
          <p:cNvPr id="185" name="Google Shape;185;g2eda2e47117_0_22"/>
          <p:cNvPicPr preferRelativeResize="0"/>
          <p:nvPr/>
        </p:nvPicPr>
        <p:blipFill>
          <a:blip r:embed="rId3">
            <a:alphaModFix/>
          </a:blip>
          <a:stretch>
            <a:fillRect/>
          </a:stretch>
        </p:blipFill>
        <p:spPr>
          <a:xfrm>
            <a:off x="457206" y="3965623"/>
            <a:ext cx="8229600" cy="2544952"/>
          </a:xfrm>
          <a:prstGeom prst="rect">
            <a:avLst/>
          </a:prstGeom>
          <a:noFill/>
          <a:ln>
            <a:noFill/>
          </a:ln>
        </p:spPr>
      </p:pic>
      <p:sp>
        <p:nvSpPr>
          <p:cNvPr id="186" name="Google Shape;186;g2eda2e47117_0_22"/>
          <p:cNvSpPr txBox="1"/>
          <p:nvPr/>
        </p:nvSpPr>
        <p:spPr>
          <a:xfrm>
            <a:off x="882125" y="1487475"/>
            <a:ext cx="74202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50">
                <a:solidFill>
                  <a:srgbClr val="273239"/>
                </a:solidFill>
                <a:highlight>
                  <a:srgbClr val="FFFFFF"/>
                </a:highlight>
                <a:latin typeface="Nunito"/>
                <a:ea typeface="Nunito"/>
                <a:cs typeface="Nunito"/>
                <a:sym typeface="Nunito"/>
              </a:rPr>
              <a:t>Regularization is a technique used to prevent overfitting by adding a penalty term to the loss function,</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What is Overfitting?</a:t>
            </a:r>
            <a:endParaRPr/>
          </a:p>
        </p:txBody>
      </p:sp>
      <p:sp>
        <p:nvSpPr>
          <p:cNvPr id="91" name="Google Shape;91;p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1400"/>
              </a:spcBef>
              <a:spcAft>
                <a:spcPts val="0"/>
              </a:spcAft>
              <a:buNone/>
            </a:pPr>
            <a:r>
              <a:rPr lang="en-US" sz="2100">
                <a:solidFill>
                  <a:srgbClr val="242424"/>
                </a:solidFill>
                <a:highlight>
                  <a:srgbClr val="FFFFFF"/>
                </a:highlight>
                <a:latin typeface="Georgia"/>
                <a:ea typeface="Georgia"/>
                <a:cs typeface="Georgia"/>
                <a:sym typeface="Georgia"/>
              </a:rPr>
              <a:t>Overfitting happens when a model is excessively complex, capturing not just the patterns but also the noise in the training data. Identifying overfitting is a bit more nuanced:</a:t>
            </a:r>
            <a:endParaRPr sz="2100">
              <a:solidFill>
                <a:srgbClr val="242424"/>
              </a:solidFill>
              <a:highlight>
                <a:srgbClr val="FFFFFF"/>
              </a:highlight>
              <a:latin typeface="Georgia"/>
              <a:ea typeface="Georgia"/>
              <a:cs typeface="Georgia"/>
              <a:sym typeface="Georgia"/>
            </a:endParaRPr>
          </a:p>
          <a:p>
            <a:pPr indent="-361950" lvl="0" marL="749300" rtl="0" algn="l">
              <a:lnSpc>
                <a:spcPct val="100000"/>
              </a:lnSpc>
              <a:spcBef>
                <a:spcPts val="3200"/>
              </a:spcBef>
              <a:spcAft>
                <a:spcPts val="0"/>
              </a:spcAft>
              <a:buClr>
                <a:srgbClr val="242424"/>
              </a:buClr>
              <a:buSzPts val="2100"/>
              <a:buFont typeface="Georgia"/>
              <a:buChar char="●"/>
            </a:pPr>
            <a:r>
              <a:rPr lang="en-US" sz="2100">
                <a:solidFill>
                  <a:srgbClr val="242424"/>
                </a:solidFill>
                <a:highlight>
                  <a:srgbClr val="FFFFFF"/>
                </a:highlight>
                <a:latin typeface="Georgia"/>
                <a:ea typeface="Georgia"/>
                <a:cs typeface="Georgia"/>
                <a:sym typeface="Georgia"/>
              </a:rPr>
              <a:t>Training Set: A model with high variance can fit the training data exceedingly well, achieving high training accuracy (e.g., 95%).</a:t>
            </a:r>
            <a:endParaRPr sz="2100">
              <a:solidFill>
                <a:srgbClr val="242424"/>
              </a:solidFill>
              <a:highlight>
                <a:srgbClr val="FFFFFF"/>
              </a:highlight>
              <a:latin typeface="Georgia"/>
              <a:ea typeface="Georgia"/>
              <a:cs typeface="Georgia"/>
              <a:sym typeface="Georgia"/>
            </a:endParaRPr>
          </a:p>
          <a:p>
            <a:pPr indent="-361950" lvl="0" marL="749300" rtl="0" algn="l">
              <a:lnSpc>
                <a:spcPct val="100000"/>
              </a:lnSpc>
              <a:spcBef>
                <a:spcPts val="0"/>
              </a:spcBef>
              <a:spcAft>
                <a:spcPts val="0"/>
              </a:spcAft>
              <a:buClr>
                <a:srgbClr val="242424"/>
              </a:buClr>
              <a:buSzPts val="2100"/>
              <a:buFont typeface="Georgia"/>
              <a:buChar char="●"/>
            </a:pPr>
            <a:r>
              <a:rPr lang="en-US" sz="2100">
                <a:solidFill>
                  <a:srgbClr val="242424"/>
                </a:solidFill>
                <a:highlight>
                  <a:srgbClr val="FFFFFF"/>
                </a:highlight>
                <a:latin typeface="Georgia"/>
                <a:ea typeface="Georgia"/>
                <a:cs typeface="Georgia"/>
                <a:sym typeface="Georgia"/>
              </a:rPr>
              <a:t>Test Set: However, this model will perform significantly worse on the test set, exhibiting lower test accuracy (e.g., 75%).</a:t>
            </a:r>
            <a:endParaRPr sz="2100">
              <a:solidFill>
                <a:srgbClr val="242424"/>
              </a:solidFill>
              <a:highlight>
                <a:srgbClr val="FFFFFF"/>
              </a:highlight>
              <a:latin typeface="Georgia"/>
              <a:ea typeface="Georgia"/>
              <a:cs typeface="Georgia"/>
              <a:sym typeface="Georgia"/>
            </a:endParaRPr>
          </a:p>
          <a:p>
            <a:pPr indent="0" lvl="0" marL="0" rtl="0" algn="l">
              <a:lnSpc>
                <a:spcPct val="100000"/>
              </a:lnSpc>
              <a:spcBef>
                <a:spcPts val="3200"/>
              </a:spcBef>
              <a:spcAft>
                <a:spcPts val="0"/>
              </a:spcAft>
              <a:buNone/>
            </a:pPr>
            <a:r>
              <a:rPr lang="en-US" sz="2100">
                <a:solidFill>
                  <a:srgbClr val="242424"/>
                </a:solidFill>
                <a:highlight>
                  <a:srgbClr val="FFFFFF"/>
                </a:highlight>
                <a:latin typeface="Georgia"/>
                <a:ea typeface="Georgia"/>
                <a:cs typeface="Georgia"/>
                <a:sym typeface="Georgia"/>
              </a:rPr>
              <a:t>In essence, an overfit model “memorizes” the training data but struggles to generalize to new, unseen data.</a:t>
            </a:r>
            <a:endParaRPr sz="2100">
              <a:solidFill>
                <a:srgbClr val="242424"/>
              </a:solidFill>
              <a:highlight>
                <a:srgbClr val="FFFFFF"/>
              </a:highlight>
              <a:latin typeface="Georgia"/>
              <a:ea typeface="Georgia"/>
              <a:cs typeface="Georgia"/>
              <a:sym typeface="Georgia"/>
            </a:endParaRPr>
          </a:p>
          <a:p>
            <a:pPr indent="0" lvl="0" marL="342900" rtl="0" algn="l">
              <a:spcBef>
                <a:spcPts val="64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g2eda2e47117_0_117"/>
          <p:cNvPicPr preferRelativeResize="0"/>
          <p:nvPr/>
        </p:nvPicPr>
        <p:blipFill>
          <a:blip r:embed="rId3">
            <a:alphaModFix/>
          </a:blip>
          <a:stretch>
            <a:fillRect/>
          </a:stretch>
        </p:blipFill>
        <p:spPr>
          <a:xfrm>
            <a:off x="152400" y="152400"/>
            <a:ext cx="8839201" cy="6290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2eda2e47117_0_123"/>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l">
              <a:lnSpc>
                <a:spcPct val="115000"/>
              </a:lnSpc>
              <a:spcBef>
                <a:spcPts val="1200"/>
              </a:spcBef>
              <a:spcAft>
                <a:spcPts val="0"/>
              </a:spcAft>
              <a:buNone/>
            </a:pPr>
            <a:r>
              <a:t/>
            </a:r>
            <a:endParaRPr b="1" sz="2100">
              <a:latin typeface="Arial"/>
              <a:ea typeface="Arial"/>
              <a:cs typeface="Arial"/>
              <a:sym typeface="Arial"/>
            </a:endParaRPr>
          </a:p>
          <a:p>
            <a:pPr indent="0" lvl="0" marL="0" rtl="0" algn="l">
              <a:lnSpc>
                <a:spcPct val="115000"/>
              </a:lnSpc>
              <a:spcBef>
                <a:spcPts val="1200"/>
              </a:spcBef>
              <a:spcAft>
                <a:spcPts val="0"/>
              </a:spcAft>
              <a:buNone/>
            </a:pPr>
            <a:r>
              <a:t/>
            </a:r>
            <a:endParaRPr b="1" sz="22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2200">
                <a:latin typeface="Arial"/>
                <a:ea typeface="Arial"/>
                <a:cs typeface="Arial"/>
                <a:sym typeface="Arial"/>
              </a:rPr>
              <a:t>L1 Regularization (Lasso):</a:t>
            </a:r>
            <a:endParaRPr b="1" sz="2200">
              <a:latin typeface="Arial"/>
              <a:ea typeface="Arial"/>
              <a:cs typeface="Arial"/>
              <a:sym typeface="Arial"/>
            </a:endParaRPr>
          </a:p>
          <a:p>
            <a:pPr indent="0" lvl="0" marL="0" rtl="0" algn="ctr">
              <a:spcBef>
                <a:spcPts val="1200"/>
              </a:spcBef>
              <a:spcAft>
                <a:spcPts val="0"/>
              </a:spcAft>
              <a:buNone/>
            </a:pPr>
            <a:r>
              <a:t/>
            </a:r>
            <a:endParaRPr/>
          </a:p>
        </p:txBody>
      </p:sp>
      <p:sp>
        <p:nvSpPr>
          <p:cNvPr id="197" name="Google Shape;197;g2eda2e47117_0_123"/>
          <p:cNvSpPr txBox="1"/>
          <p:nvPr>
            <p:ph idx="1" type="body"/>
          </p:nvPr>
        </p:nvSpPr>
        <p:spPr>
          <a:xfrm>
            <a:off x="457200" y="1600200"/>
            <a:ext cx="8229600" cy="22395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1550">
                <a:solidFill>
                  <a:srgbClr val="273239"/>
                </a:solidFill>
                <a:highlight>
                  <a:srgbClr val="FFFFFF"/>
                </a:highlight>
                <a:latin typeface="Nunito"/>
                <a:ea typeface="Nunito"/>
                <a:cs typeface="Nunito"/>
                <a:sym typeface="Nunito"/>
              </a:rPr>
              <a:t>A regression model which uses the </a:t>
            </a:r>
            <a:r>
              <a:rPr b="1" lang="en-US" sz="1550">
                <a:solidFill>
                  <a:srgbClr val="273239"/>
                </a:solidFill>
                <a:highlight>
                  <a:srgbClr val="FFFFFF"/>
                </a:highlight>
                <a:latin typeface="Nunito"/>
                <a:ea typeface="Nunito"/>
                <a:cs typeface="Nunito"/>
                <a:sym typeface="Nunito"/>
              </a:rPr>
              <a:t>L1 Regularization </a:t>
            </a:r>
            <a:r>
              <a:rPr lang="en-US" sz="1550">
                <a:solidFill>
                  <a:srgbClr val="273239"/>
                </a:solidFill>
                <a:highlight>
                  <a:srgbClr val="FFFFFF"/>
                </a:highlight>
                <a:latin typeface="Nunito"/>
                <a:ea typeface="Nunito"/>
                <a:cs typeface="Nunito"/>
                <a:sym typeface="Nunito"/>
              </a:rPr>
              <a:t>technique is called </a:t>
            </a:r>
            <a:r>
              <a:rPr b="1" lang="en-US" sz="1550">
                <a:solidFill>
                  <a:srgbClr val="273239"/>
                </a:solidFill>
                <a:highlight>
                  <a:srgbClr val="FFFFFF"/>
                </a:highlight>
                <a:latin typeface="Nunito"/>
                <a:ea typeface="Nunito"/>
                <a:cs typeface="Nunito"/>
                <a:sym typeface="Nunito"/>
              </a:rPr>
              <a:t>LASSO(Least Absolute Shrinkage and Selection Operator)</a:t>
            </a:r>
            <a:r>
              <a:rPr lang="en-US" sz="1550">
                <a:solidFill>
                  <a:srgbClr val="273239"/>
                </a:solidFill>
                <a:highlight>
                  <a:srgbClr val="FFFFFF"/>
                </a:highlight>
                <a:latin typeface="Nunito"/>
                <a:ea typeface="Nunito"/>
                <a:cs typeface="Nunito"/>
                <a:sym typeface="Nunito"/>
              </a:rPr>
              <a:t> regression. </a:t>
            </a:r>
            <a:r>
              <a:rPr b="1" lang="en-US" sz="1550">
                <a:solidFill>
                  <a:srgbClr val="273239"/>
                </a:solidFill>
                <a:highlight>
                  <a:srgbClr val="FFFFFF"/>
                </a:highlight>
                <a:latin typeface="Nunito"/>
                <a:ea typeface="Nunito"/>
                <a:cs typeface="Nunito"/>
                <a:sym typeface="Nunito"/>
              </a:rPr>
              <a:t>Lasso Regression</a:t>
            </a:r>
            <a:r>
              <a:rPr lang="en-US" sz="1550">
                <a:solidFill>
                  <a:srgbClr val="273239"/>
                </a:solidFill>
                <a:highlight>
                  <a:srgbClr val="FFFFFF"/>
                </a:highlight>
                <a:latin typeface="Nunito"/>
                <a:ea typeface="Nunito"/>
                <a:cs typeface="Nunito"/>
                <a:sym typeface="Nunito"/>
              </a:rPr>
              <a:t> adds the </a:t>
            </a:r>
            <a:r>
              <a:rPr i="1" lang="en-US" sz="1550">
                <a:solidFill>
                  <a:srgbClr val="273239"/>
                </a:solidFill>
                <a:highlight>
                  <a:srgbClr val="FFFFFF"/>
                </a:highlight>
                <a:latin typeface="Nunito"/>
                <a:ea typeface="Nunito"/>
                <a:cs typeface="Nunito"/>
                <a:sym typeface="Nunito"/>
              </a:rPr>
              <a:t>“absolute value of magnitude”</a:t>
            </a:r>
            <a:r>
              <a:rPr lang="en-US" sz="1550">
                <a:solidFill>
                  <a:srgbClr val="273239"/>
                </a:solidFill>
                <a:highlight>
                  <a:srgbClr val="FFFFFF"/>
                </a:highlight>
                <a:latin typeface="Nunito"/>
                <a:ea typeface="Nunito"/>
                <a:cs typeface="Nunito"/>
                <a:sym typeface="Nunito"/>
              </a:rPr>
              <a:t> of the coefficient as a penalty term to the loss function(L). Lasso regression also helps us achieve feature selection by penalizing the weights to approximately equal to zero if that feature does not serve any purpose in the model.</a:t>
            </a:r>
            <a:endParaRPr sz="155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None/>
            </a:pPr>
            <a:r>
              <a:t/>
            </a:r>
            <a:endParaRPr/>
          </a:p>
        </p:txBody>
      </p:sp>
      <p:sp>
        <p:nvSpPr>
          <p:cNvPr id="198" name="Google Shape;198;g2eda2e47117_0_123"/>
          <p:cNvSpPr txBox="1"/>
          <p:nvPr>
            <p:ph type="title"/>
          </p:nvPr>
        </p:nvSpPr>
        <p:spPr>
          <a:xfrm>
            <a:off x="422600" y="3336088"/>
            <a:ext cx="8229600" cy="1143000"/>
          </a:xfrm>
          <a:prstGeom prst="rect">
            <a:avLst/>
          </a:prstGeom>
        </p:spPr>
        <p:txBody>
          <a:bodyPr anchorCtr="0" anchor="ctr" bIns="45700" lIns="91425" spcFirstLastPara="1" rIns="91425" wrap="square" tIns="45700">
            <a:noAutofit/>
          </a:bodyPr>
          <a:lstStyle/>
          <a:p>
            <a:pPr indent="0" lvl="0" marL="0" rtl="0" algn="l">
              <a:lnSpc>
                <a:spcPct val="115000"/>
              </a:lnSpc>
              <a:spcBef>
                <a:spcPts val="1200"/>
              </a:spcBef>
              <a:spcAft>
                <a:spcPts val="0"/>
              </a:spcAft>
              <a:buNone/>
            </a:pPr>
            <a:r>
              <a:t/>
            </a:r>
            <a:endParaRPr b="1" sz="2100">
              <a:latin typeface="Arial"/>
              <a:ea typeface="Arial"/>
              <a:cs typeface="Arial"/>
              <a:sym typeface="Arial"/>
            </a:endParaRPr>
          </a:p>
          <a:p>
            <a:pPr indent="0" lvl="0" marL="0" rtl="0" algn="l">
              <a:lnSpc>
                <a:spcPct val="115000"/>
              </a:lnSpc>
              <a:spcBef>
                <a:spcPts val="1200"/>
              </a:spcBef>
              <a:spcAft>
                <a:spcPts val="0"/>
              </a:spcAft>
              <a:buNone/>
            </a:pPr>
            <a:r>
              <a:rPr b="1" lang="en-US" sz="2200">
                <a:latin typeface="Arial"/>
                <a:ea typeface="Arial"/>
                <a:cs typeface="Arial"/>
                <a:sym typeface="Arial"/>
              </a:rPr>
              <a:t>L2 Regularization (Ridge):</a:t>
            </a:r>
            <a:endParaRPr b="1" sz="2200">
              <a:latin typeface="Arial"/>
              <a:ea typeface="Arial"/>
              <a:cs typeface="Arial"/>
              <a:sym typeface="Arial"/>
            </a:endParaRPr>
          </a:p>
          <a:p>
            <a:pPr indent="0" lvl="0" marL="0" rtl="0" algn="ctr">
              <a:spcBef>
                <a:spcPts val="1200"/>
              </a:spcBef>
              <a:spcAft>
                <a:spcPts val="0"/>
              </a:spcAft>
              <a:buNone/>
            </a:pPr>
            <a:r>
              <a:t/>
            </a:r>
            <a:endParaRPr/>
          </a:p>
        </p:txBody>
      </p:sp>
      <p:sp>
        <p:nvSpPr>
          <p:cNvPr id="199" name="Google Shape;199;g2eda2e47117_0_123"/>
          <p:cNvSpPr txBox="1"/>
          <p:nvPr>
            <p:ph idx="1" type="body"/>
          </p:nvPr>
        </p:nvSpPr>
        <p:spPr>
          <a:xfrm>
            <a:off x="422600" y="4367600"/>
            <a:ext cx="8229600" cy="45261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en-US" sz="1850">
                <a:solidFill>
                  <a:srgbClr val="273239"/>
                </a:solidFill>
                <a:highlight>
                  <a:srgbClr val="FFFFFF"/>
                </a:highlight>
                <a:latin typeface="Nunito"/>
                <a:ea typeface="Nunito"/>
                <a:cs typeface="Nunito"/>
                <a:sym typeface="Nunito"/>
              </a:rPr>
              <a:t>A regression model that uses the </a:t>
            </a:r>
            <a:r>
              <a:rPr b="1" lang="en-US" sz="1850">
                <a:solidFill>
                  <a:srgbClr val="273239"/>
                </a:solidFill>
                <a:highlight>
                  <a:srgbClr val="FFFFFF"/>
                </a:highlight>
                <a:latin typeface="Nunito"/>
                <a:ea typeface="Nunito"/>
                <a:cs typeface="Nunito"/>
                <a:sym typeface="Nunito"/>
              </a:rPr>
              <a:t>L2 regularization</a:t>
            </a:r>
            <a:r>
              <a:rPr lang="en-US" sz="1850">
                <a:solidFill>
                  <a:srgbClr val="273239"/>
                </a:solidFill>
                <a:highlight>
                  <a:srgbClr val="FFFFFF"/>
                </a:highlight>
                <a:latin typeface="Nunito"/>
                <a:ea typeface="Nunito"/>
                <a:cs typeface="Nunito"/>
                <a:sym typeface="Nunito"/>
              </a:rPr>
              <a:t> technique is called </a:t>
            </a:r>
            <a:r>
              <a:rPr b="1" lang="en-US" sz="1850">
                <a:solidFill>
                  <a:srgbClr val="273239"/>
                </a:solidFill>
                <a:highlight>
                  <a:srgbClr val="FFFFFF"/>
                </a:highlight>
                <a:latin typeface="Nunito"/>
                <a:ea typeface="Nunito"/>
                <a:cs typeface="Nunito"/>
                <a:sym typeface="Nunito"/>
              </a:rPr>
              <a:t>Ridge regression</a:t>
            </a:r>
            <a:r>
              <a:rPr lang="en-US" sz="1850">
                <a:solidFill>
                  <a:srgbClr val="273239"/>
                </a:solidFill>
                <a:highlight>
                  <a:srgbClr val="FFFFFF"/>
                </a:highlight>
                <a:latin typeface="Nunito"/>
                <a:ea typeface="Nunito"/>
                <a:cs typeface="Nunito"/>
                <a:sym typeface="Nunito"/>
              </a:rPr>
              <a:t>. </a:t>
            </a:r>
            <a:r>
              <a:rPr b="1" lang="en-US" sz="1850">
                <a:solidFill>
                  <a:srgbClr val="273239"/>
                </a:solidFill>
                <a:highlight>
                  <a:srgbClr val="FFFFFF"/>
                </a:highlight>
                <a:latin typeface="Nunito"/>
                <a:ea typeface="Nunito"/>
                <a:cs typeface="Nunito"/>
                <a:sym typeface="Nunito"/>
              </a:rPr>
              <a:t>Ridge regression</a:t>
            </a:r>
            <a:r>
              <a:rPr lang="en-US" sz="1850">
                <a:solidFill>
                  <a:srgbClr val="273239"/>
                </a:solidFill>
                <a:highlight>
                  <a:srgbClr val="FFFFFF"/>
                </a:highlight>
                <a:latin typeface="Nunito"/>
                <a:ea typeface="Nunito"/>
                <a:cs typeface="Nunito"/>
                <a:sym typeface="Nunito"/>
              </a:rPr>
              <a:t> adds the “</a:t>
            </a:r>
            <a:r>
              <a:rPr i="1" lang="en-US" sz="1850">
                <a:solidFill>
                  <a:srgbClr val="273239"/>
                </a:solidFill>
                <a:highlight>
                  <a:srgbClr val="FFFFFF"/>
                </a:highlight>
                <a:latin typeface="Nunito"/>
                <a:ea typeface="Nunito"/>
                <a:cs typeface="Nunito"/>
                <a:sym typeface="Nunito"/>
              </a:rPr>
              <a:t>squared magnitude</a:t>
            </a:r>
            <a:r>
              <a:rPr lang="en-US" sz="1850">
                <a:solidFill>
                  <a:srgbClr val="273239"/>
                </a:solidFill>
                <a:highlight>
                  <a:srgbClr val="FFFFFF"/>
                </a:highlight>
                <a:latin typeface="Nunito"/>
                <a:ea typeface="Nunito"/>
                <a:cs typeface="Nunito"/>
                <a:sym typeface="Nunito"/>
              </a:rPr>
              <a:t>” of the coefficient as a penalty term to the loss function(L).</a:t>
            </a:r>
            <a:endParaRPr sz="185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g2eda2e47117_0_130"/>
          <p:cNvPicPr preferRelativeResize="0"/>
          <p:nvPr/>
        </p:nvPicPr>
        <p:blipFill>
          <a:blip r:embed="rId3">
            <a:alphaModFix/>
          </a:blip>
          <a:stretch>
            <a:fillRect/>
          </a:stretch>
        </p:blipFill>
        <p:spPr>
          <a:xfrm>
            <a:off x="427675" y="635050"/>
            <a:ext cx="8481026" cy="5512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g2eda2e47117_0_140"/>
          <p:cNvPicPr preferRelativeResize="0"/>
          <p:nvPr/>
        </p:nvPicPr>
        <p:blipFill>
          <a:blip r:embed="rId3">
            <a:alphaModFix/>
          </a:blip>
          <a:stretch>
            <a:fillRect/>
          </a:stretch>
        </p:blipFill>
        <p:spPr>
          <a:xfrm>
            <a:off x="152400" y="363225"/>
            <a:ext cx="8839201" cy="6010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g2eda2e47117_0_145"/>
          <p:cNvPicPr preferRelativeResize="0"/>
          <p:nvPr/>
        </p:nvPicPr>
        <p:blipFill rotWithShape="1">
          <a:blip r:embed="rId3">
            <a:alphaModFix/>
          </a:blip>
          <a:srcRect b="10863" l="3784" r="7594" t="9493"/>
          <a:stretch/>
        </p:blipFill>
        <p:spPr>
          <a:xfrm>
            <a:off x="17300" y="1331825"/>
            <a:ext cx="9109400" cy="45489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g2eda2e47117_0_157"/>
          <p:cNvPicPr preferRelativeResize="0"/>
          <p:nvPr/>
        </p:nvPicPr>
        <p:blipFill>
          <a:blip r:embed="rId3">
            <a:alphaModFix/>
          </a:blip>
          <a:stretch>
            <a:fillRect/>
          </a:stretch>
        </p:blipFill>
        <p:spPr>
          <a:xfrm>
            <a:off x="25950" y="1909100"/>
            <a:ext cx="9092100" cy="3433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Techniques to Prevent Underfitting</a:t>
            </a:r>
            <a:endParaRPr/>
          </a:p>
        </p:txBody>
      </p:sp>
      <p:sp>
        <p:nvSpPr>
          <p:cNvPr id="225" name="Google Shape;225;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488950" lvl="0" marL="342900" rtl="0" algn="l">
              <a:spcBef>
                <a:spcPts val="640"/>
              </a:spcBef>
              <a:spcAft>
                <a:spcPts val="0"/>
              </a:spcAft>
              <a:buSzPts val="4100"/>
              <a:buChar char="•"/>
            </a:pPr>
            <a:r>
              <a:rPr b="1" lang="en-US" sz="2000">
                <a:latin typeface="Arial"/>
                <a:ea typeface="Arial"/>
                <a:cs typeface="Arial"/>
                <a:sym typeface="Arial"/>
              </a:rPr>
              <a:t>Increasing Model Complexity</a:t>
            </a:r>
            <a:r>
              <a:rPr lang="en-US" sz="2000">
                <a:latin typeface="Arial"/>
                <a:ea typeface="Arial"/>
                <a:cs typeface="Arial"/>
                <a:sym typeface="Arial"/>
              </a:rPr>
              <a:t>: Adding more features or parameters</a:t>
            </a:r>
            <a:endParaRPr sz="2000">
              <a:latin typeface="Arial"/>
              <a:ea typeface="Arial"/>
              <a:cs typeface="Arial"/>
              <a:sym typeface="Arial"/>
            </a:endParaRPr>
          </a:p>
          <a:p>
            <a:pPr indent="-488950" lvl="0" marL="342900" rtl="0" algn="l">
              <a:spcBef>
                <a:spcPts val="640"/>
              </a:spcBef>
              <a:spcAft>
                <a:spcPts val="0"/>
              </a:spcAft>
              <a:buSzPts val="4100"/>
              <a:buChar char="•"/>
            </a:pPr>
            <a:r>
              <a:rPr b="1" lang="en-US" sz="2000">
                <a:latin typeface="Arial"/>
                <a:ea typeface="Arial"/>
                <a:cs typeface="Arial"/>
                <a:sym typeface="Arial"/>
              </a:rPr>
              <a:t>Removing Bias</a:t>
            </a:r>
            <a:r>
              <a:rPr lang="en-US" sz="2000">
                <a:latin typeface="Arial"/>
                <a:ea typeface="Arial"/>
                <a:cs typeface="Arial"/>
                <a:sym typeface="Arial"/>
              </a:rPr>
              <a:t>: Ensuring the data is representative</a:t>
            </a:r>
            <a:endParaRPr sz="2000">
              <a:latin typeface="Arial"/>
              <a:ea typeface="Arial"/>
              <a:cs typeface="Arial"/>
              <a:sym typeface="Arial"/>
            </a:endParaRPr>
          </a:p>
          <a:p>
            <a:pPr indent="-488950" lvl="0" marL="342900" rtl="0" algn="l">
              <a:spcBef>
                <a:spcPts val="640"/>
              </a:spcBef>
              <a:spcAft>
                <a:spcPts val="0"/>
              </a:spcAft>
              <a:buSzPts val="4100"/>
              <a:buChar char="•"/>
            </a:pPr>
            <a:r>
              <a:rPr b="1" lang="en-US" sz="2000">
                <a:latin typeface="Arial"/>
                <a:ea typeface="Arial"/>
                <a:cs typeface="Arial"/>
                <a:sym typeface="Arial"/>
              </a:rPr>
              <a:t>Increasing Training Time</a:t>
            </a:r>
            <a:r>
              <a:rPr lang="en-US" sz="2000">
                <a:latin typeface="Arial"/>
                <a:ea typeface="Arial"/>
                <a:cs typeface="Arial"/>
                <a:sym typeface="Arial"/>
              </a:rPr>
              <a:t>: Allowing the model to learn longer</a:t>
            </a:r>
            <a:endParaRPr sz="2000">
              <a:latin typeface="Arial"/>
              <a:ea typeface="Arial"/>
              <a:cs typeface="Arial"/>
              <a:sym typeface="Arial"/>
            </a:endParaRPr>
          </a:p>
          <a:p>
            <a:pPr indent="-488950" lvl="0" marL="342900" rtl="0" algn="l">
              <a:spcBef>
                <a:spcPts val="640"/>
              </a:spcBef>
              <a:spcAft>
                <a:spcPts val="0"/>
              </a:spcAft>
              <a:buSzPts val="4100"/>
              <a:buChar char="•"/>
            </a:pPr>
            <a:r>
              <a:rPr b="1" lang="en-US" sz="2000">
                <a:latin typeface="Arial"/>
                <a:ea typeface="Arial"/>
                <a:cs typeface="Arial"/>
                <a:sym typeface="Arial"/>
              </a:rPr>
              <a:t>Hyperparameter Tuning</a:t>
            </a:r>
            <a:r>
              <a:rPr lang="en-US" sz="2000">
                <a:latin typeface="Arial"/>
                <a:ea typeface="Arial"/>
                <a:cs typeface="Arial"/>
                <a:sym typeface="Arial"/>
              </a:rPr>
              <a:t>: Finding the best parameters</a:t>
            </a:r>
            <a:endParaRPr sz="2000">
              <a:latin typeface="Arial"/>
              <a:ea typeface="Arial"/>
              <a:cs typeface="Arial"/>
              <a:sym typeface="Arial"/>
            </a:endParaRPr>
          </a:p>
          <a:p>
            <a:pPr indent="0" lvl="0" marL="342900" rtl="0" algn="l">
              <a:spcBef>
                <a:spcPts val="64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g2ee216aef36_0_6"/>
          <p:cNvPicPr preferRelativeResize="0"/>
          <p:nvPr/>
        </p:nvPicPr>
        <p:blipFill>
          <a:blip r:embed="rId3">
            <a:alphaModFix/>
          </a:blip>
          <a:stretch>
            <a:fillRect/>
          </a:stretch>
        </p:blipFill>
        <p:spPr>
          <a:xfrm>
            <a:off x="273475" y="2079650"/>
            <a:ext cx="8443900" cy="424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What is Underfitting?</a:t>
            </a:r>
            <a:endParaRPr/>
          </a:p>
        </p:txBody>
      </p:sp>
      <p:sp>
        <p:nvSpPr>
          <p:cNvPr id="102" name="Google Shape;102;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400"/>
              </a:spcBef>
              <a:spcAft>
                <a:spcPts val="0"/>
              </a:spcAft>
              <a:buNone/>
            </a:pPr>
            <a:r>
              <a:rPr lang="en-US" sz="2100">
                <a:solidFill>
                  <a:srgbClr val="242424"/>
                </a:solidFill>
                <a:highlight>
                  <a:srgbClr val="FFFFFF"/>
                </a:highlight>
                <a:latin typeface="Georgia"/>
                <a:ea typeface="Georgia"/>
                <a:cs typeface="Georgia"/>
                <a:sym typeface="Georgia"/>
              </a:rPr>
              <a:t>Underfitting occurs when a model is too simplistic to capture the underlying patterns in the data. You can identify underfitting by analyzing the model’s performance on both the training and test datasets:</a:t>
            </a:r>
            <a:endParaRPr sz="2100">
              <a:solidFill>
                <a:srgbClr val="242424"/>
              </a:solidFill>
              <a:highlight>
                <a:srgbClr val="FFFFFF"/>
              </a:highlight>
              <a:latin typeface="Georgia"/>
              <a:ea typeface="Georgia"/>
              <a:cs typeface="Georgia"/>
              <a:sym typeface="Georgia"/>
            </a:endParaRPr>
          </a:p>
          <a:p>
            <a:pPr indent="-361950" lvl="0" marL="749300" rtl="0" algn="l">
              <a:lnSpc>
                <a:spcPct val="100000"/>
              </a:lnSpc>
              <a:spcBef>
                <a:spcPts val="3200"/>
              </a:spcBef>
              <a:spcAft>
                <a:spcPts val="0"/>
              </a:spcAft>
              <a:buClr>
                <a:srgbClr val="242424"/>
              </a:buClr>
              <a:buSzPts val="2100"/>
              <a:buFont typeface="Georgia"/>
              <a:buChar char="●"/>
            </a:pPr>
            <a:r>
              <a:rPr lang="en-US" sz="2100">
                <a:solidFill>
                  <a:srgbClr val="242424"/>
                </a:solidFill>
                <a:highlight>
                  <a:srgbClr val="FFFFFF"/>
                </a:highlight>
                <a:latin typeface="Georgia"/>
                <a:ea typeface="Georgia"/>
                <a:cs typeface="Georgia"/>
                <a:sym typeface="Georgia"/>
              </a:rPr>
              <a:t>Training Set: A model with high bias will struggle to fit the training data, resulting in low training accuracy (e.g., 60%).</a:t>
            </a:r>
            <a:endParaRPr sz="2100">
              <a:solidFill>
                <a:srgbClr val="242424"/>
              </a:solidFill>
              <a:highlight>
                <a:srgbClr val="FFFFFF"/>
              </a:highlight>
              <a:latin typeface="Georgia"/>
              <a:ea typeface="Georgia"/>
              <a:cs typeface="Georgia"/>
              <a:sym typeface="Georgia"/>
            </a:endParaRPr>
          </a:p>
          <a:p>
            <a:pPr indent="0" lvl="0" marL="457200" rtl="0" algn="l">
              <a:lnSpc>
                <a:spcPct val="100000"/>
              </a:lnSpc>
              <a:spcBef>
                <a:spcPts val="3200"/>
              </a:spcBef>
              <a:spcAft>
                <a:spcPts val="0"/>
              </a:spcAft>
              <a:buNone/>
            </a:pPr>
            <a:r>
              <a:t/>
            </a:r>
            <a:endParaRPr sz="2100">
              <a:solidFill>
                <a:srgbClr val="242424"/>
              </a:solidFill>
              <a:highlight>
                <a:srgbClr val="FFFFFF"/>
              </a:highlight>
              <a:latin typeface="Georgia"/>
              <a:ea typeface="Georgia"/>
              <a:cs typeface="Georgia"/>
              <a:sym typeface="Georgia"/>
            </a:endParaRPr>
          </a:p>
          <a:p>
            <a:pPr indent="-361950" lvl="0" marL="749300" rtl="0" algn="l">
              <a:lnSpc>
                <a:spcPct val="100000"/>
              </a:lnSpc>
              <a:spcBef>
                <a:spcPts val="1700"/>
              </a:spcBef>
              <a:spcAft>
                <a:spcPts val="0"/>
              </a:spcAft>
              <a:buClr>
                <a:srgbClr val="242424"/>
              </a:buClr>
              <a:buSzPts val="2100"/>
              <a:buFont typeface="Georgia"/>
              <a:buChar char="●"/>
            </a:pPr>
            <a:r>
              <a:rPr lang="en-US" sz="2100">
                <a:solidFill>
                  <a:srgbClr val="242424"/>
                </a:solidFill>
                <a:highlight>
                  <a:srgbClr val="FFFFFF"/>
                </a:highlight>
                <a:latin typeface="Georgia"/>
                <a:ea typeface="Georgia"/>
                <a:cs typeface="Georgia"/>
                <a:sym typeface="Georgia"/>
              </a:rPr>
              <a:t>Test Set: The same model will also perform poorly on the test set, leading to low test accuracy (e.g., 65%).</a:t>
            </a:r>
            <a:endParaRPr sz="2100">
              <a:solidFill>
                <a:srgbClr val="242424"/>
              </a:solidFill>
              <a:highlight>
                <a:srgbClr val="FFFFFF"/>
              </a:highlight>
              <a:latin typeface="Georgia"/>
              <a:ea typeface="Georgia"/>
              <a:cs typeface="Georgia"/>
              <a:sym typeface="Georgia"/>
            </a:endParaRPr>
          </a:p>
          <a:p>
            <a:pPr indent="0" lvl="0" marL="0" rtl="0" algn="l">
              <a:lnSpc>
                <a:spcPct val="100000"/>
              </a:lnSpc>
              <a:spcBef>
                <a:spcPts val="640"/>
              </a:spcBef>
              <a:spcAft>
                <a:spcPts val="0"/>
              </a:spcAft>
              <a:buNone/>
            </a:pPr>
            <a:r>
              <a:t/>
            </a:r>
            <a:endParaRPr sz="3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g2ee216aef36_0_0"/>
          <p:cNvPicPr preferRelativeResize="0"/>
          <p:nvPr/>
        </p:nvPicPr>
        <p:blipFill>
          <a:blip r:embed="rId3">
            <a:alphaModFix/>
          </a:blip>
          <a:stretch>
            <a:fillRect/>
          </a:stretch>
        </p:blipFill>
        <p:spPr>
          <a:xfrm>
            <a:off x="263775" y="2039119"/>
            <a:ext cx="8616450" cy="433480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g2eda2e47117_0_1"/>
          <p:cNvPicPr preferRelativeResize="0"/>
          <p:nvPr/>
        </p:nvPicPr>
        <p:blipFill>
          <a:blip r:embed="rId3">
            <a:alphaModFix/>
          </a:blip>
          <a:stretch>
            <a:fillRect/>
          </a:stretch>
        </p:blipFill>
        <p:spPr>
          <a:xfrm>
            <a:off x="152400" y="1599924"/>
            <a:ext cx="8839200" cy="4073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Examples</a:t>
            </a:r>
            <a:endParaRPr/>
          </a:p>
        </p:txBody>
      </p:sp>
      <p:sp>
        <p:nvSpPr>
          <p:cNvPr id="118" name="Google Shape;118;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Overfitting: High training accuracy, low test accuracy</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Underfitting: Low training accuracy, low test accuracy</a:t>
            </a:r>
            <a:endParaRPr/>
          </a:p>
          <a:p>
            <a:pPr indent="0" lvl="0" marL="342900" rtl="0" algn="l">
              <a:spcBef>
                <a:spcPts val="64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Causes of Overfitting</a:t>
            </a:r>
            <a:endParaRPr/>
          </a:p>
        </p:txBody>
      </p:sp>
      <p:sp>
        <p:nvSpPr>
          <p:cNvPr id="124" name="Google Shape;124;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Too complex models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Insufficient training data</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Noisy data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Causes of Underfitting</a:t>
            </a:r>
            <a:endParaRPr/>
          </a:p>
        </p:txBody>
      </p:sp>
      <p:sp>
        <p:nvSpPr>
          <p:cNvPr id="130" name="Google Shape;130;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292100" lvl="0" marL="342900" rtl="0" algn="l">
              <a:lnSpc>
                <a:spcPct val="115000"/>
              </a:lnSpc>
              <a:spcBef>
                <a:spcPts val="0"/>
              </a:spcBef>
              <a:spcAft>
                <a:spcPts val="0"/>
              </a:spcAft>
              <a:buClr>
                <a:schemeClr val="dk1"/>
              </a:buClr>
              <a:buSzPts val="2400"/>
              <a:buChar char="•"/>
            </a:pPr>
            <a:r>
              <a:rPr lang="en-US" sz="2400">
                <a:solidFill>
                  <a:schemeClr val="dk1"/>
                </a:solidFill>
                <a:latin typeface="Calibri"/>
                <a:ea typeface="Calibri"/>
                <a:cs typeface="Calibri"/>
                <a:sym typeface="Calibri"/>
              </a:rPr>
              <a:t>Too simple models</a:t>
            </a:r>
            <a:endParaRPr sz="2400"/>
          </a:p>
          <a:p>
            <a:pPr indent="-292100" lvl="0" marL="342900" rtl="0" algn="l">
              <a:lnSpc>
                <a:spcPct val="115000"/>
              </a:lnSpc>
              <a:spcBef>
                <a:spcPts val="640"/>
              </a:spcBef>
              <a:spcAft>
                <a:spcPts val="0"/>
              </a:spcAft>
              <a:buClr>
                <a:schemeClr val="dk1"/>
              </a:buClr>
              <a:buSzPts val="2400"/>
              <a:buChar char="•"/>
            </a:pPr>
            <a:r>
              <a:rPr lang="en-US" sz="2400">
                <a:solidFill>
                  <a:srgbClr val="1F1F1F"/>
                </a:solidFill>
                <a:highlight>
                  <a:srgbClr val="FFFFFF"/>
                </a:highlight>
                <a:latin typeface="Arial"/>
                <a:ea typeface="Arial"/>
                <a:cs typeface="Arial"/>
                <a:sym typeface="Arial"/>
              </a:rPr>
              <a:t>Model complexity</a:t>
            </a:r>
            <a:endParaRPr sz="2400"/>
          </a:p>
          <a:p>
            <a:pPr indent="-292100" lvl="0" marL="342900" rtl="0" algn="l">
              <a:lnSpc>
                <a:spcPct val="115000"/>
              </a:lnSpc>
              <a:spcBef>
                <a:spcPts val="640"/>
              </a:spcBef>
              <a:spcAft>
                <a:spcPts val="0"/>
              </a:spcAft>
              <a:buClr>
                <a:schemeClr val="dk1"/>
              </a:buClr>
              <a:buSzPts val="2400"/>
              <a:buChar char="•"/>
            </a:pPr>
            <a:r>
              <a:rPr lang="en-US" sz="2400">
                <a:solidFill>
                  <a:schemeClr val="dk1"/>
                </a:solidFill>
                <a:latin typeface="Calibri"/>
                <a:ea typeface="Calibri"/>
                <a:cs typeface="Calibri"/>
                <a:sym typeface="Calibri"/>
              </a:rPr>
              <a:t>Insufficient training time</a:t>
            </a:r>
            <a:endParaRPr sz="2400">
              <a:solidFill>
                <a:schemeClr val="dk1"/>
              </a:solidFill>
              <a:latin typeface="Calibri"/>
              <a:ea typeface="Calibri"/>
              <a:cs typeface="Calibri"/>
              <a:sym typeface="Calibri"/>
            </a:endParaRPr>
          </a:p>
          <a:p>
            <a:pPr indent="-292100" lvl="0" marL="342900" rtl="0" algn="l">
              <a:lnSpc>
                <a:spcPct val="115000"/>
              </a:lnSpc>
              <a:spcBef>
                <a:spcPts val="640"/>
              </a:spcBef>
              <a:spcAft>
                <a:spcPts val="0"/>
              </a:spcAft>
              <a:buSzPts val="2400"/>
              <a:buChar char="•"/>
            </a:pPr>
            <a:r>
              <a:rPr lang="en-US" sz="2400">
                <a:solidFill>
                  <a:srgbClr val="1F1F1F"/>
                </a:solidFill>
                <a:highlight>
                  <a:srgbClr val="F8F9FA"/>
                </a:highlight>
                <a:latin typeface="Arial"/>
                <a:ea typeface="Arial"/>
                <a:cs typeface="Arial"/>
                <a:sym typeface="Arial"/>
              </a:rPr>
              <a:t>Insufficient data</a:t>
            </a:r>
            <a:endParaRPr sz="2400">
              <a:solidFill>
                <a:srgbClr val="1F1F1F"/>
              </a:solidFill>
              <a:highlight>
                <a:srgbClr val="F8F9FA"/>
              </a:highlight>
              <a:latin typeface="Arial"/>
              <a:ea typeface="Arial"/>
              <a:cs typeface="Arial"/>
              <a:sym typeface="Arial"/>
            </a:endParaRPr>
          </a:p>
          <a:p>
            <a:pPr indent="-292100" lvl="0" marL="342900" rtl="0" algn="l">
              <a:lnSpc>
                <a:spcPct val="115000"/>
              </a:lnSpc>
              <a:spcBef>
                <a:spcPts val="640"/>
              </a:spcBef>
              <a:spcAft>
                <a:spcPts val="0"/>
              </a:spcAft>
              <a:buClr>
                <a:srgbClr val="1F1F1F"/>
              </a:buClr>
              <a:buSzPts val="2400"/>
              <a:buFont typeface="Arial"/>
              <a:buChar char="•"/>
            </a:pPr>
            <a:r>
              <a:rPr lang="en-US" sz="2400">
                <a:solidFill>
                  <a:srgbClr val="1F1F1F"/>
                </a:solidFill>
                <a:highlight>
                  <a:srgbClr val="FFFFFF"/>
                </a:highlight>
                <a:latin typeface="Arial"/>
                <a:ea typeface="Arial"/>
                <a:cs typeface="Arial"/>
                <a:sym typeface="Arial"/>
              </a:rPr>
              <a:t>Inadequate features</a:t>
            </a:r>
            <a:endParaRPr sz="2400">
              <a:solidFill>
                <a:srgbClr val="1F1F1F"/>
              </a:solidFill>
              <a:highlight>
                <a:srgbClr val="F8F9FA"/>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cp:coreProperties>
</file>