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0" roundtripDataSignature="AMtx7mhTkPdCJn1PkMYOQ7WP1bBh2IYh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e7bf09b5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e7bf09b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e7bf09b5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e7bf09b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e7bf09b5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e7bf09b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e7bf09b59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e7bf09b5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e7bf09b5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e7bf09b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7bf09b5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e7bf09b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e439c23c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e439c23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e7bf09b5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e7bf09b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7bf09b5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e7bf09b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e7bf09b5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e7bf09b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e7bf09b5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e7bf09b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 to K-Nearest Neighbors (KNN)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Distance Metrics</a:t>
            </a:r>
            <a:endParaRPr/>
          </a:p>
        </p:txBody>
      </p:sp>
      <p:pic>
        <p:nvPicPr>
          <p:cNvPr id="136" name="Google Shape;136;p4"/>
          <p:cNvPicPr preferRelativeResize="0"/>
          <p:nvPr/>
        </p:nvPicPr>
        <p:blipFill rotWithShape="1">
          <a:blip r:embed="rId3">
            <a:alphaModFix/>
          </a:blip>
          <a:srcRect b="0" l="0" r="0" t="18785"/>
          <a:stretch/>
        </p:blipFill>
        <p:spPr>
          <a:xfrm>
            <a:off x="214900" y="1663100"/>
            <a:ext cx="8322450" cy="348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e7bf09b59_0_5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2" name="Google Shape;142;g2ee7bf09b59_0_5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43" name="Google Shape;143;g2ee7bf09b59_0_51"/>
          <p:cNvPicPr preferRelativeResize="0"/>
          <p:nvPr/>
        </p:nvPicPr>
        <p:blipFill>
          <a:blip r:embed="rId3">
            <a:alphaModFix/>
          </a:blip>
          <a:stretch>
            <a:fillRect/>
          </a:stretch>
        </p:blipFill>
        <p:spPr>
          <a:xfrm>
            <a:off x="0" y="0"/>
            <a:ext cx="9403775" cy="670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ee7bf09b59_0_21"/>
          <p:cNvPicPr preferRelativeResize="0"/>
          <p:nvPr/>
        </p:nvPicPr>
        <p:blipFill rotWithShape="1">
          <a:blip r:embed="rId3">
            <a:alphaModFix/>
          </a:blip>
          <a:srcRect b="0" l="0" r="53598" t="0"/>
          <a:stretch/>
        </p:blipFill>
        <p:spPr>
          <a:xfrm>
            <a:off x="0" y="883225"/>
            <a:ext cx="6528951" cy="6061376"/>
          </a:xfrm>
          <a:prstGeom prst="rect">
            <a:avLst/>
          </a:prstGeom>
          <a:noFill/>
          <a:ln>
            <a:noFill/>
          </a:ln>
        </p:spPr>
      </p:pic>
      <p:pic>
        <p:nvPicPr>
          <p:cNvPr id="149" name="Google Shape;149;g2ee7bf09b59_0_21"/>
          <p:cNvPicPr preferRelativeResize="0"/>
          <p:nvPr/>
        </p:nvPicPr>
        <p:blipFill rotWithShape="1">
          <a:blip r:embed="rId3">
            <a:alphaModFix/>
          </a:blip>
          <a:srcRect b="35411" l="51736" r="2091" t="42642"/>
          <a:stretch/>
        </p:blipFill>
        <p:spPr>
          <a:xfrm>
            <a:off x="2701620" y="71850"/>
            <a:ext cx="6075198" cy="81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ee7bf09b59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5" name="Google Shape;155;g2ee7bf09b59_0_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56" name="Google Shape;156;g2ee7bf09b59_0_29"/>
          <p:cNvPicPr preferRelativeResize="0"/>
          <p:nvPr/>
        </p:nvPicPr>
        <p:blipFill>
          <a:blip r:embed="rId3">
            <a:alphaModFix/>
          </a:blip>
          <a:stretch>
            <a:fillRect/>
          </a:stretch>
        </p:blipFill>
        <p:spPr>
          <a:xfrm>
            <a:off x="0" y="173052"/>
            <a:ext cx="9144001" cy="65118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ee7bf09b59_0_6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2" name="Google Shape;162;g2ee7bf09b59_0_6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3" name="Google Shape;163;g2ee7bf09b59_0_66"/>
          <p:cNvPicPr preferRelativeResize="0"/>
          <p:nvPr/>
        </p:nvPicPr>
        <p:blipFill>
          <a:blip r:embed="rId3">
            <a:alphaModFix/>
          </a:blip>
          <a:stretch>
            <a:fillRect/>
          </a:stretch>
        </p:blipFill>
        <p:spPr>
          <a:xfrm>
            <a:off x="9" y="9"/>
            <a:ext cx="9144000" cy="68952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e7bf09b59_0_6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9" name="Google Shape;169;g2ee7bf09b59_0_60"/>
          <p:cNvPicPr preferRelativeResize="0"/>
          <p:nvPr/>
        </p:nvPicPr>
        <p:blipFill>
          <a:blip r:embed="rId3">
            <a:alphaModFix/>
          </a:blip>
          <a:stretch>
            <a:fillRect/>
          </a:stretch>
        </p:blipFill>
        <p:spPr>
          <a:xfrm>
            <a:off x="0" y="1139176"/>
            <a:ext cx="9143998" cy="571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Choosing the Value of K</a:t>
            </a:r>
            <a:endParaRPr/>
          </a:p>
        </p:txBody>
      </p:sp>
      <p:pic>
        <p:nvPicPr>
          <p:cNvPr id="175" name="Google Shape;175;p5"/>
          <p:cNvPicPr preferRelativeResize="0"/>
          <p:nvPr/>
        </p:nvPicPr>
        <p:blipFill>
          <a:blip r:embed="rId3">
            <a:alphaModFix/>
          </a:blip>
          <a:stretch>
            <a:fillRect/>
          </a:stretch>
        </p:blipFill>
        <p:spPr>
          <a:xfrm>
            <a:off x="0" y="1417650"/>
            <a:ext cx="9144001" cy="544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Pros and Cons</a:t>
            </a:r>
            <a:endParaRPr/>
          </a:p>
        </p:txBody>
      </p:sp>
      <p:pic>
        <p:nvPicPr>
          <p:cNvPr id="181" name="Google Shape;181;p6"/>
          <p:cNvPicPr preferRelativeResize="0"/>
          <p:nvPr/>
        </p:nvPicPr>
        <p:blipFill rotWithShape="1">
          <a:blip r:embed="rId3">
            <a:alphaModFix/>
          </a:blip>
          <a:srcRect b="0" l="0" r="0" t="15590"/>
          <a:stretch/>
        </p:blipFill>
        <p:spPr>
          <a:xfrm>
            <a:off x="0" y="1712575"/>
            <a:ext cx="9006374" cy="472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Applications of KNN</a:t>
            </a:r>
            <a:endParaRPr/>
          </a:p>
        </p:txBody>
      </p:sp>
      <p:sp>
        <p:nvSpPr>
          <p:cNvPr id="187" name="Google Shape;18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Classification Examples: Image recognition, spam detection, and medical diagnosis.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Regression Examples: Predicting house prices, and stock market trends.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Implementation</a:t>
            </a:r>
            <a:endParaRPr/>
          </a:p>
        </p:txBody>
      </p:sp>
      <p:sp>
        <p:nvSpPr>
          <p:cNvPr id="193" name="Google Shape;19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Libraries: scikit-learn in Python.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Code Example: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from sklearn.neighbors import KNeighborsClassifier</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from sklearn.model_selection import train_test_split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from sklearn.datasets import load_iris</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Load dataset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data = load_iris()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X, y = data.data, data.target</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Split data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X_train, X_test, y_train, y_test = train_test_split(X, y, test_size=0.2, random_state=42)</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Initialize and train model</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knn = KNeighborsClassifier(n_neighbors=3)</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knn.fit(X_train, y_train)</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Predict and evaluate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y_pred = knn.predict(X_test)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b="20549" l="33587" r="6272" t="1786"/>
          <a:stretch/>
        </p:blipFill>
        <p:spPr>
          <a:xfrm>
            <a:off x="0" y="0"/>
            <a:ext cx="9144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Case Study or Example</a:t>
            </a:r>
            <a:endParaRPr/>
          </a:p>
        </p:txBody>
      </p:sp>
      <p:sp>
        <p:nvSpPr>
          <p:cNvPr id="199" name="Google Shape;19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Example: Real-world application of KNN (e.g., digit recognition using the MNIST dataset).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Results and Discussion: Show results and discuss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ee7bf09b59_0_41"/>
          <p:cNvSpPr txBox="1"/>
          <p:nvPr/>
        </p:nvSpPr>
        <p:spPr>
          <a:xfrm>
            <a:off x="190500" y="865900"/>
            <a:ext cx="9144000" cy="10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700">
                <a:solidFill>
                  <a:srgbClr val="273239"/>
                </a:solidFill>
                <a:highlight>
                  <a:srgbClr val="FFFFFF"/>
                </a:highlight>
                <a:latin typeface="Nunito"/>
                <a:ea typeface="Nunito"/>
                <a:cs typeface="Nunito"/>
                <a:sym typeface="Nunito"/>
              </a:rPr>
              <a:t>Why do we need a KNN algorithm?</a:t>
            </a:r>
            <a:endParaRPr b="1" sz="27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800"/>
              </a:spcAft>
              <a:buNone/>
            </a:pPr>
            <a:r>
              <a:t/>
            </a:r>
            <a:endParaRPr sz="2250">
              <a:solidFill>
                <a:srgbClr val="273239"/>
              </a:solidFill>
              <a:highlight>
                <a:srgbClr val="FFFFFF"/>
              </a:highlight>
              <a:latin typeface="Nunito"/>
              <a:ea typeface="Nunito"/>
              <a:cs typeface="Nunito"/>
              <a:sym typeface="Nunito"/>
            </a:endParaRPr>
          </a:p>
        </p:txBody>
      </p:sp>
      <p:sp>
        <p:nvSpPr>
          <p:cNvPr id="95" name="Google Shape;95;g2ee7bf09b59_0_41"/>
          <p:cNvSpPr txBox="1"/>
          <p:nvPr/>
        </p:nvSpPr>
        <p:spPr>
          <a:xfrm>
            <a:off x="457200" y="1711025"/>
            <a:ext cx="8229600" cy="371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US" sz="2250">
                <a:solidFill>
                  <a:srgbClr val="273239"/>
                </a:solidFill>
                <a:highlight>
                  <a:srgbClr val="FFFFFF"/>
                </a:highlight>
                <a:latin typeface="Nunito"/>
                <a:ea typeface="Nunito"/>
                <a:cs typeface="Nunito"/>
                <a:sym typeface="Nunito"/>
              </a:rPr>
              <a:t>(K-NN) algorithm is a versatile and widely used machine learning algorithm that is primarily used for its simplicity and ease of implementation. It does not require any assumptions about the underlying data distribution. It can also handle both numerical and categorical data, making it a flexible choice for various types of datasets in classification and regression tasks. It is a non-parametric method that makes predictions based on the similarity of data points in a given dataset. K-NN is less sensitive to outliers compared to other algorithms.</a:t>
            </a:r>
            <a:endParaRPr sz="2250">
              <a:solidFill>
                <a:srgbClr val="273239"/>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How KNN Works</a:t>
            </a:r>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Store the Training Data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Calculate the Distance: Use distance metrics (Euclidean, Manhattan, etc.) to find the closest neighbors.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Classify or Predict: For classification, assign the class that is most common among the neighbors; for regression, predict the average of the neighbors' values.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Illustration: Diagram showing KNN in action with data points and neighbors.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e439c23cc_0_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07" name="Google Shape;107;g2ee439c23cc_0_1"/>
          <p:cNvPicPr preferRelativeResize="0"/>
          <p:nvPr/>
        </p:nvPicPr>
        <p:blipFill rotWithShape="1">
          <a:blip r:embed="rId3">
            <a:alphaModFix/>
          </a:blip>
          <a:srcRect b="27792" l="33612" r="5296" t="5447"/>
          <a:stretch/>
        </p:blipFill>
        <p:spPr>
          <a:xfrm>
            <a:off x="410475" y="588625"/>
            <a:ext cx="8427426" cy="597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ee7bf09b59_0_1"/>
          <p:cNvPicPr preferRelativeResize="0"/>
          <p:nvPr/>
        </p:nvPicPr>
        <p:blipFill rotWithShape="1">
          <a:blip r:embed="rId3">
            <a:alphaModFix/>
          </a:blip>
          <a:srcRect b="12290" l="9282" r="12119" t="11420"/>
          <a:stretch/>
        </p:blipFill>
        <p:spPr>
          <a:xfrm>
            <a:off x="0" y="0"/>
            <a:ext cx="90449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ee7bf09b59_0_9"/>
          <p:cNvPicPr preferRelativeResize="0"/>
          <p:nvPr/>
        </p:nvPicPr>
        <p:blipFill>
          <a:blip r:embed="rId3">
            <a:alphaModFix/>
          </a:blip>
          <a:stretch>
            <a:fillRect/>
          </a:stretch>
        </p:blipFill>
        <p:spPr>
          <a:xfrm>
            <a:off x="27" y="0"/>
            <a:ext cx="9144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ee7bf09b59_0_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23" name="Google Shape;123;g2ee7bf09b59_0_15"/>
          <p:cNvPicPr preferRelativeResize="0"/>
          <p:nvPr/>
        </p:nvPicPr>
        <p:blipFill>
          <a:blip r:embed="rId3">
            <a:alphaModFix/>
          </a:blip>
          <a:stretch>
            <a:fillRect/>
          </a:stretch>
        </p:blipFill>
        <p:spPr>
          <a:xfrm>
            <a:off x="0" y="1417649"/>
            <a:ext cx="9143999" cy="542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e7bf09b59_0_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9" name="Google Shape;129;g2ee7bf09b59_0_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0" name="Google Shape;130;g2ee7bf09b59_0_35"/>
          <p:cNvPicPr preferRelativeResize="0"/>
          <p:nvPr/>
        </p:nvPicPr>
        <p:blipFill>
          <a:blip r:embed="rId3">
            <a:alphaModFix/>
          </a:blip>
          <a:stretch>
            <a:fillRect/>
          </a:stretch>
        </p:blipFill>
        <p:spPr>
          <a:xfrm>
            <a:off x="0" y="0"/>
            <a:ext cx="9144001"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