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61" r:id="rId3"/>
    <p:sldId id="372" r:id="rId4"/>
    <p:sldId id="259" r:id="rId5"/>
    <p:sldId id="260" r:id="rId6"/>
    <p:sldId id="370" r:id="rId7"/>
    <p:sldId id="262" r:id="rId8"/>
    <p:sldId id="369" r:id="rId9"/>
    <p:sldId id="368" r:id="rId10"/>
    <p:sldId id="367" r:id="rId11"/>
    <p:sldId id="266" r:id="rId12"/>
    <p:sldId id="267" r:id="rId13"/>
    <p:sldId id="268" r:id="rId14"/>
    <p:sldId id="366" r:id="rId15"/>
    <p:sldId id="270" r:id="rId16"/>
    <p:sldId id="271" r:id="rId17"/>
    <p:sldId id="272" r:id="rId18"/>
    <p:sldId id="273" r:id="rId19"/>
    <p:sldId id="365" r:id="rId20"/>
    <p:sldId id="364" r:id="rId21"/>
    <p:sldId id="363" r:id="rId22"/>
    <p:sldId id="362" r:id="rId23"/>
    <p:sldId id="361" r:id="rId24"/>
    <p:sldId id="279" r:id="rId25"/>
    <p:sldId id="360" r:id="rId26"/>
    <p:sldId id="359" r:id="rId27"/>
    <p:sldId id="358" r:id="rId28"/>
    <p:sldId id="377" r:id="rId29"/>
    <p:sldId id="357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20" r:id="rId43"/>
    <p:sldId id="321" r:id="rId44"/>
    <p:sldId id="322" r:id="rId45"/>
    <p:sldId id="323" r:id="rId46"/>
    <p:sldId id="324" r:id="rId47"/>
    <p:sldId id="325" r:id="rId48"/>
    <p:sldId id="375" r:id="rId49"/>
    <p:sldId id="373" r:id="rId50"/>
    <p:sldId id="374" r:id="rId51"/>
    <p:sldId id="376" r:id="rId52"/>
    <p:sldId id="371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F483C-3320-F34A-3686-97C92780B55A}" v="589" dt="2024-03-05T00:57:49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6DAF85-2A85-41B7-A766-878CF08E515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D1125B-4C68-48BE-87DA-4C6579682A2E}">
      <dgm:prSet/>
      <dgm:spPr/>
      <dgm:t>
        <a:bodyPr/>
        <a:lstStyle/>
        <a:p>
          <a:r>
            <a:rPr lang="en-US"/>
            <a:t>P(cute | puppy) is not the same as P(puppy | cute)</a:t>
          </a:r>
        </a:p>
      </dgm:t>
    </dgm:pt>
    <dgm:pt modelId="{D65417E3-E98B-4A30-9ED7-A080ED935D31}" type="parTrans" cxnId="{4C6C899E-B42C-448E-8143-EEA1B4011792}">
      <dgm:prSet/>
      <dgm:spPr/>
      <dgm:t>
        <a:bodyPr/>
        <a:lstStyle/>
        <a:p>
          <a:endParaRPr lang="en-US"/>
        </a:p>
      </dgm:t>
    </dgm:pt>
    <dgm:pt modelId="{4792DC24-ACA0-406E-8E88-0949A634F4B5}" type="sibTrans" cxnId="{4C6C899E-B42C-448E-8143-EEA1B4011792}">
      <dgm:prSet/>
      <dgm:spPr/>
      <dgm:t>
        <a:bodyPr/>
        <a:lstStyle/>
        <a:p>
          <a:endParaRPr lang="en-US"/>
        </a:p>
      </dgm:t>
    </dgm:pt>
    <dgm:pt modelId="{DA5019C9-A2F9-4980-893A-3C8E48B28EBD}">
      <dgm:prSet/>
      <dgm:spPr/>
      <dgm:t>
        <a:bodyPr/>
        <a:lstStyle/>
        <a:p>
          <a:r>
            <a:rPr lang="en-US"/>
            <a:t>If I know the thing I’m holding is a puppy, what is the probability that it is cute?</a:t>
          </a:r>
        </a:p>
      </dgm:t>
    </dgm:pt>
    <dgm:pt modelId="{7F5AA21D-C1F9-4C22-8302-1C207AB82BBC}" type="parTrans" cxnId="{F2F00906-0831-452B-B56C-60BC2058F553}">
      <dgm:prSet/>
      <dgm:spPr/>
      <dgm:t>
        <a:bodyPr/>
        <a:lstStyle/>
        <a:p>
          <a:endParaRPr lang="en-US"/>
        </a:p>
      </dgm:t>
    </dgm:pt>
    <dgm:pt modelId="{03537175-8B0C-4B15-878F-6B4180C01822}" type="sibTrans" cxnId="{F2F00906-0831-452B-B56C-60BC2058F553}">
      <dgm:prSet/>
      <dgm:spPr/>
      <dgm:t>
        <a:bodyPr/>
        <a:lstStyle/>
        <a:p>
          <a:endParaRPr lang="en-US"/>
        </a:p>
      </dgm:t>
    </dgm:pt>
    <dgm:pt modelId="{7D4ADC1B-DA8E-446F-B563-8EC3D3B3CE73}">
      <dgm:prSet/>
      <dgm:spPr/>
      <dgm:t>
        <a:bodyPr/>
        <a:lstStyle/>
        <a:p>
          <a:r>
            <a:rPr lang="en-US"/>
            <a:t>If I know the the thing I’m holding is cute, what is the probability that it is a puppy?</a:t>
          </a:r>
        </a:p>
      </dgm:t>
    </dgm:pt>
    <dgm:pt modelId="{46590103-A062-48D5-8373-B15D13F6BF9F}" type="parTrans" cxnId="{43F5131E-A019-4642-A68F-47F6F8297CF2}">
      <dgm:prSet/>
      <dgm:spPr/>
      <dgm:t>
        <a:bodyPr/>
        <a:lstStyle/>
        <a:p>
          <a:endParaRPr lang="en-US"/>
        </a:p>
      </dgm:t>
    </dgm:pt>
    <dgm:pt modelId="{6E57DF80-B408-4D4E-97B9-DE8D46BCB538}" type="sibTrans" cxnId="{43F5131E-A019-4642-A68F-47F6F8297CF2}">
      <dgm:prSet/>
      <dgm:spPr/>
      <dgm:t>
        <a:bodyPr/>
        <a:lstStyle/>
        <a:p>
          <a:endParaRPr lang="en-US"/>
        </a:p>
      </dgm:t>
    </dgm:pt>
    <dgm:pt modelId="{60822AD4-B204-42E4-AA92-986285A7D841}" type="pres">
      <dgm:prSet presAssocID="{A96DAF85-2A85-41B7-A766-878CF08E5154}" presName="Name0" presStyleCnt="0">
        <dgm:presLayoutVars>
          <dgm:dir/>
          <dgm:animLvl val="lvl"/>
          <dgm:resizeHandles val="exact"/>
        </dgm:presLayoutVars>
      </dgm:prSet>
      <dgm:spPr/>
    </dgm:pt>
    <dgm:pt modelId="{B55D3B95-5FB6-4D4D-B338-ED381A75EC89}" type="pres">
      <dgm:prSet presAssocID="{0DD1125B-4C68-48BE-87DA-4C6579682A2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CC2238C-ABF5-44EE-B85B-C4F63F4BDA70}" type="pres">
      <dgm:prSet presAssocID="{4792DC24-ACA0-406E-8E88-0949A634F4B5}" presName="parTxOnlySpace" presStyleCnt="0"/>
      <dgm:spPr/>
    </dgm:pt>
    <dgm:pt modelId="{E68A4798-86A4-402E-A127-7B7831058FC6}" type="pres">
      <dgm:prSet presAssocID="{DA5019C9-A2F9-4980-893A-3C8E48B28EB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020BC3F-0A7B-4391-99AE-0F0DD2CA8F8E}" type="pres">
      <dgm:prSet presAssocID="{03537175-8B0C-4B15-878F-6B4180C01822}" presName="parTxOnlySpace" presStyleCnt="0"/>
      <dgm:spPr/>
    </dgm:pt>
    <dgm:pt modelId="{9394AE8F-9C2A-4FFD-BCCD-D41FC72C95A5}" type="pres">
      <dgm:prSet presAssocID="{7D4ADC1B-DA8E-446F-B563-8EC3D3B3CE7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2F00906-0831-452B-B56C-60BC2058F553}" srcId="{A96DAF85-2A85-41B7-A766-878CF08E5154}" destId="{DA5019C9-A2F9-4980-893A-3C8E48B28EBD}" srcOrd="1" destOrd="0" parTransId="{7F5AA21D-C1F9-4C22-8302-1C207AB82BBC}" sibTransId="{03537175-8B0C-4B15-878F-6B4180C01822}"/>
    <dgm:cxn modelId="{43F5131E-A019-4642-A68F-47F6F8297CF2}" srcId="{A96DAF85-2A85-41B7-A766-878CF08E5154}" destId="{7D4ADC1B-DA8E-446F-B563-8EC3D3B3CE73}" srcOrd="2" destOrd="0" parTransId="{46590103-A062-48D5-8373-B15D13F6BF9F}" sibTransId="{6E57DF80-B408-4D4E-97B9-DE8D46BCB538}"/>
    <dgm:cxn modelId="{0C894884-1D7B-4C51-8FD7-55B72C280E74}" type="presOf" srcId="{7D4ADC1B-DA8E-446F-B563-8EC3D3B3CE73}" destId="{9394AE8F-9C2A-4FFD-BCCD-D41FC72C95A5}" srcOrd="0" destOrd="0" presId="urn:microsoft.com/office/officeart/2005/8/layout/chevron1"/>
    <dgm:cxn modelId="{CAEDCA87-43A8-4FC8-A9C3-E3DA617BB513}" type="presOf" srcId="{DA5019C9-A2F9-4980-893A-3C8E48B28EBD}" destId="{E68A4798-86A4-402E-A127-7B7831058FC6}" srcOrd="0" destOrd="0" presId="urn:microsoft.com/office/officeart/2005/8/layout/chevron1"/>
    <dgm:cxn modelId="{4C6C899E-B42C-448E-8143-EEA1B4011792}" srcId="{A96DAF85-2A85-41B7-A766-878CF08E5154}" destId="{0DD1125B-4C68-48BE-87DA-4C6579682A2E}" srcOrd="0" destOrd="0" parTransId="{D65417E3-E98B-4A30-9ED7-A080ED935D31}" sibTransId="{4792DC24-ACA0-406E-8E88-0949A634F4B5}"/>
    <dgm:cxn modelId="{7F371FCF-13D3-475F-AF34-2B923DD8DE15}" type="presOf" srcId="{0DD1125B-4C68-48BE-87DA-4C6579682A2E}" destId="{B55D3B95-5FB6-4D4D-B338-ED381A75EC89}" srcOrd="0" destOrd="0" presId="urn:microsoft.com/office/officeart/2005/8/layout/chevron1"/>
    <dgm:cxn modelId="{919D63E4-2142-4285-BEDE-6546B05D2557}" type="presOf" srcId="{A96DAF85-2A85-41B7-A766-878CF08E5154}" destId="{60822AD4-B204-42E4-AA92-986285A7D841}" srcOrd="0" destOrd="0" presId="urn:microsoft.com/office/officeart/2005/8/layout/chevron1"/>
    <dgm:cxn modelId="{F6BAEFD3-C509-40DC-B71A-E8752FA12927}" type="presParOf" srcId="{60822AD4-B204-42E4-AA92-986285A7D841}" destId="{B55D3B95-5FB6-4D4D-B338-ED381A75EC89}" srcOrd="0" destOrd="0" presId="urn:microsoft.com/office/officeart/2005/8/layout/chevron1"/>
    <dgm:cxn modelId="{ADAE874C-AF9E-4990-BFE1-9A72345FC59C}" type="presParOf" srcId="{60822AD4-B204-42E4-AA92-986285A7D841}" destId="{7CC2238C-ABF5-44EE-B85B-C4F63F4BDA70}" srcOrd="1" destOrd="0" presId="urn:microsoft.com/office/officeart/2005/8/layout/chevron1"/>
    <dgm:cxn modelId="{99484F40-1A63-4AD0-9097-F5688CB089E0}" type="presParOf" srcId="{60822AD4-B204-42E4-AA92-986285A7D841}" destId="{E68A4798-86A4-402E-A127-7B7831058FC6}" srcOrd="2" destOrd="0" presId="urn:microsoft.com/office/officeart/2005/8/layout/chevron1"/>
    <dgm:cxn modelId="{E5222511-3C65-450F-A5FC-37A77C051290}" type="presParOf" srcId="{60822AD4-B204-42E4-AA92-986285A7D841}" destId="{E020BC3F-0A7B-4391-99AE-0F0DD2CA8F8E}" srcOrd="3" destOrd="0" presId="urn:microsoft.com/office/officeart/2005/8/layout/chevron1"/>
    <dgm:cxn modelId="{0E97E23E-DAFA-43F7-BE16-9A3C2898F796}" type="presParOf" srcId="{60822AD4-B204-42E4-AA92-986285A7D841}" destId="{9394AE8F-9C2A-4FFD-BCCD-D41FC72C95A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CB41E1-BC47-4836-A01E-2EC9D74C9378}" type="doc">
      <dgm:prSet loTypeId="urn:microsoft.com/office/officeart/2005/8/layout/cycle1" loCatId="cycle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185476A-D152-496E-8271-1228EAEBB68D}">
      <dgm:prSet/>
      <dgm:spPr/>
      <dgm:t>
        <a:bodyPr/>
        <a:lstStyle/>
        <a:p>
          <a:r>
            <a:rPr lang="en-US"/>
            <a:t>Work Very well with many number of features</a:t>
          </a:r>
        </a:p>
      </dgm:t>
    </dgm:pt>
    <dgm:pt modelId="{8BF89F9B-AFA7-4343-8D4F-FFAED8F95A37}" type="parTrans" cxnId="{FF173852-228E-4CE2-AB32-158708C91944}">
      <dgm:prSet/>
      <dgm:spPr/>
      <dgm:t>
        <a:bodyPr/>
        <a:lstStyle/>
        <a:p>
          <a:endParaRPr lang="en-US"/>
        </a:p>
      </dgm:t>
    </dgm:pt>
    <dgm:pt modelId="{18BC9DCC-D4DB-42F5-96CA-A288266FD137}" type="sibTrans" cxnId="{FF173852-228E-4CE2-AB32-158708C91944}">
      <dgm:prSet/>
      <dgm:spPr/>
      <dgm:t>
        <a:bodyPr/>
        <a:lstStyle/>
        <a:p>
          <a:endParaRPr lang="en-US"/>
        </a:p>
      </dgm:t>
    </dgm:pt>
    <dgm:pt modelId="{C627B654-F441-484C-8656-450ED56F0079}">
      <dgm:prSet/>
      <dgm:spPr/>
      <dgm:t>
        <a:bodyPr/>
        <a:lstStyle/>
        <a:p>
          <a:r>
            <a:rPr lang="en-US"/>
            <a:t>Works Well with Large training Dataset</a:t>
          </a:r>
        </a:p>
      </dgm:t>
    </dgm:pt>
    <dgm:pt modelId="{AB23002A-463F-43B3-A5CF-7C8EE7E71CDB}" type="parTrans" cxnId="{FDAE5C37-D196-4CBA-B5B8-882C979713A0}">
      <dgm:prSet/>
      <dgm:spPr/>
      <dgm:t>
        <a:bodyPr/>
        <a:lstStyle/>
        <a:p>
          <a:endParaRPr lang="en-US"/>
        </a:p>
      </dgm:t>
    </dgm:pt>
    <dgm:pt modelId="{D78E18CC-1CBB-4470-BF0B-CC4C1852DCCA}" type="sibTrans" cxnId="{FDAE5C37-D196-4CBA-B5B8-882C979713A0}">
      <dgm:prSet/>
      <dgm:spPr/>
      <dgm:t>
        <a:bodyPr/>
        <a:lstStyle/>
        <a:p>
          <a:endParaRPr lang="en-US"/>
        </a:p>
      </dgm:t>
    </dgm:pt>
    <dgm:pt modelId="{E82349E3-DB1F-4AA2-8332-7E3CA4530051}">
      <dgm:prSet/>
      <dgm:spPr/>
      <dgm:t>
        <a:bodyPr/>
        <a:lstStyle/>
        <a:p>
          <a:r>
            <a:rPr lang="en-US"/>
            <a:t>It converges faster when we are training the model</a:t>
          </a:r>
        </a:p>
      </dgm:t>
    </dgm:pt>
    <dgm:pt modelId="{C3CC326D-644E-4C23-98A7-EA9B85473D32}" type="parTrans" cxnId="{AD9EED96-6203-4160-B501-6AB788D792D0}">
      <dgm:prSet/>
      <dgm:spPr/>
      <dgm:t>
        <a:bodyPr/>
        <a:lstStyle/>
        <a:p>
          <a:endParaRPr lang="en-US"/>
        </a:p>
      </dgm:t>
    </dgm:pt>
    <dgm:pt modelId="{0DC745FA-2155-4AE7-B615-C63BC9C31DDC}" type="sibTrans" cxnId="{AD9EED96-6203-4160-B501-6AB788D792D0}">
      <dgm:prSet/>
      <dgm:spPr/>
      <dgm:t>
        <a:bodyPr/>
        <a:lstStyle/>
        <a:p>
          <a:endParaRPr lang="en-US"/>
        </a:p>
      </dgm:t>
    </dgm:pt>
    <dgm:pt modelId="{F334FECA-3E2C-4C4B-BACE-B9053C8C1006}">
      <dgm:prSet/>
      <dgm:spPr/>
      <dgm:t>
        <a:bodyPr/>
        <a:lstStyle/>
        <a:p>
          <a:r>
            <a:rPr lang="en-US"/>
            <a:t>It also performs well with categorical features</a:t>
          </a:r>
        </a:p>
      </dgm:t>
    </dgm:pt>
    <dgm:pt modelId="{D65EE2CE-0F46-4FA7-8049-F2A25EDEC1AE}" type="parTrans" cxnId="{3F4931E4-4937-4745-9CD3-DCB6EBACAF58}">
      <dgm:prSet/>
      <dgm:spPr/>
      <dgm:t>
        <a:bodyPr/>
        <a:lstStyle/>
        <a:p>
          <a:endParaRPr lang="en-US"/>
        </a:p>
      </dgm:t>
    </dgm:pt>
    <dgm:pt modelId="{E1343A5D-E685-4F49-9DA8-F7B4FDC7AC42}" type="sibTrans" cxnId="{3F4931E4-4937-4745-9CD3-DCB6EBACAF58}">
      <dgm:prSet/>
      <dgm:spPr/>
      <dgm:t>
        <a:bodyPr/>
        <a:lstStyle/>
        <a:p>
          <a:endParaRPr lang="en-US"/>
        </a:p>
      </dgm:t>
    </dgm:pt>
    <dgm:pt modelId="{EBC404A8-52FF-4CE1-AFA6-25FB6E653FF3}" type="pres">
      <dgm:prSet presAssocID="{16CB41E1-BC47-4836-A01E-2EC9D74C9378}" presName="cycle" presStyleCnt="0">
        <dgm:presLayoutVars>
          <dgm:dir/>
          <dgm:resizeHandles val="exact"/>
        </dgm:presLayoutVars>
      </dgm:prSet>
      <dgm:spPr/>
    </dgm:pt>
    <dgm:pt modelId="{99D22F60-E5A7-4631-9196-CCF7692D214A}" type="pres">
      <dgm:prSet presAssocID="{C185476A-D152-496E-8271-1228EAEBB68D}" presName="dummy" presStyleCnt="0"/>
      <dgm:spPr/>
    </dgm:pt>
    <dgm:pt modelId="{C071495E-0EBA-4A10-A0A6-760449305043}" type="pres">
      <dgm:prSet presAssocID="{C185476A-D152-496E-8271-1228EAEBB68D}" presName="node" presStyleLbl="revTx" presStyleIdx="0" presStyleCnt="4">
        <dgm:presLayoutVars>
          <dgm:bulletEnabled val="1"/>
        </dgm:presLayoutVars>
      </dgm:prSet>
      <dgm:spPr/>
    </dgm:pt>
    <dgm:pt modelId="{9CEDDC21-4FF9-4CDC-90AC-4D65C3F5016B}" type="pres">
      <dgm:prSet presAssocID="{18BC9DCC-D4DB-42F5-96CA-A288266FD137}" presName="sibTrans" presStyleLbl="node1" presStyleIdx="0" presStyleCnt="4"/>
      <dgm:spPr/>
    </dgm:pt>
    <dgm:pt modelId="{56ECF0CD-8BD7-4A67-B041-2891A5DB7DFD}" type="pres">
      <dgm:prSet presAssocID="{C627B654-F441-484C-8656-450ED56F0079}" presName="dummy" presStyleCnt="0"/>
      <dgm:spPr/>
    </dgm:pt>
    <dgm:pt modelId="{7AA64165-BCB5-49F7-9503-73C4B25807CC}" type="pres">
      <dgm:prSet presAssocID="{C627B654-F441-484C-8656-450ED56F0079}" presName="node" presStyleLbl="revTx" presStyleIdx="1" presStyleCnt="4">
        <dgm:presLayoutVars>
          <dgm:bulletEnabled val="1"/>
        </dgm:presLayoutVars>
      </dgm:prSet>
      <dgm:spPr/>
    </dgm:pt>
    <dgm:pt modelId="{0FBB6A92-FF38-43D1-AB96-664EDD444DF4}" type="pres">
      <dgm:prSet presAssocID="{D78E18CC-1CBB-4470-BF0B-CC4C1852DCCA}" presName="sibTrans" presStyleLbl="node1" presStyleIdx="1" presStyleCnt="4"/>
      <dgm:spPr/>
    </dgm:pt>
    <dgm:pt modelId="{F4099679-45B5-4A95-A496-83C70DCC488B}" type="pres">
      <dgm:prSet presAssocID="{E82349E3-DB1F-4AA2-8332-7E3CA4530051}" presName="dummy" presStyleCnt="0"/>
      <dgm:spPr/>
    </dgm:pt>
    <dgm:pt modelId="{76B6021C-26DB-4415-9A45-484659D786B9}" type="pres">
      <dgm:prSet presAssocID="{E82349E3-DB1F-4AA2-8332-7E3CA4530051}" presName="node" presStyleLbl="revTx" presStyleIdx="2" presStyleCnt="4">
        <dgm:presLayoutVars>
          <dgm:bulletEnabled val="1"/>
        </dgm:presLayoutVars>
      </dgm:prSet>
      <dgm:spPr/>
    </dgm:pt>
    <dgm:pt modelId="{7A07D35F-95A0-46BE-BA54-5F303F8957D3}" type="pres">
      <dgm:prSet presAssocID="{0DC745FA-2155-4AE7-B615-C63BC9C31DDC}" presName="sibTrans" presStyleLbl="node1" presStyleIdx="2" presStyleCnt="4"/>
      <dgm:spPr/>
    </dgm:pt>
    <dgm:pt modelId="{AF954492-B54B-4A9C-BB74-CE46990E5418}" type="pres">
      <dgm:prSet presAssocID="{F334FECA-3E2C-4C4B-BACE-B9053C8C1006}" presName="dummy" presStyleCnt="0"/>
      <dgm:spPr/>
    </dgm:pt>
    <dgm:pt modelId="{212D8229-20AA-458D-896D-5752DD32D8F4}" type="pres">
      <dgm:prSet presAssocID="{F334FECA-3E2C-4C4B-BACE-B9053C8C1006}" presName="node" presStyleLbl="revTx" presStyleIdx="3" presStyleCnt="4">
        <dgm:presLayoutVars>
          <dgm:bulletEnabled val="1"/>
        </dgm:presLayoutVars>
      </dgm:prSet>
      <dgm:spPr/>
    </dgm:pt>
    <dgm:pt modelId="{97FAEDFB-7757-4BCE-B83A-D016AAB7E332}" type="pres">
      <dgm:prSet presAssocID="{E1343A5D-E685-4F49-9DA8-F7B4FDC7AC42}" presName="sibTrans" presStyleLbl="node1" presStyleIdx="3" presStyleCnt="4"/>
      <dgm:spPr/>
    </dgm:pt>
  </dgm:ptLst>
  <dgm:cxnLst>
    <dgm:cxn modelId="{E955D629-8E1C-47C1-8C07-82C0191F25B3}" type="presOf" srcId="{E82349E3-DB1F-4AA2-8332-7E3CA4530051}" destId="{76B6021C-26DB-4415-9A45-484659D786B9}" srcOrd="0" destOrd="0" presId="urn:microsoft.com/office/officeart/2005/8/layout/cycle1"/>
    <dgm:cxn modelId="{FDAE5C37-D196-4CBA-B5B8-882C979713A0}" srcId="{16CB41E1-BC47-4836-A01E-2EC9D74C9378}" destId="{C627B654-F441-484C-8656-450ED56F0079}" srcOrd="1" destOrd="0" parTransId="{AB23002A-463F-43B3-A5CF-7C8EE7E71CDB}" sibTransId="{D78E18CC-1CBB-4470-BF0B-CC4C1852DCCA}"/>
    <dgm:cxn modelId="{05BA7E5F-C238-41AC-970A-D8C9BBCE9E62}" type="presOf" srcId="{18BC9DCC-D4DB-42F5-96CA-A288266FD137}" destId="{9CEDDC21-4FF9-4CDC-90AC-4D65C3F5016B}" srcOrd="0" destOrd="0" presId="urn:microsoft.com/office/officeart/2005/8/layout/cycle1"/>
    <dgm:cxn modelId="{BA401B42-E49E-46D3-991E-DC7DDB01F7A7}" type="presOf" srcId="{16CB41E1-BC47-4836-A01E-2EC9D74C9378}" destId="{EBC404A8-52FF-4CE1-AFA6-25FB6E653FF3}" srcOrd="0" destOrd="0" presId="urn:microsoft.com/office/officeart/2005/8/layout/cycle1"/>
    <dgm:cxn modelId="{DB008D45-0A8F-4CA6-8E62-568CE9997E9B}" type="presOf" srcId="{0DC745FA-2155-4AE7-B615-C63BC9C31DDC}" destId="{7A07D35F-95A0-46BE-BA54-5F303F8957D3}" srcOrd="0" destOrd="0" presId="urn:microsoft.com/office/officeart/2005/8/layout/cycle1"/>
    <dgm:cxn modelId="{FF173852-228E-4CE2-AB32-158708C91944}" srcId="{16CB41E1-BC47-4836-A01E-2EC9D74C9378}" destId="{C185476A-D152-496E-8271-1228EAEBB68D}" srcOrd="0" destOrd="0" parTransId="{8BF89F9B-AFA7-4343-8D4F-FFAED8F95A37}" sibTransId="{18BC9DCC-D4DB-42F5-96CA-A288266FD137}"/>
    <dgm:cxn modelId="{B0298C53-5CC8-4D89-9198-87CEE92BE45D}" type="presOf" srcId="{C627B654-F441-484C-8656-450ED56F0079}" destId="{7AA64165-BCB5-49F7-9503-73C4B25807CC}" srcOrd="0" destOrd="0" presId="urn:microsoft.com/office/officeart/2005/8/layout/cycle1"/>
    <dgm:cxn modelId="{EEE26974-5394-4C48-9A21-854D9F526EDA}" type="presOf" srcId="{E1343A5D-E685-4F49-9DA8-F7B4FDC7AC42}" destId="{97FAEDFB-7757-4BCE-B83A-D016AAB7E332}" srcOrd="0" destOrd="0" presId="urn:microsoft.com/office/officeart/2005/8/layout/cycle1"/>
    <dgm:cxn modelId="{AD9EED96-6203-4160-B501-6AB788D792D0}" srcId="{16CB41E1-BC47-4836-A01E-2EC9D74C9378}" destId="{E82349E3-DB1F-4AA2-8332-7E3CA4530051}" srcOrd="2" destOrd="0" parTransId="{C3CC326D-644E-4C23-98A7-EA9B85473D32}" sibTransId="{0DC745FA-2155-4AE7-B615-C63BC9C31DDC}"/>
    <dgm:cxn modelId="{4AC1A7C2-30B3-45F3-9336-86648ED78032}" type="presOf" srcId="{F334FECA-3E2C-4C4B-BACE-B9053C8C1006}" destId="{212D8229-20AA-458D-896D-5752DD32D8F4}" srcOrd="0" destOrd="0" presId="urn:microsoft.com/office/officeart/2005/8/layout/cycle1"/>
    <dgm:cxn modelId="{0822F1D7-9B79-4BD9-A3BA-28A53F872991}" type="presOf" srcId="{C185476A-D152-496E-8271-1228EAEBB68D}" destId="{C071495E-0EBA-4A10-A0A6-760449305043}" srcOrd="0" destOrd="0" presId="urn:microsoft.com/office/officeart/2005/8/layout/cycle1"/>
    <dgm:cxn modelId="{3F4931E4-4937-4745-9CD3-DCB6EBACAF58}" srcId="{16CB41E1-BC47-4836-A01E-2EC9D74C9378}" destId="{F334FECA-3E2C-4C4B-BACE-B9053C8C1006}" srcOrd="3" destOrd="0" parTransId="{D65EE2CE-0F46-4FA7-8049-F2A25EDEC1AE}" sibTransId="{E1343A5D-E685-4F49-9DA8-F7B4FDC7AC42}"/>
    <dgm:cxn modelId="{B69817E8-67A8-4F2F-BCDF-AF5936101389}" type="presOf" srcId="{D78E18CC-1CBB-4470-BF0B-CC4C1852DCCA}" destId="{0FBB6A92-FF38-43D1-AB96-664EDD444DF4}" srcOrd="0" destOrd="0" presId="urn:microsoft.com/office/officeart/2005/8/layout/cycle1"/>
    <dgm:cxn modelId="{8992C2FA-1E87-4E4E-BB3E-47FD2F8DDD8F}" type="presParOf" srcId="{EBC404A8-52FF-4CE1-AFA6-25FB6E653FF3}" destId="{99D22F60-E5A7-4631-9196-CCF7692D214A}" srcOrd="0" destOrd="0" presId="urn:microsoft.com/office/officeart/2005/8/layout/cycle1"/>
    <dgm:cxn modelId="{AA744673-6F3A-4D59-8A42-8D55CB91732C}" type="presParOf" srcId="{EBC404A8-52FF-4CE1-AFA6-25FB6E653FF3}" destId="{C071495E-0EBA-4A10-A0A6-760449305043}" srcOrd="1" destOrd="0" presId="urn:microsoft.com/office/officeart/2005/8/layout/cycle1"/>
    <dgm:cxn modelId="{D4A83710-1C7C-4B4C-A347-042A384DE0D0}" type="presParOf" srcId="{EBC404A8-52FF-4CE1-AFA6-25FB6E653FF3}" destId="{9CEDDC21-4FF9-4CDC-90AC-4D65C3F5016B}" srcOrd="2" destOrd="0" presId="urn:microsoft.com/office/officeart/2005/8/layout/cycle1"/>
    <dgm:cxn modelId="{838C52A5-C805-4CD3-955C-CFF830293353}" type="presParOf" srcId="{EBC404A8-52FF-4CE1-AFA6-25FB6E653FF3}" destId="{56ECF0CD-8BD7-4A67-B041-2891A5DB7DFD}" srcOrd="3" destOrd="0" presId="urn:microsoft.com/office/officeart/2005/8/layout/cycle1"/>
    <dgm:cxn modelId="{0ACE5A5F-2ED4-4838-9A15-367A6C389A3E}" type="presParOf" srcId="{EBC404A8-52FF-4CE1-AFA6-25FB6E653FF3}" destId="{7AA64165-BCB5-49F7-9503-73C4B25807CC}" srcOrd="4" destOrd="0" presId="urn:microsoft.com/office/officeart/2005/8/layout/cycle1"/>
    <dgm:cxn modelId="{32CB6F1C-DA59-4C76-91A2-1FB9487E4573}" type="presParOf" srcId="{EBC404A8-52FF-4CE1-AFA6-25FB6E653FF3}" destId="{0FBB6A92-FF38-43D1-AB96-664EDD444DF4}" srcOrd="5" destOrd="0" presId="urn:microsoft.com/office/officeart/2005/8/layout/cycle1"/>
    <dgm:cxn modelId="{86074CD4-9A89-4893-8C9B-8D0D3072F835}" type="presParOf" srcId="{EBC404A8-52FF-4CE1-AFA6-25FB6E653FF3}" destId="{F4099679-45B5-4A95-A496-83C70DCC488B}" srcOrd="6" destOrd="0" presId="urn:microsoft.com/office/officeart/2005/8/layout/cycle1"/>
    <dgm:cxn modelId="{2C270FC0-AB6A-4825-810E-AADA74BA812C}" type="presParOf" srcId="{EBC404A8-52FF-4CE1-AFA6-25FB6E653FF3}" destId="{76B6021C-26DB-4415-9A45-484659D786B9}" srcOrd="7" destOrd="0" presId="urn:microsoft.com/office/officeart/2005/8/layout/cycle1"/>
    <dgm:cxn modelId="{01CFC569-09D5-48F8-99D3-5DA873878862}" type="presParOf" srcId="{EBC404A8-52FF-4CE1-AFA6-25FB6E653FF3}" destId="{7A07D35F-95A0-46BE-BA54-5F303F8957D3}" srcOrd="8" destOrd="0" presId="urn:microsoft.com/office/officeart/2005/8/layout/cycle1"/>
    <dgm:cxn modelId="{664943F0-A144-4252-8797-A67E3D8BEA18}" type="presParOf" srcId="{EBC404A8-52FF-4CE1-AFA6-25FB6E653FF3}" destId="{AF954492-B54B-4A9C-BB74-CE46990E5418}" srcOrd="9" destOrd="0" presId="urn:microsoft.com/office/officeart/2005/8/layout/cycle1"/>
    <dgm:cxn modelId="{21A5C74E-1301-4252-84D9-AD39219B7802}" type="presParOf" srcId="{EBC404A8-52FF-4CE1-AFA6-25FB6E653FF3}" destId="{212D8229-20AA-458D-896D-5752DD32D8F4}" srcOrd="10" destOrd="0" presId="urn:microsoft.com/office/officeart/2005/8/layout/cycle1"/>
    <dgm:cxn modelId="{B45BB9CF-EFB2-42F0-B458-D2B193352A1A}" type="presParOf" srcId="{EBC404A8-52FF-4CE1-AFA6-25FB6E653FF3}" destId="{97FAEDFB-7757-4BCE-B83A-D016AAB7E33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D3B95-5FB6-4D4D-B338-ED381A75EC89}">
      <dsp:nvSpPr>
        <dsp:cNvPr id="0" name=""/>
        <dsp:cNvSpPr/>
      </dsp:nvSpPr>
      <dsp:spPr>
        <a:xfrm>
          <a:off x="2530" y="129516"/>
          <a:ext cx="3083044" cy="12332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P(cute | puppy) is not the same as P(puppy | cute)</a:t>
          </a:r>
        </a:p>
      </dsp:txBody>
      <dsp:txXfrm>
        <a:off x="619139" y="129516"/>
        <a:ext cx="1849827" cy="1233217"/>
      </dsp:txXfrm>
    </dsp:sp>
    <dsp:sp modelId="{E68A4798-86A4-402E-A127-7B7831058FC6}">
      <dsp:nvSpPr>
        <dsp:cNvPr id="0" name=""/>
        <dsp:cNvSpPr/>
      </dsp:nvSpPr>
      <dsp:spPr>
        <a:xfrm>
          <a:off x="2777271" y="129516"/>
          <a:ext cx="3083044" cy="12332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If I know the thing I’m holding is a puppy, what is the probability that it is cute?</a:t>
          </a:r>
        </a:p>
      </dsp:txBody>
      <dsp:txXfrm>
        <a:off x="3393880" y="129516"/>
        <a:ext cx="1849827" cy="1233217"/>
      </dsp:txXfrm>
    </dsp:sp>
    <dsp:sp modelId="{9394AE8F-9C2A-4FFD-BCCD-D41FC72C95A5}">
      <dsp:nvSpPr>
        <dsp:cNvPr id="0" name=""/>
        <dsp:cNvSpPr/>
      </dsp:nvSpPr>
      <dsp:spPr>
        <a:xfrm>
          <a:off x="5552011" y="129516"/>
          <a:ext cx="3083044" cy="12332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If I know the the thing I’m holding is cute, what is the probability that it is a puppy?</a:t>
          </a:r>
        </a:p>
      </dsp:txBody>
      <dsp:txXfrm>
        <a:off x="6168620" y="129516"/>
        <a:ext cx="1849827" cy="1233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1495E-0EBA-4A10-A0A6-760449305043}">
      <dsp:nvSpPr>
        <dsp:cNvPr id="0" name=""/>
        <dsp:cNvSpPr/>
      </dsp:nvSpPr>
      <dsp:spPr>
        <a:xfrm>
          <a:off x="3762415" y="97280"/>
          <a:ext cx="1539232" cy="1539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Work Very well with many number of features</a:t>
          </a:r>
        </a:p>
      </dsp:txBody>
      <dsp:txXfrm>
        <a:off x="3762415" y="97280"/>
        <a:ext cx="1539232" cy="1539232"/>
      </dsp:txXfrm>
    </dsp:sp>
    <dsp:sp modelId="{9CEDDC21-4FF9-4CDC-90AC-4D65C3F5016B}">
      <dsp:nvSpPr>
        <dsp:cNvPr id="0" name=""/>
        <dsp:cNvSpPr/>
      </dsp:nvSpPr>
      <dsp:spPr>
        <a:xfrm>
          <a:off x="1047214" y="-377"/>
          <a:ext cx="4352091" cy="4352091"/>
        </a:xfrm>
        <a:prstGeom prst="circularArrow">
          <a:avLst>
            <a:gd name="adj1" fmla="val 6897"/>
            <a:gd name="adj2" fmla="val 464926"/>
            <a:gd name="adj3" fmla="val 551209"/>
            <a:gd name="adj4" fmla="val 20583865"/>
            <a:gd name="adj5" fmla="val 8046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dk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A64165-BCB5-49F7-9503-73C4B25807CC}">
      <dsp:nvSpPr>
        <dsp:cNvPr id="0" name=""/>
        <dsp:cNvSpPr/>
      </dsp:nvSpPr>
      <dsp:spPr>
        <a:xfrm>
          <a:off x="3762415" y="2714823"/>
          <a:ext cx="1539232" cy="1539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Works Well with Large training Dataset</a:t>
          </a:r>
        </a:p>
      </dsp:txBody>
      <dsp:txXfrm>
        <a:off x="3762415" y="2714823"/>
        <a:ext cx="1539232" cy="1539232"/>
      </dsp:txXfrm>
    </dsp:sp>
    <dsp:sp modelId="{0FBB6A92-FF38-43D1-AB96-664EDD444DF4}">
      <dsp:nvSpPr>
        <dsp:cNvPr id="0" name=""/>
        <dsp:cNvSpPr/>
      </dsp:nvSpPr>
      <dsp:spPr>
        <a:xfrm>
          <a:off x="1047214" y="-377"/>
          <a:ext cx="4352091" cy="4352091"/>
        </a:xfrm>
        <a:prstGeom prst="circularArrow">
          <a:avLst>
            <a:gd name="adj1" fmla="val 6897"/>
            <a:gd name="adj2" fmla="val 464926"/>
            <a:gd name="adj3" fmla="val 5951209"/>
            <a:gd name="adj4" fmla="val 4383865"/>
            <a:gd name="adj5" fmla="val 8046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dk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6021C-26DB-4415-9A45-484659D786B9}">
      <dsp:nvSpPr>
        <dsp:cNvPr id="0" name=""/>
        <dsp:cNvSpPr/>
      </dsp:nvSpPr>
      <dsp:spPr>
        <a:xfrm>
          <a:off x="1144872" y="2714823"/>
          <a:ext cx="1539232" cy="1539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converges faster when we are training the model</a:t>
          </a:r>
        </a:p>
      </dsp:txBody>
      <dsp:txXfrm>
        <a:off x="1144872" y="2714823"/>
        <a:ext cx="1539232" cy="1539232"/>
      </dsp:txXfrm>
    </dsp:sp>
    <dsp:sp modelId="{7A07D35F-95A0-46BE-BA54-5F303F8957D3}">
      <dsp:nvSpPr>
        <dsp:cNvPr id="0" name=""/>
        <dsp:cNvSpPr/>
      </dsp:nvSpPr>
      <dsp:spPr>
        <a:xfrm>
          <a:off x="1047214" y="-377"/>
          <a:ext cx="4352091" cy="4352091"/>
        </a:xfrm>
        <a:prstGeom prst="circularArrow">
          <a:avLst>
            <a:gd name="adj1" fmla="val 6897"/>
            <a:gd name="adj2" fmla="val 464926"/>
            <a:gd name="adj3" fmla="val 11351209"/>
            <a:gd name="adj4" fmla="val 9783865"/>
            <a:gd name="adj5" fmla="val 8046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dk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2D8229-20AA-458D-896D-5752DD32D8F4}">
      <dsp:nvSpPr>
        <dsp:cNvPr id="0" name=""/>
        <dsp:cNvSpPr/>
      </dsp:nvSpPr>
      <dsp:spPr>
        <a:xfrm>
          <a:off x="1144872" y="97280"/>
          <a:ext cx="1539232" cy="1539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also performs well with categorical features</a:t>
          </a:r>
        </a:p>
      </dsp:txBody>
      <dsp:txXfrm>
        <a:off x="1144872" y="97280"/>
        <a:ext cx="1539232" cy="1539232"/>
      </dsp:txXfrm>
    </dsp:sp>
    <dsp:sp modelId="{97FAEDFB-7757-4BCE-B83A-D016AAB7E332}">
      <dsp:nvSpPr>
        <dsp:cNvPr id="0" name=""/>
        <dsp:cNvSpPr/>
      </dsp:nvSpPr>
      <dsp:spPr>
        <a:xfrm>
          <a:off x="1047214" y="-377"/>
          <a:ext cx="4352091" cy="4352091"/>
        </a:xfrm>
        <a:prstGeom prst="circularArrow">
          <a:avLst>
            <a:gd name="adj1" fmla="val 6897"/>
            <a:gd name="adj2" fmla="val 464926"/>
            <a:gd name="adj3" fmla="val 16751209"/>
            <a:gd name="adj4" fmla="val 15183865"/>
            <a:gd name="adj5" fmla="val 8046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dk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B1E1539-6D19-3DF3-EB2E-DFE3F5A08C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B3A28F4-50AC-4417-7AD5-D66B25FE26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D8F947A4-442B-E963-4ABC-4F1AF069D5B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A3AF83A0-8D70-D76F-F2F5-B2074E170B4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BDAC38C-4696-41D9-848A-3F80DBF622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AEAE920-BFDB-913F-0722-56D8838329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0D77C33-8953-291B-7E05-073AD914DE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1AB61F12-B599-1B32-E8DC-BDA69ADEFB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C30338D-DC40-D760-3E2D-C45455D6A16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5A8820DB-49ED-2B08-4A87-EA6791A0FA2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B44E918B-792E-79E0-236D-2EDF842E1D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A34A95C4-B8CC-4AB2-BC48-D234E4E39B4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C109654-E2C3-668B-A508-7AC94E497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88567-B072-4294-B6F1-9A1BC3B13124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6584586E-65B6-AC9C-1D29-FEDF306E75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A26F987-0A0E-6068-3C6F-F5C723635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b6aa8e6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b6aa8e6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88cf7ef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88cf7ef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b6aa8e6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6b6aa8e6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88cf7ef7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88cf7ef7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b6aa8e6c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6b6aa8e6c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88cf7ef7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88cf7ef7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6b6aa8e6c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6b6aa8e6c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6b6aa8e6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6b6aa8e6c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88cf7ef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88cf7ef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88cf7ef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88cf7ef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D6798A3-CC1F-C313-FCC6-3C9AD5193F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557F0-C8F6-42BE-B812-5E7BE07AC4F9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47F757BC-A04B-55FB-545F-FAD6D145E9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B605D75-ADB7-5942-CA2F-ADC82B1D6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6b6aa8e6c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6b6aa8e6c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6b6aa8e6c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6b6aa8e6c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6b6aa8e6c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6b6aa8e6c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6b6aa8e6c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6b6aa8e6c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6b6aa8e6c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6b6aa8e6c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6b6aa8e6c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6b6aa8e6c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b6aa8e6c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6b6aa8e6c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6b6aa8e6c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6b6aa8e6c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6b6aa8e6c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6b6aa8e6c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5777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6b6aa8e6c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6b6aa8e6c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6b6aa8e6c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6b6aa8e6c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6b6aa8e6c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6b6aa8e6c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6b6aa8e6c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6b6aa8e6c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6b6aa8e6c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6b6aa8e6c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6b6aa8e6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6b6aa8e6c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6b6aa8e6c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6b6aa8e6c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6b6aa8e6c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6b6aa8e6c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6b6aa8e6c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6b6aa8e6c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188cf7ef7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188cf7ef7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6b6aa8e6c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6b6aa8e6c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88cf7ef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88cf7ef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6b6aa8e6c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6b6aa8e6c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6b6aa8e6c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6b6aa8e6c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178a41ca4f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178a41ca4f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178a41ca4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178a41ca4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179ea7d41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179ea7d41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179ea7d41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179ea7d41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179ea7d41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179ea7d414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179ea7d414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179ea7d414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88cf7ef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88cf7ef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8cf7ef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8cf7ef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88cf7ef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88cf7ef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88cf7ef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88cf7ef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b6aa8e6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b6aa8e6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b6aa8e6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b6aa8e6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E8C1-7313-4B1A-A522-D273E7A21E89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3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254-60E8-4EAE-AE90-B80A87FF7E0C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28C6-DC12-455E-81B7-5E12630F1892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13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75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1387-E181-492F-9D7B-AD6E21345D03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3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B294-6DA6-451B-8488-5CBB249A1473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25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86E2-80E8-4960-92F6-C6FE8B10DBD0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70D5-C074-44A2-9802-1F9E7BA543BC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4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57FF-92EE-4687-A0B6-D4426CCF892B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3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83F2-6412-4AD5-B9E1-33F4992FAAD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9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0EC1-93A9-4658-B50B-1E179632FC9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1A2-E6D8-4B28-8E28-2D655C552EBB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5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893EB801-F7DF-4DB7-AD7A-DFFF56000347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6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1AF0F33-15FD-D2A3-9256-11C53B2837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238567" y="758952"/>
            <a:ext cx="2036515" cy="40416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3300" kern="1200">
                <a:latin typeface="+mj-lt"/>
                <a:ea typeface="+mj-ea"/>
                <a:cs typeface="+mj-cs"/>
              </a:rPr>
              <a:t>Naive Bayes Classifier</a:t>
            </a:r>
          </a:p>
        </p:txBody>
      </p:sp>
      <p:sp>
        <p:nvSpPr>
          <p:cNvPr id="4124" name="Rectangle 4123">
            <a:extLst>
              <a:ext uri="{FF2B5EF4-FFF2-40B4-BE49-F238E27FC236}">
                <a16:creationId xmlns:a16="http://schemas.microsoft.com/office/drawing/2014/main" id="{AD1D8824-ADDE-4D07-8C6A-A88D1A27A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212" y="0"/>
            <a:ext cx="567075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Building Naive Bayes Classifier from Scratch to Perform Sentiment Analysis">
            <a:extLst>
              <a:ext uri="{FF2B5EF4-FFF2-40B4-BE49-F238E27FC236}">
                <a16:creationId xmlns:a16="http://schemas.microsoft.com/office/drawing/2014/main" id="{DDCFAA35-3FC5-4303-529B-086F34007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37" y="1408387"/>
            <a:ext cx="4962617" cy="40321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numbers to our dilemma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87900" y="4908850"/>
            <a:ext cx="8520600" cy="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line, 4 times more men have long hair than women.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4883700" y="2754800"/>
            <a:ext cx="1455300" cy="16224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6" name="Google Shape;146;p22"/>
          <p:cNvSpPr/>
          <p:nvPr/>
        </p:nvSpPr>
        <p:spPr>
          <a:xfrm>
            <a:off x="6331500" y="4257450"/>
            <a:ext cx="1455300" cy="120000"/>
          </a:xfrm>
          <a:prstGeom prst="rect">
            <a:avLst/>
          </a:prstGeom>
          <a:solidFill>
            <a:srgbClr val="B45F0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7" name="Google Shape;147;p22"/>
          <p:cNvSpPr txBox="1"/>
          <p:nvPr/>
        </p:nvSpPr>
        <p:spPr>
          <a:xfrm>
            <a:off x="6268800" y="3605400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4 have</a:t>
            </a:r>
            <a:endParaRPr sz="1400"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long hair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4821000" y="3605400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94 have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short hair</a:t>
            </a:r>
            <a:endParaRPr sz="1400"/>
          </a:p>
        </p:txBody>
      </p:sp>
      <p:sp>
        <p:nvSpPr>
          <p:cNvPr id="149" name="Google Shape;149;p22"/>
          <p:cNvSpPr/>
          <p:nvPr/>
        </p:nvSpPr>
        <p:spPr>
          <a:xfrm>
            <a:off x="997500" y="4302975"/>
            <a:ext cx="1455300" cy="741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0" name="Google Shape;150;p22"/>
          <p:cNvSpPr/>
          <p:nvPr/>
        </p:nvSpPr>
        <p:spPr>
          <a:xfrm>
            <a:off x="2445300" y="4302975"/>
            <a:ext cx="1455300" cy="74100"/>
          </a:xfrm>
          <a:prstGeom prst="rect">
            <a:avLst/>
          </a:prstGeom>
          <a:solidFill>
            <a:srgbClr val="38761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1" name="Google Shape;151;p22"/>
          <p:cNvSpPr txBox="1"/>
          <p:nvPr/>
        </p:nvSpPr>
        <p:spPr>
          <a:xfrm>
            <a:off x="2382600" y="3605400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1 has</a:t>
            </a:r>
            <a:endParaRPr sz="1400"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long hair</a:t>
            </a:r>
            <a:endParaRPr sz="1400">
              <a:solidFill>
                <a:srgbClr val="EFEFEF"/>
              </a:solidFill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934800" y="3605400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</a:rPr>
              <a:t>1 has</a:t>
            </a:r>
            <a:endParaRPr sz="140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</a:rPr>
              <a:t>short hair</a:t>
            </a:r>
            <a:endParaRPr sz="1400">
              <a:solidFill>
                <a:srgbClr val="F3F3F3"/>
              </a:solidFill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2366850" y="3391375"/>
            <a:ext cx="1656000" cy="1095600"/>
          </a:xfrm>
          <a:prstGeom prst="ellipse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4" name="Google Shape;154;p22"/>
          <p:cNvSpPr/>
          <p:nvPr/>
        </p:nvSpPr>
        <p:spPr>
          <a:xfrm>
            <a:off x="6253050" y="3467575"/>
            <a:ext cx="1656000" cy="1095600"/>
          </a:xfrm>
          <a:prstGeom prst="ellipse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5" name="Google Shape;155;p22"/>
          <p:cNvSpPr txBox="1"/>
          <p:nvPr/>
        </p:nvSpPr>
        <p:spPr>
          <a:xfrm>
            <a:off x="5544925" y="2040625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Out of 98 men</a:t>
            </a:r>
            <a:endParaRPr sz="1400"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in line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1563025" y="20406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Out of 2 women</a:t>
            </a:r>
            <a:endParaRPr sz="1400"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in line</a:t>
            </a:r>
            <a:endParaRPr sz="140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74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3" descr="woman-1373444_1920.jpg"/>
          <p:cNvPicPr preferRelativeResize="0"/>
          <p:nvPr/>
        </p:nvPicPr>
        <p:blipFill rotWithShape="1">
          <a:blip r:embed="rId3">
            <a:alphaModFix/>
          </a:blip>
          <a:srcRect l="44011" t="3902" r="16353" b="32950"/>
          <a:stretch/>
        </p:blipFill>
        <p:spPr>
          <a:xfrm>
            <a:off x="786687" y="3605404"/>
            <a:ext cx="1593490" cy="200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 descr="14980156036_ae25df7658_o.jpg"/>
          <p:cNvPicPr preferRelativeResize="0"/>
          <p:nvPr/>
        </p:nvPicPr>
        <p:blipFill rotWithShape="1">
          <a:blip r:embed="rId4">
            <a:alphaModFix/>
          </a:blip>
          <a:srcRect l="27424" t="1608" r="29401" b="44043"/>
          <a:stretch/>
        </p:blipFill>
        <p:spPr>
          <a:xfrm>
            <a:off x="6807325" y="3545622"/>
            <a:ext cx="1593488" cy="200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 descr="Amber_Rose_-_2014_People_Magazine_Awards_(cropped).jpg"/>
          <p:cNvPicPr preferRelativeResize="0"/>
          <p:nvPr/>
        </p:nvPicPr>
        <p:blipFill rotWithShape="1">
          <a:blip r:embed="rId5">
            <a:alphaModFix/>
          </a:blip>
          <a:srcRect b="5222"/>
          <a:stretch/>
        </p:blipFill>
        <p:spPr>
          <a:xfrm>
            <a:off x="786677" y="1284600"/>
            <a:ext cx="1593490" cy="200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 descr="512px-Neil_Armstrong_1956_portrait.jpg"/>
          <p:cNvPicPr preferRelativeResize="0"/>
          <p:nvPr/>
        </p:nvPicPr>
        <p:blipFill rotWithShape="1">
          <a:blip r:embed="rId6">
            <a:alphaModFix/>
          </a:blip>
          <a:srcRect l="13154" r="8824" b="33576"/>
          <a:stretch/>
        </p:blipFill>
        <p:spPr>
          <a:xfrm>
            <a:off x="6807326" y="1263293"/>
            <a:ext cx="1593489" cy="200585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/>
          <p:nvPr/>
        </p:nvSpPr>
        <p:spPr>
          <a:xfrm>
            <a:off x="4502700" y="2450000"/>
            <a:ext cx="1455300" cy="26994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6" name="Google Shape;166;p23"/>
          <p:cNvSpPr/>
          <p:nvPr/>
        </p:nvSpPr>
        <p:spPr>
          <a:xfrm>
            <a:off x="4502700" y="5149400"/>
            <a:ext cx="1455300" cy="120000"/>
          </a:xfrm>
          <a:prstGeom prst="rect">
            <a:avLst/>
          </a:prstGeom>
          <a:solidFill>
            <a:srgbClr val="B45F0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7" name="Google Shape;167;p23"/>
          <p:cNvSpPr txBox="1"/>
          <p:nvPr/>
        </p:nvSpPr>
        <p:spPr>
          <a:xfrm>
            <a:off x="4478125" y="1888225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50 are men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4311600" y="5249775"/>
            <a:ext cx="1989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2 men have long hair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4440000" y="3300600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48 men 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have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short hair</a:t>
            </a:r>
            <a:endParaRPr sz="1400"/>
          </a:p>
        </p:txBody>
      </p:sp>
      <p:sp>
        <p:nvSpPr>
          <p:cNvPr id="170" name="Google Shape;170;p23"/>
          <p:cNvSpPr/>
          <p:nvPr/>
        </p:nvSpPr>
        <p:spPr>
          <a:xfrm>
            <a:off x="3055050" y="2450000"/>
            <a:ext cx="1455300" cy="13851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1" name="Google Shape;171;p23"/>
          <p:cNvSpPr/>
          <p:nvPr/>
        </p:nvSpPr>
        <p:spPr>
          <a:xfrm>
            <a:off x="3054900" y="3827800"/>
            <a:ext cx="1455300" cy="1441500"/>
          </a:xfrm>
          <a:prstGeom prst="rect">
            <a:avLst/>
          </a:prstGeom>
          <a:solidFill>
            <a:srgbClr val="38761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2" name="Google Shape;172;p23"/>
          <p:cNvSpPr txBox="1"/>
          <p:nvPr/>
        </p:nvSpPr>
        <p:spPr>
          <a:xfrm>
            <a:off x="2934625" y="18882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50 are women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2992200" y="4138800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25 women</a:t>
            </a:r>
            <a:endParaRPr sz="1400"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have</a:t>
            </a:r>
            <a:endParaRPr sz="1400"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long hair</a:t>
            </a:r>
            <a:endParaRPr sz="1400">
              <a:solidFill>
                <a:srgbClr val="EFEFEF"/>
              </a:solidFill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2992350" y="2670613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25 women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have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short hair</a:t>
            </a:r>
            <a:endParaRPr sz="1400"/>
          </a:p>
        </p:txBody>
      </p:sp>
      <p:sp>
        <p:nvSpPr>
          <p:cNvPr id="175" name="Google Shape;175;p23"/>
          <p:cNvSpPr txBox="1"/>
          <p:nvPr/>
        </p:nvSpPr>
        <p:spPr>
          <a:xfrm>
            <a:off x="3620425" y="13548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Out of 100 people at the movies</a:t>
            </a:r>
            <a:endParaRPr sz="14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/>
          <p:nvPr/>
        </p:nvSpPr>
        <p:spPr>
          <a:xfrm>
            <a:off x="3136200" y="2450000"/>
            <a:ext cx="2821800" cy="26994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1" name="Google Shape;181;p24"/>
          <p:cNvSpPr/>
          <p:nvPr/>
        </p:nvSpPr>
        <p:spPr>
          <a:xfrm>
            <a:off x="3136200" y="5149400"/>
            <a:ext cx="2821800" cy="120000"/>
          </a:xfrm>
          <a:prstGeom prst="rect">
            <a:avLst/>
          </a:prstGeom>
          <a:solidFill>
            <a:srgbClr val="B45F0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2" name="Google Shape;182;p24"/>
          <p:cNvSpPr txBox="1"/>
          <p:nvPr/>
        </p:nvSpPr>
        <p:spPr>
          <a:xfrm>
            <a:off x="3716125" y="2040625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98 are men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3549600" y="5249775"/>
            <a:ext cx="1989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4 men have long hair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3754200" y="3453000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94 men 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have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short hair</a:t>
            </a:r>
            <a:endParaRPr sz="1400"/>
          </a:p>
        </p:txBody>
      </p:sp>
      <p:sp>
        <p:nvSpPr>
          <p:cNvPr id="185" name="Google Shape;185;p24"/>
          <p:cNvSpPr/>
          <p:nvPr/>
        </p:nvSpPr>
        <p:spPr>
          <a:xfrm>
            <a:off x="3054908" y="2450000"/>
            <a:ext cx="81300" cy="13851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6" name="Google Shape;186;p24"/>
          <p:cNvSpPr/>
          <p:nvPr/>
        </p:nvSpPr>
        <p:spPr>
          <a:xfrm>
            <a:off x="3054900" y="3827800"/>
            <a:ext cx="81300" cy="1441500"/>
          </a:xfrm>
          <a:prstGeom prst="rect">
            <a:avLst/>
          </a:prstGeom>
          <a:solidFill>
            <a:srgbClr val="38761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7" name="Google Shape;187;p24"/>
          <p:cNvSpPr txBox="1"/>
          <p:nvPr/>
        </p:nvSpPr>
        <p:spPr>
          <a:xfrm>
            <a:off x="1486825" y="18120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2 are</a:t>
            </a:r>
            <a:endParaRPr sz="1400">
              <a:solidFill>
                <a:srgbClr val="D9D9D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women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2182850" y="3910200"/>
            <a:ext cx="8721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One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woman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has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long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hair</a:t>
            </a:r>
            <a:endParaRPr sz="1400">
              <a:solidFill>
                <a:srgbClr val="EFEFEF"/>
              </a:solidFill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2182933" y="2518225"/>
            <a:ext cx="8721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One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woman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has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short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hair</a:t>
            </a:r>
            <a:endParaRPr sz="1400">
              <a:solidFill>
                <a:srgbClr val="EFEFEF"/>
              </a:solidFill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3620425" y="13548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Out of 100 people</a:t>
            </a:r>
            <a:endParaRPr sz="1400"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In line for the men’s restroom</a:t>
            </a:r>
            <a:endParaRPr sz="1400">
              <a:solidFill>
                <a:srgbClr val="D9D9D9"/>
              </a:solidFill>
            </a:endParaRPr>
          </a:p>
        </p:txBody>
      </p:sp>
      <p:pic>
        <p:nvPicPr>
          <p:cNvPr id="191" name="Google Shape;191;p24" descr="woman-1373444_1920.jpg"/>
          <p:cNvPicPr preferRelativeResize="0"/>
          <p:nvPr/>
        </p:nvPicPr>
        <p:blipFill rotWithShape="1">
          <a:blip r:embed="rId3">
            <a:alphaModFix/>
          </a:blip>
          <a:srcRect l="44011" t="3902" r="16353" b="32950"/>
          <a:stretch/>
        </p:blipFill>
        <p:spPr>
          <a:xfrm>
            <a:off x="786687" y="3605404"/>
            <a:ext cx="1593490" cy="200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 descr="14980156036_ae25df7658_o.jpg"/>
          <p:cNvPicPr preferRelativeResize="0"/>
          <p:nvPr/>
        </p:nvPicPr>
        <p:blipFill rotWithShape="1">
          <a:blip r:embed="rId4">
            <a:alphaModFix/>
          </a:blip>
          <a:srcRect l="27424" t="1608" r="29401" b="44043"/>
          <a:stretch/>
        </p:blipFill>
        <p:spPr>
          <a:xfrm>
            <a:off x="6807325" y="3545622"/>
            <a:ext cx="1593488" cy="200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 descr="Amber_Rose_-_2014_People_Magazine_Awards_(cropped).jpg"/>
          <p:cNvPicPr preferRelativeResize="0"/>
          <p:nvPr/>
        </p:nvPicPr>
        <p:blipFill rotWithShape="1">
          <a:blip r:embed="rId5">
            <a:alphaModFix/>
          </a:blip>
          <a:srcRect b="5222"/>
          <a:stretch/>
        </p:blipFill>
        <p:spPr>
          <a:xfrm>
            <a:off x="786677" y="1284600"/>
            <a:ext cx="1593490" cy="200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 descr="512px-Neil_Armstrong_1956_portrait.jpg"/>
          <p:cNvPicPr preferRelativeResize="0"/>
          <p:nvPr/>
        </p:nvPicPr>
        <p:blipFill rotWithShape="1">
          <a:blip r:embed="rId6">
            <a:alphaModFix/>
          </a:blip>
          <a:srcRect l="13154" r="8824" b="33576"/>
          <a:stretch/>
        </p:blipFill>
        <p:spPr>
          <a:xfrm>
            <a:off x="6807326" y="1263293"/>
            <a:ext cx="1593489" cy="2005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Translate to math</a:t>
            </a:r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P(something) = # something / # everything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P(woman) 	= Probability that a person is a woman</a:t>
            </a:r>
            <a:endParaRPr/>
          </a:p>
          <a:p>
            <a:pPr marL="914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# women / # people</a:t>
            </a:r>
            <a:endParaRPr/>
          </a:p>
          <a:p>
            <a:pPr marL="914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50 / 100 = </a:t>
            </a:r>
            <a:r>
              <a:rPr lang="en" b="1"/>
              <a:t>.5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P(man) 		= Probability that a person is a man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= # men / # people</a:t>
            </a:r>
            <a:endParaRPr/>
          </a:p>
          <a:p>
            <a:pPr marL="9144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= 50 / 100 = </a:t>
            </a:r>
            <a:r>
              <a:rPr lang="en" b="1"/>
              <a:t>.5</a:t>
            </a:r>
            <a:endParaRPr b="1"/>
          </a:p>
        </p:txBody>
      </p:sp>
      <p:sp>
        <p:nvSpPr>
          <p:cNvPr id="201" name="Google Shape;201;p25"/>
          <p:cNvSpPr/>
          <p:nvPr/>
        </p:nvSpPr>
        <p:spPr>
          <a:xfrm>
            <a:off x="7322100" y="2450000"/>
            <a:ext cx="1455300" cy="26994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2" name="Google Shape;202;p25"/>
          <p:cNvSpPr/>
          <p:nvPr/>
        </p:nvSpPr>
        <p:spPr>
          <a:xfrm>
            <a:off x="7322100" y="5149400"/>
            <a:ext cx="1455300" cy="120000"/>
          </a:xfrm>
          <a:prstGeom prst="rect">
            <a:avLst/>
          </a:prstGeom>
          <a:solidFill>
            <a:srgbClr val="B45F0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3" name="Google Shape;203;p25"/>
          <p:cNvSpPr txBox="1"/>
          <p:nvPr/>
        </p:nvSpPr>
        <p:spPr>
          <a:xfrm>
            <a:off x="7297525" y="1888225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50 are men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5874450" y="2450000"/>
            <a:ext cx="1455300" cy="13851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5" name="Google Shape;205;p25"/>
          <p:cNvSpPr/>
          <p:nvPr/>
        </p:nvSpPr>
        <p:spPr>
          <a:xfrm>
            <a:off x="5874300" y="3827800"/>
            <a:ext cx="1455300" cy="1441500"/>
          </a:xfrm>
          <a:prstGeom prst="rect">
            <a:avLst/>
          </a:prstGeom>
          <a:solidFill>
            <a:srgbClr val="38761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6" name="Google Shape;206;p25"/>
          <p:cNvSpPr txBox="1"/>
          <p:nvPr/>
        </p:nvSpPr>
        <p:spPr>
          <a:xfrm>
            <a:off x="5754025" y="18882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50 are women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6439825" y="12786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Out of 100 people at the movies</a:t>
            </a:r>
            <a:endParaRPr sz="14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Translate to math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P(something) = # something / # everything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P(woman) 	= Probability that a person is a woman</a:t>
            </a:r>
            <a:endParaRPr/>
          </a:p>
          <a:p>
            <a:pPr marL="914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# women / # people</a:t>
            </a:r>
            <a:endParaRPr/>
          </a:p>
          <a:p>
            <a:pPr marL="914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2 / 100 = </a:t>
            </a:r>
            <a:r>
              <a:rPr lang="en" b="1"/>
              <a:t>.02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P(man) 		= Probability that a person is a man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= # men / # people</a:t>
            </a:r>
            <a:endParaRPr/>
          </a:p>
          <a:p>
            <a:pPr marL="9144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= 98 / 100 = </a:t>
            </a:r>
            <a:r>
              <a:rPr lang="en" b="1"/>
              <a:t>.98</a:t>
            </a:r>
            <a:endParaRPr b="1"/>
          </a:p>
        </p:txBody>
      </p:sp>
      <p:sp>
        <p:nvSpPr>
          <p:cNvPr id="213" name="Google Shape;213;p26"/>
          <p:cNvSpPr/>
          <p:nvPr/>
        </p:nvSpPr>
        <p:spPr>
          <a:xfrm>
            <a:off x="5955600" y="2450000"/>
            <a:ext cx="2821800" cy="26994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4" name="Google Shape;214;p26"/>
          <p:cNvSpPr/>
          <p:nvPr/>
        </p:nvSpPr>
        <p:spPr>
          <a:xfrm>
            <a:off x="5955600" y="5149400"/>
            <a:ext cx="2821800" cy="120000"/>
          </a:xfrm>
          <a:prstGeom prst="rect">
            <a:avLst/>
          </a:prstGeom>
          <a:solidFill>
            <a:srgbClr val="B45F0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5" name="Google Shape;215;p26"/>
          <p:cNvSpPr txBox="1"/>
          <p:nvPr/>
        </p:nvSpPr>
        <p:spPr>
          <a:xfrm>
            <a:off x="6535525" y="2040625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98 are men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5874308" y="2450000"/>
            <a:ext cx="81300" cy="13851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7" name="Google Shape;217;p26"/>
          <p:cNvSpPr/>
          <p:nvPr/>
        </p:nvSpPr>
        <p:spPr>
          <a:xfrm>
            <a:off x="5874300" y="3827800"/>
            <a:ext cx="81300" cy="1441500"/>
          </a:xfrm>
          <a:prstGeom prst="rect">
            <a:avLst/>
          </a:prstGeom>
          <a:solidFill>
            <a:srgbClr val="38761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8" name="Google Shape;218;p26"/>
          <p:cNvSpPr txBox="1"/>
          <p:nvPr/>
        </p:nvSpPr>
        <p:spPr>
          <a:xfrm>
            <a:off x="4382425" y="18882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2 are</a:t>
            </a:r>
            <a:endParaRPr sz="1400">
              <a:solidFill>
                <a:srgbClr val="D9D9D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women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6439825" y="11262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Out of 100 people</a:t>
            </a:r>
            <a:endParaRPr sz="1400"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In line for the men’s restroom</a:t>
            </a:r>
            <a:endParaRPr sz="140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29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probabilities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470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P(long hair | woman)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If I know that a person is a woman, what is the probability that person has long hair?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P(long hair | woman) 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= # women with long hair / # women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= 25 / 50 = </a:t>
            </a:r>
            <a:r>
              <a:rPr lang="en" b="1" dirty="0"/>
              <a:t>.5</a:t>
            </a:r>
            <a:endParaRPr dirty="0"/>
          </a:p>
        </p:txBody>
      </p:sp>
      <p:sp>
        <p:nvSpPr>
          <p:cNvPr id="227" name="Google Shape;227;p27"/>
          <p:cNvSpPr/>
          <p:nvPr/>
        </p:nvSpPr>
        <p:spPr>
          <a:xfrm>
            <a:off x="7061671" y="2450000"/>
            <a:ext cx="1455300" cy="26994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8" name="Google Shape;228;p27"/>
          <p:cNvSpPr/>
          <p:nvPr/>
        </p:nvSpPr>
        <p:spPr>
          <a:xfrm>
            <a:off x="7017300" y="5149400"/>
            <a:ext cx="1455300" cy="120000"/>
          </a:xfrm>
          <a:prstGeom prst="rect">
            <a:avLst/>
          </a:prstGeom>
          <a:solidFill>
            <a:srgbClr val="B45F0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9" name="Google Shape;229;p27"/>
          <p:cNvSpPr/>
          <p:nvPr/>
        </p:nvSpPr>
        <p:spPr>
          <a:xfrm>
            <a:off x="5569650" y="2450000"/>
            <a:ext cx="1455300" cy="13851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0" name="Google Shape;230;p27"/>
          <p:cNvSpPr/>
          <p:nvPr/>
        </p:nvSpPr>
        <p:spPr>
          <a:xfrm>
            <a:off x="5569500" y="3827800"/>
            <a:ext cx="1455300" cy="1441500"/>
          </a:xfrm>
          <a:prstGeom prst="rect">
            <a:avLst/>
          </a:prstGeom>
          <a:solidFill>
            <a:srgbClr val="38761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1" name="Google Shape;231;p27"/>
          <p:cNvSpPr txBox="1"/>
          <p:nvPr/>
        </p:nvSpPr>
        <p:spPr>
          <a:xfrm>
            <a:off x="5449225" y="18882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50 are women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5506800" y="4138800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25 women</a:t>
            </a:r>
            <a:endParaRPr sz="1400"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have</a:t>
            </a:r>
            <a:endParaRPr sz="1400"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long hair</a:t>
            </a:r>
            <a:endParaRPr sz="1400">
              <a:solidFill>
                <a:srgbClr val="EFEFEF"/>
              </a:solidFill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5506950" y="2670613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25 women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have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short hair</a:t>
            </a:r>
            <a:endParaRPr sz="1400"/>
          </a:p>
        </p:txBody>
      </p:sp>
      <p:sp>
        <p:nvSpPr>
          <p:cNvPr id="234" name="Google Shape;234;p27"/>
          <p:cNvSpPr txBox="1"/>
          <p:nvPr/>
        </p:nvSpPr>
        <p:spPr>
          <a:xfrm>
            <a:off x="6135025" y="13548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Out of 100 people at the movies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9051039" y="2670613"/>
            <a:ext cx="1455300" cy="2819400"/>
          </a:xfrm>
          <a:prstGeom prst="rect">
            <a:avLst/>
          </a:prstGeom>
          <a:solidFill>
            <a:srgbClr val="000000">
              <a:alpha val="5654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/>
          <p:nvPr/>
        </p:nvSpPr>
        <p:spPr>
          <a:xfrm>
            <a:off x="5650800" y="2450000"/>
            <a:ext cx="2821800" cy="26994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1" name="Google Shape;241;p28"/>
          <p:cNvSpPr/>
          <p:nvPr/>
        </p:nvSpPr>
        <p:spPr>
          <a:xfrm>
            <a:off x="5650800" y="5149400"/>
            <a:ext cx="2821800" cy="120000"/>
          </a:xfrm>
          <a:prstGeom prst="rect">
            <a:avLst/>
          </a:prstGeom>
          <a:solidFill>
            <a:srgbClr val="B45F0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2" name="Google Shape;242;p28"/>
          <p:cNvSpPr/>
          <p:nvPr/>
        </p:nvSpPr>
        <p:spPr>
          <a:xfrm>
            <a:off x="5569508" y="2450000"/>
            <a:ext cx="81300" cy="13851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3" name="Google Shape;243;p28"/>
          <p:cNvSpPr/>
          <p:nvPr/>
        </p:nvSpPr>
        <p:spPr>
          <a:xfrm>
            <a:off x="5569500" y="3827800"/>
            <a:ext cx="81300" cy="1441500"/>
          </a:xfrm>
          <a:prstGeom prst="rect">
            <a:avLst/>
          </a:prstGeom>
          <a:solidFill>
            <a:srgbClr val="38761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4" name="Google Shape;244;p28"/>
          <p:cNvSpPr txBox="1"/>
          <p:nvPr/>
        </p:nvSpPr>
        <p:spPr>
          <a:xfrm>
            <a:off x="4001425" y="18120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2 are</a:t>
            </a:r>
            <a:endParaRPr sz="1400">
              <a:solidFill>
                <a:srgbClr val="D9D9D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women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4697450" y="3910200"/>
            <a:ext cx="8721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One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woman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has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long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hair</a:t>
            </a:r>
            <a:endParaRPr sz="1400">
              <a:solidFill>
                <a:srgbClr val="EFEFEF"/>
              </a:solidFill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4697533" y="2518225"/>
            <a:ext cx="8721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One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woman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has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short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hair</a:t>
            </a:r>
            <a:endParaRPr sz="1400">
              <a:solidFill>
                <a:srgbClr val="EFEFEF"/>
              </a:solidFill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6135025" y="13548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Out of 100 people</a:t>
            </a:r>
            <a:endParaRPr sz="1400"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In line for the men’s restroom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probabilities</a:t>
            </a: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470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doesn’t change when we consider people in line.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P(long hair | woman) 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# women with long hair / # women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= 1 / 2 = </a:t>
            </a:r>
            <a:r>
              <a:rPr lang="en" b="1"/>
              <a:t>.5</a:t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8686800" y="2606725"/>
            <a:ext cx="2821800" cy="2819400"/>
          </a:xfrm>
          <a:prstGeom prst="rect">
            <a:avLst/>
          </a:prstGeom>
          <a:solidFill>
            <a:srgbClr val="000000">
              <a:alpha val="5654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probabilities</a:t>
            </a:r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470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 know that a person is a man, what is the probability that person has long hair?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P(long hair | man) 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# men with long hair / # men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2 / 50 = </a:t>
            </a:r>
            <a:r>
              <a:rPr lang="en" b="1"/>
              <a:t>.04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Whether in line or not.</a:t>
            </a: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7017300" y="2450000"/>
            <a:ext cx="1455300" cy="26994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8" name="Google Shape;258;p29"/>
          <p:cNvSpPr/>
          <p:nvPr/>
        </p:nvSpPr>
        <p:spPr>
          <a:xfrm>
            <a:off x="7017300" y="5149400"/>
            <a:ext cx="1455300" cy="120000"/>
          </a:xfrm>
          <a:prstGeom prst="rect">
            <a:avLst/>
          </a:prstGeom>
          <a:solidFill>
            <a:srgbClr val="B45F0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9" name="Google Shape;259;p29"/>
          <p:cNvSpPr txBox="1"/>
          <p:nvPr/>
        </p:nvSpPr>
        <p:spPr>
          <a:xfrm>
            <a:off x="6992725" y="1888225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50 are men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6826200" y="5249775"/>
            <a:ext cx="1989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2 men have long hair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6954600" y="3300600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48 men 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have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short hair</a:t>
            </a:r>
            <a:endParaRPr sz="1400" dirty="0"/>
          </a:p>
        </p:txBody>
      </p:sp>
      <p:sp>
        <p:nvSpPr>
          <p:cNvPr id="262" name="Google Shape;262;p29"/>
          <p:cNvSpPr/>
          <p:nvPr/>
        </p:nvSpPr>
        <p:spPr>
          <a:xfrm>
            <a:off x="5569650" y="2450000"/>
            <a:ext cx="1455300" cy="13851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3" name="Google Shape;263;p29"/>
          <p:cNvSpPr/>
          <p:nvPr/>
        </p:nvSpPr>
        <p:spPr>
          <a:xfrm>
            <a:off x="5569500" y="3827800"/>
            <a:ext cx="1455300" cy="1441500"/>
          </a:xfrm>
          <a:prstGeom prst="rect">
            <a:avLst/>
          </a:prstGeom>
          <a:solidFill>
            <a:srgbClr val="38761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4" name="Google Shape;264;p29"/>
          <p:cNvSpPr txBox="1"/>
          <p:nvPr/>
        </p:nvSpPr>
        <p:spPr>
          <a:xfrm>
            <a:off x="6135025" y="13548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Out of 100 people at the movies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5569500" y="2450000"/>
            <a:ext cx="1455300" cy="2819400"/>
          </a:xfrm>
          <a:prstGeom prst="rect">
            <a:avLst/>
          </a:prstGeom>
          <a:solidFill>
            <a:srgbClr val="000000">
              <a:alpha val="5654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0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4631100" cy="21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P(A | B) is the probability of A, given B.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“If I know B is the case, what is the probability that A is also the case?”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P(A | B) is not the same as P(B | A).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2" name="Google Shape;272;p30" descr="pexels-photo-130763.jpeg"/>
          <p:cNvPicPr preferRelativeResize="0"/>
          <p:nvPr/>
        </p:nvPicPr>
        <p:blipFill rotWithShape="1">
          <a:blip r:embed="rId3">
            <a:alphaModFix/>
          </a:blip>
          <a:srcRect l="3243" r="6143"/>
          <a:stretch/>
        </p:blipFill>
        <p:spPr>
          <a:xfrm>
            <a:off x="5395459" y="1933016"/>
            <a:ext cx="3345129" cy="21748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7" name="Google Shape;273;p30">
            <a:extLst>
              <a:ext uri="{FF2B5EF4-FFF2-40B4-BE49-F238E27FC236}">
                <a16:creationId xmlns:a16="http://schemas.microsoft.com/office/drawing/2014/main" id="{8BB62479-F122-EF2D-87C2-2D71ACABB7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100605"/>
              </p:ext>
            </p:extLst>
          </p:nvPr>
        </p:nvGraphicFramePr>
        <p:xfrm>
          <a:off x="371943" y="4343774"/>
          <a:ext cx="8637587" cy="1492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probabilities</a:t>
            </a:r>
            <a:endParaRPr/>
          </a:p>
        </p:txBody>
      </p:sp>
      <p:sp>
        <p:nvSpPr>
          <p:cNvPr id="279" name="Google Shape;279;p31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463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probability that a person is both a woman and has short hair?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P(woman with short hair) 	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P(woman) * P(short hair | woman)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.5 * .5 = </a:t>
            </a:r>
            <a:r>
              <a:rPr lang="en" b="1"/>
              <a:t>.25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7093500" y="2450000"/>
            <a:ext cx="1455300" cy="26994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81" name="Google Shape;281;p31"/>
          <p:cNvSpPr/>
          <p:nvPr/>
        </p:nvSpPr>
        <p:spPr>
          <a:xfrm>
            <a:off x="7093500" y="5149400"/>
            <a:ext cx="1455300" cy="120000"/>
          </a:xfrm>
          <a:prstGeom prst="rect">
            <a:avLst/>
          </a:prstGeom>
          <a:solidFill>
            <a:srgbClr val="B45F0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82" name="Google Shape;282;p31"/>
          <p:cNvSpPr txBox="1"/>
          <p:nvPr/>
        </p:nvSpPr>
        <p:spPr>
          <a:xfrm>
            <a:off x="7068925" y="1888225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P(man) = .5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283" name="Google Shape;283;p31"/>
          <p:cNvSpPr/>
          <p:nvPr/>
        </p:nvSpPr>
        <p:spPr>
          <a:xfrm>
            <a:off x="5645850" y="2450000"/>
            <a:ext cx="1455300" cy="13851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84" name="Google Shape;284;p31"/>
          <p:cNvSpPr/>
          <p:nvPr/>
        </p:nvSpPr>
        <p:spPr>
          <a:xfrm>
            <a:off x="5645700" y="3827800"/>
            <a:ext cx="1455300" cy="1441500"/>
          </a:xfrm>
          <a:prstGeom prst="rect">
            <a:avLst/>
          </a:prstGeom>
          <a:solidFill>
            <a:srgbClr val="38761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85" name="Google Shape;285;p31"/>
          <p:cNvSpPr txBox="1"/>
          <p:nvPr/>
        </p:nvSpPr>
        <p:spPr>
          <a:xfrm>
            <a:off x="5525425" y="18882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P(woman) = .5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6071850" y="1354825"/>
            <a:ext cx="20406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Out of probability of 1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5583150" y="2670613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P(woman with short hair) = .25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88" name="Google Shape;288;p31"/>
          <p:cNvSpPr/>
          <p:nvPr/>
        </p:nvSpPr>
        <p:spPr>
          <a:xfrm>
            <a:off x="7093500" y="2450000"/>
            <a:ext cx="1455300" cy="2819400"/>
          </a:xfrm>
          <a:prstGeom prst="rect">
            <a:avLst/>
          </a:prstGeom>
          <a:solidFill>
            <a:srgbClr val="000000">
              <a:alpha val="5654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89" name="Google Shape;289;p31"/>
          <p:cNvSpPr/>
          <p:nvPr/>
        </p:nvSpPr>
        <p:spPr>
          <a:xfrm>
            <a:off x="5645700" y="3827900"/>
            <a:ext cx="1455300" cy="1441500"/>
          </a:xfrm>
          <a:prstGeom prst="rect">
            <a:avLst/>
          </a:prstGeom>
          <a:solidFill>
            <a:srgbClr val="000000">
              <a:alpha val="5654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37160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2FC318F-5072-6DED-B8B1-7FF971C05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cs typeface="Arial"/>
              </a:rPr>
              <a:t>Agenda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EAD0551-3C84-41CD-EEF4-E29AB73ABE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79799" y="1845734"/>
            <a:ext cx="4886961" cy="4023360"/>
          </a:xfrm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>
                <a:cs typeface="Arial"/>
              </a:rPr>
              <a:t>What is Naïve bayes?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altLang="zh-CN" dirty="0">
                <a:ea typeface="宋体"/>
                <a:cs typeface="Arial"/>
              </a:rPr>
              <a:t>Naïve bayes and Machine learning</a:t>
            </a:r>
          </a:p>
          <a:p>
            <a:r>
              <a:rPr lang="en-US" altLang="zh-CN" dirty="0">
                <a:cs typeface="Arial"/>
              </a:rPr>
              <a:t>Understanding Naïve bayes classifier</a:t>
            </a:r>
          </a:p>
          <a:p>
            <a:r>
              <a:rPr lang="en-US" altLang="zh-CN" dirty="0">
                <a:ea typeface="宋体"/>
                <a:cs typeface="Arial"/>
              </a:rPr>
              <a:t>Advantages of naïve bayes</a:t>
            </a:r>
          </a:p>
          <a:p>
            <a:r>
              <a:rPr lang="en-US" altLang="zh-CN" dirty="0">
                <a:cs typeface="Arial"/>
              </a:rPr>
              <a:t>Hyperparameters tuning</a:t>
            </a:r>
          </a:p>
          <a:p>
            <a:r>
              <a:rPr lang="en-US" altLang="zh-CN" dirty="0">
                <a:cs typeface="Arial"/>
              </a:rPr>
              <a:t>Demo</a:t>
            </a:r>
          </a:p>
          <a:p>
            <a:endParaRPr lang="en-US" altLang="zh-CN">
              <a:cs typeface="Arial"/>
            </a:endParaRPr>
          </a:p>
        </p:txBody>
      </p:sp>
      <p:pic>
        <p:nvPicPr>
          <p:cNvPr id="19474" name="Graphic 19473" descr="Head with Gears">
            <a:extLst>
              <a:ext uri="{FF2B5EF4-FFF2-40B4-BE49-F238E27FC236}">
                <a16:creationId xmlns:a16="http://schemas.microsoft.com/office/drawing/2014/main" id="{2D9CE6D3-C209-20DD-A496-84EADD629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324" y="2491200"/>
            <a:ext cx="2321247" cy="232124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probabilities</a:t>
            </a:r>
            <a:endParaRPr/>
          </a:p>
        </p:txBody>
      </p:sp>
      <p:sp>
        <p:nvSpPr>
          <p:cNvPr id="295" name="Google Shape;295;p32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463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P(woman with long hair) 	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P(woman) * P(long hair | woman)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.5 * .5 = </a:t>
            </a:r>
            <a:r>
              <a:rPr lang="en" b="1"/>
              <a:t>.25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7093500" y="2450000"/>
            <a:ext cx="1455300" cy="26994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97" name="Google Shape;297;p32"/>
          <p:cNvSpPr/>
          <p:nvPr/>
        </p:nvSpPr>
        <p:spPr>
          <a:xfrm>
            <a:off x="7093500" y="5149400"/>
            <a:ext cx="1455300" cy="120000"/>
          </a:xfrm>
          <a:prstGeom prst="rect">
            <a:avLst/>
          </a:prstGeom>
          <a:solidFill>
            <a:srgbClr val="B45F0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98" name="Google Shape;298;p32"/>
          <p:cNvSpPr txBox="1"/>
          <p:nvPr/>
        </p:nvSpPr>
        <p:spPr>
          <a:xfrm>
            <a:off x="7068925" y="1888225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P(man) = .5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5645850" y="2450000"/>
            <a:ext cx="1455300" cy="13851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0" name="Google Shape;300;p32"/>
          <p:cNvSpPr/>
          <p:nvPr/>
        </p:nvSpPr>
        <p:spPr>
          <a:xfrm>
            <a:off x="5645700" y="3827800"/>
            <a:ext cx="1455300" cy="1441500"/>
          </a:xfrm>
          <a:prstGeom prst="rect">
            <a:avLst/>
          </a:prstGeom>
          <a:solidFill>
            <a:srgbClr val="38761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1" name="Google Shape;301;p32"/>
          <p:cNvSpPr txBox="1"/>
          <p:nvPr/>
        </p:nvSpPr>
        <p:spPr>
          <a:xfrm>
            <a:off x="5525425" y="18882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P(woman) = .5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6071850" y="1354825"/>
            <a:ext cx="20406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Out of probability of 1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5583150" y="2670613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P(woman with short hair) = .25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4" name="Google Shape;304;p32"/>
          <p:cNvSpPr txBox="1"/>
          <p:nvPr/>
        </p:nvSpPr>
        <p:spPr>
          <a:xfrm>
            <a:off x="5583150" y="4042213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P(woman with long hair) = .25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7093500" y="2450000"/>
            <a:ext cx="1455300" cy="2819400"/>
          </a:xfrm>
          <a:prstGeom prst="rect">
            <a:avLst/>
          </a:prstGeom>
          <a:solidFill>
            <a:srgbClr val="000000">
              <a:alpha val="5654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6" name="Google Shape;306;p32"/>
          <p:cNvSpPr/>
          <p:nvPr/>
        </p:nvSpPr>
        <p:spPr>
          <a:xfrm>
            <a:off x="5645700" y="2450000"/>
            <a:ext cx="1455300" cy="1385100"/>
          </a:xfrm>
          <a:prstGeom prst="rect">
            <a:avLst/>
          </a:prstGeom>
          <a:solidFill>
            <a:srgbClr val="000000">
              <a:alpha val="5654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35299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probabilities</a:t>
            </a:r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463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P(man with short hair) 	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P(man) * P(short hair | man)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.5 * .96 = </a:t>
            </a:r>
            <a:r>
              <a:rPr lang="en" b="1"/>
              <a:t>.48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7093500" y="2450000"/>
            <a:ext cx="1455300" cy="26994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4" name="Google Shape;314;p33"/>
          <p:cNvSpPr/>
          <p:nvPr/>
        </p:nvSpPr>
        <p:spPr>
          <a:xfrm>
            <a:off x="7093500" y="5149400"/>
            <a:ext cx="1455300" cy="120000"/>
          </a:xfrm>
          <a:prstGeom prst="rect">
            <a:avLst/>
          </a:prstGeom>
          <a:solidFill>
            <a:srgbClr val="B45F0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5" name="Google Shape;315;p33"/>
          <p:cNvSpPr txBox="1"/>
          <p:nvPr/>
        </p:nvSpPr>
        <p:spPr>
          <a:xfrm>
            <a:off x="7068925" y="1888225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P(man) = .5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316" name="Google Shape;316;p33"/>
          <p:cNvSpPr/>
          <p:nvPr/>
        </p:nvSpPr>
        <p:spPr>
          <a:xfrm>
            <a:off x="5645850" y="2450000"/>
            <a:ext cx="1455300" cy="13851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7" name="Google Shape;317;p33"/>
          <p:cNvSpPr/>
          <p:nvPr/>
        </p:nvSpPr>
        <p:spPr>
          <a:xfrm>
            <a:off x="5645700" y="3827800"/>
            <a:ext cx="1455300" cy="1441500"/>
          </a:xfrm>
          <a:prstGeom prst="rect">
            <a:avLst/>
          </a:prstGeom>
          <a:solidFill>
            <a:srgbClr val="38761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8" name="Google Shape;318;p33"/>
          <p:cNvSpPr txBox="1"/>
          <p:nvPr/>
        </p:nvSpPr>
        <p:spPr>
          <a:xfrm>
            <a:off x="5525425" y="18882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P(woman) = .5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6071850" y="1354825"/>
            <a:ext cx="20406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Out of probability of 1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5583150" y="2670613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P(woman with short hair) = .25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1" name="Google Shape;321;p33"/>
          <p:cNvSpPr txBox="1"/>
          <p:nvPr/>
        </p:nvSpPr>
        <p:spPr>
          <a:xfrm>
            <a:off x="5583150" y="4042213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P(woman with long hair) = .25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322" name="Google Shape;322;p33"/>
          <p:cNvSpPr txBox="1"/>
          <p:nvPr/>
        </p:nvSpPr>
        <p:spPr>
          <a:xfrm>
            <a:off x="7093625" y="3356425"/>
            <a:ext cx="14553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P(man with short hair) = .48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3" name="Google Shape;323;p33"/>
          <p:cNvSpPr/>
          <p:nvPr/>
        </p:nvSpPr>
        <p:spPr>
          <a:xfrm>
            <a:off x="5645700" y="2450000"/>
            <a:ext cx="1455300" cy="2819400"/>
          </a:xfrm>
          <a:prstGeom prst="rect">
            <a:avLst/>
          </a:prstGeom>
          <a:solidFill>
            <a:srgbClr val="000000">
              <a:alpha val="5654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4" name="Google Shape;324;p33"/>
          <p:cNvSpPr/>
          <p:nvPr/>
        </p:nvSpPr>
        <p:spPr>
          <a:xfrm>
            <a:off x="7093500" y="5149400"/>
            <a:ext cx="1455300" cy="120000"/>
          </a:xfrm>
          <a:prstGeom prst="rect">
            <a:avLst/>
          </a:prstGeom>
          <a:solidFill>
            <a:srgbClr val="000000">
              <a:alpha val="5654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377063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probabilities</a:t>
            </a:r>
            <a:endParaRPr/>
          </a:p>
        </p:txBody>
      </p:sp>
      <p:sp>
        <p:nvSpPr>
          <p:cNvPr id="330" name="Google Shape;330;p34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463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P(man with long hair) 	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P(man) * P(long hair | man)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.5 * .04 = </a:t>
            </a:r>
            <a:r>
              <a:rPr lang="en" b="1"/>
              <a:t>.02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31" name="Google Shape;331;p34"/>
          <p:cNvSpPr/>
          <p:nvPr/>
        </p:nvSpPr>
        <p:spPr>
          <a:xfrm>
            <a:off x="7093500" y="2450000"/>
            <a:ext cx="1455300" cy="26994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2" name="Google Shape;332;p34"/>
          <p:cNvSpPr/>
          <p:nvPr/>
        </p:nvSpPr>
        <p:spPr>
          <a:xfrm>
            <a:off x="7093500" y="5149400"/>
            <a:ext cx="1455300" cy="120000"/>
          </a:xfrm>
          <a:prstGeom prst="rect">
            <a:avLst/>
          </a:prstGeom>
          <a:solidFill>
            <a:srgbClr val="B45F0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3" name="Google Shape;333;p34"/>
          <p:cNvSpPr txBox="1"/>
          <p:nvPr/>
        </p:nvSpPr>
        <p:spPr>
          <a:xfrm>
            <a:off x="7068925" y="1888225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P(man) = .5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334" name="Google Shape;334;p34"/>
          <p:cNvSpPr/>
          <p:nvPr/>
        </p:nvSpPr>
        <p:spPr>
          <a:xfrm>
            <a:off x="5645850" y="2450000"/>
            <a:ext cx="1455300" cy="13851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5" name="Google Shape;335;p34"/>
          <p:cNvSpPr/>
          <p:nvPr/>
        </p:nvSpPr>
        <p:spPr>
          <a:xfrm>
            <a:off x="5645700" y="3827800"/>
            <a:ext cx="1455300" cy="1441500"/>
          </a:xfrm>
          <a:prstGeom prst="rect">
            <a:avLst/>
          </a:prstGeom>
          <a:solidFill>
            <a:srgbClr val="38761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6" name="Google Shape;336;p34"/>
          <p:cNvSpPr txBox="1"/>
          <p:nvPr/>
        </p:nvSpPr>
        <p:spPr>
          <a:xfrm>
            <a:off x="5525425" y="18882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P(woman) = .5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337" name="Google Shape;337;p34"/>
          <p:cNvSpPr txBox="1"/>
          <p:nvPr/>
        </p:nvSpPr>
        <p:spPr>
          <a:xfrm>
            <a:off x="5583150" y="2670613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P(woman with short hair) = .25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8" name="Google Shape;338;p34"/>
          <p:cNvSpPr txBox="1"/>
          <p:nvPr/>
        </p:nvSpPr>
        <p:spPr>
          <a:xfrm>
            <a:off x="6071850" y="1354825"/>
            <a:ext cx="20406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Out of probability of 1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339" name="Google Shape;339;p34"/>
          <p:cNvSpPr txBox="1"/>
          <p:nvPr/>
        </p:nvSpPr>
        <p:spPr>
          <a:xfrm>
            <a:off x="5583150" y="4042213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P(woman with long hair) = .25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340" name="Google Shape;340;p34"/>
          <p:cNvSpPr txBox="1"/>
          <p:nvPr/>
        </p:nvSpPr>
        <p:spPr>
          <a:xfrm>
            <a:off x="7093625" y="3356425"/>
            <a:ext cx="14553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P(man with short hair) = .48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1" name="Google Shape;341;p34"/>
          <p:cNvSpPr txBox="1"/>
          <p:nvPr/>
        </p:nvSpPr>
        <p:spPr>
          <a:xfrm>
            <a:off x="7093625" y="5185225"/>
            <a:ext cx="14553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P(man with long hair) = .02</a:t>
            </a:r>
            <a:endParaRPr sz="1400">
              <a:solidFill>
                <a:srgbClr val="EFEFEF"/>
              </a:solidFill>
            </a:endParaRPr>
          </a:p>
        </p:txBody>
      </p:sp>
      <p:sp>
        <p:nvSpPr>
          <p:cNvPr id="342" name="Google Shape;342;p34"/>
          <p:cNvSpPr/>
          <p:nvPr/>
        </p:nvSpPr>
        <p:spPr>
          <a:xfrm>
            <a:off x="5645700" y="2450000"/>
            <a:ext cx="1455300" cy="2819400"/>
          </a:xfrm>
          <a:prstGeom prst="rect">
            <a:avLst/>
          </a:prstGeom>
          <a:solidFill>
            <a:srgbClr val="000000">
              <a:alpha val="5654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3" name="Google Shape;343;p34"/>
          <p:cNvSpPr/>
          <p:nvPr/>
        </p:nvSpPr>
        <p:spPr>
          <a:xfrm>
            <a:off x="7093500" y="2450000"/>
            <a:ext cx="1455300" cy="2699400"/>
          </a:xfrm>
          <a:prstGeom prst="rect">
            <a:avLst/>
          </a:prstGeom>
          <a:solidFill>
            <a:srgbClr val="000000">
              <a:alpha val="5654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762072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/>
          <p:nvPr/>
        </p:nvSpPr>
        <p:spPr>
          <a:xfrm>
            <a:off x="5727000" y="2450000"/>
            <a:ext cx="2821800" cy="26994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9" name="Google Shape;349;p35"/>
          <p:cNvSpPr/>
          <p:nvPr/>
        </p:nvSpPr>
        <p:spPr>
          <a:xfrm>
            <a:off x="5727000" y="5149400"/>
            <a:ext cx="2821800" cy="120000"/>
          </a:xfrm>
          <a:prstGeom prst="rect">
            <a:avLst/>
          </a:prstGeom>
          <a:solidFill>
            <a:srgbClr val="B45F0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50" name="Google Shape;350;p35"/>
          <p:cNvSpPr/>
          <p:nvPr/>
        </p:nvSpPr>
        <p:spPr>
          <a:xfrm>
            <a:off x="5645708" y="2450000"/>
            <a:ext cx="81300" cy="13851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51" name="Google Shape;351;p35"/>
          <p:cNvSpPr/>
          <p:nvPr/>
        </p:nvSpPr>
        <p:spPr>
          <a:xfrm>
            <a:off x="5645700" y="3827800"/>
            <a:ext cx="81300" cy="1441500"/>
          </a:xfrm>
          <a:prstGeom prst="rect">
            <a:avLst/>
          </a:prstGeom>
          <a:solidFill>
            <a:srgbClr val="38761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52" name="Google Shape;352;p35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probabilities</a:t>
            </a:r>
            <a:endParaRPr/>
          </a:p>
        </p:txBody>
      </p:sp>
      <p:sp>
        <p:nvSpPr>
          <p:cNvPr id="353" name="Google Shape;353;p35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430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P(man) = .98 and P(woman) = .02, then the answers change.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P(man with long hair) 	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P(man) * P(long hair | man)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= .98 * .04 = </a:t>
            </a:r>
            <a:r>
              <a:rPr lang="en" b="1"/>
              <a:t>.04</a:t>
            </a:r>
            <a:endParaRPr/>
          </a:p>
        </p:txBody>
      </p:sp>
      <p:sp>
        <p:nvSpPr>
          <p:cNvPr id="354" name="Google Shape;354;p35"/>
          <p:cNvSpPr txBox="1"/>
          <p:nvPr/>
        </p:nvSpPr>
        <p:spPr>
          <a:xfrm>
            <a:off x="6306925" y="2040625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P(man) = .98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355" name="Google Shape;355;p35"/>
          <p:cNvSpPr txBox="1"/>
          <p:nvPr/>
        </p:nvSpPr>
        <p:spPr>
          <a:xfrm>
            <a:off x="4153825" y="20406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P(woman) = .02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356" name="Google Shape;356;p35"/>
          <p:cNvSpPr txBox="1"/>
          <p:nvPr/>
        </p:nvSpPr>
        <p:spPr>
          <a:xfrm>
            <a:off x="4059150" y="2670613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P(woman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with short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hair) = .01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</p:txBody>
      </p:sp>
      <p:sp>
        <p:nvSpPr>
          <p:cNvPr id="357" name="Google Shape;357;p35"/>
          <p:cNvSpPr txBox="1"/>
          <p:nvPr/>
        </p:nvSpPr>
        <p:spPr>
          <a:xfrm>
            <a:off x="6071850" y="1354825"/>
            <a:ext cx="20406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Out of probability of 1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358" name="Google Shape;358;p35"/>
          <p:cNvSpPr txBox="1"/>
          <p:nvPr/>
        </p:nvSpPr>
        <p:spPr>
          <a:xfrm>
            <a:off x="4059150" y="4042213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P(woman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with long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hair) = .01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</p:txBody>
      </p:sp>
      <p:sp>
        <p:nvSpPr>
          <p:cNvPr id="359" name="Google Shape;359;p35"/>
          <p:cNvSpPr txBox="1"/>
          <p:nvPr/>
        </p:nvSpPr>
        <p:spPr>
          <a:xfrm>
            <a:off x="5822525" y="3356425"/>
            <a:ext cx="263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P(man with short hair) = .94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0" name="Google Shape;360;p35"/>
          <p:cNvSpPr txBox="1"/>
          <p:nvPr/>
        </p:nvSpPr>
        <p:spPr>
          <a:xfrm>
            <a:off x="5822525" y="5185225"/>
            <a:ext cx="263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P(man with long hair) = .04</a:t>
            </a:r>
            <a:endParaRPr sz="1400">
              <a:solidFill>
                <a:srgbClr val="EFEFEF"/>
              </a:solidFill>
            </a:endParaRPr>
          </a:p>
        </p:txBody>
      </p:sp>
      <p:sp>
        <p:nvSpPr>
          <p:cNvPr id="361" name="Google Shape;361;p35"/>
          <p:cNvSpPr/>
          <p:nvPr/>
        </p:nvSpPr>
        <p:spPr>
          <a:xfrm>
            <a:off x="5645700" y="2450000"/>
            <a:ext cx="81300" cy="2819400"/>
          </a:xfrm>
          <a:prstGeom prst="rect">
            <a:avLst/>
          </a:prstGeom>
          <a:solidFill>
            <a:srgbClr val="000000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2" name="Google Shape;362;p35"/>
          <p:cNvSpPr/>
          <p:nvPr/>
        </p:nvSpPr>
        <p:spPr>
          <a:xfrm>
            <a:off x="5721900" y="2450000"/>
            <a:ext cx="2821800" cy="2699400"/>
          </a:xfrm>
          <a:prstGeom prst="rect">
            <a:avLst/>
          </a:prstGeom>
          <a:solidFill>
            <a:srgbClr val="000000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3" name="Google Shape;363;p35"/>
          <p:cNvSpPr/>
          <p:nvPr/>
        </p:nvSpPr>
        <p:spPr>
          <a:xfrm>
            <a:off x="4655100" y="2450000"/>
            <a:ext cx="925200" cy="2699400"/>
          </a:xfrm>
          <a:prstGeom prst="rect">
            <a:avLst/>
          </a:prstGeom>
          <a:solidFill>
            <a:srgbClr val="000000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722741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"/>
          <p:cNvSpPr/>
          <p:nvPr/>
        </p:nvSpPr>
        <p:spPr>
          <a:xfrm>
            <a:off x="5727000" y="2450000"/>
            <a:ext cx="2821800" cy="26994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36"/>
          <p:cNvSpPr/>
          <p:nvPr/>
        </p:nvSpPr>
        <p:spPr>
          <a:xfrm>
            <a:off x="5727000" y="5149400"/>
            <a:ext cx="2821800" cy="120000"/>
          </a:xfrm>
          <a:prstGeom prst="rect">
            <a:avLst/>
          </a:prstGeom>
          <a:solidFill>
            <a:srgbClr val="B45F0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0" name="Google Shape;370;p36"/>
          <p:cNvSpPr/>
          <p:nvPr/>
        </p:nvSpPr>
        <p:spPr>
          <a:xfrm>
            <a:off x="5645708" y="2450000"/>
            <a:ext cx="81300" cy="13851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1" name="Google Shape;371;p36"/>
          <p:cNvSpPr/>
          <p:nvPr/>
        </p:nvSpPr>
        <p:spPr>
          <a:xfrm>
            <a:off x="5645700" y="3827800"/>
            <a:ext cx="81300" cy="1441500"/>
          </a:xfrm>
          <a:prstGeom prst="rect">
            <a:avLst/>
          </a:prstGeom>
          <a:solidFill>
            <a:srgbClr val="38761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2" name="Google Shape;372;p36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probabilities</a:t>
            </a:r>
            <a:endParaRPr/>
          </a:p>
        </p:txBody>
      </p:sp>
      <p:sp>
        <p:nvSpPr>
          <p:cNvPr id="373" name="Google Shape;373;p36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430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P(woman with long hair) 	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P(woman) * P(long hair | woman)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= .02 * .5 = </a:t>
            </a:r>
            <a:r>
              <a:rPr lang="en" b="1"/>
              <a:t>.01</a:t>
            </a:r>
            <a:endParaRPr/>
          </a:p>
        </p:txBody>
      </p:sp>
      <p:sp>
        <p:nvSpPr>
          <p:cNvPr id="374" name="Google Shape;374;p36"/>
          <p:cNvSpPr txBox="1"/>
          <p:nvPr/>
        </p:nvSpPr>
        <p:spPr>
          <a:xfrm>
            <a:off x="6306925" y="2040625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P(man) = .98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375" name="Google Shape;375;p36"/>
          <p:cNvSpPr txBox="1"/>
          <p:nvPr/>
        </p:nvSpPr>
        <p:spPr>
          <a:xfrm>
            <a:off x="4153825" y="20406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P(woman) = .02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376" name="Google Shape;376;p36"/>
          <p:cNvSpPr txBox="1"/>
          <p:nvPr/>
        </p:nvSpPr>
        <p:spPr>
          <a:xfrm>
            <a:off x="4059150" y="2670613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P(woman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with short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hair) = .01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</p:txBody>
      </p:sp>
      <p:sp>
        <p:nvSpPr>
          <p:cNvPr id="377" name="Google Shape;377;p36"/>
          <p:cNvSpPr txBox="1"/>
          <p:nvPr/>
        </p:nvSpPr>
        <p:spPr>
          <a:xfrm>
            <a:off x="6071850" y="1354825"/>
            <a:ext cx="20406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Out of probability of 1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378" name="Google Shape;378;p36"/>
          <p:cNvSpPr txBox="1"/>
          <p:nvPr/>
        </p:nvSpPr>
        <p:spPr>
          <a:xfrm>
            <a:off x="4059150" y="4042213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P(woman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with long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hair) = .01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</p:txBody>
      </p:sp>
      <p:sp>
        <p:nvSpPr>
          <p:cNvPr id="379" name="Google Shape;379;p36"/>
          <p:cNvSpPr txBox="1"/>
          <p:nvPr/>
        </p:nvSpPr>
        <p:spPr>
          <a:xfrm>
            <a:off x="5822525" y="3356425"/>
            <a:ext cx="263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P(man with short hair) = .94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0" name="Google Shape;380;p36"/>
          <p:cNvSpPr txBox="1"/>
          <p:nvPr/>
        </p:nvSpPr>
        <p:spPr>
          <a:xfrm>
            <a:off x="5822525" y="5185225"/>
            <a:ext cx="263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P(man with long hair) = .04</a:t>
            </a:r>
            <a:endParaRPr sz="1400">
              <a:solidFill>
                <a:srgbClr val="EFEFEF"/>
              </a:solidFill>
            </a:endParaRPr>
          </a:p>
        </p:txBody>
      </p:sp>
      <p:sp>
        <p:nvSpPr>
          <p:cNvPr id="381" name="Google Shape;381;p36"/>
          <p:cNvSpPr/>
          <p:nvPr/>
        </p:nvSpPr>
        <p:spPr>
          <a:xfrm>
            <a:off x="5721900" y="2450000"/>
            <a:ext cx="2821800" cy="2819400"/>
          </a:xfrm>
          <a:prstGeom prst="rect">
            <a:avLst/>
          </a:prstGeom>
          <a:solidFill>
            <a:srgbClr val="000000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2" name="Google Shape;382;p36"/>
          <p:cNvSpPr/>
          <p:nvPr/>
        </p:nvSpPr>
        <p:spPr>
          <a:xfrm>
            <a:off x="5645700" y="2450000"/>
            <a:ext cx="81300" cy="1385100"/>
          </a:xfrm>
          <a:prstGeom prst="rect">
            <a:avLst/>
          </a:prstGeom>
          <a:solidFill>
            <a:srgbClr val="000000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3" name="Google Shape;383;p36"/>
          <p:cNvSpPr/>
          <p:nvPr/>
        </p:nvSpPr>
        <p:spPr>
          <a:xfrm>
            <a:off x="5721900" y="5289075"/>
            <a:ext cx="2821800" cy="208800"/>
          </a:xfrm>
          <a:prstGeom prst="rect">
            <a:avLst/>
          </a:prstGeom>
          <a:solidFill>
            <a:srgbClr val="000000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4" name="Google Shape;384;p36"/>
          <p:cNvSpPr/>
          <p:nvPr/>
        </p:nvSpPr>
        <p:spPr>
          <a:xfrm>
            <a:off x="4683500" y="2726425"/>
            <a:ext cx="891000" cy="723600"/>
          </a:xfrm>
          <a:prstGeom prst="rect">
            <a:avLst/>
          </a:prstGeom>
          <a:solidFill>
            <a:srgbClr val="000000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probabilities</a:t>
            </a:r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499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P(A and B) is the probability that both A and B are the case.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 written P(A, B) or P(A ∩ B)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P(A and B) is the same as P(B and A)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probability that I am having a jelly donut with my milk is the same as the probability that I am having milk with my jelly donut.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P(donut and milk) = P(milk and donut)</a:t>
            </a:r>
            <a:endParaRPr/>
          </a:p>
        </p:txBody>
      </p:sp>
      <p:pic>
        <p:nvPicPr>
          <p:cNvPr id="391" name="Google Shape;391;p37" descr="food-sugar-lighting-milk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100" y="857250"/>
            <a:ext cx="3429002" cy="5143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94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"/>
          <p:cNvSpPr/>
          <p:nvPr/>
        </p:nvSpPr>
        <p:spPr>
          <a:xfrm>
            <a:off x="5727000" y="2450000"/>
            <a:ext cx="2821800" cy="26994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7" name="Google Shape;397;p38"/>
          <p:cNvSpPr/>
          <p:nvPr/>
        </p:nvSpPr>
        <p:spPr>
          <a:xfrm>
            <a:off x="5727000" y="5149400"/>
            <a:ext cx="2821800" cy="120000"/>
          </a:xfrm>
          <a:prstGeom prst="rect">
            <a:avLst/>
          </a:prstGeom>
          <a:solidFill>
            <a:srgbClr val="B45F0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8" name="Google Shape;398;p38"/>
          <p:cNvSpPr/>
          <p:nvPr/>
        </p:nvSpPr>
        <p:spPr>
          <a:xfrm>
            <a:off x="5645708" y="2450000"/>
            <a:ext cx="81300" cy="13851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9" name="Google Shape;399;p38"/>
          <p:cNvSpPr/>
          <p:nvPr/>
        </p:nvSpPr>
        <p:spPr>
          <a:xfrm>
            <a:off x="5645700" y="3827800"/>
            <a:ext cx="81300" cy="1441500"/>
          </a:xfrm>
          <a:prstGeom prst="rect">
            <a:avLst/>
          </a:prstGeom>
          <a:solidFill>
            <a:srgbClr val="38761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0" name="Google Shape;400;p38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probabilities</a:t>
            </a:r>
            <a:endParaRPr/>
          </a:p>
        </p:txBody>
      </p:sp>
      <p:sp>
        <p:nvSpPr>
          <p:cNvPr id="401" name="Google Shape;401;p38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454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P(long hair) = P(woman with long hair) + </a:t>
            </a:r>
            <a:endParaRPr/>
          </a:p>
          <a:p>
            <a:pPr marL="914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P(man with long hair)</a:t>
            </a:r>
            <a:endParaRPr/>
          </a:p>
          <a:p>
            <a:pPr marL="914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.01 + .04 = </a:t>
            </a:r>
            <a:r>
              <a:rPr lang="en" b="1"/>
              <a:t>.05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02" name="Google Shape;402;p38"/>
          <p:cNvSpPr txBox="1"/>
          <p:nvPr/>
        </p:nvSpPr>
        <p:spPr>
          <a:xfrm>
            <a:off x="6306925" y="2040625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P(man) = .98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403" name="Google Shape;403;p38"/>
          <p:cNvSpPr txBox="1"/>
          <p:nvPr/>
        </p:nvSpPr>
        <p:spPr>
          <a:xfrm>
            <a:off x="4458625" y="20406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P(woman) = .02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404" name="Google Shape;404;p38"/>
          <p:cNvSpPr txBox="1"/>
          <p:nvPr/>
        </p:nvSpPr>
        <p:spPr>
          <a:xfrm>
            <a:off x="4059150" y="2670613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P(woman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with short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hair) = .01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</p:txBody>
      </p:sp>
      <p:sp>
        <p:nvSpPr>
          <p:cNvPr id="405" name="Google Shape;405;p38"/>
          <p:cNvSpPr txBox="1"/>
          <p:nvPr/>
        </p:nvSpPr>
        <p:spPr>
          <a:xfrm>
            <a:off x="6071850" y="1354825"/>
            <a:ext cx="20406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Out of probability of 1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406" name="Google Shape;406;p38"/>
          <p:cNvSpPr txBox="1"/>
          <p:nvPr/>
        </p:nvSpPr>
        <p:spPr>
          <a:xfrm>
            <a:off x="4059150" y="4042213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P(woman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with long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hair) = .01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</p:txBody>
      </p:sp>
      <p:sp>
        <p:nvSpPr>
          <p:cNvPr id="407" name="Google Shape;407;p38"/>
          <p:cNvSpPr txBox="1"/>
          <p:nvPr/>
        </p:nvSpPr>
        <p:spPr>
          <a:xfrm>
            <a:off x="5822525" y="3356425"/>
            <a:ext cx="263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P(man with short hair) = .94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8" name="Google Shape;408;p38"/>
          <p:cNvSpPr txBox="1"/>
          <p:nvPr/>
        </p:nvSpPr>
        <p:spPr>
          <a:xfrm>
            <a:off x="5822525" y="5185225"/>
            <a:ext cx="263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P(man with long hair) = .04</a:t>
            </a:r>
            <a:endParaRPr sz="1400">
              <a:solidFill>
                <a:srgbClr val="EFEFEF"/>
              </a:solidFill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5721900" y="2450000"/>
            <a:ext cx="2821800" cy="2699400"/>
          </a:xfrm>
          <a:prstGeom prst="rect">
            <a:avLst/>
          </a:prstGeom>
          <a:solidFill>
            <a:srgbClr val="000000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0" name="Google Shape;410;p38"/>
          <p:cNvSpPr/>
          <p:nvPr/>
        </p:nvSpPr>
        <p:spPr>
          <a:xfrm>
            <a:off x="5645700" y="2450000"/>
            <a:ext cx="81300" cy="1385100"/>
          </a:xfrm>
          <a:prstGeom prst="rect">
            <a:avLst/>
          </a:prstGeom>
          <a:solidFill>
            <a:srgbClr val="000000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1" name="Google Shape;411;p38"/>
          <p:cNvSpPr/>
          <p:nvPr/>
        </p:nvSpPr>
        <p:spPr>
          <a:xfrm>
            <a:off x="4702500" y="2574475"/>
            <a:ext cx="900900" cy="1000800"/>
          </a:xfrm>
          <a:prstGeom prst="rect">
            <a:avLst/>
          </a:prstGeom>
          <a:solidFill>
            <a:srgbClr val="000000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390368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/>
          <p:nvPr/>
        </p:nvSpPr>
        <p:spPr>
          <a:xfrm>
            <a:off x="5727000" y="2450000"/>
            <a:ext cx="2821800" cy="26994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7" name="Google Shape;417;p39"/>
          <p:cNvSpPr/>
          <p:nvPr/>
        </p:nvSpPr>
        <p:spPr>
          <a:xfrm>
            <a:off x="5727000" y="5149400"/>
            <a:ext cx="2821800" cy="120000"/>
          </a:xfrm>
          <a:prstGeom prst="rect">
            <a:avLst/>
          </a:prstGeom>
          <a:solidFill>
            <a:srgbClr val="B45F0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8" name="Google Shape;418;p39"/>
          <p:cNvSpPr/>
          <p:nvPr/>
        </p:nvSpPr>
        <p:spPr>
          <a:xfrm>
            <a:off x="5645708" y="2450000"/>
            <a:ext cx="81300" cy="13851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9" name="Google Shape;419;p39"/>
          <p:cNvSpPr/>
          <p:nvPr/>
        </p:nvSpPr>
        <p:spPr>
          <a:xfrm>
            <a:off x="5645700" y="3827800"/>
            <a:ext cx="81300" cy="1441500"/>
          </a:xfrm>
          <a:prstGeom prst="rect">
            <a:avLst/>
          </a:prstGeom>
          <a:solidFill>
            <a:srgbClr val="38761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20" name="Google Shape;420;p39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probabilities</a:t>
            </a:r>
            <a:endParaRPr/>
          </a:p>
        </p:txBody>
      </p:sp>
      <p:sp>
        <p:nvSpPr>
          <p:cNvPr id="421" name="Google Shape;421;p39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454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P(short hair) = P(woman with short hair) + </a:t>
            </a:r>
            <a:endParaRPr/>
          </a:p>
          <a:p>
            <a:pPr marL="914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P(man with short hair)</a:t>
            </a:r>
            <a:endParaRPr/>
          </a:p>
          <a:p>
            <a:pPr marL="914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.01 + .94 = </a:t>
            </a:r>
            <a:r>
              <a:rPr lang="en" b="1"/>
              <a:t>.95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22" name="Google Shape;422;p39"/>
          <p:cNvSpPr txBox="1"/>
          <p:nvPr/>
        </p:nvSpPr>
        <p:spPr>
          <a:xfrm>
            <a:off x="6306925" y="2040625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P(man) = .98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423" name="Google Shape;423;p39"/>
          <p:cNvSpPr txBox="1"/>
          <p:nvPr/>
        </p:nvSpPr>
        <p:spPr>
          <a:xfrm>
            <a:off x="4458625" y="20406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P(woman) = .02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424" name="Google Shape;424;p39"/>
          <p:cNvSpPr txBox="1"/>
          <p:nvPr/>
        </p:nvSpPr>
        <p:spPr>
          <a:xfrm>
            <a:off x="4059150" y="2670613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P(woman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with short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hair) = .01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</p:txBody>
      </p:sp>
      <p:sp>
        <p:nvSpPr>
          <p:cNvPr id="425" name="Google Shape;425;p39"/>
          <p:cNvSpPr txBox="1"/>
          <p:nvPr/>
        </p:nvSpPr>
        <p:spPr>
          <a:xfrm>
            <a:off x="6071850" y="1354825"/>
            <a:ext cx="20406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Out of probability of 1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426" name="Google Shape;426;p39"/>
          <p:cNvSpPr txBox="1"/>
          <p:nvPr/>
        </p:nvSpPr>
        <p:spPr>
          <a:xfrm>
            <a:off x="4059150" y="4042213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P(woman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with long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hair) = .01</a:t>
            </a:r>
            <a:endParaRPr sz="1400">
              <a:solidFill>
                <a:srgbClr val="EFEFE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</p:txBody>
      </p:sp>
      <p:sp>
        <p:nvSpPr>
          <p:cNvPr id="427" name="Google Shape;427;p39"/>
          <p:cNvSpPr txBox="1"/>
          <p:nvPr/>
        </p:nvSpPr>
        <p:spPr>
          <a:xfrm>
            <a:off x="5822525" y="3356425"/>
            <a:ext cx="263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P(man with short hair) = .94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28" name="Google Shape;428;p39"/>
          <p:cNvSpPr txBox="1"/>
          <p:nvPr/>
        </p:nvSpPr>
        <p:spPr>
          <a:xfrm>
            <a:off x="5822525" y="5185225"/>
            <a:ext cx="263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P(man with long hair) = .04</a:t>
            </a:r>
            <a:endParaRPr sz="1400">
              <a:solidFill>
                <a:srgbClr val="EFEFEF"/>
              </a:solidFill>
            </a:endParaRPr>
          </a:p>
        </p:txBody>
      </p:sp>
      <p:sp>
        <p:nvSpPr>
          <p:cNvPr id="429" name="Google Shape;429;p39"/>
          <p:cNvSpPr/>
          <p:nvPr/>
        </p:nvSpPr>
        <p:spPr>
          <a:xfrm>
            <a:off x="5645700" y="3807625"/>
            <a:ext cx="81300" cy="1461900"/>
          </a:xfrm>
          <a:prstGeom prst="rect">
            <a:avLst/>
          </a:prstGeom>
          <a:solidFill>
            <a:srgbClr val="000000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30" name="Google Shape;430;p39"/>
          <p:cNvSpPr/>
          <p:nvPr/>
        </p:nvSpPr>
        <p:spPr>
          <a:xfrm>
            <a:off x="4641700" y="4127300"/>
            <a:ext cx="961800" cy="769500"/>
          </a:xfrm>
          <a:prstGeom prst="rect">
            <a:avLst/>
          </a:prstGeom>
          <a:solidFill>
            <a:srgbClr val="000000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31" name="Google Shape;431;p39"/>
          <p:cNvSpPr/>
          <p:nvPr/>
        </p:nvSpPr>
        <p:spPr>
          <a:xfrm>
            <a:off x="5727000" y="5149400"/>
            <a:ext cx="2821800" cy="120000"/>
          </a:xfrm>
          <a:prstGeom prst="rect">
            <a:avLst/>
          </a:prstGeom>
          <a:solidFill>
            <a:srgbClr val="000000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32" name="Google Shape;432;p39"/>
          <p:cNvSpPr/>
          <p:nvPr/>
        </p:nvSpPr>
        <p:spPr>
          <a:xfrm>
            <a:off x="6023525" y="5289075"/>
            <a:ext cx="2239500" cy="251700"/>
          </a:xfrm>
          <a:prstGeom prst="rect">
            <a:avLst/>
          </a:prstGeom>
          <a:solidFill>
            <a:srgbClr val="000000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79144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Naive Bayes Algorithm | by Joan Ngugi | Medium">
            <a:extLst>
              <a:ext uri="{FF2B5EF4-FFF2-40B4-BE49-F238E27FC236}">
                <a16:creationId xmlns:a16="http://schemas.microsoft.com/office/drawing/2014/main" id="{D238C2A2-D0AF-A8AA-7005-EDA7E49BF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7556500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119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xfrm>
            <a:off x="311700" y="85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really care about</a:t>
            </a:r>
            <a:endParaRPr dirty="0"/>
          </a:p>
        </p:txBody>
      </p:sp>
      <p:sp>
        <p:nvSpPr>
          <p:cNvPr id="438" name="Google Shape;438;p40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370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know the person has long hair. Are they a man or a woman?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P(man | long hair)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don’t know this answer yet.</a:t>
            </a:r>
            <a:endParaRPr/>
          </a:p>
        </p:txBody>
      </p:sp>
      <p:pic>
        <p:nvPicPr>
          <p:cNvPr id="439" name="Google Shape;439;p40" descr="512px-Blond_long-haired_young_lady_woma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00" y="2009725"/>
            <a:ext cx="4776000" cy="3180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243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 descr="A calculus formula">
            <a:extLst>
              <a:ext uri="{FF2B5EF4-FFF2-40B4-BE49-F238E27FC236}">
                <a16:creationId xmlns:a16="http://schemas.microsoft.com/office/drawing/2014/main" id="{A8E27D1D-B196-5F19-66AA-A48DE7B74C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8298" r="2761" b="-10"/>
          <a:stretch/>
        </p:blipFill>
        <p:spPr>
          <a:xfrm>
            <a:off x="20" y="-2"/>
            <a:ext cx="9143980" cy="685800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How </a:t>
            </a:r>
            <a:endParaRPr lang="en-US"/>
          </a:p>
          <a:p>
            <a:pPr>
              <a:spcBef>
                <a:spcPts val="0"/>
              </a:spcBef>
            </a:pPr>
            <a:r>
              <a:rPr lang="en-US" dirty="0"/>
              <a:t>Bayesian inference </a:t>
            </a:r>
            <a:endParaRPr lang="en-US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Works</a:t>
            </a:r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48C6639-F651-4D15-A695-E9D03BB2A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" y="0"/>
            <a:ext cx="3429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8C1B9D8-212A-444E-B28D-25DA59618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55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Rectangle 449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946404" y="1028699"/>
            <a:ext cx="7063740" cy="386208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5200" dirty="0"/>
              <a:t>Thomas Bayes noticed something cool</a:t>
            </a:r>
          </a:p>
        </p:txBody>
      </p:sp>
      <p:sp>
        <p:nvSpPr>
          <p:cNvPr id="445" name="Google Shape;445;p41"/>
          <p:cNvSpPr txBox="1">
            <a:spLocks noGrp="1"/>
          </p:cNvSpPr>
          <p:nvPr>
            <p:ph type="body" idx="1"/>
          </p:nvPr>
        </p:nvSpPr>
        <p:spPr>
          <a:xfrm>
            <a:off x="946404" y="5237670"/>
            <a:ext cx="7063740" cy="118326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algn="ctr"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P(man with long hair) = P(long hair) * P(man | long hair)</a:t>
            </a:r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38625" y="5097592"/>
            <a:ext cx="44729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 455">
            <a:extLst>
              <a:ext uri="{FF2B5EF4-FFF2-40B4-BE49-F238E27FC236}">
                <a16:creationId xmlns:a16="http://schemas.microsoft.com/office/drawing/2014/main" id="{47EF367F-DC1B-4BF3-8BE1-E53DB2F71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58" name="Rectangle 45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Google Shape;450;p42"/>
          <p:cNvSpPr txBox="1"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Thomas Bayes noticed something cool</a:t>
            </a:r>
          </a:p>
        </p:txBody>
      </p:sp>
      <p:sp>
        <p:nvSpPr>
          <p:cNvPr id="451" name="Google Shape;451;p42"/>
          <p:cNvSpPr txBox="1">
            <a:spLocks noGrp="1"/>
          </p:cNvSpPr>
          <p:nvPr>
            <p:ph type="body" idx="1"/>
          </p:nvPr>
        </p:nvSpPr>
        <p:spPr>
          <a:xfrm>
            <a:off x="946404" y="2052918"/>
            <a:ext cx="6446520" cy="435133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18288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P(man with long hair) = P(long hair) * P(man | long hair)</a:t>
            </a:r>
          </a:p>
          <a:p>
            <a:pPr marL="0" lvl="0" indent="-18288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P(long hair and man) = P(man) * P(long hair | man)</a:t>
            </a:r>
          </a:p>
          <a:p>
            <a:pPr marL="0" lvl="0" indent="-182880">
              <a:spcBef>
                <a:spcPts val="1600"/>
              </a:spcBef>
              <a:spcAft>
                <a:spcPts val="1600"/>
              </a:spcAft>
              <a:buNone/>
            </a:pPr>
            <a:endParaRPr lang="en-US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2487" y="0"/>
            <a:ext cx="685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 txBox="1">
            <a:spLocks noGrp="1"/>
          </p:cNvSpPr>
          <p:nvPr>
            <p:ph type="title"/>
          </p:nvPr>
        </p:nvSpPr>
        <p:spPr>
          <a:xfrm>
            <a:off x="311700" y="65233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Bayes noticed something cool</a:t>
            </a:r>
            <a:endParaRPr/>
          </a:p>
        </p:txBody>
      </p:sp>
      <p:sp>
        <p:nvSpPr>
          <p:cNvPr id="457" name="Google Shape;457;p43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P(man with long hair) = P(long hair) * P(man | long hair)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P(long hair and man) = P(man) * P(long hair | man)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Because P(man and long hair) = P(long hair and man)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58" name="Google Shape;458;p43"/>
          <p:cNvSpPr/>
          <p:nvPr/>
        </p:nvSpPr>
        <p:spPr>
          <a:xfrm>
            <a:off x="351275" y="2078300"/>
            <a:ext cx="2266500" cy="34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59" name="Google Shape;459;p43"/>
          <p:cNvSpPr/>
          <p:nvPr/>
        </p:nvSpPr>
        <p:spPr>
          <a:xfrm>
            <a:off x="1265675" y="3068900"/>
            <a:ext cx="2266500" cy="34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60" name="Google Shape;460;p43"/>
          <p:cNvSpPr/>
          <p:nvPr/>
        </p:nvSpPr>
        <p:spPr>
          <a:xfrm>
            <a:off x="351275" y="2535500"/>
            <a:ext cx="2266500" cy="34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61" name="Google Shape;461;p43"/>
          <p:cNvSpPr/>
          <p:nvPr/>
        </p:nvSpPr>
        <p:spPr>
          <a:xfrm>
            <a:off x="3704075" y="3068900"/>
            <a:ext cx="2266500" cy="34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4"/>
          <p:cNvSpPr txBox="1">
            <a:spLocks noGrp="1"/>
          </p:cNvSpPr>
          <p:nvPr>
            <p:ph type="title"/>
          </p:nvPr>
        </p:nvSpPr>
        <p:spPr>
          <a:xfrm>
            <a:off x="274829" y="65573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Thomas Bayes noticed something cool</a:t>
            </a:r>
            <a:endParaRPr dirty="0"/>
          </a:p>
        </p:txBody>
      </p:sp>
      <p:sp>
        <p:nvSpPr>
          <p:cNvPr id="467" name="Google Shape;467;p44"/>
          <p:cNvSpPr txBox="1">
            <a:spLocks noGrp="1"/>
          </p:cNvSpPr>
          <p:nvPr>
            <p:ph type="body" idx="1"/>
          </p:nvPr>
        </p:nvSpPr>
        <p:spPr>
          <a:xfrm>
            <a:off x="152400" y="2065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P(man with long hair) = P(long hair) * P(man | long hair)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P(long hair and man) = P(man) * P(long hair | man)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Because P(man and long hair) = P(long hair and man)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P(long hair) * P(man | long hair) =  P(man) * P(long hair | man)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8" name="Google Shape;468;p44"/>
          <p:cNvSpPr/>
          <p:nvPr/>
        </p:nvSpPr>
        <p:spPr>
          <a:xfrm>
            <a:off x="2768300" y="2078300"/>
            <a:ext cx="3378600" cy="34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69" name="Google Shape;469;p44"/>
          <p:cNvSpPr/>
          <p:nvPr/>
        </p:nvSpPr>
        <p:spPr>
          <a:xfrm>
            <a:off x="359625" y="3602300"/>
            <a:ext cx="3324900" cy="34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70" name="Google Shape;470;p44"/>
          <p:cNvSpPr/>
          <p:nvPr/>
        </p:nvSpPr>
        <p:spPr>
          <a:xfrm>
            <a:off x="2768300" y="2611700"/>
            <a:ext cx="2926200" cy="34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71" name="Google Shape;471;p44"/>
          <p:cNvSpPr/>
          <p:nvPr/>
        </p:nvSpPr>
        <p:spPr>
          <a:xfrm>
            <a:off x="3856475" y="3602300"/>
            <a:ext cx="2926200" cy="34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5"/>
          <p:cNvSpPr txBox="1">
            <a:spLocks noGrp="1"/>
          </p:cNvSpPr>
          <p:nvPr>
            <p:ph type="title"/>
          </p:nvPr>
        </p:nvSpPr>
        <p:spPr>
          <a:xfrm>
            <a:off x="311700" y="3049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Bayes noticed something cool</a:t>
            </a:r>
            <a:endParaRPr/>
          </a:p>
        </p:txBody>
      </p:sp>
      <p:sp>
        <p:nvSpPr>
          <p:cNvPr id="477" name="Google Shape;477;p45"/>
          <p:cNvSpPr txBox="1">
            <a:spLocks noGrp="1"/>
          </p:cNvSpPr>
          <p:nvPr>
            <p:ph type="body" idx="1"/>
          </p:nvPr>
        </p:nvSpPr>
        <p:spPr>
          <a:xfrm>
            <a:off x="311700" y="2133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</a:rPr>
              <a:t>P(man with long hair) = P(long hair) * P(man | long hair)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</a:rPr>
              <a:t>P(long hair and man) = P(man) * P(long hair | man)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</a:rPr>
              <a:t>Because P(man and long hair) = P(long hair and man)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</a:rPr>
              <a:t>P(long hair) * P(man | long hair) =  P(man) * P(long hair | man)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P(man | long hair) =  P(man) * P(long hair | man) / P(long hair)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78" name="Google Shape;478;p45"/>
          <p:cNvSpPr/>
          <p:nvPr/>
        </p:nvSpPr>
        <p:spPr>
          <a:xfrm>
            <a:off x="359625" y="3633900"/>
            <a:ext cx="1279500" cy="292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79" name="Google Shape;479;p45"/>
          <p:cNvSpPr/>
          <p:nvPr/>
        </p:nvSpPr>
        <p:spPr>
          <a:xfrm>
            <a:off x="6019800" y="4038600"/>
            <a:ext cx="1279500" cy="331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80" name="Google Shape;480;p45"/>
          <p:cNvCxnSpPr>
            <a:stCxn id="478" idx="2"/>
            <a:endCxn id="479" idx="0"/>
          </p:cNvCxnSpPr>
          <p:nvPr/>
        </p:nvCxnSpPr>
        <p:spPr>
          <a:xfrm rot="16200000" flipH="1">
            <a:off x="3773512" y="1152562"/>
            <a:ext cx="111900" cy="56601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8E7CC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6"/>
          <p:cNvSpPr txBox="1">
            <a:spLocks noGrp="1"/>
          </p:cNvSpPr>
          <p:nvPr>
            <p:ph type="title"/>
          </p:nvPr>
        </p:nvSpPr>
        <p:spPr>
          <a:xfrm>
            <a:off x="188435" y="67474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Bayes noticed something cool</a:t>
            </a:r>
            <a:endParaRPr/>
          </a:p>
        </p:txBody>
      </p:sp>
      <p:sp>
        <p:nvSpPr>
          <p:cNvPr id="486" name="Google Shape;486;p46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P(man with long hair) = P(long hair) * P(man | long hair)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P(long hair and man) = P(man) * P(long hair | man)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Because P(man and long hair) = P(long hair and man)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P(long hair) * P(man | long hair) =  P(man) * P(long hair | man)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P(man | long hair) =  P(man) * P(long hair | man) / P(long hair)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P(A | B) = P(B | A) * P(A) / P(B)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Bayes’ Theorem</a:t>
            </a:r>
            <a:endParaRPr/>
          </a:p>
        </p:txBody>
      </p:sp>
      <p:sp>
        <p:nvSpPr>
          <p:cNvPr id="492" name="Google Shape;492;p47"/>
          <p:cNvSpPr txBox="1">
            <a:spLocks noGrp="1"/>
          </p:cNvSpPr>
          <p:nvPr>
            <p:ph type="body" idx="1"/>
          </p:nvPr>
        </p:nvSpPr>
        <p:spPr>
          <a:xfrm>
            <a:off x="1089100" y="1933525"/>
            <a:ext cx="789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 dirty="0"/>
              <a:t>P(A | B)  =  P(B | A)  P(A)</a:t>
            </a:r>
            <a:endParaRPr sz="36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dirty="0"/>
              <a:t>								 P(B)</a:t>
            </a:r>
            <a:endParaRPr sz="3600" dirty="0"/>
          </a:p>
        </p:txBody>
      </p:sp>
      <p:cxnSp>
        <p:nvCxnSpPr>
          <p:cNvPr id="493" name="Google Shape;493;p47"/>
          <p:cNvCxnSpPr/>
          <p:nvPr/>
        </p:nvCxnSpPr>
        <p:spPr>
          <a:xfrm rot="10800000" flipH="1">
            <a:off x="4007000" y="3507475"/>
            <a:ext cx="2776800" cy="840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8"/>
          <p:cNvSpPr txBox="1">
            <a:spLocks noGrp="1"/>
          </p:cNvSpPr>
          <p:nvPr>
            <p:ph type="title"/>
          </p:nvPr>
        </p:nvSpPr>
        <p:spPr>
          <a:xfrm>
            <a:off x="199641" y="4394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the movie theater, this time with Bayes</a:t>
            </a:r>
            <a:endParaRPr/>
          </a:p>
        </p:txBody>
      </p:sp>
      <p:sp>
        <p:nvSpPr>
          <p:cNvPr id="499" name="Google Shape;499;p48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521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P(man | long hair) =  P(man) * P(long hair | man)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						P(long hair)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00" name="Google Shape;500;p48"/>
          <p:cNvSpPr/>
          <p:nvPr/>
        </p:nvSpPr>
        <p:spPr>
          <a:xfrm>
            <a:off x="7093500" y="2450000"/>
            <a:ext cx="1455300" cy="26994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01" name="Google Shape;501;p48"/>
          <p:cNvSpPr/>
          <p:nvPr/>
        </p:nvSpPr>
        <p:spPr>
          <a:xfrm>
            <a:off x="7093500" y="5149400"/>
            <a:ext cx="1455300" cy="120000"/>
          </a:xfrm>
          <a:prstGeom prst="rect">
            <a:avLst/>
          </a:prstGeom>
          <a:solidFill>
            <a:srgbClr val="B45F0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02" name="Google Shape;502;p48"/>
          <p:cNvSpPr txBox="1"/>
          <p:nvPr/>
        </p:nvSpPr>
        <p:spPr>
          <a:xfrm>
            <a:off x="7068925" y="1888225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P(man) = .5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503" name="Google Shape;503;p48"/>
          <p:cNvSpPr/>
          <p:nvPr/>
        </p:nvSpPr>
        <p:spPr>
          <a:xfrm>
            <a:off x="5645850" y="2450000"/>
            <a:ext cx="1455300" cy="13851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04" name="Google Shape;504;p48"/>
          <p:cNvSpPr/>
          <p:nvPr/>
        </p:nvSpPr>
        <p:spPr>
          <a:xfrm>
            <a:off x="5645700" y="3827800"/>
            <a:ext cx="1455300" cy="1441500"/>
          </a:xfrm>
          <a:prstGeom prst="rect">
            <a:avLst/>
          </a:prstGeom>
          <a:solidFill>
            <a:srgbClr val="38761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05" name="Google Shape;505;p48"/>
          <p:cNvSpPr txBox="1"/>
          <p:nvPr/>
        </p:nvSpPr>
        <p:spPr>
          <a:xfrm>
            <a:off x="5525425" y="18882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P(woman) = .5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506" name="Google Shape;506;p48"/>
          <p:cNvSpPr txBox="1"/>
          <p:nvPr/>
        </p:nvSpPr>
        <p:spPr>
          <a:xfrm>
            <a:off x="5583150" y="5490025"/>
            <a:ext cx="302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P(long hair | woman) = .5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507" name="Google Shape;507;p48"/>
          <p:cNvSpPr txBox="1"/>
          <p:nvPr/>
        </p:nvSpPr>
        <p:spPr>
          <a:xfrm>
            <a:off x="5645850" y="5259975"/>
            <a:ext cx="29031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P(long hair | man) = .04</a:t>
            </a:r>
            <a:endParaRPr sz="1400">
              <a:solidFill>
                <a:srgbClr val="EFEFEF"/>
              </a:solidFill>
            </a:endParaRPr>
          </a:p>
        </p:txBody>
      </p:sp>
      <p:cxnSp>
        <p:nvCxnSpPr>
          <p:cNvPr id="508" name="Google Shape;508;p48"/>
          <p:cNvCxnSpPr/>
          <p:nvPr/>
        </p:nvCxnSpPr>
        <p:spPr>
          <a:xfrm>
            <a:off x="2534125" y="2513200"/>
            <a:ext cx="28017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9"/>
          <p:cNvSpPr txBox="1">
            <a:spLocks noGrp="1"/>
          </p:cNvSpPr>
          <p:nvPr>
            <p:ph type="title"/>
          </p:nvPr>
        </p:nvSpPr>
        <p:spPr>
          <a:xfrm>
            <a:off x="311700" y="5738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the movie theater, this time with Bayes</a:t>
            </a:r>
            <a:endParaRPr/>
          </a:p>
        </p:txBody>
      </p:sp>
      <p:sp>
        <p:nvSpPr>
          <p:cNvPr id="514" name="Google Shape;514;p49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527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P(man | long hair) =  P(man) * P(long hair | man)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						P(long hair)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 		P(man) * P(long hair | man)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P(woman with long hair) + P(man with long hair)</a:t>
            </a:r>
            <a:endParaRPr/>
          </a:p>
          <a:p>
            <a:pPr marL="4572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15" name="Google Shape;515;p49"/>
          <p:cNvSpPr/>
          <p:nvPr/>
        </p:nvSpPr>
        <p:spPr>
          <a:xfrm>
            <a:off x="7093500" y="2450000"/>
            <a:ext cx="1455300" cy="26994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16" name="Google Shape;516;p49"/>
          <p:cNvSpPr/>
          <p:nvPr/>
        </p:nvSpPr>
        <p:spPr>
          <a:xfrm>
            <a:off x="7093500" y="5149400"/>
            <a:ext cx="1455300" cy="120000"/>
          </a:xfrm>
          <a:prstGeom prst="rect">
            <a:avLst/>
          </a:prstGeom>
          <a:solidFill>
            <a:srgbClr val="B45F0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17" name="Google Shape;517;p49"/>
          <p:cNvSpPr txBox="1"/>
          <p:nvPr/>
        </p:nvSpPr>
        <p:spPr>
          <a:xfrm>
            <a:off x="7068925" y="1888225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P(man) = .5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518" name="Google Shape;518;p49"/>
          <p:cNvSpPr/>
          <p:nvPr/>
        </p:nvSpPr>
        <p:spPr>
          <a:xfrm>
            <a:off x="5645850" y="2450000"/>
            <a:ext cx="1455300" cy="13851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19" name="Google Shape;519;p49"/>
          <p:cNvSpPr/>
          <p:nvPr/>
        </p:nvSpPr>
        <p:spPr>
          <a:xfrm>
            <a:off x="5645700" y="3827800"/>
            <a:ext cx="1455300" cy="1441500"/>
          </a:xfrm>
          <a:prstGeom prst="rect">
            <a:avLst/>
          </a:prstGeom>
          <a:solidFill>
            <a:srgbClr val="38761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20" name="Google Shape;520;p49"/>
          <p:cNvSpPr txBox="1"/>
          <p:nvPr/>
        </p:nvSpPr>
        <p:spPr>
          <a:xfrm>
            <a:off x="5525425" y="18882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P(woman) = .5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521" name="Google Shape;521;p49"/>
          <p:cNvSpPr txBox="1"/>
          <p:nvPr/>
        </p:nvSpPr>
        <p:spPr>
          <a:xfrm>
            <a:off x="5583150" y="5490025"/>
            <a:ext cx="302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P(long hair | woman) = .5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522" name="Google Shape;522;p49"/>
          <p:cNvSpPr txBox="1"/>
          <p:nvPr/>
        </p:nvSpPr>
        <p:spPr>
          <a:xfrm>
            <a:off x="5645850" y="5259975"/>
            <a:ext cx="29031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P(long hair | man) = .04</a:t>
            </a:r>
            <a:endParaRPr sz="1400">
              <a:solidFill>
                <a:srgbClr val="EFEFEF"/>
              </a:solidFill>
            </a:endParaRPr>
          </a:p>
        </p:txBody>
      </p:sp>
      <p:cxnSp>
        <p:nvCxnSpPr>
          <p:cNvPr id="523" name="Google Shape;523;p49"/>
          <p:cNvCxnSpPr/>
          <p:nvPr/>
        </p:nvCxnSpPr>
        <p:spPr>
          <a:xfrm>
            <a:off x="2534125" y="2513200"/>
            <a:ext cx="28017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49"/>
          <p:cNvCxnSpPr/>
          <p:nvPr/>
        </p:nvCxnSpPr>
        <p:spPr>
          <a:xfrm>
            <a:off x="629125" y="3427600"/>
            <a:ext cx="49149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0"/>
          <p:cNvSpPr txBox="1">
            <a:spLocks noGrp="1"/>
          </p:cNvSpPr>
          <p:nvPr>
            <p:ph type="title"/>
          </p:nvPr>
        </p:nvSpPr>
        <p:spPr>
          <a:xfrm>
            <a:off x="132406" y="3833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the movie theater, this time with Bayes</a:t>
            </a:r>
            <a:endParaRPr/>
          </a:p>
        </p:txBody>
      </p:sp>
      <p:sp>
        <p:nvSpPr>
          <p:cNvPr id="530" name="Google Shape;530;p50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5271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P(man | long hair) =  P(man) * P(long hair | man)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						P(long hair)</a:t>
            </a:r>
            <a:endParaRPr dirty="0"/>
          </a:p>
          <a:p>
            <a:pPr marL="0" indent="0" algn="ctr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dirty="0"/>
              <a:t>P(man) * P(long hair | man)</a:t>
            </a:r>
            <a:endParaRPr lang="en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= P(woman with long hair) + P(man with long hair)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P(man | long hair) =  .5 * .04 = .02 / .27 = .07</a:t>
            </a:r>
            <a:endParaRPr dirty="0"/>
          </a:p>
          <a:p>
            <a:pPr marL="4572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			.25 + .02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31" name="Google Shape;531;p50"/>
          <p:cNvSpPr/>
          <p:nvPr/>
        </p:nvSpPr>
        <p:spPr>
          <a:xfrm>
            <a:off x="7093500" y="2450000"/>
            <a:ext cx="1455300" cy="26994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32" name="Google Shape;532;p50"/>
          <p:cNvSpPr/>
          <p:nvPr/>
        </p:nvSpPr>
        <p:spPr>
          <a:xfrm>
            <a:off x="7093500" y="5149400"/>
            <a:ext cx="1455300" cy="120000"/>
          </a:xfrm>
          <a:prstGeom prst="rect">
            <a:avLst/>
          </a:prstGeom>
          <a:solidFill>
            <a:srgbClr val="B45F0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33" name="Google Shape;533;p50"/>
          <p:cNvSpPr txBox="1"/>
          <p:nvPr/>
        </p:nvSpPr>
        <p:spPr>
          <a:xfrm>
            <a:off x="7068925" y="1888225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P(man) = .5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534" name="Google Shape;534;p50"/>
          <p:cNvSpPr/>
          <p:nvPr/>
        </p:nvSpPr>
        <p:spPr>
          <a:xfrm>
            <a:off x="5645850" y="2450000"/>
            <a:ext cx="1455300" cy="13851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35" name="Google Shape;535;p50"/>
          <p:cNvSpPr/>
          <p:nvPr/>
        </p:nvSpPr>
        <p:spPr>
          <a:xfrm>
            <a:off x="5645700" y="3827800"/>
            <a:ext cx="1455300" cy="1441500"/>
          </a:xfrm>
          <a:prstGeom prst="rect">
            <a:avLst/>
          </a:prstGeom>
          <a:solidFill>
            <a:srgbClr val="38761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36" name="Google Shape;536;p50"/>
          <p:cNvSpPr txBox="1"/>
          <p:nvPr/>
        </p:nvSpPr>
        <p:spPr>
          <a:xfrm>
            <a:off x="5525425" y="18882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D9D9D9"/>
                </a:solidFill>
              </a:rPr>
              <a:t>P(woman) = .5</a:t>
            </a:r>
            <a:endParaRPr sz="1400" dirty="0">
              <a:solidFill>
                <a:srgbClr val="D9D9D9"/>
              </a:solidFill>
            </a:endParaRPr>
          </a:p>
        </p:txBody>
      </p:sp>
      <p:sp>
        <p:nvSpPr>
          <p:cNvPr id="537" name="Google Shape;537;p50"/>
          <p:cNvSpPr txBox="1"/>
          <p:nvPr/>
        </p:nvSpPr>
        <p:spPr>
          <a:xfrm>
            <a:off x="5583150" y="5490025"/>
            <a:ext cx="302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P(long hair | woman) = .5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538" name="Google Shape;538;p50"/>
          <p:cNvSpPr txBox="1"/>
          <p:nvPr/>
        </p:nvSpPr>
        <p:spPr>
          <a:xfrm>
            <a:off x="5645850" y="5259975"/>
            <a:ext cx="29031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P(long hair | man) = .04</a:t>
            </a:r>
            <a:endParaRPr sz="1400">
              <a:solidFill>
                <a:srgbClr val="EFEFEF"/>
              </a:solidFill>
            </a:endParaRPr>
          </a:p>
        </p:txBody>
      </p:sp>
      <p:cxnSp>
        <p:nvCxnSpPr>
          <p:cNvPr id="539" name="Google Shape;539;p50"/>
          <p:cNvCxnSpPr/>
          <p:nvPr/>
        </p:nvCxnSpPr>
        <p:spPr>
          <a:xfrm>
            <a:off x="2534125" y="2513200"/>
            <a:ext cx="28017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50"/>
          <p:cNvCxnSpPr/>
          <p:nvPr/>
        </p:nvCxnSpPr>
        <p:spPr>
          <a:xfrm>
            <a:off x="610725" y="3503800"/>
            <a:ext cx="47250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50"/>
          <p:cNvCxnSpPr/>
          <p:nvPr/>
        </p:nvCxnSpPr>
        <p:spPr>
          <a:xfrm>
            <a:off x="2723725" y="4952525"/>
            <a:ext cx="8475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2" name="Google Shape;542;p50"/>
          <p:cNvSpPr/>
          <p:nvPr/>
        </p:nvSpPr>
        <p:spPr>
          <a:xfrm>
            <a:off x="4790098" y="5209400"/>
            <a:ext cx="535200" cy="384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842261B7-FAAD-47CA-A9BE-38E09E2C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What does “Bayesian inference” even mean?</a:t>
            </a: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946404" y="1828800"/>
            <a:ext cx="4237185" cy="435133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18288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Inference</a:t>
            </a:r>
            <a:r>
              <a:rPr lang="en-US"/>
              <a:t> = Educated guessing</a:t>
            </a:r>
          </a:p>
          <a:p>
            <a:pPr marL="0" lvl="0" indent="-18288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/>
              <a:t>Thomas Bayes</a:t>
            </a:r>
            <a:r>
              <a:rPr lang="en-US"/>
              <a:t> = A nonconformist Presbyterian minister in London back when the United States were still The Colonies. </a:t>
            </a:r>
          </a:p>
          <a:p>
            <a:pPr marL="0" lvl="0" indent="-18288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He also wrote an essay on probability. His friend Richard Price edited and published it after he died. </a:t>
            </a:r>
          </a:p>
          <a:p>
            <a:pPr marL="0" lvl="0" indent="-18288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1"/>
              <a:t>Bayesian inference</a:t>
            </a:r>
            <a:r>
              <a:rPr lang="en-US"/>
              <a:t> = Guessing in the style of Bayes</a:t>
            </a:r>
          </a:p>
        </p:txBody>
      </p:sp>
      <p:pic>
        <p:nvPicPr>
          <p:cNvPr id="75" name="Google Shape;75;p16" descr="Thomas_Bayes.gif"/>
          <p:cNvPicPr preferRelativeResize="0"/>
          <p:nvPr/>
        </p:nvPicPr>
        <p:blipFill rotWithShape="1">
          <a:blip r:embed="rId3"/>
          <a:srcRect l="11517" r="15462" b="-2"/>
          <a:stretch/>
        </p:blipFill>
        <p:spPr>
          <a:xfrm>
            <a:off x="5587376" y="1933575"/>
            <a:ext cx="2478466" cy="36398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1"/>
          <p:cNvSpPr txBox="1"/>
          <p:nvPr/>
        </p:nvSpPr>
        <p:spPr>
          <a:xfrm>
            <a:off x="5645850" y="5259975"/>
            <a:ext cx="29031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P(long hair | man) = .04</a:t>
            </a:r>
            <a:endParaRPr sz="1400">
              <a:solidFill>
                <a:srgbClr val="EFEFEF"/>
              </a:solidFill>
            </a:endParaRPr>
          </a:p>
        </p:txBody>
      </p:sp>
      <p:sp>
        <p:nvSpPr>
          <p:cNvPr id="548" name="Google Shape;548;p51"/>
          <p:cNvSpPr/>
          <p:nvPr/>
        </p:nvSpPr>
        <p:spPr>
          <a:xfrm>
            <a:off x="5727000" y="2450000"/>
            <a:ext cx="2821800" cy="26994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49" name="Google Shape;549;p51"/>
          <p:cNvSpPr/>
          <p:nvPr/>
        </p:nvSpPr>
        <p:spPr>
          <a:xfrm>
            <a:off x="5727000" y="5149400"/>
            <a:ext cx="2821800" cy="120000"/>
          </a:xfrm>
          <a:prstGeom prst="rect">
            <a:avLst/>
          </a:prstGeom>
          <a:solidFill>
            <a:srgbClr val="B45F0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50" name="Google Shape;550;p51"/>
          <p:cNvSpPr/>
          <p:nvPr/>
        </p:nvSpPr>
        <p:spPr>
          <a:xfrm>
            <a:off x="5645708" y="2450000"/>
            <a:ext cx="81300" cy="13851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51" name="Google Shape;551;p51"/>
          <p:cNvSpPr/>
          <p:nvPr/>
        </p:nvSpPr>
        <p:spPr>
          <a:xfrm>
            <a:off x="5645700" y="3827800"/>
            <a:ext cx="81300" cy="1441500"/>
          </a:xfrm>
          <a:prstGeom prst="rect">
            <a:avLst/>
          </a:prstGeom>
          <a:solidFill>
            <a:srgbClr val="38761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52" name="Google Shape;552;p51"/>
          <p:cNvSpPr txBox="1"/>
          <p:nvPr/>
        </p:nvSpPr>
        <p:spPr>
          <a:xfrm>
            <a:off x="7068925" y="2040625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P(man) = .98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553" name="Google Shape;553;p51"/>
          <p:cNvSpPr txBox="1"/>
          <p:nvPr/>
        </p:nvSpPr>
        <p:spPr>
          <a:xfrm>
            <a:off x="5220625" y="20406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P(woman) = .02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554" name="Google Shape;554;p51"/>
          <p:cNvSpPr txBox="1">
            <a:spLocks noGrp="1"/>
          </p:cNvSpPr>
          <p:nvPr>
            <p:ph type="title"/>
          </p:nvPr>
        </p:nvSpPr>
        <p:spPr>
          <a:xfrm>
            <a:off x="266876" y="58509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the movie theater, this time with Bayes</a:t>
            </a:r>
            <a:endParaRPr/>
          </a:p>
        </p:txBody>
      </p:sp>
      <p:sp>
        <p:nvSpPr>
          <p:cNvPr id="555" name="Google Shape;555;p51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527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P(man | long hair) =  P(man) * P(long hair | man)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						P(long hair)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 		P(man) * P(long hair | man)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P(woman with long hair) + P(man with long hair)</a:t>
            </a:r>
            <a:endParaRPr/>
          </a:p>
          <a:p>
            <a:pPr marL="4572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56" name="Google Shape;556;p51"/>
          <p:cNvSpPr txBox="1"/>
          <p:nvPr/>
        </p:nvSpPr>
        <p:spPr>
          <a:xfrm>
            <a:off x="5583150" y="5490025"/>
            <a:ext cx="302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P(long hair | woman) = .5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cxnSp>
        <p:nvCxnSpPr>
          <p:cNvPr id="557" name="Google Shape;557;p51"/>
          <p:cNvCxnSpPr/>
          <p:nvPr/>
        </p:nvCxnSpPr>
        <p:spPr>
          <a:xfrm>
            <a:off x="2534125" y="2513200"/>
            <a:ext cx="28017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51"/>
          <p:cNvCxnSpPr/>
          <p:nvPr/>
        </p:nvCxnSpPr>
        <p:spPr>
          <a:xfrm>
            <a:off x="591650" y="3503800"/>
            <a:ext cx="47442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2"/>
          <p:cNvSpPr txBox="1"/>
          <p:nvPr/>
        </p:nvSpPr>
        <p:spPr>
          <a:xfrm>
            <a:off x="5645850" y="5259975"/>
            <a:ext cx="29031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P(long hair | man) = .04</a:t>
            </a:r>
            <a:endParaRPr sz="1400">
              <a:solidFill>
                <a:srgbClr val="EFEFEF"/>
              </a:solidFill>
            </a:endParaRPr>
          </a:p>
        </p:txBody>
      </p:sp>
      <p:sp>
        <p:nvSpPr>
          <p:cNvPr id="564" name="Google Shape;564;p52"/>
          <p:cNvSpPr/>
          <p:nvPr/>
        </p:nvSpPr>
        <p:spPr>
          <a:xfrm>
            <a:off x="5727000" y="2450000"/>
            <a:ext cx="2821800" cy="26994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65" name="Google Shape;565;p52"/>
          <p:cNvSpPr/>
          <p:nvPr/>
        </p:nvSpPr>
        <p:spPr>
          <a:xfrm>
            <a:off x="5727000" y="5149400"/>
            <a:ext cx="2821800" cy="120000"/>
          </a:xfrm>
          <a:prstGeom prst="rect">
            <a:avLst/>
          </a:prstGeom>
          <a:solidFill>
            <a:srgbClr val="B45F0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66" name="Google Shape;566;p52"/>
          <p:cNvSpPr/>
          <p:nvPr/>
        </p:nvSpPr>
        <p:spPr>
          <a:xfrm>
            <a:off x="5645708" y="2450000"/>
            <a:ext cx="81300" cy="13851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67" name="Google Shape;567;p52"/>
          <p:cNvSpPr/>
          <p:nvPr/>
        </p:nvSpPr>
        <p:spPr>
          <a:xfrm>
            <a:off x="5645700" y="3827800"/>
            <a:ext cx="81300" cy="1441500"/>
          </a:xfrm>
          <a:prstGeom prst="rect">
            <a:avLst/>
          </a:prstGeom>
          <a:solidFill>
            <a:srgbClr val="38761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68" name="Google Shape;568;p52"/>
          <p:cNvSpPr txBox="1"/>
          <p:nvPr/>
        </p:nvSpPr>
        <p:spPr>
          <a:xfrm>
            <a:off x="7068925" y="2040625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P(man) = .98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569" name="Google Shape;569;p52"/>
          <p:cNvSpPr txBox="1"/>
          <p:nvPr/>
        </p:nvSpPr>
        <p:spPr>
          <a:xfrm>
            <a:off x="5220625" y="20406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P(woman) = .02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570" name="Google Shape;570;p52"/>
          <p:cNvSpPr txBox="1">
            <a:spLocks noGrp="1"/>
          </p:cNvSpPr>
          <p:nvPr>
            <p:ph type="title"/>
          </p:nvPr>
        </p:nvSpPr>
        <p:spPr>
          <a:xfrm>
            <a:off x="199641" y="58509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the movie theater, this time with Bayes</a:t>
            </a:r>
            <a:endParaRPr/>
          </a:p>
        </p:txBody>
      </p:sp>
      <p:sp>
        <p:nvSpPr>
          <p:cNvPr id="571" name="Google Shape;571;p52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527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P(man | long hair) =  P(man) * P(long hair | man)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						P(long hair)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=  		P(man) * P(long hair | man)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 P(woman with long hair) + P(man with long hair)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P(man | long hair) = .98 * .04  = .04 / .05 = .80</a:t>
            </a:r>
            <a:endParaRPr dirty="0"/>
          </a:p>
          <a:p>
            <a:pPr marL="4572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			.01 + .04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72" name="Google Shape;572;p52"/>
          <p:cNvSpPr txBox="1"/>
          <p:nvPr/>
        </p:nvSpPr>
        <p:spPr>
          <a:xfrm>
            <a:off x="5583150" y="5490025"/>
            <a:ext cx="302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P(long hair | woman) = .5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cxnSp>
        <p:nvCxnSpPr>
          <p:cNvPr id="573" name="Google Shape;573;p52"/>
          <p:cNvCxnSpPr/>
          <p:nvPr/>
        </p:nvCxnSpPr>
        <p:spPr>
          <a:xfrm>
            <a:off x="2534125" y="2513200"/>
            <a:ext cx="28017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52"/>
          <p:cNvCxnSpPr/>
          <p:nvPr/>
        </p:nvCxnSpPr>
        <p:spPr>
          <a:xfrm>
            <a:off x="620275" y="3503800"/>
            <a:ext cx="47154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52"/>
          <p:cNvCxnSpPr/>
          <p:nvPr/>
        </p:nvCxnSpPr>
        <p:spPr>
          <a:xfrm>
            <a:off x="2723725" y="4952525"/>
            <a:ext cx="8475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6" name="Google Shape;576;p52"/>
          <p:cNvSpPr/>
          <p:nvPr/>
        </p:nvSpPr>
        <p:spPr>
          <a:xfrm>
            <a:off x="4952700" y="5244513"/>
            <a:ext cx="535200" cy="384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77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Bayes’ Theorem</a:t>
            </a:r>
            <a:endParaRPr/>
          </a:p>
        </p:txBody>
      </p:sp>
      <p:sp>
        <p:nvSpPr>
          <p:cNvPr id="1351" name="Google Shape;1351;p77"/>
          <p:cNvSpPr txBox="1">
            <a:spLocks noGrp="1"/>
          </p:cNvSpPr>
          <p:nvPr>
            <p:ph type="body" idx="1"/>
          </p:nvPr>
        </p:nvSpPr>
        <p:spPr>
          <a:xfrm>
            <a:off x="1089100" y="1933525"/>
            <a:ext cx="789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indent="457200">
              <a:spcBef>
                <a:spcPts val="1600"/>
              </a:spcBef>
              <a:buNone/>
            </a:pPr>
            <a:r>
              <a:rPr lang="en" sz="3600" dirty="0"/>
              <a:t>P(A | B)  =  P(B | A)  P(A)</a:t>
            </a:r>
            <a:endParaRPr sz="36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dirty="0"/>
              <a:t>	P(B)P(B)</a:t>
            </a:r>
            <a:endParaRPr sz="3600" dirty="0"/>
          </a:p>
        </p:txBody>
      </p:sp>
      <p:cxnSp>
        <p:nvCxnSpPr>
          <p:cNvPr id="1352" name="Google Shape;1352;p77"/>
          <p:cNvCxnSpPr/>
          <p:nvPr/>
        </p:nvCxnSpPr>
        <p:spPr>
          <a:xfrm rot="10800000" flipH="1">
            <a:off x="4007000" y="3507475"/>
            <a:ext cx="2776800" cy="840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78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Bayes’ Theorem</a:t>
            </a:r>
            <a:endParaRPr/>
          </a:p>
        </p:txBody>
      </p:sp>
      <p:sp>
        <p:nvSpPr>
          <p:cNvPr id="1358" name="Google Shape;1358;p78"/>
          <p:cNvSpPr txBox="1">
            <a:spLocks noGrp="1"/>
          </p:cNvSpPr>
          <p:nvPr>
            <p:ph type="body" idx="1"/>
          </p:nvPr>
        </p:nvSpPr>
        <p:spPr>
          <a:xfrm>
            <a:off x="1089100" y="1933525"/>
            <a:ext cx="789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indent="457200">
              <a:spcBef>
                <a:spcPts val="1600"/>
              </a:spcBef>
              <a:buNone/>
            </a:pPr>
            <a:r>
              <a:rPr lang="en" sz="3600" dirty="0"/>
              <a:t>P(w | m)  =  P(m | w)  P(w)</a:t>
            </a:r>
            <a:endParaRPr sz="36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dirty="0"/>
              <a:t>	P(m)P(m)</a:t>
            </a:r>
            <a:endParaRPr sz="3600" dirty="0"/>
          </a:p>
        </p:txBody>
      </p:sp>
      <p:cxnSp>
        <p:nvCxnSpPr>
          <p:cNvPr id="1359" name="Google Shape;1359;p78"/>
          <p:cNvCxnSpPr/>
          <p:nvPr/>
        </p:nvCxnSpPr>
        <p:spPr>
          <a:xfrm rot="10800000" flipH="1">
            <a:off x="4007000" y="3507475"/>
            <a:ext cx="2776800" cy="840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79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Bayes’ Theorem</a:t>
            </a:r>
            <a:endParaRPr/>
          </a:p>
        </p:txBody>
      </p:sp>
      <p:sp>
        <p:nvSpPr>
          <p:cNvPr id="1365" name="Google Shape;1365;p79"/>
          <p:cNvSpPr txBox="1">
            <a:spLocks noGrp="1"/>
          </p:cNvSpPr>
          <p:nvPr>
            <p:ph type="body" idx="1"/>
          </p:nvPr>
        </p:nvSpPr>
        <p:spPr>
          <a:xfrm>
            <a:off x="624150" y="1909388"/>
            <a:ext cx="789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 dirty="0"/>
              <a:t>P(w | m)  =  P(m | w)  P(w)</a:t>
            </a:r>
            <a:endParaRPr sz="3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dirty="0"/>
              <a:t>				 P(m)</a:t>
            </a:r>
            <a:endParaRPr sz="3600" dirty="0"/>
          </a:p>
        </p:txBody>
      </p:sp>
      <p:cxnSp>
        <p:nvCxnSpPr>
          <p:cNvPr id="1366" name="Google Shape;1366;p79"/>
          <p:cNvCxnSpPr/>
          <p:nvPr/>
        </p:nvCxnSpPr>
        <p:spPr>
          <a:xfrm rot="10800000" flipH="1">
            <a:off x="4007000" y="3507475"/>
            <a:ext cx="2776800" cy="840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7" name="Google Shape;1367;p79"/>
          <p:cNvSpPr/>
          <p:nvPr/>
        </p:nvSpPr>
        <p:spPr>
          <a:xfrm>
            <a:off x="5883100" y="2717425"/>
            <a:ext cx="1243800" cy="728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68" name="Google Shape;1368;p79"/>
          <p:cNvSpPr txBox="1"/>
          <p:nvPr/>
        </p:nvSpPr>
        <p:spPr>
          <a:xfrm>
            <a:off x="5479600" y="2085925"/>
            <a:ext cx="19275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9DAF8"/>
                </a:solidFill>
              </a:rPr>
              <a:t>prior</a:t>
            </a:r>
            <a:endParaRPr sz="3000"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80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Bayes’ Theorem</a:t>
            </a:r>
            <a:endParaRPr/>
          </a:p>
        </p:txBody>
      </p:sp>
      <p:sp>
        <p:nvSpPr>
          <p:cNvPr id="1374" name="Google Shape;1374;p80"/>
          <p:cNvSpPr txBox="1">
            <a:spLocks noGrp="1"/>
          </p:cNvSpPr>
          <p:nvPr>
            <p:ph type="body" idx="1"/>
          </p:nvPr>
        </p:nvSpPr>
        <p:spPr>
          <a:xfrm>
            <a:off x="762000" y="1981200"/>
            <a:ext cx="789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indent="457200">
              <a:spcBef>
                <a:spcPts val="1600"/>
              </a:spcBef>
              <a:buNone/>
            </a:pPr>
            <a:r>
              <a:rPr lang="en" sz="3600" dirty="0"/>
              <a:t>P(w | m)  =  P(m | w)  P(w)</a:t>
            </a:r>
            <a:endParaRPr sz="3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dirty="0"/>
              <a:t>	                     P(m)P(m)</a:t>
            </a:r>
            <a:endParaRPr sz="3600" dirty="0"/>
          </a:p>
        </p:txBody>
      </p:sp>
      <p:cxnSp>
        <p:nvCxnSpPr>
          <p:cNvPr id="1375" name="Google Shape;1375;p80"/>
          <p:cNvCxnSpPr/>
          <p:nvPr/>
        </p:nvCxnSpPr>
        <p:spPr>
          <a:xfrm rot="10800000" flipH="1">
            <a:off x="4007000" y="3507475"/>
            <a:ext cx="2776800" cy="840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6" name="Google Shape;1376;p80"/>
          <p:cNvSpPr/>
          <p:nvPr/>
        </p:nvSpPr>
        <p:spPr>
          <a:xfrm>
            <a:off x="4018068" y="2717425"/>
            <a:ext cx="1836600" cy="728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77" name="Google Shape;1377;p80"/>
          <p:cNvSpPr txBox="1"/>
          <p:nvPr/>
        </p:nvSpPr>
        <p:spPr>
          <a:xfrm>
            <a:off x="3496150" y="2085925"/>
            <a:ext cx="28464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9DAF8"/>
                </a:solidFill>
              </a:rPr>
              <a:t>likelihood</a:t>
            </a:r>
            <a:endParaRPr sz="3000"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81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Bayes’ Theorem</a:t>
            </a:r>
            <a:endParaRPr/>
          </a:p>
        </p:txBody>
      </p:sp>
      <p:sp>
        <p:nvSpPr>
          <p:cNvPr id="1383" name="Google Shape;1383;p81"/>
          <p:cNvSpPr txBox="1">
            <a:spLocks noGrp="1"/>
          </p:cNvSpPr>
          <p:nvPr>
            <p:ph type="body" idx="1"/>
          </p:nvPr>
        </p:nvSpPr>
        <p:spPr>
          <a:xfrm>
            <a:off x="1089100" y="1933525"/>
            <a:ext cx="789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 dirty="0"/>
              <a:t>P(w | m)  =  P(m | w)  P(w)</a:t>
            </a:r>
            <a:endParaRPr sz="3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dirty="0"/>
              <a:t>				P(m)</a:t>
            </a:r>
            <a:endParaRPr sz="3600" dirty="0"/>
          </a:p>
        </p:txBody>
      </p:sp>
      <p:cxnSp>
        <p:nvCxnSpPr>
          <p:cNvPr id="1384" name="Google Shape;1384;p81"/>
          <p:cNvCxnSpPr/>
          <p:nvPr/>
        </p:nvCxnSpPr>
        <p:spPr>
          <a:xfrm rot="10800000" flipH="1">
            <a:off x="4007000" y="3507475"/>
            <a:ext cx="2776800" cy="840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5" name="Google Shape;1385;p81"/>
          <p:cNvSpPr/>
          <p:nvPr/>
        </p:nvSpPr>
        <p:spPr>
          <a:xfrm>
            <a:off x="1579668" y="2717425"/>
            <a:ext cx="1836600" cy="728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86" name="Google Shape;1386;p81"/>
          <p:cNvSpPr txBox="1"/>
          <p:nvPr/>
        </p:nvSpPr>
        <p:spPr>
          <a:xfrm>
            <a:off x="1057750" y="2085925"/>
            <a:ext cx="28464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9DAF8"/>
                </a:solidFill>
              </a:rPr>
              <a:t>posterior</a:t>
            </a:r>
            <a:endParaRPr sz="3000"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82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Bayes’ Theorem</a:t>
            </a:r>
            <a:endParaRPr/>
          </a:p>
        </p:txBody>
      </p:sp>
      <p:sp>
        <p:nvSpPr>
          <p:cNvPr id="1392" name="Google Shape;1392;p82"/>
          <p:cNvSpPr txBox="1">
            <a:spLocks noGrp="1"/>
          </p:cNvSpPr>
          <p:nvPr>
            <p:ph type="body" idx="1"/>
          </p:nvPr>
        </p:nvSpPr>
        <p:spPr>
          <a:xfrm>
            <a:off x="1089100" y="1933525"/>
            <a:ext cx="789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indent="457200">
              <a:spcBef>
                <a:spcPts val="1600"/>
              </a:spcBef>
              <a:buNone/>
            </a:pPr>
            <a:r>
              <a:rPr lang="en" sz="3600" dirty="0"/>
              <a:t>P(w | m)  =  P(m | w)  P(w)</a:t>
            </a:r>
            <a:endParaRPr sz="36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dirty="0"/>
              <a:t>                            P(m)</a:t>
            </a:r>
            <a:endParaRPr sz="3600" dirty="0"/>
          </a:p>
        </p:txBody>
      </p:sp>
      <p:cxnSp>
        <p:nvCxnSpPr>
          <p:cNvPr id="1393" name="Google Shape;1393;p82"/>
          <p:cNvCxnSpPr/>
          <p:nvPr/>
        </p:nvCxnSpPr>
        <p:spPr>
          <a:xfrm rot="10800000" flipH="1">
            <a:off x="4007000" y="3507475"/>
            <a:ext cx="2776800" cy="840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4" name="Google Shape;1394;p82"/>
          <p:cNvSpPr/>
          <p:nvPr/>
        </p:nvSpPr>
        <p:spPr>
          <a:xfrm>
            <a:off x="4741374" y="3555625"/>
            <a:ext cx="1164300" cy="728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95" name="Google Shape;1395;p82"/>
          <p:cNvSpPr txBox="1"/>
          <p:nvPr/>
        </p:nvSpPr>
        <p:spPr>
          <a:xfrm>
            <a:off x="3328150" y="4295725"/>
            <a:ext cx="43926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9DAF8"/>
                </a:solidFill>
              </a:rPr>
              <a:t>marginal likelihood</a:t>
            </a:r>
            <a:endParaRPr sz="3000"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42261B7-FAAD-47CA-A9BE-38E09E2C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EC1E96-B1B3-4F57-B2A7-91062053B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9610" y="0"/>
            <a:ext cx="5802877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C734A4-B6EE-4C4D-1D36-36449B18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166" y="365758"/>
            <a:ext cx="5088195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/>
              <a:t>What Are the Basic Assumption?</a:t>
            </a:r>
          </a:p>
          <a:p>
            <a:pPr>
              <a:spcBef>
                <a:spcPct val="0"/>
              </a:spcBef>
            </a:pP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71516-778F-6E65-A50C-F0CD89093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8166" y="2324100"/>
            <a:ext cx="5088195" cy="3875087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spcAft>
                <a:spcPts val="600"/>
              </a:spcAft>
            </a:pPr>
            <a:endParaRPr lang="en-US"/>
          </a:p>
          <a:p>
            <a:pPr indent="-182880">
              <a:spcAft>
                <a:spcPts val="600"/>
              </a:spcAft>
            </a:pPr>
            <a:r>
              <a:rPr lang="en-US"/>
              <a:t>Features Are Independent</a:t>
            </a:r>
          </a:p>
          <a:p>
            <a:pPr indent="-182880">
              <a:spcAft>
                <a:spcPts val="600"/>
              </a:spcAft>
            </a:pPr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C6B79D-2419-46F3-BFD5-312BF9483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rgbClr val="30303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046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842261B7-FAAD-47CA-A9BE-38E09E2C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5D62DC7-826E-42BE-9EDD-5E5409B72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5543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AF128-F3CB-8C8C-9B18-98F67F68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dirty="0"/>
              <a:t> Advantages of Naïve bayes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1B5B20-9DBC-42D3-9674-95BB1AC54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2" name="Text Placeholder 2">
            <a:extLst>
              <a:ext uri="{FF2B5EF4-FFF2-40B4-BE49-F238E27FC236}">
                <a16:creationId xmlns:a16="http://schemas.microsoft.com/office/drawing/2014/main" id="{C8CD0B5C-3DB5-D6F6-4DAF-3F60704961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699412"/>
              </p:ext>
            </p:extLst>
          </p:nvPr>
        </p:nvGraphicFramePr>
        <p:xfrm>
          <a:off x="946404" y="1828800"/>
          <a:ext cx="644652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924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842261B7-FAAD-47CA-A9BE-38E09E2C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946404" y="152848"/>
            <a:ext cx="7269480" cy="132556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/>
              <a:t>Dilemma at the movies</a:t>
            </a:r>
            <a:endParaRPr lang="en-US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946404" y="1828800"/>
            <a:ext cx="4237185" cy="435133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18288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person dropped their ticket in the hallway.</a:t>
            </a:r>
          </a:p>
          <a:p>
            <a:pPr marL="0" lvl="0" indent="-18288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Do you call out </a:t>
            </a:r>
          </a:p>
          <a:p>
            <a:pPr marL="0" lvl="0" indent="-18288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“Excuse me, ma’am!” </a:t>
            </a:r>
          </a:p>
          <a:p>
            <a:pPr marL="0" lvl="0" indent="-18288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or </a:t>
            </a:r>
          </a:p>
          <a:p>
            <a:pPr marL="0" lvl="0" indent="-18288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“Excuse me, sir!”</a:t>
            </a:r>
          </a:p>
          <a:p>
            <a:pPr marL="0" lvl="0" indent="-18288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You have to make a guess.</a:t>
            </a:r>
          </a:p>
        </p:txBody>
      </p:sp>
      <p:pic>
        <p:nvPicPr>
          <p:cNvPr id="82" name="Google Shape;82;p17" descr="512px-Blond_long-haired_young_lady_woman.jpg"/>
          <p:cNvPicPr preferRelativeResize="0"/>
          <p:nvPr/>
        </p:nvPicPr>
        <p:blipFill rotWithShape="1">
          <a:blip r:embed="rId3"/>
          <a:srcRect l="21682" r="33038" b="2"/>
          <a:stretch/>
        </p:blipFill>
        <p:spPr>
          <a:xfrm>
            <a:off x="5587376" y="1933575"/>
            <a:ext cx="2478466" cy="36398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1CC5CC88-D452-405A-A68E-CB09DB909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C734A4-B6EE-4C4D-1D36-36449B18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/>
              <a:t>Disadvantages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71516-778F-6E65-A50C-F0CD89093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404" y="1828800"/>
            <a:ext cx="4389120" cy="4351337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spcAft>
                <a:spcPts val="600"/>
              </a:spcAft>
            </a:pPr>
            <a:endParaRPr lang="en-US"/>
          </a:p>
          <a:p>
            <a:pPr indent="-182880">
              <a:spcAft>
                <a:spcPts val="600"/>
              </a:spcAft>
            </a:pPr>
            <a:r>
              <a:rPr lang="en-US"/>
              <a:t>Correlated features affects performance</a:t>
            </a:r>
          </a:p>
          <a:p>
            <a:pPr indent="-182880">
              <a:spcAft>
                <a:spcPts val="600"/>
              </a:spcAft>
            </a:pPr>
            <a:endParaRPr lang="en-US"/>
          </a:p>
        </p:txBody>
      </p:sp>
      <p:pic>
        <p:nvPicPr>
          <p:cNvPr id="62" name="Graphic 61" descr="Sad Face with No Fill">
            <a:extLst>
              <a:ext uri="{FF2B5EF4-FFF2-40B4-BE49-F238E27FC236}">
                <a16:creationId xmlns:a16="http://schemas.microsoft.com/office/drawing/2014/main" id="{2A0D04B5-9A91-D6AB-D990-B2DF0D500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8998" y="2514278"/>
            <a:ext cx="2478466" cy="24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990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4ADA65C-BA4C-42BE-84D1-1AF286B7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2F5EBA-F777-4A1C-8E30-62DA7F55A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0" name="Picture 39" descr="Sphere of mesh and nodes">
            <a:extLst>
              <a:ext uri="{FF2B5EF4-FFF2-40B4-BE49-F238E27FC236}">
                <a16:creationId xmlns:a16="http://schemas.microsoft.com/office/drawing/2014/main" id="{01843EB4-8D75-6262-D8BE-F6FAFD6B5A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r="4" b="4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7E11E5-C4F8-CD96-5315-ADCF0C55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7200"/>
              <a:t>Hyper Parameters tuning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FBFB44-5702-4C90-B87C-142B0DF5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rgbClr val="30303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88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50" name="Picture 2" descr="A person in a shirt and tie&#10;&#10;Description automatically generated">
            <a:extLst>
              <a:ext uri="{FF2B5EF4-FFF2-40B4-BE49-F238E27FC236}">
                <a16:creationId xmlns:a16="http://schemas.microsoft.com/office/drawing/2014/main" id="{87AD37CF-691C-496E-19D3-D9A9AEF1F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3884" y="643467"/>
            <a:ext cx="5684761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79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842261B7-FAAD-47CA-A9BE-38E09E2C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Dilemma at the movies</a:t>
            </a: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946404" y="1828800"/>
            <a:ext cx="4237185" cy="435133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18288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if they’re standing in line for the men’s restroom?</a:t>
            </a:r>
          </a:p>
          <a:p>
            <a:pPr marL="0" lvl="0" indent="-182880">
              <a:spcBef>
                <a:spcPts val="160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-18288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Bayesian inference is a way to capture common sense.</a:t>
            </a:r>
          </a:p>
          <a:p>
            <a:pPr marL="0" lvl="0" indent="-18288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It helps you use what you know to make better guesses.</a:t>
            </a:r>
          </a:p>
        </p:txBody>
      </p:sp>
      <p:pic>
        <p:nvPicPr>
          <p:cNvPr id="89" name="Google Shape;89;p18" descr="Long_Beach_Comic_&amp;_Horror_Con_2011_-_long_line_to_get_in_(6301169147).jpg"/>
          <p:cNvPicPr preferRelativeResize="0"/>
          <p:nvPr/>
        </p:nvPicPr>
        <p:blipFill rotWithShape="1">
          <a:blip r:embed="rId3"/>
          <a:srcRect l="23802" r="25129" b="1"/>
          <a:stretch/>
        </p:blipFill>
        <p:spPr>
          <a:xfrm>
            <a:off x="5587376" y="1933575"/>
            <a:ext cx="2478466" cy="36398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584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numbers to our dilemma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4883700" y="2754800"/>
            <a:ext cx="1455300" cy="16224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6" name="Google Shape;96;p19"/>
          <p:cNvSpPr/>
          <p:nvPr/>
        </p:nvSpPr>
        <p:spPr>
          <a:xfrm>
            <a:off x="6331500" y="4257450"/>
            <a:ext cx="1455300" cy="120000"/>
          </a:xfrm>
          <a:prstGeom prst="rect">
            <a:avLst/>
          </a:prstGeom>
          <a:solidFill>
            <a:srgbClr val="B45F0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7" name="Google Shape;97;p19"/>
          <p:cNvSpPr txBox="1"/>
          <p:nvPr/>
        </p:nvSpPr>
        <p:spPr>
          <a:xfrm>
            <a:off x="5544925" y="2116825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Out of 100 men at the movies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6268800" y="3605400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4 have</a:t>
            </a:r>
            <a:endParaRPr sz="1400"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long hair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821000" y="3605400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96 have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short hair</a:t>
            </a:r>
            <a:endParaRPr sz="1400"/>
          </a:p>
        </p:txBody>
      </p:sp>
      <p:sp>
        <p:nvSpPr>
          <p:cNvPr id="100" name="Google Shape;100;p19"/>
          <p:cNvSpPr/>
          <p:nvPr/>
        </p:nvSpPr>
        <p:spPr>
          <a:xfrm>
            <a:off x="997500" y="3488000"/>
            <a:ext cx="1455300" cy="8892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1" name="Google Shape;101;p19"/>
          <p:cNvSpPr/>
          <p:nvPr/>
        </p:nvSpPr>
        <p:spPr>
          <a:xfrm>
            <a:off x="2445300" y="3488000"/>
            <a:ext cx="1455300" cy="889200"/>
          </a:xfrm>
          <a:prstGeom prst="rect">
            <a:avLst/>
          </a:prstGeom>
          <a:solidFill>
            <a:srgbClr val="38761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2" name="Google Shape;102;p19"/>
          <p:cNvSpPr txBox="1"/>
          <p:nvPr/>
        </p:nvSpPr>
        <p:spPr>
          <a:xfrm>
            <a:off x="1563025" y="21168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Out of 100 women at the movies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2382600" y="3605400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50 have</a:t>
            </a:r>
            <a:endParaRPr sz="1400"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long hair</a:t>
            </a:r>
            <a:endParaRPr sz="1400">
              <a:solidFill>
                <a:srgbClr val="EFEFEF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934800" y="3605400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50 have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short hair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numbers to our dilemma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87900" y="4908850"/>
            <a:ext cx="8520600" cy="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12 times more women have long hair than men.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4883700" y="2754800"/>
            <a:ext cx="1455300" cy="16224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1" name="Google Shape;111;p20"/>
          <p:cNvSpPr/>
          <p:nvPr/>
        </p:nvSpPr>
        <p:spPr>
          <a:xfrm>
            <a:off x="6331500" y="4257450"/>
            <a:ext cx="1455300" cy="120000"/>
          </a:xfrm>
          <a:prstGeom prst="rect">
            <a:avLst/>
          </a:prstGeom>
          <a:solidFill>
            <a:srgbClr val="B45F0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2" name="Google Shape;112;p20"/>
          <p:cNvSpPr txBox="1"/>
          <p:nvPr/>
        </p:nvSpPr>
        <p:spPr>
          <a:xfrm>
            <a:off x="6268800" y="3605400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4 have</a:t>
            </a:r>
            <a:endParaRPr sz="1400"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long hair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821000" y="3605400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96 have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short hair</a:t>
            </a:r>
            <a:endParaRPr sz="1400"/>
          </a:p>
        </p:txBody>
      </p:sp>
      <p:sp>
        <p:nvSpPr>
          <p:cNvPr id="114" name="Google Shape;114;p20"/>
          <p:cNvSpPr/>
          <p:nvPr/>
        </p:nvSpPr>
        <p:spPr>
          <a:xfrm>
            <a:off x="997500" y="3488000"/>
            <a:ext cx="1455300" cy="8892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5" name="Google Shape;115;p20"/>
          <p:cNvSpPr/>
          <p:nvPr/>
        </p:nvSpPr>
        <p:spPr>
          <a:xfrm>
            <a:off x="2445300" y="3488000"/>
            <a:ext cx="1455300" cy="889200"/>
          </a:xfrm>
          <a:prstGeom prst="rect">
            <a:avLst/>
          </a:prstGeom>
          <a:solidFill>
            <a:srgbClr val="38761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6" name="Google Shape;116;p20"/>
          <p:cNvSpPr txBox="1"/>
          <p:nvPr/>
        </p:nvSpPr>
        <p:spPr>
          <a:xfrm>
            <a:off x="2382600" y="3605400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50 have</a:t>
            </a:r>
            <a:endParaRPr sz="1400"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long hair</a:t>
            </a:r>
            <a:endParaRPr sz="1400">
              <a:solidFill>
                <a:srgbClr val="EFEFEF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934800" y="3605400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50 have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short hair</a:t>
            </a:r>
            <a:endParaRPr sz="1400"/>
          </a:p>
        </p:txBody>
      </p:sp>
      <p:sp>
        <p:nvSpPr>
          <p:cNvPr id="119" name="Google Shape;119;p20"/>
          <p:cNvSpPr/>
          <p:nvPr/>
        </p:nvSpPr>
        <p:spPr>
          <a:xfrm>
            <a:off x="2366850" y="3391375"/>
            <a:ext cx="1656000" cy="1095600"/>
          </a:xfrm>
          <a:prstGeom prst="ellipse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0" name="Google Shape;120;p20"/>
          <p:cNvSpPr/>
          <p:nvPr/>
        </p:nvSpPr>
        <p:spPr>
          <a:xfrm>
            <a:off x="6253050" y="3467575"/>
            <a:ext cx="1656000" cy="1095600"/>
          </a:xfrm>
          <a:prstGeom prst="ellipse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1" name="Google Shape;121;p20"/>
          <p:cNvSpPr txBox="1"/>
          <p:nvPr/>
        </p:nvSpPr>
        <p:spPr>
          <a:xfrm>
            <a:off x="5544925" y="2116825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Out of 100 men at the movies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563025" y="21168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Out of 100 women at the movies</a:t>
            </a:r>
            <a:endParaRPr sz="140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6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numbers to our dilemma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387900" y="4908850"/>
            <a:ext cx="8520600" cy="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there are 98 men and 2 women in line for the men’s restroom.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4883700" y="2754800"/>
            <a:ext cx="1455300" cy="16224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9" name="Google Shape;129;p21"/>
          <p:cNvSpPr/>
          <p:nvPr/>
        </p:nvSpPr>
        <p:spPr>
          <a:xfrm>
            <a:off x="6331500" y="4257450"/>
            <a:ext cx="1455300" cy="120000"/>
          </a:xfrm>
          <a:prstGeom prst="rect">
            <a:avLst/>
          </a:prstGeom>
          <a:solidFill>
            <a:srgbClr val="B45F0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0" name="Google Shape;130;p21"/>
          <p:cNvSpPr txBox="1"/>
          <p:nvPr/>
        </p:nvSpPr>
        <p:spPr>
          <a:xfrm>
            <a:off x="5544925" y="2040625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Out of 98 men</a:t>
            </a:r>
            <a:endParaRPr sz="1400"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in line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6268800" y="3605400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4 have</a:t>
            </a:r>
            <a:endParaRPr sz="1400"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long hair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821000" y="3605400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94 have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short hair</a:t>
            </a:r>
            <a:endParaRPr sz="1400"/>
          </a:p>
        </p:txBody>
      </p:sp>
      <p:sp>
        <p:nvSpPr>
          <p:cNvPr id="133" name="Google Shape;133;p21"/>
          <p:cNvSpPr/>
          <p:nvPr/>
        </p:nvSpPr>
        <p:spPr>
          <a:xfrm>
            <a:off x="997500" y="4302975"/>
            <a:ext cx="1455300" cy="74100"/>
          </a:xfrm>
          <a:prstGeom prst="rect">
            <a:avLst/>
          </a:prstGeom>
          <a:solidFill>
            <a:srgbClr val="93C47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4" name="Google Shape;134;p21"/>
          <p:cNvSpPr/>
          <p:nvPr/>
        </p:nvSpPr>
        <p:spPr>
          <a:xfrm>
            <a:off x="2445300" y="4302975"/>
            <a:ext cx="1455300" cy="74100"/>
          </a:xfrm>
          <a:prstGeom prst="rect">
            <a:avLst/>
          </a:prstGeom>
          <a:solidFill>
            <a:srgbClr val="38761D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5" name="Google Shape;135;p21"/>
          <p:cNvSpPr txBox="1"/>
          <p:nvPr/>
        </p:nvSpPr>
        <p:spPr>
          <a:xfrm>
            <a:off x="1563025" y="2040625"/>
            <a:ext cx="172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Out of 2 women</a:t>
            </a:r>
            <a:endParaRPr sz="1400"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in line</a:t>
            </a:r>
            <a:endParaRPr sz="1400">
              <a:solidFill>
                <a:srgbClr val="D9D9D9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2382600" y="3605400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1 has</a:t>
            </a:r>
            <a:endParaRPr sz="1400"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long hair</a:t>
            </a:r>
            <a:endParaRPr sz="1400">
              <a:solidFill>
                <a:srgbClr val="EFEFEF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934800" y="3605400"/>
            <a:ext cx="1580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</a:rPr>
              <a:t>1 has</a:t>
            </a:r>
            <a:endParaRPr sz="140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</a:rPr>
              <a:t>short hair</a:t>
            </a:r>
            <a:endParaRPr sz="140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1550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1060</TotalTime>
  <Words>3020</Words>
  <Application>Microsoft Office PowerPoint</Application>
  <PresentationFormat>On-screen Show (4:3)</PresentationFormat>
  <Paragraphs>421</Paragraphs>
  <Slides>52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宋体</vt:lpstr>
      <vt:lpstr>Arial</vt:lpstr>
      <vt:lpstr>Calibri</vt:lpstr>
      <vt:lpstr>Century Schoolbook</vt:lpstr>
      <vt:lpstr>Times New Roman</vt:lpstr>
      <vt:lpstr>Wingdings 2</vt:lpstr>
      <vt:lpstr>View</vt:lpstr>
      <vt:lpstr>Naive Bayes Classifier</vt:lpstr>
      <vt:lpstr>Agenda</vt:lpstr>
      <vt:lpstr>How  Bayesian inference  Works</vt:lpstr>
      <vt:lpstr>What does “Bayesian inference” even mean?</vt:lpstr>
      <vt:lpstr>Dilemma at the movies</vt:lpstr>
      <vt:lpstr>Dilemma at the movies</vt:lpstr>
      <vt:lpstr>Put numbers to our dilemma</vt:lpstr>
      <vt:lpstr>Put numbers to our dilemma</vt:lpstr>
      <vt:lpstr>Put numbers to our dilemma</vt:lpstr>
      <vt:lpstr>Put numbers to our dilemma</vt:lpstr>
      <vt:lpstr>PowerPoint Presentation</vt:lpstr>
      <vt:lpstr>PowerPoint Presentation</vt:lpstr>
      <vt:lpstr>Translate to math</vt:lpstr>
      <vt:lpstr>Translate to math</vt:lpstr>
      <vt:lpstr>Conditional probabilities</vt:lpstr>
      <vt:lpstr>Conditional probabilities</vt:lpstr>
      <vt:lpstr>Conditional probabilities</vt:lpstr>
      <vt:lpstr>Conditional probabilities </vt:lpstr>
      <vt:lpstr>Joint probabilities</vt:lpstr>
      <vt:lpstr>Joint probabilities</vt:lpstr>
      <vt:lpstr>Joint probabilities</vt:lpstr>
      <vt:lpstr>Joint probabilities</vt:lpstr>
      <vt:lpstr>Joint probabilities</vt:lpstr>
      <vt:lpstr>Joint probabilities</vt:lpstr>
      <vt:lpstr>Joint probabilities</vt:lpstr>
      <vt:lpstr>Marginal probabilities</vt:lpstr>
      <vt:lpstr>Marginal probabilities</vt:lpstr>
      <vt:lpstr>PowerPoint Presentation</vt:lpstr>
      <vt:lpstr>What we really care about</vt:lpstr>
      <vt:lpstr>Thomas Bayes noticed something cool</vt:lpstr>
      <vt:lpstr>Thomas Bayes noticed something cool</vt:lpstr>
      <vt:lpstr>Thomas Bayes noticed something cool</vt:lpstr>
      <vt:lpstr>Thomas Bayes noticed something cool</vt:lpstr>
      <vt:lpstr>Thomas Bayes noticed something cool</vt:lpstr>
      <vt:lpstr>Thomas Bayes noticed something cool</vt:lpstr>
      <vt:lpstr>Bayes’ Theorem</vt:lpstr>
      <vt:lpstr>Back to the movie theater, this time with Bayes</vt:lpstr>
      <vt:lpstr>Back to the movie theater, this time with Bayes</vt:lpstr>
      <vt:lpstr>Back to the movie theater, this time with Bayes</vt:lpstr>
      <vt:lpstr>Back to the movie theater, this time with Bayes</vt:lpstr>
      <vt:lpstr>Back to the movie theater, this time with Bayes</vt:lpstr>
      <vt:lpstr>Bayes’ Theorem</vt:lpstr>
      <vt:lpstr>Bayes’ Theorem</vt:lpstr>
      <vt:lpstr>Bayes’ Theorem</vt:lpstr>
      <vt:lpstr>Bayes’ Theorem</vt:lpstr>
      <vt:lpstr>Bayes’ Theorem</vt:lpstr>
      <vt:lpstr>Bayes’ Theorem</vt:lpstr>
      <vt:lpstr>What Are the Basic Assumption? </vt:lpstr>
      <vt:lpstr> Advantages of Naïve bayes</vt:lpstr>
      <vt:lpstr>Disadvantages</vt:lpstr>
      <vt:lpstr>Hyper Parameters tuning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Menna Elkahky</dc:creator>
  <cp:lastModifiedBy>منة الله اسامه محمد عادل عباس الكحكى</cp:lastModifiedBy>
  <cp:revision>250</cp:revision>
  <dcterms:created xsi:type="dcterms:W3CDTF">1601-01-01T00:00:00Z</dcterms:created>
  <dcterms:modified xsi:type="dcterms:W3CDTF">2024-07-31T20:39:16Z</dcterms:modified>
</cp:coreProperties>
</file>