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sldIdLst>
    <p:sldId id="317" r:id="rId3"/>
    <p:sldId id="337" r:id="rId4"/>
    <p:sldId id="315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87ADDB"/>
    <a:srgbClr val="F77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B9B9-8E6A-4096-9F4E-108FC486DC0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3D9B0-1F3D-4CCA-9213-C33E0B33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7FD4-5596-4511-BFE1-67986014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759B-7A45-467C-8DE8-774CBEB0A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8121-7615-4068-A388-050DFBB8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564A-1018-4F83-A003-25224EA1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DFC-FAB4-4644-BE0C-3150B11B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76E4-6299-4FCE-A389-72FF558B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E189B-5189-42DA-9FE2-4C51A9811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27C9-20D1-4C69-95E8-EE15FBDA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2F19-E35C-4223-8699-803BE549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29DC-45C4-4FDE-98E6-91479F3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33E15-68BF-4140-8DC7-9879AC28B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C9F68-6511-4783-8A43-AE7D23DAB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8D86-A477-4B50-B46C-CF62025D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D257-866C-4468-A966-DADEBD8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90EA-6B47-4CCC-8E39-88634F7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05817-6B1B-4CA3-BC1D-D4980C2B6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029" y="161109"/>
            <a:ext cx="412869" cy="6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37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88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74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43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BE4B-257D-489B-AE01-2369265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2749-1D82-4380-9379-49A81711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7575-18AC-42E2-BD63-8008D328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5547-B9EE-46DC-B9C4-CAA1EFAA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C563-B65E-4C4B-BEE8-A6A1B3D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6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54799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3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97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37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620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317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426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9853082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109781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3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9760-D630-4C90-B218-EF8A89B5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A77D-5F98-4A1E-9C33-8A9796EC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F977-5F1A-4E29-9FDC-64F16176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0D11-B6FE-4227-BABF-157D191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3E25-C038-4E3C-A586-1278790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28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789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6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106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F8F8-8F5A-4FC0-BB18-ECCD751D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296-2E3A-497C-A8F2-393C0710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F4B7-FE46-4203-982E-E8CEEEF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35AA4-44D1-45C3-92D5-D73456A1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F523-A932-4AA5-A50D-8150FA45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E7FC-3A68-41DE-B112-227A039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760-7AB9-4DEB-92A7-B561318C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34A5-A5FB-499B-B2A3-B1C5C8E2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826DD-D672-428A-8433-847FCD335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D2019-0CE8-4608-8F61-DF6FC2D2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44C91-0D19-4D9D-A211-CCA351039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5BC9E-4DE5-4DF9-B1D2-C13399AC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5C19C-1B08-4A90-AD8C-DF7B2711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32E96-3F9F-481C-BDC1-BA8C68E6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A686-B4FB-4B3D-BF3B-3A4C151F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C3C0E-EBB6-42A1-9AC8-C87C1D2C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E78D7-75B1-4AC8-9089-C1D5036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83D75-2F08-4E6D-BF7B-0D4A2BC7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F4E7-6B46-4B54-A068-8CB55668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5337-44CF-49BB-81CB-2F977F7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A7C5-905A-404A-9E03-22193DA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CDD0-69F6-4CDC-9789-D2E0452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C0CC-43AC-4963-AA60-E02EC783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412D-D7C7-45BC-88B6-EE65E5CF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76558-8302-4124-AF54-903DBB0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1DA3-192E-4A9D-902C-0EED5DE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F86D-2E75-488E-85CE-7F0A0A2E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EBE8-59D7-4EF8-9DFA-7CA36474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CA9E2-ADBF-4034-A186-B1B1CF29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F5BB-E009-4CAB-A7E0-CCF0319D2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14C8-FFBD-4335-AB07-38DFD2A3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601BE-09CC-4378-A059-60D17837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168C4-2A76-4AF0-87FA-FED1E240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9075-29D0-47FF-A8B1-4B46195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45EEF-CAD3-4A83-8029-D7A98635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2FBF0-5F9E-4087-AF02-611D02F6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C2C3-8C1F-4645-BCCF-658C30117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8AD2-9677-48C5-AEAE-655973E0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46AB-F6E7-48E3-BE69-4D8E38AF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9075-29D0-47FF-A8B1-4B46195F91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05817-6B1B-4CA3-BC1D-D4980C2B661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9994"/>
            <a:ext cx="412869" cy="6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05817-6B1B-4CA3-BC1D-D4980C2B661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77" y="127063"/>
            <a:ext cx="412869" cy="6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369243" y="1628157"/>
            <a:ext cx="561057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dirty="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ata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Preprocessing 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For Machine learning (</a:t>
            </a:r>
            <a:r>
              <a:rPr lang="en-US" altLang="ko-KR" sz="5400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II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2">
            <a:extLst>
              <a:ext uri="{FF2B5EF4-FFF2-40B4-BE49-F238E27FC236}">
                <a16:creationId xmlns:a16="http://schemas.microsoft.com/office/drawing/2014/main" id="{215D7602-D280-4598-9771-C2C3EAF4D5A5}"/>
              </a:ext>
            </a:extLst>
          </p:cNvPr>
          <p:cNvGrpSpPr/>
          <p:nvPr/>
        </p:nvGrpSpPr>
        <p:grpSpPr>
          <a:xfrm>
            <a:off x="432054" y="1078258"/>
            <a:ext cx="10061186" cy="2416812"/>
            <a:chOff x="508254" y="606121"/>
            <a:chExt cx="10061186" cy="2416812"/>
          </a:xfrm>
        </p:grpSpPr>
        <p:pic>
          <p:nvPicPr>
            <p:cNvPr id="15" name="object 3">
              <a:extLst>
                <a:ext uri="{FF2B5EF4-FFF2-40B4-BE49-F238E27FC236}">
                  <a16:creationId xmlns:a16="http://schemas.microsoft.com/office/drawing/2014/main" id="{95A543E6-1EC1-41C3-AA32-B103121BCB0C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54" y="606121"/>
              <a:ext cx="3867150" cy="2416812"/>
            </a:xfrm>
            <a:prstGeom prst="rect">
              <a:avLst/>
            </a:prstGeom>
          </p:spPr>
        </p:pic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543787EF-33A6-4151-A223-88CF371C0490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6090" y="606121"/>
              <a:ext cx="3943350" cy="1854707"/>
            </a:xfrm>
            <a:prstGeom prst="rect">
              <a:avLst/>
            </a:prstGeom>
          </p:spPr>
        </p:pic>
      </p:grpSp>
      <p:pic>
        <p:nvPicPr>
          <p:cNvPr id="17" name="object 5">
            <a:extLst>
              <a:ext uri="{FF2B5EF4-FFF2-40B4-BE49-F238E27FC236}">
                <a16:creationId xmlns:a16="http://schemas.microsoft.com/office/drawing/2014/main" id="{EBEF1F1F-195D-4F71-A468-A89575E7846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4098" y="3654284"/>
            <a:ext cx="3790950" cy="1635885"/>
          </a:xfrm>
          <a:prstGeom prst="rect">
            <a:avLst/>
          </a:prstGeom>
        </p:spPr>
      </p:pic>
      <p:pic>
        <p:nvPicPr>
          <p:cNvPr id="18" name="object 6">
            <a:extLst>
              <a:ext uri="{FF2B5EF4-FFF2-40B4-BE49-F238E27FC236}">
                <a16:creationId xmlns:a16="http://schemas.microsoft.com/office/drawing/2014/main" id="{174E2961-A51E-4138-85A8-779D88AC593B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054" y="3654284"/>
            <a:ext cx="4895850" cy="2372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9B35F0-8172-4EFD-9431-0CB2BD8DEA65}"/>
              </a:ext>
            </a:extLst>
          </p:cNvPr>
          <p:cNvSpPr txBox="1"/>
          <p:nvPr/>
        </p:nvSpPr>
        <p:spPr>
          <a:xfrm>
            <a:off x="2660373" y="238417"/>
            <a:ext cx="636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Statistical Operation on </a:t>
            </a:r>
            <a:r>
              <a:rPr lang="en-US" sz="2400" b="1" dirty="0" err="1">
                <a:solidFill>
                  <a:srgbClr val="C00000"/>
                </a:solidFill>
              </a:rPr>
              <a:t>groupby</a:t>
            </a:r>
            <a:r>
              <a:rPr lang="en-US" sz="2400" b="1" dirty="0">
                <a:solidFill>
                  <a:srgbClr val="C00000"/>
                </a:solidFill>
              </a:rPr>
              <a:t>( ) ( Continued )</a:t>
            </a:r>
          </a:p>
        </p:txBody>
      </p:sp>
    </p:spTree>
    <p:extLst>
      <p:ext uri="{BB962C8B-B14F-4D97-AF65-F5344CB8AC3E}">
        <p14:creationId xmlns:p14="http://schemas.microsoft.com/office/powerpoint/2010/main" val="171568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CB4BDDA3-88FA-4DCA-A356-DAC8714686B4}"/>
              </a:ext>
            </a:extLst>
          </p:cNvPr>
          <p:cNvSpPr txBox="1"/>
          <p:nvPr/>
        </p:nvSpPr>
        <p:spPr>
          <a:xfrm>
            <a:off x="781016" y="566677"/>
            <a:ext cx="103143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GB" sz="2400" b="1" dirty="0">
                <a:solidFill>
                  <a:srgbClr val="C00000"/>
                </a:solidFill>
              </a:rPr>
              <a:t>Get the main statistics information per group</a:t>
            </a: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5E07AD0F-B744-4FD5-B497-10EFC96F01C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5165" y="1381385"/>
            <a:ext cx="8981669" cy="35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DA29161-A51C-443A-9B8D-50405BF179BE}"/>
              </a:ext>
            </a:extLst>
          </p:cNvPr>
          <p:cNvSpPr txBox="1"/>
          <p:nvPr/>
        </p:nvSpPr>
        <p:spPr>
          <a:xfrm>
            <a:off x="246379" y="504189"/>
            <a:ext cx="11174730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Aggregations</a:t>
            </a:r>
            <a:endParaRPr lang="en-US" sz="24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aggregated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returns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aggregated value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created,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 aggregation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performed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55BFE16-3E50-4BA0-B3B9-21CAD56DE224}"/>
              </a:ext>
            </a:extLst>
          </p:cNvPr>
          <p:cNvSpPr txBox="1"/>
          <p:nvPr/>
        </p:nvSpPr>
        <p:spPr>
          <a:xfrm>
            <a:off x="253340" y="1822595"/>
            <a:ext cx="765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obvious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aggregation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aggregate 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equivalent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2D663D"/>
                </a:solidFill>
                <a:latin typeface="Arial"/>
                <a:cs typeface="Arial"/>
              </a:rPr>
              <a:t>agg </a:t>
            </a:r>
            <a:r>
              <a:rPr sz="1800" dirty="0">
                <a:latin typeface="Arial MT"/>
                <a:cs typeface="Arial MT"/>
              </a:rPr>
              <a:t>method: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210203ED-F6E4-4866-9FE2-84B6CB7BB4F9}"/>
              </a:ext>
            </a:extLst>
          </p:cNvPr>
          <p:cNvGrpSpPr/>
          <p:nvPr/>
        </p:nvGrpSpPr>
        <p:grpSpPr>
          <a:xfrm>
            <a:off x="253340" y="2471927"/>
            <a:ext cx="7291070" cy="3702685"/>
            <a:chOff x="253340" y="2471927"/>
            <a:chExt cx="7291070" cy="370268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9C47236-5AFC-480B-BFE4-3C2916D5D1D7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340" y="2471927"/>
              <a:ext cx="6684669" cy="2238375"/>
            </a:xfrm>
            <a:prstGeom prst="rect">
              <a:avLst/>
            </a:prstGeom>
          </p:spPr>
        </p:pic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2900CD22-9C81-4348-B9DC-DB26B4066FEC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512" y="4274057"/>
              <a:ext cx="3629405" cy="1900427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12720C2D-9182-4AFD-89E8-314047BA0A54}"/>
                </a:ext>
              </a:extLst>
            </p:cNvPr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9175" y="4186427"/>
              <a:ext cx="1944624" cy="1547622"/>
            </a:xfrm>
            <a:prstGeom prst="rect">
              <a:avLst/>
            </a:prstGeom>
          </p:spPr>
        </p:pic>
      </p:grpSp>
      <p:pic>
        <p:nvPicPr>
          <p:cNvPr id="9" name="object 8">
            <a:extLst>
              <a:ext uri="{FF2B5EF4-FFF2-40B4-BE49-F238E27FC236}">
                <a16:creationId xmlns:a16="http://schemas.microsoft.com/office/drawing/2014/main" id="{1648E7CD-8FBB-4BDD-ABD0-F773B94F2D32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6219" y="2421653"/>
            <a:ext cx="3771900" cy="37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EFC5164-3094-4FE5-A815-3B8D7165ED42}"/>
              </a:ext>
            </a:extLst>
          </p:cNvPr>
          <p:cNvSpPr txBox="1"/>
          <p:nvPr/>
        </p:nvSpPr>
        <p:spPr>
          <a:xfrm>
            <a:off x="346434" y="330509"/>
            <a:ext cx="4530725" cy="917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2.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apply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transform</a:t>
            </a:r>
            <a:endParaRPr lang="en-US" sz="20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Arial MT"/>
                <a:cs typeface="Arial MT"/>
              </a:rPr>
              <a:t>GroupBy.apply(func,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args,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*</a:t>
            </a:r>
            <a:r>
              <a:rPr sz="1800" dirty="0">
                <a:latin typeface="Arial MT"/>
                <a:cs typeface="Arial MT"/>
              </a:rPr>
              <a:t>kwargs)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E8213FD-1476-47E6-806F-857F09949636}"/>
              </a:ext>
            </a:extLst>
          </p:cNvPr>
          <p:cNvSpPr txBox="1"/>
          <p:nvPr/>
        </p:nvSpPr>
        <p:spPr>
          <a:xfrm>
            <a:off x="1285886" y="1248068"/>
            <a:ext cx="403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GroupBy.transform(func, </a:t>
            </a:r>
            <a:r>
              <a:rPr sz="1800" i="1" spc="-5" dirty="0">
                <a:latin typeface="Arial"/>
                <a:cs typeface="Arial"/>
              </a:rPr>
              <a:t>args,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*</a:t>
            </a:r>
            <a:r>
              <a:rPr sz="1800" dirty="0">
                <a:latin typeface="Arial MT"/>
                <a:cs typeface="Arial MT"/>
              </a:rPr>
              <a:t>kwargs)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0C986EB1-D9D4-42AC-813A-827BD8F30B0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920" y="2025015"/>
            <a:ext cx="8306171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173661A-30C1-4A07-ACEC-0734F401AB83}"/>
              </a:ext>
            </a:extLst>
          </p:cNvPr>
          <p:cNvSpPr txBox="1">
            <a:spLocks/>
          </p:cNvSpPr>
          <p:nvPr/>
        </p:nvSpPr>
        <p:spPr>
          <a:xfrm>
            <a:off x="371792" y="503303"/>
            <a:ext cx="73066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400" b="1" spc="-5" dirty="0">
                <a:solidFill>
                  <a:srgbClr val="C00000"/>
                </a:solidFill>
                <a:latin typeface="Calibri"/>
                <a:cs typeface="Calibri"/>
              </a:rPr>
              <a:t>3-</a:t>
            </a:r>
            <a:r>
              <a:rPr lang="en-GB"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C00000"/>
                </a:solidFill>
                <a:latin typeface="Calibri"/>
                <a:cs typeface="Calibri"/>
              </a:rPr>
              <a:t>Filtration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z="1800" spc="-10" dirty="0">
                <a:solidFill>
                  <a:srgbClr val="000000"/>
                </a:solidFill>
                <a:latin typeface="Calibri"/>
                <a:cs typeface="Calibri"/>
              </a:rPr>
              <a:t>Filtration filters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lang="en-GB"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5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lang="en-GB"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lang="en-GB"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GB"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Calibri"/>
                <a:cs typeface="Calibri"/>
              </a:rPr>
              <a:t>defined</a:t>
            </a:r>
            <a:r>
              <a:rPr lang="en-GB"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Calibri"/>
                <a:cs typeface="Calibri"/>
              </a:rPr>
              <a:t>criteria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 and</a:t>
            </a:r>
            <a:r>
              <a:rPr lang="en-GB"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000000"/>
                </a:solidFill>
                <a:latin typeface="Calibri"/>
                <a:cs typeface="Calibri"/>
              </a:rPr>
              <a:t>returns</a:t>
            </a:r>
            <a:r>
              <a:rPr lang="en-GB"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en-GB"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000000"/>
                </a:solidFill>
                <a:latin typeface="Calibri"/>
                <a:cs typeface="Calibri"/>
              </a:rPr>
              <a:t>subset</a:t>
            </a:r>
            <a:r>
              <a:rPr lang="en-GB"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en-GB"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000000"/>
                </a:solidFill>
                <a:latin typeface="Calibri"/>
                <a:cs typeface="Calibri"/>
              </a:rPr>
              <a:t>data.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lang="en-GB" sz="1800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filter()</a:t>
            </a:r>
            <a:r>
              <a:rPr lang="en-GB" sz="1800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lang="en-GB"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lang="en-GB" sz="1800" spc="-5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lang="en-GB"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5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n-GB"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000000"/>
                </a:solidFill>
                <a:latin typeface="Calibri"/>
                <a:cs typeface="Calibri"/>
              </a:rPr>
              <a:t>filter</a:t>
            </a:r>
            <a:r>
              <a:rPr lang="en-GB" sz="1800" dirty="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lang="en-GB" sz="1800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spc="-10" dirty="0">
                <a:solidFill>
                  <a:srgbClr val="000000"/>
                </a:solidFill>
                <a:latin typeface="Calibri"/>
                <a:cs typeface="Calibri"/>
              </a:rPr>
              <a:t>data.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AF4FA0EA-72F1-4F4E-A5CC-C5D11A94ABD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4227" y="1533525"/>
            <a:ext cx="8391144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9BC7A6F-9BB9-4119-B8F4-EFF5CE2F763F}"/>
              </a:ext>
            </a:extLst>
          </p:cNvPr>
          <p:cNvSpPr txBox="1"/>
          <p:nvPr/>
        </p:nvSpPr>
        <p:spPr>
          <a:xfrm>
            <a:off x="170179" y="201675"/>
            <a:ext cx="11932285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concatenate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combining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DataFrames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across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rows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or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columns</a:t>
            </a:r>
            <a:endParaRPr sz="24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Concat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</a:p>
          <a:p>
            <a:pPr marL="25272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DataFrames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D663D"/>
                </a:solidFill>
                <a:latin typeface="Calibri"/>
                <a:cs typeface="Calibri"/>
              </a:rPr>
              <a:t>concat()</a:t>
            </a:r>
            <a:r>
              <a:rPr sz="1800" spc="25" dirty="0">
                <a:solidFill>
                  <a:srgbClr val="2D663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DataFrames</a:t>
            </a:r>
            <a:r>
              <a:rPr sz="1800" dirty="0">
                <a:latin typeface="Calibri"/>
                <a:cs typeface="Calibri"/>
              </a:rPr>
              <a:t> along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axis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parameter.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axis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B6F91DD-DE93-4E09-BBB8-6B5DE7FEF73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5969" y="1797253"/>
            <a:ext cx="6579469" cy="4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1F33EFDB-8E30-48B4-A42A-0B58A180B2F1}"/>
              </a:ext>
            </a:extLst>
          </p:cNvPr>
          <p:cNvSpPr txBox="1"/>
          <p:nvPr/>
        </p:nvSpPr>
        <p:spPr>
          <a:xfrm>
            <a:off x="387858" y="353069"/>
            <a:ext cx="91444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default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axis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parameter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is 0,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indicates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combining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along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rows.</a:t>
            </a: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2B25071-1DD4-41DB-85C1-19C4D3E0B7E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58" y="877824"/>
            <a:ext cx="4771644" cy="421005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6544A692-ABF3-41F2-A330-9DD8AD54E16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1117" y="1257669"/>
            <a:ext cx="5153025" cy="323815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1F5B5842-DDC2-40E7-843E-CC4FCE97896E}"/>
              </a:ext>
            </a:extLst>
          </p:cNvPr>
          <p:cNvSpPr/>
          <p:nvPr/>
        </p:nvSpPr>
        <p:spPr>
          <a:xfrm>
            <a:off x="5435727" y="2413635"/>
            <a:ext cx="965835" cy="736600"/>
          </a:xfrm>
          <a:custGeom>
            <a:avLst/>
            <a:gdLst/>
            <a:ahLst/>
            <a:cxnLst/>
            <a:rect l="l" t="t" r="r" b="b"/>
            <a:pathLst>
              <a:path w="965835" h="736600">
                <a:moveTo>
                  <a:pt x="0" y="184023"/>
                </a:moveTo>
                <a:lnTo>
                  <a:pt x="597408" y="184023"/>
                </a:lnTo>
                <a:lnTo>
                  <a:pt x="597408" y="0"/>
                </a:lnTo>
                <a:lnTo>
                  <a:pt x="965453" y="368045"/>
                </a:lnTo>
                <a:lnTo>
                  <a:pt x="597408" y="736091"/>
                </a:lnTo>
                <a:lnTo>
                  <a:pt x="597408" y="552068"/>
                </a:lnTo>
                <a:lnTo>
                  <a:pt x="0" y="552068"/>
                </a:lnTo>
                <a:lnTo>
                  <a:pt x="0" y="184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26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5E7DB53-82B2-4EB6-BBBF-DB9F883783C1}"/>
              </a:ext>
            </a:extLst>
          </p:cNvPr>
          <p:cNvSpPr txBox="1"/>
          <p:nvPr/>
        </p:nvSpPr>
        <p:spPr>
          <a:xfrm>
            <a:off x="551180" y="386841"/>
            <a:ext cx="6504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indices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individual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DataFrames are</a:t>
            </a:r>
            <a:r>
              <a:rPr sz="1800" b="1" dirty="0">
                <a:latin typeface="Arial"/>
                <a:cs typeface="Arial"/>
              </a:rPr>
              <a:t> kept.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order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change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re-index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combined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DataFrame,</a:t>
            </a:r>
            <a:endParaRPr sz="1800">
              <a:latin typeface="Arial"/>
              <a:cs typeface="Arial"/>
            </a:endParaRPr>
          </a:p>
          <a:p>
            <a:pPr marL="1007744" indent="-81280">
              <a:lnSpc>
                <a:spcPct val="100000"/>
              </a:lnSpc>
              <a:buSzPct val="94444"/>
              <a:buChar char="•"/>
              <a:tabLst>
                <a:tab pos="1008380" algn="l"/>
              </a:tabLst>
            </a:pPr>
            <a:r>
              <a:rPr sz="1800" dirty="0">
                <a:latin typeface="Arial MT"/>
                <a:cs typeface="Arial MT"/>
              </a:rPr>
              <a:t>ignore_index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parameter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set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True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E3830F66-BA37-4127-8B71-B92138D4526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0542" y="1714500"/>
            <a:ext cx="681075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7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54F66543-54FD-4F2F-9F44-A21193441AC3}"/>
              </a:ext>
            </a:extLst>
          </p:cNvPr>
          <p:cNvSpPr txBox="1"/>
          <p:nvPr/>
        </p:nvSpPr>
        <p:spPr>
          <a:xfrm>
            <a:off x="754476" y="579089"/>
            <a:ext cx="94557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6830" algn="l"/>
              </a:tabLst>
            </a:pPr>
            <a:r>
              <a:rPr lang="en-US" sz="2400" b="1" spc="-100" dirty="0">
                <a:solidFill>
                  <a:srgbClr val="C00000"/>
                </a:solidFill>
                <a:cs typeface="Calibri Light"/>
              </a:rPr>
              <a:t>C</a:t>
            </a:r>
            <a:r>
              <a:rPr sz="2400" b="1" spc="-80" dirty="0">
                <a:solidFill>
                  <a:srgbClr val="C00000"/>
                </a:solidFill>
                <a:cs typeface="Calibri Light"/>
              </a:rPr>
              <a:t>on</a:t>
            </a:r>
            <a:r>
              <a:rPr sz="2400" b="1" spc="-110" dirty="0">
                <a:solidFill>
                  <a:srgbClr val="C00000"/>
                </a:solidFill>
                <a:cs typeface="Calibri Light"/>
              </a:rPr>
              <a:t>c</a:t>
            </a:r>
            <a:r>
              <a:rPr sz="2400" b="1" spc="-114" dirty="0">
                <a:solidFill>
                  <a:srgbClr val="C00000"/>
                </a:solidFill>
                <a:cs typeface="Calibri Light"/>
              </a:rPr>
              <a:t>a</a:t>
            </a:r>
            <a:r>
              <a:rPr sz="2400" b="1" spc="-105" dirty="0">
                <a:solidFill>
                  <a:srgbClr val="C00000"/>
                </a:solidFill>
                <a:cs typeface="Calibri Light"/>
              </a:rPr>
              <a:t>t</a:t>
            </a:r>
            <a:r>
              <a:rPr sz="2400" b="1" spc="-85" dirty="0">
                <a:solidFill>
                  <a:srgbClr val="C00000"/>
                </a:solidFill>
                <a:cs typeface="Calibri Light"/>
              </a:rPr>
              <a:t>e</a:t>
            </a:r>
            <a:r>
              <a:rPr sz="2400" b="1" spc="-80" dirty="0">
                <a:solidFill>
                  <a:srgbClr val="C00000"/>
                </a:solidFill>
                <a:cs typeface="Calibri Light"/>
              </a:rPr>
              <a:t>n</a:t>
            </a:r>
            <a:r>
              <a:rPr sz="2400" b="1" spc="-110" dirty="0">
                <a:solidFill>
                  <a:srgbClr val="C00000"/>
                </a:solidFill>
                <a:cs typeface="Calibri Light"/>
              </a:rPr>
              <a:t>at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e</a:t>
            </a:r>
            <a:r>
              <a:rPr sz="2400" b="1" spc="-160" dirty="0">
                <a:solidFill>
                  <a:srgbClr val="C00000"/>
                </a:solidFill>
                <a:cs typeface="Calibri Light"/>
              </a:rPr>
              <a:t> </a:t>
            </a:r>
            <a:r>
              <a:rPr lang="en-US" sz="2400" b="1" spc="-75" dirty="0" err="1">
                <a:solidFill>
                  <a:srgbClr val="C00000"/>
                </a:solidFill>
                <a:cs typeface="Calibri Light"/>
              </a:rPr>
              <a:t>D</a:t>
            </a:r>
            <a:r>
              <a:rPr sz="2400" b="1" spc="-105" dirty="0" err="1">
                <a:solidFill>
                  <a:srgbClr val="C00000"/>
                </a:solidFill>
                <a:cs typeface="Calibri Light"/>
              </a:rPr>
              <a:t>a</a:t>
            </a:r>
            <a:r>
              <a:rPr sz="2400" b="1" spc="-120" dirty="0" err="1">
                <a:solidFill>
                  <a:srgbClr val="C00000"/>
                </a:solidFill>
                <a:cs typeface="Calibri Light"/>
              </a:rPr>
              <a:t>t</a:t>
            </a:r>
            <a:r>
              <a:rPr sz="2400" b="1" spc="-95" dirty="0" err="1">
                <a:solidFill>
                  <a:srgbClr val="C00000"/>
                </a:solidFill>
                <a:cs typeface="Calibri Light"/>
              </a:rPr>
              <a:t>a</a:t>
            </a:r>
            <a:r>
              <a:rPr sz="2400" b="1" spc="-80" dirty="0" err="1">
                <a:solidFill>
                  <a:srgbClr val="C00000"/>
                </a:solidFill>
                <a:cs typeface="Calibri Light"/>
              </a:rPr>
              <a:t>f</a:t>
            </a:r>
            <a:r>
              <a:rPr sz="2400" b="1" spc="-135" dirty="0" err="1">
                <a:solidFill>
                  <a:srgbClr val="C00000"/>
                </a:solidFill>
                <a:cs typeface="Calibri Light"/>
              </a:rPr>
              <a:t>r</a:t>
            </a:r>
            <a:r>
              <a:rPr sz="2400" b="1" spc="-85" dirty="0" err="1">
                <a:solidFill>
                  <a:srgbClr val="C00000"/>
                </a:solidFill>
                <a:cs typeface="Calibri Light"/>
              </a:rPr>
              <a:t>a</a:t>
            </a:r>
            <a:r>
              <a:rPr sz="2400" b="1" spc="-100" dirty="0" err="1">
                <a:solidFill>
                  <a:srgbClr val="C00000"/>
                </a:solidFill>
                <a:cs typeface="Calibri Light"/>
              </a:rPr>
              <a:t>m</a:t>
            </a:r>
            <a:r>
              <a:rPr sz="2400" b="1" spc="-85" dirty="0" err="1">
                <a:solidFill>
                  <a:srgbClr val="C00000"/>
                </a:solidFill>
                <a:cs typeface="Calibri Light"/>
              </a:rPr>
              <a:t>e</a:t>
            </a:r>
            <a:r>
              <a:rPr sz="2400" b="1" dirty="0" err="1">
                <a:solidFill>
                  <a:srgbClr val="C00000"/>
                </a:solidFill>
                <a:cs typeface="Calibri Light"/>
              </a:rPr>
              <a:t>s</a:t>
            </a:r>
            <a:r>
              <a:rPr sz="2400" b="1" spc="-150" dirty="0">
                <a:solidFill>
                  <a:srgbClr val="C00000"/>
                </a:solidFill>
                <a:cs typeface="Calibri Light"/>
              </a:rPr>
              <a:t> </a:t>
            </a:r>
            <a:r>
              <a:rPr sz="2400" b="1" spc="-75" dirty="0">
                <a:solidFill>
                  <a:srgbClr val="C00000"/>
                </a:solidFill>
                <a:cs typeface="Calibri Light"/>
              </a:rPr>
              <a:t>ac</a:t>
            </a:r>
            <a:r>
              <a:rPr sz="2400" b="1" spc="-135" dirty="0">
                <a:solidFill>
                  <a:srgbClr val="C00000"/>
                </a:solidFill>
                <a:cs typeface="Calibri Light"/>
              </a:rPr>
              <a:t>r</a:t>
            </a:r>
            <a:r>
              <a:rPr sz="2400" b="1" spc="-85" dirty="0">
                <a:solidFill>
                  <a:srgbClr val="C00000"/>
                </a:solidFill>
                <a:cs typeface="Calibri Light"/>
              </a:rPr>
              <a:t>o</a:t>
            </a:r>
            <a:r>
              <a:rPr sz="2400" b="1" spc="-75" dirty="0">
                <a:solidFill>
                  <a:srgbClr val="C00000"/>
                </a:solidFill>
                <a:cs typeface="Calibri Light"/>
              </a:rPr>
              <a:t>s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s</a:t>
            </a:r>
            <a:r>
              <a:rPr lang="en-US" sz="2400" b="1" dirty="0">
                <a:solidFill>
                  <a:srgbClr val="C00000"/>
                </a:solidFill>
                <a:cs typeface="Calibri Light"/>
              </a:rPr>
              <a:t> </a:t>
            </a:r>
            <a:r>
              <a:rPr sz="2400" b="1" spc="-100" dirty="0">
                <a:solidFill>
                  <a:srgbClr val="C00000"/>
                </a:solidFill>
                <a:cs typeface="Calibri Light"/>
              </a:rPr>
              <a:t>c</a:t>
            </a:r>
            <a:r>
              <a:rPr sz="2400" b="1" spc="-80" dirty="0">
                <a:solidFill>
                  <a:srgbClr val="C00000"/>
                </a:solidFill>
                <a:cs typeface="Calibri Light"/>
              </a:rPr>
              <a:t>o</a:t>
            </a:r>
            <a:r>
              <a:rPr sz="2400" b="1" spc="-70" dirty="0">
                <a:solidFill>
                  <a:srgbClr val="C00000"/>
                </a:solidFill>
                <a:cs typeface="Calibri Light"/>
              </a:rPr>
              <a:t>l</a:t>
            </a:r>
            <a:r>
              <a:rPr sz="2400" b="1" spc="-80" dirty="0">
                <a:solidFill>
                  <a:srgbClr val="C00000"/>
                </a:solidFill>
                <a:cs typeface="Calibri Light"/>
              </a:rPr>
              <a:t>u</a:t>
            </a:r>
            <a:r>
              <a:rPr sz="2400" b="1" spc="-100" dirty="0">
                <a:solidFill>
                  <a:srgbClr val="C00000"/>
                </a:solidFill>
                <a:cs typeface="Calibri Light"/>
              </a:rPr>
              <a:t>m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n</a:t>
            </a:r>
            <a:r>
              <a:rPr sz="2400" b="1" spc="-160" dirty="0">
                <a:solidFill>
                  <a:srgbClr val="C00000"/>
                </a:solidFill>
                <a:cs typeface="Calibri Light"/>
              </a:rPr>
              <a:t> </a:t>
            </a:r>
            <a:r>
              <a:rPr sz="2400" b="1" spc="-90" dirty="0">
                <a:solidFill>
                  <a:srgbClr val="C00000"/>
                </a:solidFill>
                <a:cs typeface="Calibri Light"/>
              </a:rPr>
              <a:t>b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y</a:t>
            </a:r>
            <a:r>
              <a:rPr sz="2400" b="1" spc="-145" dirty="0">
                <a:solidFill>
                  <a:srgbClr val="C00000"/>
                </a:solidFill>
                <a:cs typeface="Calibri Light"/>
              </a:rPr>
              <a:t> </a:t>
            </a:r>
            <a:r>
              <a:rPr sz="2400" b="1" spc="-70" dirty="0">
                <a:solidFill>
                  <a:srgbClr val="C00000"/>
                </a:solidFill>
                <a:cs typeface="Calibri Light"/>
              </a:rPr>
              <a:t>s</a:t>
            </a:r>
            <a:r>
              <a:rPr sz="2400" b="1" spc="-100" dirty="0">
                <a:solidFill>
                  <a:srgbClr val="C00000"/>
                </a:solidFill>
                <a:cs typeface="Calibri Light"/>
              </a:rPr>
              <a:t>e</a:t>
            </a:r>
            <a:r>
              <a:rPr sz="2400" b="1" spc="-120" dirty="0">
                <a:solidFill>
                  <a:srgbClr val="C00000"/>
                </a:solidFill>
                <a:cs typeface="Calibri Light"/>
              </a:rPr>
              <a:t>t</a:t>
            </a:r>
            <a:r>
              <a:rPr sz="2400" b="1" spc="-75" dirty="0">
                <a:solidFill>
                  <a:srgbClr val="C00000"/>
                </a:solidFill>
                <a:cs typeface="Calibri Light"/>
              </a:rPr>
              <a:t>t</a:t>
            </a:r>
            <a:r>
              <a:rPr sz="2400" b="1" spc="-65" dirty="0">
                <a:solidFill>
                  <a:srgbClr val="C00000"/>
                </a:solidFill>
                <a:cs typeface="Calibri Light"/>
              </a:rPr>
              <a:t>i</a:t>
            </a:r>
            <a:r>
              <a:rPr sz="2400" b="1" spc="-85" dirty="0">
                <a:solidFill>
                  <a:srgbClr val="C00000"/>
                </a:solidFill>
                <a:cs typeface="Calibri Light"/>
              </a:rPr>
              <a:t>n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g</a:t>
            </a:r>
            <a:r>
              <a:rPr sz="2400" b="1" spc="-155" dirty="0">
                <a:solidFill>
                  <a:srgbClr val="C00000"/>
                </a:solidFill>
                <a:cs typeface="Calibri Light"/>
              </a:rPr>
              <a:t> 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(</a:t>
            </a:r>
            <a:r>
              <a:rPr sz="2400" b="1" spc="-135" dirty="0">
                <a:solidFill>
                  <a:srgbClr val="C00000"/>
                </a:solidFill>
                <a:cs typeface="Calibri Light"/>
              </a:rPr>
              <a:t> </a:t>
            </a:r>
            <a:r>
              <a:rPr sz="2400" b="1" spc="-105" dirty="0">
                <a:solidFill>
                  <a:srgbClr val="C00000"/>
                </a:solidFill>
                <a:cs typeface="Calibri Light"/>
              </a:rPr>
              <a:t>a</a:t>
            </a:r>
            <a:r>
              <a:rPr sz="2400" b="1" spc="-75" dirty="0">
                <a:solidFill>
                  <a:srgbClr val="C00000"/>
                </a:solidFill>
                <a:cs typeface="Calibri Light"/>
              </a:rPr>
              <a:t>x</a:t>
            </a:r>
            <a:r>
              <a:rPr sz="2400" b="1" spc="-70" dirty="0">
                <a:solidFill>
                  <a:srgbClr val="C00000"/>
                </a:solidFill>
                <a:cs typeface="Calibri Light"/>
              </a:rPr>
              <a:t>i</a:t>
            </a:r>
            <a:r>
              <a:rPr sz="2400" b="1" spc="-75" dirty="0">
                <a:solidFill>
                  <a:srgbClr val="C00000"/>
                </a:solidFill>
                <a:cs typeface="Calibri Light"/>
              </a:rPr>
              <a:t>s</a:t>
            </a:r>
            <a:r>
              <a:rPr sz="2400" b="1" spc="-85" dirty="0">
                <a:solidFill>
                  <a:srgbClr val="C00000"/>
                </a:solidFill>
                <a:cs typeface="Calibri Light"/>
              </a:rPr>
              <a:t>=1</a:t>
            </a:r>
            <a:r>
              <a:rPr sz="2400" b="1" spc="-80" dirty="0">
                <a:solidFill>
                  <a:srgbClr val="C00000"/>
                </a:solidFill>
                <a:cs typeface="Calibri Light"/>
              </a:rPr>
              <a:t>)</a:t>
            </a:r>
            <a:r>
              <a:rPr sz="2400" b="1" dirty="0">
                <a:solidFill>
                  <a:srgbClr val="C00000"/>
                </a:solidFill>
                <a:cs typeface="Calibri Light"/>
              </a:rPr>
              <a:t>:</a:t>
            </a: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F0E2AE00-DC80-40DB-B202-2291952D9B1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794" y="1584927"/>
            <a:ext cx="10916412" cy="2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2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6F1131FC-9159-491F-9D29-988B059BBAB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875" y="1102904"/>
            <a:ext cx="6067802" cy="1418004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023ED51D-C3DF-4AA4-BB15-EA79E04A714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875" y="3473060"/>
            <a:ext cx="6067802" cy="2518419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5BA55C34-597C-4619-82B1-38A2FB1B88B9}"/>
              </a:ext>
            </a:extLst>
          </p:cNvPr>
          <p:cNvSpPr txBox="1">
            <a:spLocks/>
          </p:cNvSpPr>
          <p:nvPr/>
        </p:nvSpPr>
        <p:spPr>
          <a:xfrm>
            <a:off x="353059" y="482600"/>
            <a:ext cx="1449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1" i="0">
                <a:solidFill>
                  <a:srgbClr val="2D663D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kern="0" spc="-5">
                <a:solidFill>
                  <a:srgbClr val="C00000"/>
                </a:solidFill>
                <a:latin typeface="Arial"/>
                <a:cs typeface="Arial"/>
              </a:rPr>
              <a:t>1.</a:t>
            </a:r>
            <a:r>
              <a:rPr lang="en-US" kern="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kern="0" spc="-5">
                <a:solidFill>
                  <a:srgbClr val="C00000"/>
                </a:solidFill>
                <a:latin typeface="Arial"/>
                <a:cs typeface="Arial"/>
              </a:rPr>
              <a:t>inner</a:t>
            </a:r>
            <a:r>
              <a:rPr lang="en-US" kern="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kern="0" spc="-5">
                <a:solidFill>
                  <a:srgbClr val="C00000"/>
                </a:solidFill>
                <a:latin typeface="Arial"/>
                <a:cs typeface="Arial"/>
              </a:rPr>
              <a:t>join</a:t>
            </a:r>
            <a:endParaRPr lang="en-US" kern="0" spc="-5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337A464-3295-4A14-BEED-37704AFC46F5}"/>
              </a:ext>
            </a:extLst>
          </p:cNvPr>
          <p:cNvSpPr txBox="1"/>
          <p:nvPr/>
        </p:nvSpPr>
        <p:spPr>
          <a:xfrm>
            <a:off x="353059" y="2937001"/>
            <a:ext cx="15043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2.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Outer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join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2" name="object 6">
            <a:extLst>
              <a:ext uri="{FF2B5EF4-FFF2-40B4-BE49-F238E27FC236}">
                <a16:creationId xmlns:a16="http://schemas.microsoft.com/office/drawing/2014/main" id="{ECFD9C2F-0D02-428C-903A-AA9A3670D624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8107" y="1637347"/>
            <a:ext cx="5365490" cy="35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96">
            <a:extLst>
              <a:ext uri="{FF2B5EF4-FFF2-40B4-BE49-F238E27FC236}">
                <a16:creationId xmlns:a16="http://schemas.microsoft.com/office/drawing/2014/main" id="{994CF999-D86B-458B-903F-1A9B2D5C330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3E969E2-4F71-4A1F-87B0-D843A70FC79C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ounded Rectangle 96">
            <a:extLst>
              <a:ext uri="{FF2B5EF4-FFF2-40B4-BE49-F238E27FC236}">
                <a16:creationId xmlns:a16="http://schemas.microsoft.com/office/drawing/2014/main" id="{2171453B-E07B-450D-8354-833932678A91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ounded Rectangle 96">
            <a:extLst>
              <a:ext uri="{FF2B5EF4-FFF2-40B4-BE49-F238E27FC236}">
                <a16:creationId xmlns:a16="http://schemas.microsoft.com/office/drawing/2014/main" id="{9B653E01-3472-46B5-90DA-B600C5B315D8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545348B2-477F-4F23-B82B-4B6E7BA0AA3E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Rounded Rectangle 96">
            <a:extLst>
              <a:ext uri="{FF2B5EF4-FFF2-40B4-BE49-F238E27FC236}">
                <a16:creationId xmlns:a16="http://schemas.microsoft.com/office/drawing/2014/main" id="{6A00B856-8A13-4964-B50C-4CAD4C23CDC2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FB12ADBE-BF31-4808-84DD-447B95AAC4C7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31B873-2397-41D9-A15E-7796FB7EF966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Rounded Rectangle 96">
            <a:extLst>
              <a:ext uri="{FF2B5EF4-FFF2-40B4-BE49-F238E27FC236}">
                <a16:creationId xmlns:a16="http://schemas.microsoft.com/office/drawing/2014/main" id="{636390ED-E6FD-46D2-BF65-0E46725E6118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5C30C-E43C-4957-8354-C94DC49C9257}"/>
              </a:ext>
            </a:extLst>
          </p:cNvPr>
          <p:cNvSpPr txBox="1"/>
          <p:nvPr/>
        </p:nvSpPr>
        <p:spPr>
          <a:xfrm>
            <a:off x="5333512" y="3832403"/>
            <a:ext cx="386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concatenate for combining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DataFrames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across rows or 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5B47C-08A9-417E-BE69-061F16572A42}"/>
              </a:ext>
            </a:extLst>
          </p:cNvPr>
          <p:cNvSpPr txBox="1"/>
          <p:nvPr/>
        </p:nvSpPr>
        <p:spPr>
          <a:xfrm>
            <a:off x="7877052" y="1517268"/>
            <a:ext cx="315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Pandas Group By operations on real-world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12A2D-CCF3-403A-8A5A-A3BAC300EF02}"/>
              </a:ext>
            </a:extLst>
          </p:cNvPr>
          <p:cNvSpPr txBox="1"/>
          <p:nvPr/>
        </p:nvSpPr>
        <p:spPr>
          <a:xfrm>
            <a:off x="4044898" y="5076693"/>
            <a:ext cx="368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work with time-series data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1B00A815-53FC-4532-999F-F9E08E7F2DE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CFFFE-52A7-4864-B90F-6564BC9DD7FD}"/>
              </a:ext>
            </a:extLst>
          </p:cNvPr>
          <p:cNvSpPr txBox="1"/>
          <p:nvPr/>
        </p:nvSpPr>
        <p:spPr>
          <a:xfrm>
            <a:off x="6566560" y="2711094"/>
            <a:ext cx="368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split-apply-combine chain of operations 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42617-9FDD-48D8-A361-2B04F65260FA}"/>
              </a:ext>
            </a:extLst>
          </p:cNvPr>
          <p:cNvSpPr txBox="1"/>
          <p:nvPr/>
        </p:nvSpPr>
        <p:spPr>
          <a:xfrm>
            <a:off x="397272" y="862707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Session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 pitchFamily="34" charset="0"/>
              </a:rPr>
              <a:t>  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rPr>
              <a:t>Objectives</a:t>
            </a:r>
            <a:endParaRPr kumimoji="0" lang="en-US" altLang="ko-KR" sz="4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CF150-94D2-4C91-8FAD-69125A0C44D8}"/>
              </a:ext>
            </a:extLst>
          </p:cNvPr>
          <p:cNvSpPr txBox="1"/>
          <p:nvPr/>
        </p:nvSpPr>
        <p:spPr>
          <a:xfrm>
            <a:off x="6527713" y="1286435"/>
            <a:ext cx="88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4E3E3-AE67-484A-B23C-2491A8E17FDE}"/>
              </a:ext>
            </a:extLst>
          </p:cNvPr>
          <p:cNvSpPr txBox="1"/>
          <p:nvPr/>
        </p:nvSpPr>
        <p:spPr>
          <a:xfrm>
            <a:off x="5248286" y="2431222"/>
            <a:ext cx="88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A0F7A9-ECEC-4056-8CA8-B9C92B3FEC85}"/>
              </a:ext>
            </a:extLst>
          </p:cNvPr>
          <p:cNvSpPr txBox="1"/>
          <p:nvPr/>
        </p:nvSpPr>
        <p:spPr>
          <a:xfrm>
            <a:off x="4009513" y="3601570"/>
            <a:ext cx="88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7CBA6-A580-4551-85BD-97ED1D1DE9BA}"/>
              </a:ext>
            </a:extLst>
          </p:cNvPr>
          <p:cNvSpPr txBox="1"/>
          <p:nvPr/>
        </p:nvSpPr>
        <p:spPr>
          <a:xfrm>
            <a:off x="2720349" y="4716691"/>
            <a:ext cx="88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626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60193B4C-EDA1-4AD3-81C0-43AA4641FCCD}"/>
              </a:ext>
            </a:extLst>
          </p:cNvPr>
          <p:cNvSpPr txBox="1"/>
          <p:nvPr/>
        </p:nvSpPr>
        <p:spPr>
          <a:xfrm>
            <a:off x="1063752" y="2389378"/>
            <a:ext cx="2919095" cy="17818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Pandas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provides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label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DataFrames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 that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know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part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DataFrame.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pass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list of combined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DataFrames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keys</a:t>
            </a:r>
            <a:r>
              <a:rPr sz="18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E2AA9783-89DE-464E-BF20-778746E8608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6588" y="725573"/>
            <a:ext cx="5983945" cy="49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1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E4F7AAD-079A-4DA2-96DC-FF4FA9AC2247}"/>
              </a:ext>
            </a:extLst>
          </p:cNvPr>
          <p:cNvSpPr txBox="1"/>
          <p:nvPr/>
        </p:nvSpPr>
        <p:spPr>
          <a:xfrm>
            <a:off x="447520" y="837102"/>
            <a:ext cx="11088951" cy="3556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work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with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time-series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  <a:p>
            <a:pPr marL="469900" marR="508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Pandas </a:t>
            </a:r>
            <a:r>
              <a:rPr sz="1800" dirty="0">
                <a:latin typeface="Arial MT"/>
                <a:cs typeface="Arial MT"/>
              </a:rPr>
              <a:t>was developed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 context of </a:t>
            </a:r>
            <a:r>
              <a:rPr sz="1800" spc="-5" dirty="0">
                <a:latin typeface="Arial MT"/>
                <a:cs typeface="Arial MT"/>
              </a:rPr>
              <a:t>financial </a:t>
            </a:r>
            <a:r>
              <a:rPr sz="1800" dirty="0">
                <a:latin typeface="Arial MT"/>
                <a:cs typeface="Arial MT"/>
              </a:rPr>
              <a:t>modeling, </a:t>
            </a:r>
            <a:r>
              <a:rPr sz="1800" spc="-5" dirty="0">
                <a:latin typeface="Arial MT"/>
                <a:cs typeface="Arial MT"/>
              </a:rPr>
              <a:t>so as you might </a:t>
            </a:r>
            <a:r>
              <a:rPr sz="1800" dirty="0">
                <a:latin typeface="Arial MT"/>
                <a:cs typeface="Arial MT"/>
              </a:rPr>
              <a:t>expect, it contains </a:t>
            </a:r>
            <a:r>
              <a:rPr sz="1800" spc="-5" dirty="0">
                <a:latin typeface="Arial MT"/>
                <a:cs typeface="Arial MT"/>
              </a:rPr>
              <a:t>a fairly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extensive</a:t>
            </a:r>
            <a:r>
              <a:rPr sz="1800" dirty="0">
                <a:latin typeface="Arial MT"/>
                <a:cs typeface="Arial MT"/>
              </a:rPr>
              <a:t> set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working 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time-indexed </a:t>
            </a:r>
            <a:r>
              <a:rPr sz="1800" dirty="0">
                <a:latin typeface="Arial MT"/>
                <a:cs typeface="Arial MT"/>
              </a:rPr>
              <a:t>data.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flavors,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discuss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here:</a:t>
            </a:r>
          </a:p>
          <a:p>
            <a:pPr marL="1007744" lvl="1" indent="-81280" algn="just">
              <a:lnSpc>
                <a:spcPct val="100000"/>
              </a:lnSpc>
              <a:spcBef>
                <a:spcPts val="1490"/>
              </a:spcBef>
              <a:buSzPct val="94444"/>
              <a:buFont typeface="Arial MT"/>
              <a:buChar char="•"/>
              <a:tabLst>
                <a:tab pos="1008380" algn="l"/>
              </a:tabLst>
            </a:pP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stamps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particular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moments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time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4th,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2015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7:00am).</a:t>
            </a:r>
            <a:endParaRPr sz="1800" dirty="0">
              <a:latin typeface="Arial MT"/>
              <a:cs typeface="Arial MT"/>
            </a:endParaRPr>
          </a:p>
          <a:p>
            <a:pPr marL="927100" marR="145415" lvl="1" algn="just">
              <a:lnSpc>
                <a:spcPct val="100000"/>
              </a:lnSpc>
              <a:spcBef>
                <a:spcPts val="670"/>
              </a:spcBef>
              <a:buSzPct val="94444"/>
              <a:buFont typeface="Arial MT"/>
              <a:buChar char="•"/>
              <a:tabLst>
                <a:tab pos="1008380" algn="l"/>
              </a:tabLst>
            </a:pP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intervals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periods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beginning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point;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 example,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year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2015.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Periods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usually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intervals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uniform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does</a:t>
            </a:r>
            <a:r>
              <a:rPr sz="1800" dirty="0">
                <a:latin typeface="Arial MT"/>
                <a:cs typeface="Arial MT"/>
              </a:rPr>
              <a:t> not</a:t>
            </a:r>
            <a:r>
              <a:rPr sz="1800" spc="-5" dirty="0">
                <a:latin typeface="Arial MT"/>
                <a:cs typeface="Arial MT"/>
              </a:rPr>
              <a:t> overlap </a:t>
            </a:r>
            <a:r>
              <a:rPr sz="1800" dirty="0">
                <a:latin typeface="Arial MT"/>
                <a:cs typeface="Arial MT"/>
              </a:rPr>
              <a:t>(e.g., </a:t>
            </a:r>
            <a:r>
              <a:rPr sz="1800" spc="-5" dirty="0">
                <a:latin typeface="Arial MT"/>
                <a:cs typeface="Arial MT"/>
              </a:rPr>
              <a:t>24 </a:t>
            </a:r>
            <a:r>
              <a:rPr sz="1800" dirty="0">
                <a:latin typeface="Arial MT"/>
                <a:cs typeface="Arial MT"/>
              </a:rPr>
              <a:t>hour-long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periods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comprising </a:t>
            </a:r>
            <a:r>
              <a:rPr sz="1800" dirty="0">
                <a:latin typeface="Arial MT"/>
                <a:cs typeface="Arial MT"/>
              </a:rPr>
              <a:t>days).</a:t>
            </a:r>
          </a:p>
          <a:p>
            <a:pPr marL="1007744" lvl="1" indent="-81280" algn="just">
              <a:lnSpc>
                <a:spcPct val="100000"/>
              </a:lnSpc>
              <a:spcBef>
                <a:spcPts val="1490"/>
              </a:spcBef>
              <a:buSzPct val="94444"/>
              <a:buFont typeface="Arial MT"/>
              <a:buChar char="•"/>
              <a:tabLst>
                <a:tab pos="1008380" algn="l"/>
              </a:tabLst>
            </a:pPr>
            <a:r>
              <a:rPr sz="1800" i="1" spc="-10" dirty="0">
                <a:latin typeface="Arial"/>
                <a:cs typeface="Arial"/>
              </a:rPr>
              <a:t>Time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deltas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durations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exact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22.56</a:t>
            </a:r>
            <a:r>
              <a:rPr sz="1800" dirty="0">
                <a:latin typeface="Arial MT"/>
                <a:cs typeface="Arial MT"/>
              </a:rPr>
              <a:t> seconds).</a:t>
            </a:r>
          </a:p>
        </p:txBody>
      </p:sp>
    </p:spTree>
    <p:extLst>
      <p:ext uri="{BB962C8B-B14F-4D97-AF65-F5344CB8AC3E}">
        <p14:creationId xmlns:p14="http://schemas.microsoft.com/office/powerpoint/2010/main" val="229289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23D937F-00A2-46A2-BA80-237312BF8877}"/>
              </a:ext>
            </a:extLst>
          </p:cNvPr>
          <p:cNvSpPr txBox="1">
            <a:spLocks/>
          </p:cNvSpPr>
          <p:nvPr/>
        </p:nvSpPr>
        <p:spPr>
          <a:xfrm>
            <a:off x="379729" y="526130"/>
            <a:ext cx="11326495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1" i="0">
                <a:solidFill>
                  <a:srgbClr val="2D663D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kern="0" spc="-15" dirty="0">
                <a:solidFill>
                  <a:srgbClr val="C00000"/>
                </a:solidFill>
                <a:latin typeface="Calibri"/>
                <a:cs typeface="Calibri"/>
              </a:rPr>
              <a:t>Convert</a:t>
            </a:r>
            <a:r>
              <a:rPr lang="en-GB" kern="0" spc="-5" dirty="0">
                <a:solidFill>
                  <a:srgbClr val="C00000"/>
                </a:solidFill>
                <a:latin typeface="Calibri"/>
                <a:cs typeface="Calibri"/>
              </a:rPr>
              <a:t> our </a:t>
            </a:r>
            <a:r>
              <a:rPr lang="en-GB" kern="0" spc="-15" dirty="0">
                <a:solidFill>
                  <a:srgbClr val="C00000"/>
                </a:solidFill>
                <a:latin typeface="Calibri"/>
                <a:cs typeface="Calibri"/>
              </a:rPr>
              <a:t>date</a:t>
            </a:r>
            <a:r>
              <a:rPr lang="en-GB" kern="0" spc="-5" dirty="0">
                <a:solidFill>
                  <a:srgbClr val="C00000"/>
                </a:solidFill>
                <a:latin typeface="Calibri"/>
                <a:cs typeface="Calibri"/>
              </a:rPr>
              <a:t> columns</a:t>
            </a:r>
            <a:r>
              <a:rPr lang="en-GB" kern="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kern="0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lang="en-GB" kern="0" spc="-10" dirty="0">
                <a:solidFill>
                  <a:srgbClr val="C00000"/>
                </a:solidFill>
                <a:latin typeface="Calibri"/>
                <a:cs typeface="Calibri"/>
              </a:rPr>
              <a:t>datetime</a:t>
            </a:r>
          </a:p>
          <a:p>
            <a:pPr marL="12700" marR="5080">
              <a:spcBef>
                <a:spcPts val="15"/>
              </a:spcBef>
            </a:pP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Now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lang="en-GB" sz="1800" b="0" kern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know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5" dirty="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lang="en-GB" sz="1800" b="0" kern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column</a:t>
            </a:r>
            <a:r>
              <a:rPr lang="en-GB" sz="1800" b="0" kern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isn't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being</a:t>
            </a:r>
            <a:r>
              <a:rPr lang="en-GB" sz="1800" b="0" kern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5" dirty="0">
                <a:solidFill>
                  <a:srgbClr val="000000"/>
                </a:solidFill>
                <a:latin typeface="Calibri"/>
                <a:cs typeface="Calibri"/>
              </a:rPr>
              <a:t>recognized</a:t>
            </a:r>
            <a:r>
              <a:rPr lang="en-GB" sz="1800" b="0" kern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date,</a:t>
            </a:r>
            <a:r>
              <a:rPr lang="en-GB" sz="1800" b="0" kern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it's time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5" dirty="0">
                <a:solidFill>
                  <a:srgbClr val="000000"/>
                </a:solidFill>
                <a:latin typeface="Calibri"/>
                <a:cs typeface="Calibri"/>
              </a:rPr>
              <a:t>convert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so that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5" dirty="0">
                <a:solidFill>
                  <a:srgbClr val="000000"/>
                </a:solidFill>
                <a:latin typeface="Calibri"/>
                <a:cs typeface="Calibri"/>
              </a:rPr>
              <a:t>recognized</a:t>
            </a:r>
            <a:r>
              <a:rPr lang="en-GB" sz="1800" b="0" kern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as a </a:t>
            </a:r>
            <a:r>
              <a:rPr lang="en-GB" sz="1800" b="0" kern="0" spc="-3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date.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This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called</a:t>
            </a:r>
            <a:r>
              <a:rPr lang="en-GB" sz="1800" b="0" kern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"parsing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dates"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because</a:t>
            </a:r>
            <a:r>
              <a:rPr lang="en-GB" sz="1800" b="0" kern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15" dirty="0">
                <a:solidFill>
                  <a:srgbClr val="000000"/>
                </a:solidFill>
                <a:latin typeface="Calibri"/>
                <a:cs typeface="Calibri"/>
              </a:rPr>
              <a:t>we're</a:t>
            </a:r>
            <a:r>
              <a:rPr lang="en-GB" sz="1800" b="0" kern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taking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 string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lang="en-GB" sz="1800" b="0" kern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identifying</a:t>
            </a:r>
            <a:r>
              <a:rPr lang="en-GB" sz="1800" b="0" kern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dirty="0">
                <a:solidFill>
                  <a:srgbClr val="000000"/>
                </a:solidFill>
                <a:latin typeface="Calibri"/>
                <a:cs typeface="Calibri"/>
              </a:rPr>
              <a:t>its </a:t>
            </a:r>
            <a:r>
              <a:rPr lang="en-GB" sz="1800" b="0" kern="0" spc="-10" dirty="0">
                <a:solidFill>
                  <a:srgbClr val="000000"/>
                </a:solidFill>
                <a:latin typeface="Calibri"/>
                <a:cs typeface="Calibri"/>
              </a:rPr>
              <a:t>component</a:t>
            </a:r>
            <a:r>
              <a:rPr lang="en-GB" sz="1800" b="0" kern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0" kern="0" spc="-5" dirty="0">
                <a:solidFill>
                  <a:srgbClr val="000000"/>
                </a:solidFill>
                <a:latin typeface="Calibri"/>
                <a:cs typeface="Calibri"/>
              </a:rPr>
              <a:t>parts.</a:t>
            </a:r>
            <a:endParaRPr lang="en-GB" sz="1800" kern="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5ED8329-E121-4ACC-9D5E-7516A5D3887C}"/>
              </a:ext>
            </a:extLst>
          </p:cNvPr>
          <p:cNvSpPr txBox="1"/>
          <p:nvPr/>
        </p:nvSpPr>
        <p:spPr>
          <a:xfrm>
            <a:off x="379729" y="1918461"/>
            <a:ext cx="109397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cs typeface="Calibri"/>
              </a:rPr>
              <a:t>We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can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pandas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what</a:t>
            </a:r>
            <a:r>
              <a:rPr dirty="0">
                <a:solidFill>
                  <a:prstClr val="black"/>
                </a:solidFill>
                <a:cs typeface="Calibri"/>
              </a:rPr>
              <a:t> the</a:t>
            </a:r>
            <a:r>
              <a:rPr spc="2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format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 our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dates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are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with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guide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called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as "strftime </a:t>
            </a:r>
            <a:r>
              <a:rPr spc="-5" dirty="0">
                <a:solidFill>
                  <a:prstClr val="black"/>
                </a:solidFill>
                <a:cs typeface="Calibri"/>
              </a:rPr>
              <a:t>directive",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which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you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can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find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more 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information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on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at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this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link. </a:t>
            </a:r>
            <a:r>
              <a:rPr spc="-5" dirty="0">
                <a:solidFill>
                  <a:prstClr val="black"/>
                </a:solidFill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basic </a:t>
            </a:r>
            <a:r>
              <a:rPr dirty="0">
                <a:solidFill>
                  <a:prstClr val="black"/>
                </a:solidFill>
                <a:cs typeface="Calibri"/>
              </a:rPr>
              <a:t>idea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is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that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you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need</a:t>
            </a:r>
            <a:r>
              <a:rPr spc="2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to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point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out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which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parts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date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are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where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and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what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punctuation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is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between</a:t>
            </a:r>
            <a:r>
              <a:rPr spc="3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them.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There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are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lots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possible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parts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cs typeface="Calibri"/>
              </a:rPr>
              <a:t>a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date,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but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most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common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are</a:t>
            </a:r>
            <a:r>
              <a:rPr dirty="0">
                <a:solidFill>
                  <a:prstClr val="black"/>
                </a:solidFill>
                <a:cs typeface="Calibri"/>
              </a:rPr>
              <a:t> %d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45" dirty="0">
                <a:solidFill>
                  <a:prstClr val="black"/>
                </a:solidFill>
                <a:cs typeface="Calibri"/>
              </a:rPr>
              <a:t>day,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%m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month,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%y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cs typeface="Calibri"/>
              </a:rPr>
              <a:t>two-digit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year</a:t>
            </a:r>
            <a:r>
              <a:rPr dirty="0">
                <a:solidFill>
                  <a:prstClr val="black"/>
                </a:solidFill>
                <a:cs typeface="Calibri"/>
              </a:rPr>
              <a:t> and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%Y </a:t>
            </a:r>
            <a:r>
              <a:rPr spc="-15" dirty="0">
                <a:solidFill>
                  <a:prstClr val="black"/>
                </a:solidFill>
                <a:cs typeface="Calibri"/>
              </a:rPr>
              <a:t>for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a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four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digit</a:t>
            </a:r>
            <a:r>
              <a:rPr spc="20" dirty="0">
                <a:solidFill>
                  <a:prstClr val="black"/>
                </a:solidFill>
                <a:cs typeface="Calibri"/>
              </a:rPr>
              <a:t> </a:t>
            </a:r>
            <a:r>
              <a:rPr spc="-45" dirty="0">
                <a:solidFill>
                  <a:prstClr val="black"/>
                </a:solidFill>
                <a:cs typeface="Calibri"/>
              </a:rPr>
              <a:t>year.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0"/>
              </a:spcBef>
            </a:pPr>
            <a:endParaRPr sz="175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-5" dirty="0">
                <a:solidFill>
                  <a:srgbClr val="C00000"/>
                </a:solidFill>
                <a:cs typeface="Calibri"/>
              </a:rPr>
              <a:t>Some</a:t>
            </a:r>
            <a:r>
              <a:rPr spc="-30" dirty="0">
                <a:solidFill>
                  <a:srgbClr val="C00000"/>
                </a:solidFill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cs typeface="Calibri"/>
              </a:rPr>
              <a:t>examples:</a:t>
            </a:r>
            <a:endParaRPr dirty="0">
              <a:solidFill>
                <a:srgbClr val="C00000"/>
              </a:solidFill>
              <a:cs typeface="Calibri"/>
            </a:endParaRPr>
          </a:p>
          <a:p>
            <a:pPr>
              <a:spcBef>
                <a:spcPts val="25"/>
              </a:spcBef>
            </a:pPr>
            <a:endParaRPr sz="1750" dirty="0">
              <a:solidFill>
                <a:prstClr val="black"/>
              </a:solidFill>
              <a:cs typeface="Calibri"/>
            </a:endParaRPr>
          </a:p>
          <a:p>
            <a:pPr marL="1136650" marR="6141720">
              <a:spcBef>
                <a:spcPts val="5"/>
              </a:spcBef>
            </a:pPr>
            <a:r>
              <a:rPr dirty="0">
                <a:solidFill>
                  <a:prstClr val="black"/>
                </a:solidFill>
                <a:cs typeface="Calibri"/>
              </a:rPr>
              <a:t>1/17/07 has the </a:t>
            </a:r>
            <a:r>
              <a:rPr spc="-10" dirty="0">
                <a:solidFill>
                  <a:prstClr val="black"/>
                </a:solidFill>
                <a:cs typeface="Calibri"/>
              </a:rPr>
              <a:t>format </a:t>
            </a:r>
            <a:r>
              <a:rPr spc="-5" dirty="0">
                <a:solidFill>
                  <a:prstClr val="black"/>
                </a:solidFill>
                <a:cs typeface="Calibri"/>
              </a:rPr>
              <a:t>"%m/%d/%y" 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17-1-2007 </a:t>
            </a:r>
            <a:r>
              <a:rPr dirty="0">
                <a:solidFill>
                  <a:prstClr val="black"/>
                </a:solidFill>
                <a:cs typeface="Calibri"/>
              </a:rPr>
              <a:t>has</a:t>
            </a:r>
            <a:r>
              <a:rPr spc="-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format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"%d-%m-%Y“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0"/>
              </a:spcBef>
            </a:pPr>
            <a:endParaRPr sz="1750" dirty="0">
              <a:solidFill>
                <a:prstClr val="black"/>
              </a:solidFill>
              <a:cs typeface="Calibri"/>
            </a:endParaRPr>
          </a:p>
          <a:p>
            <a:pPr marL="12700" marR="836294"/>
            <a:r>
              <a:rPr spc="-5" dirty="0">
                <a:solidFill>
                  <a:prstClr val="black"/>
                </a:solidFill>
                <a:cs typeface="Calibri"/>
              </a:rPr>
              <a:t>Looking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back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up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at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head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of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"date"</a:t>
            </a:r>
            <a:r>
              <a:rPr spc="2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column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in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4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landslides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dataset,</a:t>
            </a:r>
            <a:r>
              <a:rPr spc="10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we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can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see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that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it's in</a:t>
            </a:r>
            <a:r>
              <a:rPr spc="15" dirty="0">
                <a:solidFill>
                  <a:prstClr val="black"/>
                </a:solidFill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format </a:t>
            </a:r>
            <a:r>
              <a:rPr spc="-390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"month/day/two-digit</a:t>
            </a:r>
            <a:r>
              <a:rPr spc="25" dirty="0">
                <a:solidFill>
                  <a:prstClr val="black"/>
                </a:solidFill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cs typeface="Calibri"/>
              </a:rPr>
              <a:t>year"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3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90463F3-F909-452F-A1DE-4CD7A30DC199}"/>
              </a:ext>
            </a:extLst>
          </p:cNvPr>
          <p:cNvSpPr txBox="1"/>
          <p:nvPr/>
        </p:nvSpPr>
        <p:spPr>
          <a:xfrm>
            <a:off x="171957" y="158242"/>
            <a:ext cx="10288905" cy="300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085" algn="l"/>
              </a:tabLst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Pandas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Group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operations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real-world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20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729739" marR="963294" indent="-137160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: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1.Splitting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endParaRPr sz="1800" dirty="0">
              <a:latin typeface="Calibri"/>
              <a:cs typeface="Calibri"/>
            </a:endParaRPr>
          </a:p>
          <a:p>
            <a:pPr marL="1729739" marR="63430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2.Applying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3.Combining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</a:t>
            </a:r>
            <a:endParaRPr sz="18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situations,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functionality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subset.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</a:t>
            </a:r>
          </a:p>
          <a:p>
            <a:pPr marL="3581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functionality,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</a:p>
          <a:p>
            <a:pPr marL="2072639" indent="-342900">
              <a:lnSpc>
                <a:spcPct val="100000"/>
              </a:lnSpc>
              <a:buAutoNum type="arabicPeriod"/>
              <a:tabLst>
                <a:tab pos="2072005" algn="l"/>
                <a:tab pos="2072639" algn="l"/>
              </a:tabLst>
            </a:pPr>
            <a:r>
              <a:rPr sz="1800" spc="-10" dirty="0">
                <a:latin typeface="Calibri"/>
                <a:cs typeface="Calibri"/>
              </a:rPr>
              <a:t>Aggregation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5" dirty="0">
                <a:latin typeface="Calibri"/>
                <a:cs typeface="Calibri"/>
              </a:rPr>
              <a:t> computing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summary</a:t>
            </a:r>
            <a:r>
              <a:rPr sz="1800" spc="-15" dirty="0">
                <a:latin typeface="Calibri"/>
                <a:cs typeface="Calibri"/>
              </a:rPr>
              <a:t> statistic</a:t>
            </a:r>
            <a:endParaRPr sz="1800" dirty="0">
              <a:latin typeface="Calibri"/>
              <a:cs typeface="Calibri"/>
            </a:endParaRPr>
          </a:p>
          <a:p>
            <a:pPr marL="2072639" indent="-342900">
              <a:lnSpc>
                <a:spcPct val="100000"/>
              </a:lnSpc>
              <a:buAutoNum type="arabicPeriod"/>
              <a:tabLst>
                <a:tab pos="2072005" algn="l"/>
                <a:tab pos="2072639" algn="l"/>
              </a:tabLst>
            </a:pPr>
            <a:r>
              <a:rPr sz="1800" dirty="0">
                <a:latin typeface="Calibri"/>
                <a:cs typeface="Calibri"/>
              </a:rPr>
              <a:t>Apply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20" dirty="0">
                <a:latin typeface="Calibri"/>
                <a:cs typeface="Calibri"/>
              </a:rPr>
              <a:t>Transformation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-5" dirty="0">
                <a:latin typeface="Calibri"/>
                <a:cs typeface="Calibri"/>
              </a:rPr>
              <a:t> 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group-specific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endParaRPr sz="1800" dirty="0">
              <a:latin typeface="Calibri"/>
              <a:cs typeface="Calibri"/>
            </a:endParaRPr>
          </a:p>
          <a:p>
            <a:pPr marL="2072639" indent="-342900">
              <a:lnSpc>
                <a:spcPct val="100000"/>
              </a:lnSpc>
              <a:buAutoNum type="arabicPeriod"/>
              <a:tabLst>
                <a:tab pos="2072005" algn="l"/>
                <a:tab pos="2072639" algn="l"/>
              </a:tabLst>
            </a:pPr>
            <a:r>
              <a:rPr sz="1800" spc="-10" dirty="0">
                <a:latin typeface="Calibri"/>
                <a:cs typeface="Calibri"/>
              </a:rPr>
              <a:t>Filtration</a:t>
            </a:r>
            <a:r>
              <a:rPr sz="1800" dirty="0">
                <a:latin typeface="Calibri"/>
                <a:cs typeface="Calibri"/>
              </a:rPr>
              <a:t> −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discarding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5D8F5F3-D154-49C9-AB9A-8B8F5A77699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912" y="3446526"/>
            <a:ext cx="8524494" cy="254730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3E87EF12-65C8-46ED-8343-0CCBD34C4A2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3241" y="2348483"/>
            <a:ext cx="2350114" cy="35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154F794-ADF7-464E-BB60-A3EA1D209712}"/>
              </a:ext>
            </a:extLst>
          </p:cNvPr>
          <p:cNvSpPr txBox="1"/>
          <p:nvPr/>
        </p:nvSpPr>
        <p:spPr>
          <a:xfrm>
            <a:off x="253238" y="1142491"/>
            <a:ext cx="77089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Pandas</a:t>
            </a:r>
            <a:r>
              <a:rPr sz="1800" spc="-5" dirty="0">
                <a:latin typeface="Calibri"/>
                <a:cs typeface="Calibri"/>
              </a:rPr>
              <a:t> 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objects.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-20" dirty="0">
                <a:latin typeface="Calibri"/>
                <a:cs typeface="Calibri"/>
              </a:rPr>
              <a:t> like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obj.groupby('key')</a:t>
            </a:r>
            <a:endParaRPr sz="1800" dirty="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obj.groupby(['key1','key2'])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Key: </a:t>
            </a:r>
            <a:r>
              <a:rPr sz="18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column name</a:t>
            </a:r>
            <a:endParaRPr sz="18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how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6864068-9F43-4364-ABDA-13EA4477EBD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848" y="3729636"/>
            <a:ext cx="6486147" cy="55277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91C245D-A9BA-4C39-8E9B-4F0913F17D9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0848" y="1765250"/>
            <a:ext cx="3786133" cy="4144132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A557B471-FD74-47A3-BFC8-79E95507ADB4}"/>
              </a:ext>
            </a:extLst>
          </p:cNvPr>
          <p:cNvSpPr txBox="1">
            <a:spLocks/>
          </p:cNvSpPr>
          <p:nvPr/>
        </p:nvSpPr>
        <p:spPr>
          <a:xfrm>
            <a:off x="253238" y="398017"/>
            <a:ext cx="131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1.Spli</a:t>
            </a:r>
            <a:r>
              <a:rPr lang="en-US"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</a:p>
        </p:txBody>
      </p:sp>
    </p:spTree>
    <p:extLst>
      <p:ext uri="{BB962C8B-B14F-4D97-AF65-F5344CB8AC3E}">
        <p14:creationId xmlns:p14="http://schemas.microsoft.com/office/powerpoint/2010/main" val="42929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3EC064E-F40A-4C54-85E2-052016E77F0F}"/>
              </a:ext>
            </a:extLst>
          </p:cNvPr>
          <p:cNvSpPr txBox="1">
            <a:spLocks/>
          </p:cNvSpPr>
          <p:nvPr/>
        </p:nvSpPr>
        <p:spPr>
          <a:xfrm>
            <a:off x="551180" y="839723"/>
            <a:ext cx="532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15" dirty="0" err="1">
                <a:solidFill>
                  <a:srgbClr val="C00000"/>
                </a:solidFill>
                <a:latin typeface="Calibri"/>
                <a:cs typeface="Calibri"/>
              </a:rPr>
              <a:t>groupby.groups</a:t>
            </a:r>
            <a:r>
              <a:rPr lang="en-GB"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lang="en-GB" sz="1800" b="1" spc="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 b="1" spc="-10" dirty="0">
                <a:solidFill>
                  <a:srgbClr val="000000"/>
                </a:solidFill>
                <a:latin typeface="Calibri"/>
                <a:cs typeface="Calibri"/>
              </a:rPr>
              <a:t>return</a:t>
            </a:r>
            <a:r>
              <a:rPr lang="en-GB"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1" spc="-5" dirty="0" err="1">
                <a:solidFill>
                  <a:srgbClr val="000000"/>
                </a:solidFill>
                <a:latin typeface="Calibri"/>
                <a:cs typeface="Calibri"/>
              </a:rPr>
              <a:t>dict</a:t>
            </a:r>
            <a:r>
              <a:rPr lang="en-GB" sz="1800" b="1" spc="-5" dirty="0">
                <a:solidFill>
                  <a:srgbClr val="000000"/>
                </a:solidFill>
                <a:latin typeface="Calibri"/>
                <a:cs typeface="Calibri"/>
              </a:rPr>
              <a:t>(group</a:t>
            </a:r>
            <a:r>
              <a:rPr lang="en-GB"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alibri"/>
                <a:cs typeface="Calibri"/>
              </a:rPr>
              <a:t>name</a:t>
            </a:r>
            <a:r>
              <a:rPr lang="en-GB"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GB" sz="18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1" spc="-1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r>
              <a:rPr lang="en-GB"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800" b="1" spc="-5" dirty="0">
                <a:solidFill>
                  <a:srgbClr val="000000"/>
                </a:solidFill>
                <a:latin typeface="Calibri"/>
                <a:cs typeface="Calibri"/>
              </a:rPr>
              <a:t>labels)</a:t>
            </a:r>
            <a:endParaRPr lang="en-GB" sz="1800" b="1" dirty="0">
              <a:latin typeface="Calibri"/>
              <a:cs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4BF6A57-9F65-452B-B539-C415D19373C0}"/>
              </a:ext>
            </a:extLst>
          </p:cNvPr>
          <p:cNvSpPr txBox="1"/>
          <p:nvPr/>
        </p:nvSpPr>
        <p:spPr>
          <a:xfrm>
            <a:off x="551180" y="3245611"/>
            <a:ext cx="525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groupby.indices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spc="-5" dirty="0">
                <a:latin typeface="Calibri"/>
                <a:cs typeface="Calibri"/>
              </a:rPr>
              <a:t>return</a:t>
            </a:r>
            <a:r>
              <a:rPr sz="1800" b="1" spc="3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dict(group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name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10" dirty="0">
                <a:latin typeface="Calibri"/>
                <a:cs typeface="Calibri"/>
              </a:rPr>
              <a:t> group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index)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15BC6FB-1796-4C86-BE5E-E1271A09F61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5090" y="1489683"/>
            <a:ext cx="8524503" cy="1276058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244E7615-066D-46FE-8593-A0B0CBB79B9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042" y="3766959"/>
            <a:ext cx="8524875" cy="12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AF26CD8-8FD7-4C1A-96F2-17ECE416C6B6}"/>
              </a:ext>
            </a:extLst>
          </p:cNvPr>
          <p:cNvSpPr txBox="1"/>
          <p:nvPr/>
        </p:nvSpPr>
        <p:spPr>
          <a:xfrm>
            <a:off x="429259" y="619505"/>
            <a:ext cx="350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multiple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columns</a:t>
            </a:r>
            <a:endParaRPr sz="180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B635702-9D34-45C3-A230-4503451E7AC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2882" y="0"/>
            <a:ext cx="2508012" cy="626516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41C25C8D-9CB4-4509-8221-BA8F9E42B13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" y="2724911"/>
            <a:ext cx="4642104" cy="5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>
            <a:extLst>
              <a:ext uri="{FF2B5EF4-FFF2-40B4-BE49-F238E27FC236}">
                <a16:creationId xmlns:a16="http://schemas.microsoft.com/office/drawing/2014/main" id="{DE77D98E-0344-42EC-B573-D2588AC24A84}"/>
              </a:ext>
            </a:extLst>
          </p:cNvPr>
          <p:cNvGrpSpPr/>
          <p:nvPr/>
        </p:nvGrpSpPr>
        <p:grpSpPr>
          <a:xfrm>
            <a:off x="0" y="2226564"/>
            <a:ext cx="12192000" cy="4631690"/>
            <a:chOff x="0" y="2226564"/>
            <a:chExt cx="12192000" cy="4631690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2A92B95-2992-475B-8A27-CA5CB0F9E934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" y="3574526"/>
              <a:ext cx="7267956" cy="380688"/>
            </a:xfrm>
            <a:prstGeom prst="rect">
              <a:avLst/>
            </a:prstGeom>
          </p:spPr>
        </p:pic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B8F9AF75-72D7-4FDF-B7D1-1E5015301C57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47" y="4728548"/>
              <a:ext cx="6991728" cy="314045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647D981-D2E8-4D1E-B1A5-0B870FF5234D}"/>
                </a:ext>
              </a:extLst>
            </p:cNvPr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3267" y="2226564"/>
              <a:ext cx="4533138" cy="4088129"/>
            </a:xfrm>
            <a:prstGeom prst="rect">
              <a:avLst/>
            </a:prstGeom>
          </p:spPr>
        </p:pic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36B45C8B-88F5-4F00-9D9F-137ADB5C4E78}"/>
              </a:ext>
            </a:extLst>
          </p:cNvPr>
          <p:cNvSpPr txBox="1"/>
          <p:nvPr/>
        </p:nvSpPr>
        <p:spPr>
          <a:xfrm>
            <a:off x="257809" y="3023836"/>
            <a:ext cx="4767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select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certain</a:t>
            </a:r>
            <a:r>
              <a:rPr sz="20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after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grouping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C79A46-95EF-464A-B4DE-6BA645D256D1}"/>
              </a:ext>
            </a:extLst>
          </p:cNvPr>
          <p:cNvSpPr txBox="1">
            <a:spLocks/>
          </p:cNvSpPr>
          <p:nvPr/>
        </p:nvSpPr>
        <p:spPr>
          <a:xfrm>
            <a:off x="383856" y="325605"/>
            <a:ext cx="613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 dirty="0">
                <a:solidFill>
                  <a:srgbClr val="C00000"/>
                </a:solidFill>
                <a:latin typeface="Arial"/>
                <a:cs typeface="Arial"/>
              </a:rPr>
              <a:t>Select</a:t>
            </a:r>
            <a:r>
              <a:rPr lang="en-GB"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GB" sz="1800" b="1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GB"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GB" sz="1800" b="1" spc="-5" dirty="0">
                <a:solidFill>
                  <a:srgbClr val="C00000"/>
                </a:solidFill>
                <a:latin typeface="Arial"/>
                <a:cs typeface="Arial"/>
              </a:rPr>
              <a:t>Group</a:t>
            </a:r>
            <a:endParaRPr lang="en-GB" sz="18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800" spc="-5" dirty="0">
                <a:solidFill>
                  <a:srgbClr val="000000"/>
                </a:solidFill>
                <a:latin typeface="Arial MT"/>
                <a:cs typeface="Arial MT"/>
              </a:rPr>
              <a:t>Using</a:t>
            </a:r>
            <a:r>
              <a:rPr lang="en-GB" sz="18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lang="en-GB" sz="18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Arial MT"/>
                <a:cs typeface="Arial MT"/>
              </a:rPr>
              <a:t>get_group</a:t>
            </a:r>
            <a:r>
              <a:rPr lang="en-GB" sz="1800" dirty="0">
                <a:solidFill>
                  <a:srgbClr val="0070C0"/>
                </a:solidFill>
                <a:latin typeface="Arial MT"/>
                <a:cs typeface="Arial MT"/>
              </a:rPr>
              <a:t>()</a:t>
            </a:r>
            <a:r>
              <a:rPr lang="en-GB" sz="18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Arial MT"/>
                <a:cs typeface="Arial MT"/>
              </a:rPr>
              <a:t>method,</a:t>
            </a:r>
            <a:r>
              <a:rPr lang="en-GB" sz="18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lang="en-GB" sz="18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Arial MT"/>
                <a:cs typeface="Arial MT"/>
              </a:rPr>
              <a:t>can select</a:t>
            </a:r>
            <a:r>
              <a:rPr lang="en-GB" sz="18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lang="en-GB" sz="18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00"/>
                </a:solidFill>
                <a:latin typeface="Arial MT"/>
                <a:cs typeface="Arial MT"/>
              </a:rPr>
              <a:t>single group.</a:t>
            </a:r>
            <a:endParaRPr lang="en-GB" sz="1800" dirty="0">
              <a:latin typeface="Arial MT"/>
              <a:cs typeface="Arial MT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C78AC037-1C3E-45F8-BCE2-667D99287B98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16" y="1031386"/>
            <a:ext cx="5035551" cy="1142911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4EC6D71F-73A1-4B5B-A60F-3B5C24879762}"/>
              </a:ext>
            </a:extLst>
          </p:cNvPr>
          <p:cNvSpPr txBox="1"/>
          <p:nvPr/>
        </p:nvSpPr>
        <p:spPr>
          <a:xfrm>
            <a:off x="257809" y="4134865"/>
            <a:ext cx="25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12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DB5CF96D-6176-48CC-A532-1D64A772F357}"/>
              </a:ext>
            </a:extLst>
          </p:cNvPr>
          <p:cNvSpPr txBox="1"/>
          <p:nvPr/>
        </p:nvSpPr>
        <p:spPr>
          <a:xfrm>
            <a:off x="303469" y="241859"/>
            <a:ext cx="2588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76860" algn="l"/>
              </a:tabLst>
            </a:pPr>
            <a:r>
              <a:rPr sz="2000" b="1" spc="-5" dirty="0">
                <a:solidFill>
                  <a:srgbClr val="2D663D"/>
                </a:solidFill>
                <a:latin typeface="Calibri"/>
                <a:cs typeface="Calibri"/>
              </a:rPr>
              <a:t>Applying</a:t>
            </a:r>
            <a:r>
              <a:rPr sz="2000" b="1" spc="-15" dirty="0">
                <a:solidFill>
                  <a:srgbClr val="2D663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D663D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2D663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D663D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buAutoNum type="arabicPlain"/>
              <a:tabLst>
                <a:tab pos="276860" algn="l"/>
              </a:tabLst>
            </a:pPr>
            <a:r>
              <a:rPr sz="2000" b="1" spc="-10" dirty="0">
                <a:solidFill>
                  <a:srgbClr val="2D663D"/>
                </a:solidFill>
                <a:latin typeface="Calibri"/>
                <a:cs typeface="Calibri"/>
              </a:rPr>
              <a:t>Combining</a:t>
            </a:r>
            <a:r>
              <a:rPr sz="2000" b="1" spc="-25" dirty="0">
                <a:solidFill>
                  <a:srgbClr val="2D663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D663D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2D663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D663D"/>
                </a:solidFill>
                <a:latin typeface="Calibri"/>
                <a:cs typeface="Calibri"/>
              </a:rPr>
              <a:t>results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10D031C-1282-4C11-BEA6-F486D8FB713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7917" y="997446"/>
            <a:ext cx="8306173" cy="48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E2FF2C9B-EB8A-4D47-97CB-8C3F84EFCA0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147" y="1049354"/>
            <a:ext cx="4081272" cy="4920079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E54F4F1F-5E3B-4547-AFAB-12ECC1F7D17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1556" y="1049354"/>
            <a:ext cx="5219737" cy="4640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71B66-B976-46D3-9F6E-E6AB2E8A8B56}"/>
              </a:ext>
            </a:extLst>
          </p:cNvPr>
          <p:cNvSpPr txBox="1"/>
          <p:nvPr/>
        </p:nvSpPr>
        <p:spPr>
          <a:xfrm>
            <a:off x="3246783" y="251791"/>
            <a:ext cx="499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Statistical Operation on </a:t>
            </a:r>
            <a:r>
              <a:rPr lang="en-US" sz="2400" b="1" dirty="0" err="1">
                <a:solidFill>
                  <a:srgbClr val="C00000"/>
                </a:solidFill>
              </a:rPr>
              <a:t>groupby</a:t>
            </a:r>
            <a:r>
              <a:rPr lang="en-US" sz="2400" b="1" dirty="0">
                <a:solidFill>
                  <a:srgbClr val="C00000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03188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881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Arial MT</vt:lpstr>
      <vt:lpstr>Calibri</vt:lpstr>
      <vt:lpstr>Calibri Light</vt:lpstr>
      <vt:lpstr>Wingdings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ayham ramadan</dc:creator>
  <cp:lastModifiedBy>ayham ramadan</cp:lastModifiedBy>
  <cp:revision>10</cp:revision>
  <dcterms:created xsi:type="dcterms:W3CDTF">2022-02-02T20:33:28Z</dcterms:created>
  <dcterms:modified xsi:type="dcterms:W3CDTF">2022-02-12T06:32:04Z</dcterms:modified>
</cp:coreProperties>
</file>