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68" r:id="rId3"/>
    <p:sldId id="280" r:id="rId4"/>
    <p:sldId id="27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wen Zhao" initials="JZ" lastIdx="4" clrIdx="0">
    <p:extLst>
      <p:ext uri="{19B8F6BF-5375-455C-9EA6-DF929625EA0E}">
        <p15:presenceInfo xmlns:p15="http://schemas.microsoft.com/office/powerpoint/2012/main" userId="3de2f63875f556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1DE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1" d="100"/>
          <a:sy n="81" d="100"/>
        </p:scale>
        <p:origin x="2042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95763-11F7-4856-8F50-59FC744AFCA6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BB1DB-13F2-41E6-84EF-550FA6D91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2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172C-9E3F-4492-AC31-A921F8A18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BCE53-58BC-4975-8889-A26621D5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6140-2ED0-4819-9C66-EA338AB0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649D-0DB1-4EB9-A0E9-0D3DB67F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D5E1-CB72-4001-9B57-3AA4911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7C8D-7880-4ACE-B62F-51E6179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E0B03-09A2-4A91-AB08-A5C83529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4627-3118-4ECF-87F8-8626C286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81FD-8BBD-4A44-8C2A-19B1CA97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C2995-C3D8-4BAA-AF6C-1124A038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205FA-81E9-47B7-9EEE-53601F226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0D57A-FD03-4880-A6AC-14D413C6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15B3-F438-4530-A8AC-D7DDF368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5E81-0F27-4D4D-8C50-45B498AB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FCE1A-1F38-488F-A783-599208E4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3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A155-C921-44B1-B079-D79669DE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69A2-2E16-4C93-B544-EB34C13E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9F29-5DFD-48B2-827E-07B507D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9A18-C9AE-4C38-A1A8-53D7E661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0E05-5696-41DC-B5C6-94EF036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7483-BFE2-4693-B4B9-D9539EB81604}"/>
              </a:ext>
            </a:extLst>
          </p:cNvPr>
          <p:cNvSpPr txBox="1"/>
          <p:nvPr userDrawn="1"/>
        </p:nvSpPr>
        <p:spPr>
          <a:xfrm>
            <a:off x="765208" y="230188"/>
            <a:ext cx="1133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0" dirty="0"/>
              <a:t>SciSharp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1CFDC-9A42-41F3-8EE3-29A2325023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6065" y="279081"/>
            <a:ext cx="462647" cy="4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5B10-75CB-4A3B-B32C-5EBFE4A8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C8349-B6B9-48FD-BC92-A625B60AC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E23A-D461-47FB-A611-FF1FFA7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BF97-7924-4F2B-B0FC-13A8EB3C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644D3-EDA1-42D7-A6E8-E96588DA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528E-15EA-45C4-978A-41200259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3F73-D53C-432D-BC08-62ECBA758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629B5-530B-4DEA-AA07-46BCA30B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7961B-3AB2-455C-8C10-4E46A7CD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B28E-9956-417D-80EA-2B95A561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4165-E18E-4FD4-B279-7A061F4B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0384-F741-4CC7-B477-09451843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43F4C-A053-4827-BBF4-992BBDFE8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36F3A-A67A-49DD-8372-30387DD4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A7F0A-392D-48C3-8658-A1EF561BC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D1ECA-9894-4344-8A84-1CC9A1F66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81019-7AF0-4640-89D2-8F9654A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2951A-A5E4-45DD-904D-8A5A84B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82B0D-5DB6-401B-8439-0DB41490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580A-6753-42A3-BCC9-1ECB1ED5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BA739-2F30-4640-BC58-5216B4AA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327CB-1924-4E09-994F-462AA8BB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E1D4B-9E42-4B6B-A293-712AE2A6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76C78-114D-4E93-AD2C-685E967B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4E7D6-70C4-4010-9199-1404E379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5C66A-A496-414B-A612-67A04C3C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18D-37FB-478D-A4B3-991E9069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4087-D8E3-446E-B4E4-A5A01AEE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0B07-B041-4AAD-91FB-6D9685DC0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D153-AE28-4C04-A072-05182C1F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C1417-2C07-4FD2-AF64-44911DA3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A0275-0305-4A1D-9990-90224221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3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3BEB-72C6-492D-9FBB-C3B7FBEA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2E237-2060-4C6B-8060-CED1176A0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88BB4-481E-448F-A6E6-4B1C4159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533D-42FD-4361-96BC-CB5731B6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54E9B-0260-4CF2-AE89-B2CA5E8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E4E17-2AFE-4D3F-93CF-2C702370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255D7-4B0C-4EB8-8E42-725584C5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AC4DB-BE4A-4779-AB48-C3E102A1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9F2C-3AE8-4F9A-8CE1-3C839D770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65FC-7AA6-494C-BA7E-F9B8A2C79BE0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CA3E-389A-4ADB-8553-95D27F978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D037-430A-49CD-91D0-49A78202C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0878-1D11-4CC3-8C19-821FD1AF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8326-6C14-4F44-8AB3-5AC9EB43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SciSharp Stack Overview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6AE2C4-4C46-4FB3-BFDB-1CF72264036E}"/>
              </a:ext>
            </a:extLst>
          </p:cNvPr>
          <p:cNvSpPr/>
          <p:nvPr/>
        </p:nvSpPr>
        <p:spPr>
          <a:xfrm>
            <a:off x="1145786" y="3236023"/>
            <a:ext cx="2982433" cy="53076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High Level APIs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28BE57-E9B5-4024-BEEA-621313D3BFBD}"/>
              </a:ext>
            </a:extLst>
          </p:cNvPr>
          <p:cNvSpPr/>
          <p:nvPr/>
        </p:nvSpPr>
        <p:spPr>
          <a:xfrm>
            <a:off x="1145785" y="3800344"/>
            <a:ext cx="2982433" cy="53076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.NET Based ML Framework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CCF1C7-7CC1-4079-B1ED-A4BD1B417800}"/>
              </a:ext>
            </a:extLst>
          </p:cNvPr>
          <p:cNvSpPr/>
          <p:nvPr/>
        </p:nvSpPr>
        <p:spPr>
          <a:xfrm>
            <a:off x="1145785" y="4381633"/>
            <a:ext cx="2982433" cy="53076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 SDKs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F9D9BC-5295-42E5-A03A-231D369C7FA4}"/>
              </a:ext>
            </a:extLst>
          </p:cNvPr>
          <p:cNvSpPr/>
          <p:nvPr/>
        </p:nvSpPr>
        <p:spPr>
          <a:xfrm>
            <a:off x="4332009" y="3214758"/>
            <a:ext cx="2071577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Keras.NET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41C051-61DC-4FEA-8323-710B3B7939E1}"/>
              </a:ext>
            </a:extLst>
          </p:cNvPr>
          <p:cNvSpPr/>
          <p:nvPr/>
        </p:nvSpPr>
        <p:spPr>
          <a:xfrm>
            <a:off x="4332008" y="3793257"/>
            <a:ext cx="2071577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TensorFlow.NET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5B6845-BED8-426F-AC9F-7A9CED48B97A}"/>
              </a:ext>
            </a:extLst>
          </p:cNvPr>
          <p:cNvSpPr/>
          <p:nvPr/>
        </p:nvSpPr>
        <p:spPr>
          <a:xfrm>
            <a:off x="4332008" y="4385286"/>
            <a:ext cx="2071577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NumSharp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8409BF-8B52-4B10-8C89-B7C3E97D819E}"/>
              </a:ext>
            </a:extLst>
          </p:cNvPr>
          <p:cNvSpPr/>
          <p:nvPr/>
        </p:nvSpPr>
        <p:spPr>
          <a:xfrm>
            <a:off x="6607375" y="4360367"/>
            <a:ext cx="1699438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Pandas.NET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65693B-C3F3-461D-9000-B69B71C4BA99}"/>
              </a:ext>
            </a:extLst>
          </p:cNvPr>
          <p:cNvSpPr/>
          <p:nvPr/>
        </p:nvSpPr>
        <p:spPr>
          <a:xfrm>
            <a:off x="6632185" y="2096923"/>
            <a:ext cx="1699438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Matplotlib.Net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F87870-8668-4459-AC38-1F6C8AB84058}"/>
              </a:ext>
            </a:extLst>
          </p:cNvPr>
          <p:cNvSpPr/>
          <p:nvPr/>
        </p:nvSpPr>
        <p:spPr>
          <a:xfrm>
            <a:off x="6607375" y="3800345"/>
            <a:ext cx="1699438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Torch.NET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BFE90F-6A89-4DCC-A2BC-FF155D66A7AF}"/>
              </a:ext>
            </a:extLst>
          </p:cNvPr>
          <p:cNvSpPr/>
          <p:nvPr/>
        </p:nvSpPr>
        <p:spPr>
          <a:xfrm>
            <a:off x="1145786" y="2096923"/>
            <a:ext cx="2982433" cy="53076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4B745C-7080-449A-9B61-090B190A733D}"/>
              </a:ext>
            </a:extLst>
          </p:cNvPr>
          <p:cNvSpPr/>
          <p:nvPr/>
        </p:nvSpPr>
        <p:spPr>
          <a:xfrm>
            <a:off x="4332010" y="2088496"/>
            <a:ext cx="2071577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Jupyter-core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194A1C-EDB1-4532-87D9-5837A79BB799}"/>
              </a:ext>
            </a:extLst>
          </p:cNvPr>
          <p:cNvSpPr/>
          <p:nvPr/>
        </p:nvSpPr>
        <p:spPr>
          <a:xfrm>
            <a:off x="8560222" y="2096923"/>
            <a:ext cx="1905002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Plot.NET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F2B3D7-80F8-4F4A-8591-4C620F9D8670}"/>
              </a:ext>
            </a:extLst>
          </p:cNvPr>
          <p:cNvSpPr/>
          <p:nvPr/>
        </p:nvSpPr>
        <p:spPr>
          <a:xfrm>
            <a:off x="8560221" y="4348859"/>
            <a:ext cx="1905002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Bigtree.Algorithm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8FB742-FCC4-413A-9A7E-FB186231E6F7}"/>
              </a:ext>
            </a:extLst>
          </p:cNvPr>
          <p:cNvSpPr/>
          <p:nvPr/>
        </p:nvSpPr>
        <p:spPr>
          <a:xfrm>
            <a:off x="6632185" y="3225518"/>
            <a:ext cx="1699439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scikit-learn.net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37CDB5-B06C-4F7E-A2FB-BD1FA929DC56}"/>
              </a:ext>
            </a:extLst>
          </p:cNvPr>
          <p:cNvSpPr/>
          <p:nvPr/>
        </p:nvSpPr>
        <p:spPr>
          <a:xfrm>
            <a:off x="1145785" y="2675373"/>
            <a:ext cx="2982433" cy="53076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NLP 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FB1E39-F6CC-4D72-A0C8-DE3046E417BE}"/>
              </a:ext>
            </a:extLst>
          </p:cNvPr>
          <p:cNvSpPr/>
          <p:nvPr/>
        </p:nvSpPr>
        <p:spPr>
          <a:xfrm>
            <a:off x="4332009" y="2650500"/>
            <a:ext cx="2071577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BotSharp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97C7D2-3010-4B03-B622-F5A365B218ED}"/>
              </a:ext>
            </a:extLst>
          </p:cNvPr>
          <p:cNvSpPr/>
          <p:nvPr/>
        </p:nvSpPr>
        <p:spPr>
          <a:xfrm>
            <a:off x="6632185" y="2668285"/>
            <a:ext cx="1699439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SpaCy.NET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D944FB-3E6D-4C70-BA3A-052992E7832A}"/>
              </a:ext>
            </a:extLst>
          </p:cNvPr>
          <p:cNvSpPr/>
          <p:nvPr/>
        </p:nvSpPr>
        <p:spPr>
          <a:xfrm>
            <a:off x="8560222" y="2658928"/>
            <a:ext cx="1905002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CherubNLP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F108FB-8217-4B42-B63D-85D6D1C08A38}"/>
              </a:ext>
            </a:extLst>
          </p:cNvPr>
          <p:cNvSpPr/>
          <p:nvPr/>
        </p:nvSpPr>
        <p:spPr>
          <a:xfrm>
            <a:off x="8560221" y="3783599"/>
            <a:ext cx="1905002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Mxnetlib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7F2C0C7-BDA1-47CA-8F43-21D300EF0660}"/>
              </a:ext>
            </a:extLst>
          </p:cNvPr>
          <p:cNvSpPr/>
          <p:nvPr/>
        </p:nvSpPr>
        <p:spPr>
          <a:xfrm>
            <a:off x="8560222" y="3219023"/>
            <a:ext cx="1905002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TFLearn.NET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A6B139-CA7B-46B4-9F02-C2AD643AC187}"/>
              </a:ext>
            </a:extLst>
          </p:cNvPr>
          <p:cNvSpPr/>
          <p:nvPr/>
        </p:nvSpPr>
        <p:spPr>
          <a:xfrm>
            <a:off x="1145785" y="4972887"/>
            <a:ext cx="2982433" cy="53076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Supporting Tools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C3AFBD-1737-4D2B-A5D0-0C4C9E5034B3}"/>
              </a:ext>
            </a:extLst>
          </p:cNvPr>
          <p:cNvSpPr/>
          <p:nvPr/>
        </p:nvSpPr>
        <p:spPr>
          <a:xfrm>
            <a:off x="4332007" y="4951623"/>
            <a:ext cx="2071577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CodeMinion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951EE6-1E84-47BB-9416-D58DF5FA4437}"/>
              </a:ext>
            </a:extLst>
          </p:cNvPr>
          <p:cNvSpPr/>
          <p:nvPr/>
        </p:nvSpPr>
        <p:spPr>
          <a:xfrm>
            <a:off x="6607375" y="4930359"/>
            <a:ext cx="1699438" cy="5307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SciSharpCube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B9672-D63E-472A-B46E-EE178D0BD238}"/>
              </a:ext>
            </a:extLst>
          </p:cNvPr>
          <p:cNvSpPr txBox="1"/>
          <p:nvPr/>
        </p:nvSpPr>
        <p:spPr>
          <a:xfrm>
            <a:off x="8942990" y="50195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BB9B-767C-451D-8CF0-05AD31D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b="0" dirty="0"/>
              <a:t>SciSharp Stack Snapshot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745F7-9D84-4658-9C2F-C7831FD8080D}"/>
              </a:ext>
            </a:extLst>
          </p:cNvPr>
          <p:cNvSpPr txBox="1"/>
          <p:nvPr/>
        </p:nvSpPr>
        <p:spPr>
          <a:xfrm>
            <a:off x="838200" y="1690688"/>
            <a:ext cx="1003191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TensorFlow.NET</a:t>
            </a:r>
          </a:p>
          <a:p>
            <a:endParaRPr lang="en-US" sz="1200" dirty="0"/>
          </a:p>
          <a:p>
            <a:r>
              <a:rPr lang="en-US" sz="1200" i="1" dirty="0"/>
              <a:t>.NET Standard bindings for Google's TensorFlow for developing, training and deploying Machine Learning models in C#.</a:t>
            </a:r>
          </a:p>
          <a:p>
            <a:endParaRPr lang="en-US" dirty="0"/>
          </a:p>
          <a:p>
            <a:r>
              <a:rPr lang="en-US" dirty="0"/>
              <a:t>BotSharp</a:t>
            </a:r>
          </a:p>
          <a:p>
            <a:br>
              <a:rPr lang="en-US" sz="1200" dirty="0"/>
            </a:br>
            <a:r>
              <a:rPr lang="en-US" sz="1200" i="1" dirty="0"/>
              <a:t>The Open Source AI Chatbot Platform Builder in 100% C# Running in .NET Core with Machine Learning algorithm.</a:t>
            </a:r>
          </a:p>
          <a:p>
            <a:endParaRPr lang="en-US" dirty="0"/>
          </a:p>
          <a:p>
            <a:r>
              <a:rPr lang="en-US" dirty="0"/>
              <a:t>Keras.NET(New)</a:t>
            </a:r>
          </a:p>
          <a:p>
            <a:br>
              <a:rPr lang="en-US" sz="1200" dirty="0"/>
            </a:br>
            <a:r>
              <a:rPr lang="en-US" sz="1200" i="1" dirty="0"/>
              <a:t>Keras.NET is a high-level neural networks API, written in C# with Python Binding and capable of running on top of TensorFlow, CNTK, or Theano</a:t>
            </a:r>
            <a:r>
              <a:rPr lang="en-US" sz="1200" dirty="0"/>
              <a:t>.</a:t>
            </a:r>
          </a:p>
          <a:p>
            <a:endParaRPr lang="en-US" dirty="0"/>
          </a:p>
          <a:p>
            <a:r>
              <a:rPr lang="en-US" dirty="0"/>
              <a:t>NumSharp</a:t>
            </a:r>
          </a:p>
          <a:p>
            <a:br>
              <a:rPr lang="en-US" sz="1200" dirty="0"/>
            </a:br>
            <a:r>
              <a:rPr lang="en-US" sz="1200" i="1" dirty="0"/>
              <a:t>High Performance Computation for Tensor in .NET, keep APIs same as NumPy and SciPy.</a:t>
            </a:r>
          </a:p>
          <a:p>
            <a:endParaRPr lang="en-US" dirty="0"/>
          </a:p>
          <a:p>
            <a:r>
              <a:rPr lang="en-US" dirty="0"/>
              <a:t>SiaNet</a:t>
            </a:r>
          </a:p>
          <a:p>
            <a:br>
              <a:rPr lang="en-US" sz="1200" dirty="0"/>
            </a:br>
            <a:r>
              <a:rPr lang="en-US" sz="1200" i="1" dirty="0"/>
              <a:t>A C# deep learning library, human friendly, CUDA/OpenCL supported, well structured, easy to extend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88CF1-3777-456D-9879-45F21CBD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29" y="1765592"/>
            <a:ext cx="3130711" cy="349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46A47-71F6-4495-8124-DB98A8B3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42" y="2712089"/>
            <a:ext cx="2984653" cy="2889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1B2EF-59B2-45A2-AE8E-2357927D6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88" y="3598142"/>
            <a:ext cx="2778268" cy="3143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E14B63-40C2-40BC-8008-43B1F02DD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595" y="4477831"/>
            <a:ext cx="4108661" cy="346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B7EEB7-75A4-40D0-9B0A-6FF576510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765" y="5389272"/>
            <a:ext cx="3235491" cy="3619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37129C-442D-4D7A-A6F4-5C8823CAD96F}"/>
              </a:ext>
            </a:extLst>
          </p:cNvPr>
          <p:cNvCxnSpPr>
            <a:cxnSpLocks/>
          </p:cNvCxnSpPr>
          <p:nvPr/>
        </p:nvCxnSpPr>
        <p:spPr>
          <a:xfrm>
            <a:off x="929884" y="2117303"/>
            <a:ext cx="95343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894B5-9FA8-48FC-8AF7-6A91073F8015}"/>
              </a:ext>
            </a:extLst>
          </p:cNvPr>
          <p:cNvCxnSpPr>
            <a:cxnSpLocks/>
          </p:cNvCxnSpPr>
          <p:nvPr/>
        </p:nvCxnSpPr>
        <p:spPr>
          <a:xfrm>
            <a:off x="964113" y="2995529"/>
            <a:ext cx="95001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388164-E11A-4B4E-B8D7-DDD77FB9D908}"/>
              </a:ext>
            </a:extLst>
          </p:cNvPr>
          <p:cNvCxnSpPr>
            <a:cxnSpLocks/>
          </p:cNvCxnSpPr>
          <p:nvPr/>
        </p:nvCxnSpPr>
        <p:spPr>
          <a:xfrm>
            <a:off x="929883" y="3942027"/>
            <a:ext cx="9534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4E909-1BE1-4256-919B-53EA324396B4}"/>
              </a:ext>
            </a:extLst>
          </p:cNvPr>
          <p:cNvCxnSpPr>
            <a:cxnSpLocks/>
          </p:cNvCxnSpPr>
          <p:nvPr/>
        </p:nvCxnSpPr>
        <p:spPr>
          <a:xfrm>
            <a:off x="944551" y="5733216"/>
            <a:ext cx="95001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24CB57-6742-4C73-92B0-8B7A3B1EA382}"/>
              </a:ext>
            </a:extLst>
          </p:cNvPr>
          <p:cNvCxnSpPr>
            <a:cxnSpLocks/>
          </p:cNvCxnSpPr>
          <p:nvPr/>
        </p:nvCxnSpPr>
        <p:spPr>
          <a:xfrm>
            <a:off x="949442" y="4820253"/>
            <a:ext cx="949525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7B74DC-F86F-43F8-B099-E3BA28F6A010}"/>
              </a:ext>
            </a:extLst>
          </p:cNvPr>
          <p:cNvSpPr txBox="1"/>
          <p:nvPr/>
        </p:nvSpPr>
        <p:spPr>
          <a:xfrm>
            <a:off x="9498602" y="654511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of 6/28, 2019</a:t>
            </a:r>
          </a:p>
        </p:txBody>
      </p:sp>
    </p:spTree>
    <p:extLst>
      <p:ext uri="{BB962C8B-B14F-4D97-AF65-F5344CB8AC3E}">
        <p14:creationId xmlns:p14="http://schemas.microsoft.com/office/powerpoint/2010/main" val="8021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CAB-2983-4BCB-A56D-66DA0D8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dirty="0"/>
              <a:t>Statistics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B2694B-5209-4B4F-A000-97A5B0A5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31145"/>
              </p:ext>
            </p:extLst>
          </p:nvPr>
        </p:nvGraphicFramePr>
        <p:xfrm>
          <a:off x="1134443" y="1618537"/>
          <a:ext cx="9669391" cy="44823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706498">
                  <a:extLst>
                    <a:ext uri="{9D8B030D-6E8A-4147-A177-3AD203B41FA5}">
                      <a16:colId xmlns:a16="http://schemas.microsoft.com/office/drawing/2014/main" val="1050791378"/>
                    </a:ext>
                  </a:extLst>
                </a:gridCol>
                <a:gridCol w="2992582">
                  <a:extLst>
                    <a:ext uri="{9D8B030D-6E8A-4147-A177-3AD203B41FA5}">
                      <a16:colId xmlns:a16="http://schemas.microsoft.com/office/drawing/2014/main" val="1881644558"/>
                    </a:ext>
                  </a:extLst>
                </a:gridCol>
                <a:gridCol w="1669672">
                  <a:extLst>
                    <a:ext uri="{9D8B030D-6E8A-4147-A177-3AD203B41FA5}">
                      <a16:colId xmlns:a16="http://schemas.microsoft.com/office/drawing/2014/main" val="3233619991"/>
                    </a:ext>
                  </a:extLst>
                </a:gridCol>
                <a:gridCol w="1300639">
                  <a:extLst>
                    <a:ext uri="{9D8B030D-6E8A-4147-A177-3AD203B41FA5}">
                      <a16:colId xmlns:a16="http://schemas.microsoft.com/office/drawing/2014/main" val="1390706798"/>
                    </a:ext>
                  </a:extLst>
                </a:gridCol>
              </a:tblGrid>
              <a:tr h="272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Stars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Forks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Downloads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425408982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TensorFlow.NET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3,607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423246244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NumSharp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7,089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11675398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Torch.NET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242396075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Keras.NET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826055965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Pandas.NET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326837246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BotSharp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3,202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53698460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effectLst/>
                        </a:rPr>
                        <a:t>CodeMinion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253644315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Numpy.NET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559157846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Gym.NET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354198132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effectLst/>
                        </a:rPr>
                        <a:t>ICSharpCube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73548571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effectLst/>
                        </a:rPr>
                        <a:t>ICSharpCore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4078192532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effectLst/>
                        </a:rPr>
                        <a:t>SiaNET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4,762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415417081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Plot.NET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172239505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Pandas.NET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188842416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Scikit-Learn.NET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3363482634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Bigtree.Algorithm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1,247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095421802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CherubNLP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1,110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42153081"/>
                  </a:ext>
                </a:extLst>
              </a:tr>
              <a:tr h="212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OpenAIGym.NET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2899328145"/>
                  </a:ext>
                </a:extLst>
              </a:tr>
              <a:tr h="379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2,263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21,788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b"/>
                </a:tc>
                <a:extLst>
                  <a:ext uri="{0D108BD9-81ED-4DB2-BD59-A6C34878D82A}">
                    <a16:rowId xmlns:a16="http://schemas.microsoft.com/office/drawing/2014/main" val="1993383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41C1B0-CE14-4BEB-97E3-2CB2302C4F9D}"/>
              </a:ext>
            </a:extLst>
          </p:cNvPr>
          <p:cNvSpPr txBox="1"/>
          <p:nvPr/>
        </p:nvSpPr>
        <p:spPr>
          <a:xfrm>
            <a:off x="9393381" y="649287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of 6/28/2019</a:t>
            </a:r>
          </a:p>
        </p:txBody>
      </p:sp>
    </p:spTree>
    <p:extLst>
      <p:ext uri="{BB962C8B-B14F-4D97-AF65-F5344CB8AC3E}">
        <p14:creationId xmlns:p14="http://schemas.microsoft.com/office/powerpoint/2010/main" val="103284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971C-AEAC-482C-A8B4-3A3255EC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What’s Tensorflow.NET?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7838F7-928A-4EC3-8E8D-F43CD5EB089F}"/>
              </a:ext>
            </a:extLst>
          </p:cNvPr>
          <p:cNvSpPr/>
          <p:nvPr/>
        </p:nvSpPr>
        <p:spPr>
          <a:xfrm>
            <a:off x="1577236" y="2732908"/>
            <a:ext cx="1690662" cy="5451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Calibri Light (Headings)"/>
                <a:ea typeface="微软雅黑" panose="020B0503020204020204" pitchFamily="34" charset="-122"/>
              </a:rPr>
              <a:t>C++ Front End</a:t>
            </a:r>
            <a:endParaRPr lang="en-US" sz="1500" dirty="0">
              <a:latin typeface="Calibri Light (Headings)"/>
              <a:ea typeface="微软雅黑" panose="020B0503020204020204" pitchFamily="34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9E2C3C-67EA-4B70-8FBF-50A2E63BDCC9}"/>
              </a:ext>
            </a:extLst>
          </p:cNvPr>
          <p:cNvSpPr/>
          <p:nvPr/>
        </p:nvSpPr>
        <p:spPr>
          <a:xfrm>
            <a:off x="3524993" y="2732908"/>
            <a:ext cx="1946157" cy="5451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Calibri Light (Headings)"/>
                <a:ea typeface="微软雅黑" panose="020B0503020204020204" pitchFamily="34" charset="-122"/>
              </a:rPr>
              <a:t>Python Front End</a:t>
            </a:r>
            <a:endParaRPr lang="en-US" sz="1500" dirty="0">
              <a:latin typeface="Calibri Light (Headings)"/>
              <a:ea typeface="微软雅黑" panose="020B0503020204020204" pitchFamily="34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1029C4-1B41-47CC-8DEB-3D7109CE9BA9}"/>
              </a:ext>
            </a:extLst>
          </p:cNvPr>
          <p:cNvSpPr/>
          <p:nvPr/>
        </p:nvSpPr>
        <p:spPr>
          <a:xfrm>
            <a:off x="5739539" y="2729110"/>
            <a:ext cx="1614464" cy="5451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alibri Light (Headings)"/>
                <a:ea typeface="微软雅黑" panose="020B0503020204020204" pitchFamily="34" charset="-122"/>
              </a:rPr>
              <a:t>JS Front End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467323-5356-4E1F-8090-030C72EB44F0}"/>
              </a:ext>
            </a:extLst>
          </p:cNvPr>
          <p:cNvSpPr/>
          <p:nvPr/>
        </p:nvSpPr>
        <p:spPr>
          <a:xfrm>
            <a:off x="1577236" y="4053827"/>
            <a:ext cx="9419377" cy="4879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 (Headings)"/>
                <a:ea typeface="微软雅黑" panose="020B0503020204020204" pitchFamily="34" charset="-122"/>
              </a:rPr>
              <a:t>Core TensorFlow Execution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1BBCB8-D487-4ED3-8F90-E519C8919049}"/>
              </a:ext>
            </a:extLst>
          </p:cNvPr>
          <p:cNvSpPr/>
          <p:nvPr/>
        </p:nvSpPr>
        <p:spPr>
          <a:xfrm>
            <a:off x="1583588" y="4737875"/>
            <a:ext cx="9419377" cy="71028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3B6919-3548-4C2F-9C2E-1C45C3B6F7E1}"/>
              </a:ext>
            </a:extLst>
          </p:cNvPr>
          <p:cNvSpPr/>
          <p:nvPr/>
        </p:nvSpPr>
        <p:spPr>
          <a:xfrm>
            <a:off x="1875592" y="4922642"/>
            <a:ext cx="1524001" cy="304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sz="12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955C40-C35A-46B9-B238-AA760E79819F}"/>
              </a:ext>
            </a:extLst>
          </p:cNvPr>
          <p:cNvSpPr/>
          <p:nvPr/>
        </p:nvSpPr>
        <p:spPr>
          <a:xfrm>
            <a:off x="3690258" y="4919804"/>
            <a:ext cx="1524001" cy="304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12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7B95FC-89C8-4B1C-84A4-64DE6B5830F8}"/>
              </a:ext>
            </a:extLst>
          </p:cNvPr>
          <p:cNvSpPr/>
          <p:nvPr/>
        </p:nvSpPr>
        <p:spPr>
          <a:xfrm>
            <a:off x="5531277" y="4923324"/>
            <a:ext cx="1524001" cy="304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en-US" sz="12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BD38E4-97EC-49B6-9886-A7F58180660E}"/>
              </a:ext>
            </a:extLst>
          </p:cNvPr>
          <p:cNvSpPr/>
          <p:nvPr/>
        </p:nvSpPr>
        <p:spPr>
          <a:xfrm>
            <a:off x="7331546" y="4928640"/>
            <a:ext cx="1524001" cy="304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en-US" sz="12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9A8CB7-7103-46C1-8672-23EBB4C59437}"/>
              </a:ext>
            </a:extLst>
          </p:cNvPr>
          <p:cNvSpPr/>
          <p:nvPr/>
        </p:nvSpPr>
        <p:spPr>
          <a:xfrm>
            <a:off x="7637145" y="2742646"/>
            <a:ext cx="3119325" cy="515663"/>
          </a:xfrm>
          <a:prstGeom prst="roundRect">
            <a:avLst/>
          </a:prstGeom>
          <a:solidFill>
            <a:srgbClr val="53C1D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Calibri Light (Headings)"/>
                <a:ea typeface="微软雅黑" panose="020B0503020204020204" pitchFamily="34" charset="-122"/>
              </a:rPr>
              <a:t>Tensorflow.NET</a:t>
            </a:r>
            <a:endParaRPr lang="en-US" sz="1500" dirty="0">
              <a:latin typeface="Calibri Light (Headings)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636F1-9396-4130-96B0-EA2231AA1435}"/>
              </a:ext>
            </a:extLst>
          </p:cNvPr>
          <p:cNvSpPr txBox="1"/>
          <p:nvPr/>
        </p:nvSpPr>
        <p:spPr>
          <a:xfrm>
            <a:off x="10842130" y="2842873"/>
            <a:ext cx="4988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7F36BD9-0CDD-49D0-B3FE-7A35D3B52990}"/>
              </a:ext>
            </a:extLst>
          </p:cNvPr>
          <p:cNvSpPr/>
          <p:nvPr/>
        </p:nvSpPr>
        <p:spPr>
          <a:xfrm rot="16200000">
            <a:off x="3482642" y="1047143"/>
            <a:ext cx="291099" cy="2708333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C8DC2-CFC9-4BAE-9A63-3B5604A46945}"/>
              </a:ext>
            </a:extLst>
          </p:cNvPr>
          <p:cNvSpPr txBox="1"/>
          <p:nvPr/>
        </p:nvSpPr>
        <p:spPr>
          <a:xfrm>
            <a:off x="2894134" y="1863543"/>
            <a:ext cx="145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alibri Light (Headings)"/>
                <a:ea typeface="微软雅黑" panose="020B0503020204020204" pitchFamily="34" charset="-122"/>
              </a:rPr>
              <a:t>Google Provided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2B40BE-DF12-4E80-979F-064998E0C867}"/>
              </a:ext>
            </a:extLst>
          </p:cNvPr>
          <p:cNvSpPr txBox="1"/>
          <p:nvPr/>
        </p:nvSpPr>
        <p:spPr>
          <a:xfrm>
            <a:off x="5634745" y="1826052"/>
            <a:ext cx="180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>
                <a:latin typeface="Calibri Light (Headings)"/>
                <a:ea typeface="微软雅黑" panose="020B0503020204020204" pitchFamily="34" charset="-122"/>
              </a:rPr>
              <a:t>Community Provided</a:t>
            </a:r>
            <a:endParaRPr 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E98BF-562C-4867-BEAD-F13820A4A17D}"/>
              </a:ext>
            </a:extLst>
          </p:cNvPr>
          <p:cNvSpPr txBox="1"/>
          <p:nvPr/>
        </p:nvSpPr>
        <p:spPr>
          <a:xfrm>
            <a:off x="8321505" y="1847595"/>
            <a:ext cx="15935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>
                <a:latin typeface="Calibri Light (Headings)"/>
                <a:ea typeface="微软雅黑" panose="020B0503020204020204" pitchFamily="34" charset="-122"/>
              </a:rPr>
              <a:t>SciSharp Providing</a:t>
            </a:r>
            <a:endParaRPr lang="en-US" altLang="zh-CN" sz="1200" dirty="0">
              <a:latin typeface="Calibri Light (Headings)"/>
              <a:ea typeface="微软雅黑" panose="020B0503020204020204" pitchFamily="34" charset="-122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C22B7C-4EC7-4AF7-95B4-9EB066BB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0" y="4471148"/>
            <a:ext cx="968980" cy="4950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5365F8-4B67-4740-BF05-3A5DDA24F42B}"/>
              </a:ext>
            </a:extLst>
          </p:cNvPr>
          <p:cNvSpPr txBox="1"/>
          <p:nvPr/>
        </p:nvSpPr>
        <p:spPr>
          <a:xfrm>
            <a:off x="301807" y="2170478"/>
            <a:ext cx="106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872806-8479-452C-A595-9C39E6EC1566}"/>
              </a:ext>
            </a:extLst>
          </p:cNvPr>
          <p:cNvSpPr/>
          <p:nvPr/>
        </p:nvSpPr>
        <p:spPr>
          <a:xfrm>
            <a:off x="9118263" y="4928640"/>
            <a:ext cx="1524001" cy="304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sz="12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4CC69-CECA-452D-B1A5-2BCEEA9C1A05}"/>
              </a:ext>
            </a:extLst>
          </p:cNvPr>
          <p:cNvSpPr/>
          <p:nvPr/>
        </p:nvSpPr>
        <p:spPr>
          <a:xfrm>
            <a:off x="1428544" y="3890155"/>
            <a:ext cx="10135935" cy="1721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E2B6DE-D6C4-4E34-8DE6-1074A199E787}"/>
              </a:ext>
            </a:extLst>
          </p:cNvPr>
          <p:cNvSpPr/>
          <p:nvPr/>
        </p:nvSpPr>
        <p:spPr>
          <a:xfrm>
            <a:off x="1428544" y="1764863"/>
            <a:ext cx="10135935" cy="166413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B2E49-1D46-4F1B-9186-D936D7C22CEC}"/>
              </a:ext>
            </a:extLst>
          </p:cNvPr>
          <p:cNvSpPr txBox="1"/>
          <p:nvPr/>
        </p:nvSpPr>
        <p:spPr>
          <a:xfrm>
            <a:off x="1257264" y="5887910"/>
            <a:ext cx="9882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.NET Standard bindings for Google's TensorFlow for developing, training and deploying Machine Learning models in C#.</a:t>
            </a:r>
          </a:p>
          <a:p>
            <a:r>
              <a:rPr lang="en-US" sz="1500" dirty="0"/>
              <a:t>APIs are kept as similar as possible you can immediately adapt any existing Tensorflow code in C# with a zero-learning curve. </a:t>
            </a:r>
          </a:p>
        </p:txBody>
      </p:sp>
    </p:spTree>
    <p:extLst>
      <p:ext uri="{BB962C8B-B14F-4D97-AF65-F5344CB8AC3E}">
        <p14:creationId xmlns:p14="http://schemas.microsoft.com/office/powerpoint/2010/main" val="243790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ACAB-2983-4BCB-A56D-66DA0D8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0" dirty="0"/>
              <a:t>Use Cases with Tensorflow.NET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309AA-FCCF-4675-9694-6D178AAC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84" y="1660227"/>
            <a:ext cx="1562601" cy="1398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9803E-4B95-4AD3-9AF2-996C1C6121A5}"/>
              </a:ext>
            </a:extLst>
          </p:cNvPr>
          <p:cNvSpPr txBox="1"/>
          <p:nvPr/>
        </p:nvSpPr>
        <p:spPr>
          <a:xfrm>
            <a:off x="5570604" y="53770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C5B072-4243-4006-8544-43426B48CEE8}"/>
              </a:ext>
            </a:extLst>
          </p:cNvPr>
          <p:cNvSpPr txBox="1"/>
          <p:nvPr/>
        </p:nvSpPr>
        <p:spPr>
          <a:xfrm>
            <a:off x="5480419" y="3092995"/>
            <a:ext cx="876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0ABAC-B556-49D5-9BEA-249D00EA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933" y="1660227"/>
            <a:ext cx="1608612" cy="1219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B3B0F2-A9F5-4996-B006-57908DFE2AD6}"/>
              </a:ext>
            </a:extLst>
          </p:cNvPr>
          <p:cNvSpPr txBox="1"/>
          <p:nvPr/>
        </p:nvSpPr>
        <p:spPr>
          <a:xfrm>
            <a:off x="8858968" y="3026341"/>
            <a:ext cx="82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Clustering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179C7-64DF-4E29-8EAB-0E4D0B046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75" y="1610593"/>
            <a:ext cx="1850682" cy="1409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4661ED-5E16-4394-AA80-74E98520E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260" y="4027371"/>
            <a:ext cx="1755745" cy="109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5CE6F3-7B57-4036-8EC1-7872B2A67459}"/>
              </a:ext>
            </a:extLst>
          </p:cNvPr>
          <p:cNvSpPr txBox="1"/>
          <p:nvPr/>
        </p:nvSpPr>
        <p:spPr>
          <a:xfrm>
            <a:off x="2151145" y="5415885"/>
            <a:ext cx="1011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Distributions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7FECB-6644-43C3-B2A8-93EB89AD6E58}"/>
              </a:ext>
            </a:extLst>
          </p:cNvPr>
          <p:cNvSpPr/>
          <p:nvPr/>
        </p:nvSpPr>
        <p:spPr>
          <a:xfrm>
            <a:off x="8267171" y="1653019"/>
            <a:ext cx="2011092" cy="12195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8F7A1C-748D-4125-B0D2-252E217B88C4}"/>
              </a:ext>
            </a:extLst>
          </p:cNvPr>
          <p:cNvSpPr/>
          <p:nvPr/>
        </p:nvSpPr>
        <p:spPr>
          <a:xfrm>
            <a:off x="1743792" y="3956657"/>
            <a:ext cx="1850682" cy="12295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31D659-0EDC-4006-8692-A6C839B71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369" y="3893596"/>
            <a:ext cx="1450174" cy="12591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02E87C-68AD-4EBD-87FF-6E7F9427919B}"/>
              </a:ext>
            </a:extLst>
          </p:cNvPr>
          <p:cNvSpPr txBox="1"/>
          <p:nvPr/>
        </p:nvSpPr>
        <p:spPr>
          <a:xfrm>
            <a:off x="2026750" y="3172936"/>
            <a:ext cx="1022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Classification</a:t>
            </a:r>
          </a:p>
        </p:txBody>
      </p:sp>
      <p:pic>
        <p:nvPicPr>
          <p:cNvPr id="4116" name="Picture 20" descr="Related image">
            <a:extLst>
              <a:ext uri="{FF2B5EF4-FFF2-40B4-BE49-F238E27FC236}">
                <a16:creationId xmlns:a16="http://schemas.microsoft.com/office/drawing/2014/main" id="{A1D631E7-CD94-45C6-8586-F1CAEE41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091" y="3919261"/>
            <a:ext cx="1615251" cy="114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8EC352F-282D-47F7-B7CF-301BBDD89EB2}"/>
              </a:ext>
            </a:extLst>
          </p:cNvPr>
          <p:cNvSpPr txBox="1"/>
          <p:nvPr/>
        </p:nvSpPr>
        <p:spPr>
          <a:xfrm>
            <a:off x="8318427" y="5344525"/>
            <a:ext cx="197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Nature Language Processing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99A221-B576-4232-8B7D-0B8B8774E057}"/>
              </a:ext>
            </a:extLst>
          </p:cNvPr>
          <p:cNvSpPr/>
          <p:nvPr/>
        </p:nvSpPr>
        <p:spPr>
          <a:xfrm>
            <a:off x="8267171" y="3861101"/>
            <a:ext cx="2011092" cy="1259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8CAE3F-9CA4-48E8-AB57-D82D4790A356}"/>
              </a:ext>
            </a:extLst>
          </p:cNvPr>
          <p:cNvSpPr/>
          <p:nvPr/>
        </p:nvSpPr>
        <p:spPr>
          <a:xfrm>
            <a:off x="5093694" y="3847391"/>
            <a:ext cx="1562602" cy="13558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5ED4E-E650-4BDF-B8ED-D2674FDB7213}"/>
              </a:ext>
            </a:extLst>
          </p:cNvPr>
          <p:cNvSpPr txBox="1"/>
          <p:nvPr/>
        </p:nvSpPr>
        <p:spPr>
          <a:xfrm>
            <a:off x="1743792" y="6050527"/>
            <a:ext cx="859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 provide sample codes for Linear Regression, Logistic Regression, Nearest Neighbor, Naive Bayes Classification, Image Recognition, K-means Clustering, Object Detection, Text Classification, CNN Text Classification, Named Entity Recognition, Transfer Learning, etc.</a:t>
            </a:r>
          </a:p>
        </p:txBody>
      </p:sp>
    </p:spTree>
    <p:extLst>
      <p:ext uri="{BB962C8B-B14F-4D97-AF65-F5344CB8AC3E}">
        <p14:creationId xmlns:p14="http://schemas.microsoft.com/office/powerpoint/2010/main" val="399370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313</Words>
  <Application>Microsoft Office PowerPoint</Application>
  <PresentationFormat>Widescreen</PresentationFormat>
  <Paragraphs>151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Light (Headings)</vt:lpstr>
      <vt:lpstr>微软雅黑</vt:lpstr>
      <vt:lpstr>Arial</vt:lpstr>
      <vt:lpstr>Calibri</vt:lpstr>
      <vt:lpstr>Calibri Light</vt:lpstr>
      <vt:lpstr>Office Theme</vt:lpstr>
      <vt:lpstr>SciSharp Stack Overview </vt:lpstr>
      <vt:lpstr>SciSharp Stack Snapshot </vt:lpstr>
      <vt:lpstr>Statistics</vt:lpstr>
      <vt:lpstr>What’s Tensorflow.NET?</vt:lpstr>
      <vt:lpstr>Use Cases with Tensorflow.NET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Jianwen Zhao</dc:creator>
  <cp:lastModifiedBy>Jianwen Zhao</cp:lastModifiedBy>
  <cp:revision>1034</cp:revision>
  <dcterms:created xsi:type="dcterms:W3CDTF">2019-06-16T15:52:39Z</dcterms:created>
  <dcterms:modified xsi:type="dcterms:W3CDTF">2019-08-16T03:38:27Z</dcterms:modified>
</cp:coreProperties>
</file>