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74" r:id="rId10"/>
    <p:sldId id="263" r:id="rId11"/>
    <p:sldId id="264" r:id="rId12"/>
    <p:sldId id="275" r:id="rId13"/>
    <p:sldId id="276" r:id="rId14"/>
    <p:sldId id="266" r:id="rId15"/>
    <p:sldId id="267" r:id="rId16"/>
    <p:sldId id="277" r:id="rId17"/>
    <p:sldId id="281" r:id="rId18"/>
    <p:sldId id="278" r:id="rId19"/>
    <p:sldId id="280" r:id="rId20"/>
    <p:sldId id="268" r:id="rId21"/>
    <p:sldId id="265" r:id="rId22"/>
    <p:sldId id="269" r:id="rId23"/>
    <p:sldId id="270" r:id="rId24"/>
    <p:sldId id="27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&amp; Exploitation</a:t>
            </a:r>
            <a:br>
              <a:rPr lang="en-US" dirty="0" smtClean="0"/>
            </a:br>
            <a:r>
              <a:rPr lang="en-US" sz="2800" dirty="0" smtClean="0"/>
              <a:t> In Computational Advertising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ADI        </a:t>
            </a:r>
          </a:p>
          <a:p>
            <a:r>
              <a:rPr lang="en-US" dirty="0" smtClean="0"/>
              <a:t>Zhe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epsilon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r>
              <a:rPr lang="en-US" altLang="zh-CN" dirty="0"/>
              <a:t>(upper confidence bound)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32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4309" y="381000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3877381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9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1597839"/>
            <a:ext cx="10058400" cy="1025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3416301"/>
            <a:ext cx="10058400" cy="2264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9355" y="223111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263" y="231018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a solution to CVR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/>
          <a:stretch/>
        </p:blipFill>
        <p:spPr>
          <a:xfrm>
            <a:off x="838200" y="1526565"/>
            <a:ext cx="8786445" cy="49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739"/>
            <a:ext cx="10058400" cy="4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Beta distribution?</a:t>
            </a:r>
          </a:p>
          <a:p>
            <a:pPr lvl="1"/>
            <a:r>
              <a:rPr lang="en-US" dirty="0"/>
              <a:t>the beta distribution is the conjugate prior probability distribution for the Bernoulli</a:t>
            </a:r>
          </a:p>
        </p:txBody>
      </p:sp>
    </p:spTree>
    <p:extLst>
      <p:ext uri="{BB962C8B-B14F-4D97-AF65-F5344CB8AC3E}">
        <p14:creationId xmlns:p14="http://schemas.microsoft.com/office/powerpoint/2010/main" val="164295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1200"/>
            <a:ext cx="10620703" cy="3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</a:t>
            </a:r>
            <a:r>
              <a:rPr lang="en-US" altLang="zh-CN" dirty="0" smtClean="0"/>
              <a:t>Sampling Regret Bound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5" y="2882900"/>
            <a:ext cx="472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</a:p>
          <a:p>
            <a:r>
              <a:rPr lang="en-US" dirty="0" smtClean="0"/>
              <a:t>Main Approaches</a:t>
            </a:r>
          </a:p>
          <a:p>
            <a:r>
              <a:rPr lang="en-US" dirty="0" smtClean="0"/>
              <a:t>E&amp;E applications in computational advertising</a:t>
            </a:r>
            <a:endParaRPr lang="zh-CN" altLang="en-US" dirty="0" smtClean="0"/>
          </a:p>
          <a:p>
            <a:r>
              <a:rPr lang="en-US" altLang="zh-CN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Contextual-Bandit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integrate </a:t>
            </a:r>
            <a:r>
              <a:rPr lang="en-US" dirty="0" smtClean="0"/>
              <a:t>Explore </a:t>
            </a:r>
            <a:r>
              <a:rPr lang="en-US" dirty="0"/>
              <a:t>and </a:t>
            </a:r>
            <a:r>
              <a:rPr lang="en-US" dirty="0" smtClean="0"/>
              <a:t>Exploit </a:t>
            </a:r>
            <a:r>
              <a:rPr lang="en-US" dirty="0"/>
              <a:t>with contextual model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err="1" smtClean="0"/>
              <a:t>Lables</a:t>
            </a:r>
            <a:r>
              <a:rPr lang="en-US" dirty="0" smtClean="0"/>
              <a:t> / Attributes</a:t>
            </a:r>
          </a:p>
          <a:p>
            <a:pPr lvl="1"/>
            <a:r>
              <a:rPr lang="en-US" altLang="zh-CN" dirty="0" smtClean="0"/>
              <a:t>D</a:t>
            </a:r>
            <a:r>
              <a:rPr lang="en-US" dirty="0" smtClean="0"/>
              <a:t>emographic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  <a:p>
            <a:pPr lvl="1"/>
            <a:r>
              <a:rPr lang="en-US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5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E&amp;E Applications - </a:t>
            </a:r>
            <a:r>
              <a:rPr lang="en-US" dirty="0"/>
              <a:t>Programmatic </a:t>
            </a:r>
            <a:r>
              <a:rPr lang="en-US" dirty="0" smtClean="0"/>
              <a:t>Creative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2098430"/>
            <a:ext cx="1032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	</a:t>
            </a:r>
            <a:r>
              <a:rPr lang="en-US" altLang="zh-CN" dirty="0" smtClean="0"/>
              <a:t>CVR=0.1%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在北京做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</a:t>
            </a:r>
            <a:r>
              <a:rPr lang="en-US" altLang="zh-CN" dirty="0" smtClean="0"/>
              <a:t>CVR</a:t>
            </a:r>
            <a:r>
              <a:rPr lang="zh-CN" altLang="en-US" dirty="0"/>
              <a:t> 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allocate traffic with specific tags to SSP?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CVR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and Exploration Tradeoff</a:t>
            </a:r>
          </a:p>
          <a:p>
            <a:r>
              <a:rPr lang="en-US" dirty="0" smtClean="0"/>
              <a:t>Main approaches</a:t>
            </a:r>
          </a:p>
          <a:p>
            <a:pPr lvl="1"/>
            <a:r>
              <a:rPr lang="en-US" dirty="0" smtClean="0"/>
              <a:t>Epsilon Greedy</a:t>
            </a:r>
          </a:p>
          <a:p>
            <a:pPr lvl="1"/>
            <a:r>
              <a:rPr lang="en-US" dirty="0" smtClean="0"/>
              <a:t>UCB, UCT</a:t>
            </a:r>
          </a:p>
          <a:p>
            <a:pPr lvl="1"/>
            <a:r>
              <a:rPr lang="en-US" dirty="0" smtClean="0"/>
              <a:t>Thompson Sampling</a:t>
            </a:r>
          </a:p>
          <a:p>
            <a:pPr lvl="1"/>
            <a:r>
              <a:rPr lang="en-US" dirty="0" smtClean="0"/>
              <a:t>Contextual Bandit</a:t>
            </a:r>
          </a:p>
          <a:p>
            <a:r>
              <a:rPr lang="en-US" dirty="0" smtClean="0"/>
              <a:t>Applications in Computational Advertising</a:t>
            </a:r>
          </a:p>
          <a:p>
            <a:r>
              <a:rPr lang="en-US" dirty="0" smtClean="0"/>
              <a:t>E&amp;E Thoughts are much more important than E&amp;E methods</a:t>
            </a:r>
          </a:p>
        </p:txBody>
      </p:sp>
    </p:spTree>
    <p:extLst>
      <p:ext uri="{BB962C8B-B14F-4D97-AF65-F5344CB8AC3E}">
        <p14:creationId xmlns:p14="http://schemas.microsoft.com/office/powerpoint/2010/main" val="49108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754" y="2592510"/>
            <a:ext cx="5468815" cy="1325563"/>
          </a:xfrm>
        </p:spPr>
        <p:txBody>
          <a:bodyPr>
            <a:normAutofit/>
          </a:bodyPr>
          <a:lstStyle/>
          <a:p>
            <a:r>
              <a:rPr lang="en-US" altLang="zh-CN" sz="8000" smtClean="0"/>
              <a:t>Thanks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9961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12" y="1690684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Maximize its expected revenue according to its current knowledge in short term</a:t>
            </a:r>
          </a:p>
          <a:p>
            <a:pPr algn="ctr"/>
            <a:r>
              <a:rPr lang="en-US" sz="32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0077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learn more about the unknown to improve its knowledge, since the latter might increase its revenue in long term 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7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339" y="1690686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zh-CN" altLang="en-US" sz="4000" dirty="0" smtClean="0"/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Short-term ben</a:t>
            </a:r>
            <a:r>
              <a:rPr lang="en-US" altLang="zh-CN" sz="3200" dirty="0" smtClean="0"/>
              <a:t>e</a:t>
            </a:r>
            <a:r>
              <a:rPr lang="en-US" sz="3200" dirty="0" smtClean="0"/>
              <a:t>fit</a:t>
            </a:r>
          </a:p>
          <a:p>
            <a:pPr algn="ctr"/>
            <a:r>
              <a:rPr lang="en-US" sz="3200" dirty="0" smtClean="0"/>
              <a:t>Stable Benefit, Low risk</a:t>
            </a:r>
          </a:p>
          <a:p>
            <a:pPr algn="ctr"/>
            <a:r>
              <a:rPr lang="en-US" altLang="zh-CN" sz="3200" dirty="0" smtClean="0"/>
              <a:t>Relevance</a:t>
            </a:r>
            <a:endParaRPr lang="zh-CN" alt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96050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zh-CN" altLang="en-US" sz="40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Long-term benefit</a:t>
            </a:r>
            <a:endParaRPr lang="zh-CN" altLang="en-US" sz="3200" dirty="0" smtClean="0"/>
          </a:p>
          <a:p>
            <a:pPr algn="ctr"/>
            <a:r>
              <a:rPr lang="en-US" sz="3200" dirty="0" smtClean="0"/>
              <a:t>Unstable Benefit, High Risk</a:t>
            </a:r>
          </a:p>
          <a:p>
            <a:pPr algn="ctr"/>
            <a:r>
              <a:rPr lang="en-US" altLang="zh-CN" sz="3200" dirty="0" smtClean="0"/>
              <a:t>Diversity</a:t>
            </a:r>
            <a:endParaRPr lang="en-US" sz="3200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90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</a:t>
            </a:r>
            <a:r>
              <a:rPr lang="zh-CN" altLang="en-US" dirty="0"/>
              <a:t> </a:t>
            </a:r>
            <a:r>
              <a:rPr lang="en-US" altLang="zh-CN" dirty="0" smtClean="0"/>
              <a:t>Example 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AlphaGo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891"/>
            <a:ext cx="4859989" cy="4903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877" y="2286281"/>
            <a:ext cx="61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select next move from several candidate locations?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34927" y="4030876"/>
            <a:ext cx="3582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Benefit </a:t>
            </a:r>
            <a:r>
              <a:rPr lang="en-US" sz="4400" dirty="0" smtClean="0">
                <a:solidFill>
                  <a:srgbClr val="FF0000"/>
                </a:solidFill>
              </a:rPr>
              <a:t>VS</a:t>
            </a:r>
            <a:r>
              <a:rPr lang="en-US" sz="4400" dirty="0" smtClean="0"/>
              <a:t> Risk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24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 smtClean="0"/>
              <a:t>–</a:t>
            </a:r>
            <a:r>
              <a:rPr lang="en-US" dirty="0" smtClean="0"/>
              <a:t> Performance </a:t>
            </a:r>
            <a:r>
              <a:rPr lang="en-US" altLang="zh-CN" dirty="0" smtClean="0"/>
              <a:t>A</a:t>
            </a:r>
            <a:r>
              <a:rPr lang="en-US" dirty="0" smtClean="0"/>
              <a:t>ds Optimization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512"/>
            <a:ext cx="15367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044"/>
            <a:ext cx="1342292" cy="134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8036"/>
            <a:ext cx="15240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708" y="2461846"/>
            <a:ext cx="647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10,000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CTR=1%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48708" y="3773453"/>
            <a:ext cx="675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CTR=0.1%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8708" y="5085060"/>
            <a:ext cx="653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10,000 impressions           10 clicks             CTR=0.1%</a:t>
            </a:r>
          </a:p>
        </p:txBody>
      </p:sp>
      <p:sp>
        <p:nvSpPr>
          <p:cNvPr id="10" name="L-Shape 9"/>
          <p:cNvSpPr/>
          <p:nvPr/>
        </p:nvSpPr>
        <p:spPr>
          <a:xfrm rot="18937248">
            <a:off x="9777046" y="2110153"/>
            <a:ext cx="1160584" cy="703385"/>
          </a:xfrm>
          <a:prstGeom prst="corner">
            <a:avLst>
              <a:gd name="adj1" fmla="val 40000"/>
              <a:gd name="adj2" fmla="val 44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630638">
            <a:off x="9822976" y="3527270"/>
            <a:ext cx="994834" cy="962670"/>
          </a:xfrm>
          <a:prstGeom prst="plus">
            <a:avLst>
              <a:gd name="adj" fmla="val 3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787" y="4794101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- Multi-armed Bandits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480"/>
            <a:ext cx="3275134" cy="32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2" y="2102826"/>
            <a:ext cx="4943670" cy="328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096" y="2879324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baseline="-25000" dirty="0"/>
              <a:t> </a:t>
            </a:r>
            <a:r>
              <a:rPr lang="en-US" dirty="0" smtClean="0"/>
              <a:t>,Reward of action </a:t>
            </a:r>
            <a:r>
              <a:rPr lang="en-US" dirty="0" err="1" smtClean="0"/>
              <a:t>i</a:t>
            </a:r>
            <a:r>
              <a:rPr lang="en-US" dirty="0" smtClean="0"/>
              <a:t> in round t</a:t>
            </a:r>
            <a:endParaRPr lang="en-US" baseline="-25000" dirty="0" smtClean="0"/>
          </a:p>
          <a:p>
            <a:pPr lvl="1"/>
            <a:r>
              <a:rPr lang="en-US" dirty="0" smtClean="0"/>
              <a:t>1&lt;=</a:t>
            </a:r>
            <a:r>
              <a:rPr lang="en-US" dirty="0" err="1" smtClean="0"/>
              <a:t>i</a:t>
            </a:r>
            <a:r>
              <a:rPr lang="en-US" dirty="0" smtClean="0"/>
              <a:t>&lt;=K,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the index of a gambling machine </a:t>
            </a:r>
            <a:endParaRPr lang="en-US" dirty="0" smtClean="0"/>
          </a:p>
          <a:p>
            <a:pPr lvl="1"/>
            <a:r>
              <a:rPr lang="en-US" dirty="0" smtClean="0"/>
              <a:t>t&gt;=1, t is the round number of process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i,s</a:t>
            </a:r>
            <a:r>
              <a:rPr lang="en-US" dirty="0" smtClean="0"/>
              <a:t> are </a:t>
            </a:r>
            <a:r>
              <a:rPr lang="en-US" dirty="0"/>
              <a:t>identically </a:t>
            </a:r>
            <a:r>
              <a:rPr lang="en-US" dirty="0" smtClean="0"/>
              <a:t>distributed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dirty="0" smtClean="0"/>
              <a:t> are independent as both </a:t>
            </a:r>
            <a:r>
              <a:rPr lang="en-US" dirty="0" err="1" smtClean="0"/>
              <a:t>i</a:t>
            </a:r>
            <a:r>
              <a:rPr lang="en-US" dirty="0" smtClean="0"/>
              <a:t> and j vary</a:t>
            </a:r>
          </a:p>
          <a:p>
            <a:pPr lvl="1"/>
            <a:r>
              <a:rPr lang="en-US" dirty="0"/>
              <a:t>the average (or mean or expected) reward of the best action as </a:t>
            </a:r>
            <a:r>
              <a:rPr lang="en-US" dirty="0" smtClean="0"/>
              <a:t>μ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/>
              <a:t>of any other action j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dirty="0" err="1"/>
              <a:t>μ</a:t>
            </a:r>
            <a:r>
              <a:rPr lang="en-US" baseline="-25000" dirty="0" err="1"/>
              <a:t>j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for the number of times we have tried action </a:t>
            </a:r>
            <a:r>
              <a:rPr lang="en-US" i="1" dirty="0"/>
              <a:t>j </a:t>
            </a:r>
            <a:r>
              <a:rPr lang="en-US" dirty="0"/>
              <a:t>in a total of </a:t>
            </a:r>
            <a:r>
              <a:rPr lang="en-US" i="1" dirty="0"/>
              <a:t>n </a:t>
            </a:r>
            <a:r>
              <a:rPr lang="en-US" dirty="0"/>
              <a:t>action </a:t>
            </a:r>
            <a:endParaRPr lang="en-US" dirty="0" smtClean="0"/>
          </a:p>
          <a:p>
            <a:pPr lvl="1"/>
            <a:r>
              <a:rPr lang="en-US" dirty="0"/>
              <a:t>the regret after </a:t>
            </a:r>
            <a:r>
              <a:rPr lang="en-US" i="1" dirty="0"/>
              <a:t>n </a:t>
            </a:r>
            <a:r>
              <a:rPr lang="en-US" dirty="0"/>
              <a:t>actions is defined as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84" y="4126522"/>
            <a:ext cx="2050835" cy="773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3" y="5454785"/>
            <a:ext cx="4003430" cy="12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/>
              <a:t>Bandit algorithms attempt to </a:t>
            </a:r>
            <a:r>
              <a:rPr lang="en-US" dirty="0" smtClean="0"/>
              <a:t>minimize </a:t>
            </a:r>
            <a:r>
              <a:rPr lang="en-US" dirty="0"/>
              <a:t>regret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problem it is known that no algorithm can guarantee an expected cumulative regret better </a:t>
            </a:r>
            <a:r>
              <a:rPr lang="en-US" dirty="0" smtClean="0"/>
              <a:t>than</a:t>
            </a:r>
          </a:p>
          <a:p>
            <a:pPr lvl="1"/>
            <a:r>
              <a:rPr lang="en-US" dirty="0"/>
              <a:t>It is also known that there are algorithms that guarantee no worse </a:t>
            </a:r>
            <a:r>
              <a:rPr lang="en-US" dirty="0" smtClean="0"/>
              <a:t>than </a:t>
            </a:r>
            <a:r>
              <a:rPr lang="en-US" dirty="0"/>
              <a:t> </a:t>
            </a:r>
            <a:r>
              <a:rPr lang="en-US" dirty="0" smtClean="0"/>
              <a:t>                   expected regret</a:t>
            </a:r>
          </a:p>
          <a:p>
            <a:pPr lvl="1"/>
            <a:r>
              <a:rPr lang="en-US" dirty="0"/>
              <a:t> The </a:t>
            </a:r>
            <a:r>
              <a:rPr lang="en-US" dirty="0" smtClean="0"/>
              <a:t>algorithm(UCB1) </a:t>
            </a:r>
            <a:r>
              <a:rPr lang="en-US" dirty="0"/>
              <a:t>we’ll see in the next section, however, only guarantees 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5" y="2883588"/>
            <a:ext cx="15748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80" y="3747294"/>
            <a:ext cx="1612900" cy="5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4549561"/>
            <a:ext cx="2413000" cy="5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3691" y="5432596"/>
            <a:ext cx="975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https://</a:t>
            </a:r>
            <a:r>
              <a:rPr lang="en-US" dirty="0" err="1" smtClean="0"/>
              <a:t>jeremykun.com</a:t>
            </a:r>
            <a:r>
              <a:rPr lang="en-US" dirty="0" smtClean="0"/>
              <a:t>/2013/10/28/optimism-in-the-face-of-uncertainty-the-ucb1-algorithm/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447</Words>
  <Application>Microsoft Macintosh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Exploration &amp; Exploitation  In Computational Advertising</vt:lpstr>
      <vt:lpstr>Outline</vt:lpstr>
      <vt:lpstr>What is E&amp;E?</vt:lpstr>
      <vt:lpstr>What is E&amp;E?</vt:lpstr>
      <vt:lpstr>E&amp;E Example - AlphaGo</vt:lpstr>
      <vt:lpstr>E&amp;E Example – Performance Ads Optimization</vt:lpstr>
      <vt:lpstr>E&amp;E Example - Multi-armed Bandits </vt:lpstr>
      <vt:lpstr>Definition of Multi-armed Bandits Problem</vt:lpstr>
      <vt:lpstr>Definition of Multi-armed Bandits Problem</vt:lpstr>
      <vt:lpstr>Main Approaches – epsilon greedy</vt:lpstr>
      <vt:lpstr>Main Approaches – UCB(upper confidence bound)</vt:lpstr>
      <vt:lpstr>Main Approaches – UCB</vt:lpstr>
      <vt:lpstr>Main Approaches – UCB a solution to CVR exploration</vt:lpstr>
      <vt:lpstr>Main Approaches – UCB extension</vt:lpstr>
      <vt:lpstr>Main Approaches – Thompson Sampling</vt:lpstr>
      <vt:lpstr>Main Approaches – Thompson Sampling</vt:lpstr>
      <vt:lpstr>Main Approaches – Thompson Sampling</vt:lpstr>
      <vt:lpstr>Main Approaches – Thompson Sampling Example</vt:lpstr>
      <vt:lpstr>Main Approaches – Thompson Sampling Regret Bound</vt:lpstr>
      <vt:lpstr>Main Approaches – Contextual-Bandit Approach</vt:lpstr>
      <vt:lpstr>E&amp;E Applications - Programmatic Creative Optimization </vt:lpstr>
      <vt:lpstr>E&amp;E Applications – Auction Traffic Allocation</vt:lpstr>
      <vt:lpstr>E&amp;E Applications – CVR Exploration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&amp; Exploitation  In Computational Advertising</dc:title>
  <dc:creator>Zhe Wang</dc:creator>
  <cp:lastModifiedBy>Zhe Wang</cp:lastModifiedBy>
  <cp:revision>49</cp:revision>
  <dcterms:created xsi:type="dcterms:W3CDTF">2017-06-24T07:20:20Z</dcterms:created>
  <dcterms:modified xsi:type="dcterms:W3CDTF">2017-07-01T03:05:12Z</dcterms:modified>
</cp:coreProperties>
</file>