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88" r:id="rId9"/>
    <p:sldId id="274" r:id="rId10"/>
    <p:sldId id="264" r:id="rId11"/>
    <p:sldId id="289" r:id="rId12"/>
    <p:sldId id="275" r:id="rId13"/>
    <p:sldId id="276" r:id="rId14"/>
    <p:sldId id="266" r:id="rId15"/>
    <p:sldId id="291" r:id="rId16"/>
    <p:sldId id="293" r:id="rId17"/>
    <p:sldId id="267" r:id="rId18"/>
    <p:sldId id="277" r:id="rId19"/>
    <p:sldId id="281" r:id="rId20"/>
    <p:sldId id="278" r:id="rId21"/>
    <p:sldId id="280" r:id="rId22"/>
    <p:sldId id="268" r:id="rId23"/>
    <p:sldId id="282" r:id="rId24"/>
    <p:sldId id="284" r:id="rId25"/>
    <p:sldId id="265" r:id="rId26"/>
    <p:sldId id="269" r:id="rId27"/>
    <p:sldId id="270" r:id="rId28"/>
    <p:sldId id="272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3869"/>
  </p:normalViewPr>
  <p:slideViewPr>
    <p:cSldViewPr snapToGrid="0" snapToObjects="1">
      <p:cViewPr>
        <p:scale>
          <a:sx n="100" d="100"/>
          <a:sy n="100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4A2AC-6AA7-1945-9991-1521BC2572AA}" type="datetimeFigureOut">
              <a:rPr lang="en-US" smtClean="0"/>
              <a:t>7/2/17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E044-FD2F-F34A-B57E-984DDBB4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</a:t>
            </a:r>
            <a:r>
              <a:rPr lang="en-US" dirty="0" smtClean="0"/>
              <a:t>, Each simulation traverses the tree by selecting the edge with maximum action value </a:t>
            </a:r>
            <a:r>
              <a:rPr lang="en-US" i="1" dirty="0" smtClean="0"/>
              <a:t>Q</a:t>
            </a:r>
            <a:r>
              <a:rPr lang="en-US" dirty="0" smtClean="0"/>
              <a:t>, plus a bonus </a:t>
            </a:r>
            <a:r>
              <a:rPr lang="en-US" i="1" dirty="0" smtClean="0"/>
              <a:t>u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) that depends on a stored prior probability </a:t>
            </a:r>
            <a:r>
              <a:rPr lang="en-US" i="1" dirty="0" smtClean="0"/>
              <a:t>P </a:t>
            </a:r>
            <a:r>
              <a:rPr lang="en-US" dirty="0" smtClean="0"/>
              <a:t>for that edge. </a:t>
            </a:r>
          </a:p>
          <a:p>
            <a:r>
              <a:rPr lang="en-US" b="1" dirty="0" smtClean="0"/>
              <a:t>b</a:t>
            </a:r>
            <a:r>
              <a:rPr lang="en-US" dirty="0" smtClean="0"/>
              <a:t>, The leaf node may be expanded; the new node is processed once by the policy network </a:t>
            </a:r>
            <a:r>
              <a:rPr lang="en-US" i="1" dirty="0" err="1" smtClean="0"/>
              <a:t>pσ</a:t>
            </a:r>
            <a:r>
              <a:rPr lang="en-US" i="1" dirty="0" smtClean="0"/>
              <a:t> </a:t>
            </a:r>
            <a:r>
              <a:rPr lang="en-US" dirty="0" smtClean="0"/>
              <a:t>and the output probabilities are stored as prior probabilities </a:t>
            </a:r>
            <a:r>
              <a:rPr lang="en-US" i="1" dirty="0" smtClean="0"/>
              <a:t>P </a:t>
            </a:r>
            <a:r>
              <a:rPr lang="en-US" dirty="0" smtClean="0"/>
              <a:t>for each action. 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, At the end of a simulation, the leaf node is evaluated in two ways: using the value network </a:t>
            </a:r>
            <a:r>
              <a:rPr lang="en-US" i="1" dirty="0" err="1" smtClean="0"/>
              <a:t>vθ</a:t>
            </a:r>
            <a:r>
              <a:rPr lang="en-US" dirty="0" smtClean="0"/>
              <a:t>; and by running</a:t>
            </a:r>
            <a:br>
              <a:rPr lang="en-US" dirty="0" smtClean="0"/>
            </a:br>
            <a:r>
              <a:rPr lang="en-US" dirty="0" smtClean="0"/>
              <a:t>a rollout to the end of the game with the fast rollout policy </a:t>
            </a:r>
            <a:r>
              <a:rPr lang="en-US" i="1" dirty="0" smtClean="0"/>
              <a:t>pπ</a:t>
            </a:r>
            <a:r>
              <a:rPr lang="en-US" dirty="0" smtClean="0"/>
              <a:t>, then computing the winner with function </a:t>
            </a:r>
            <a:r>
              <a:rPr lang="en-US" i="1" dirty="0" smtClean="0"/>
              <a:t>r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, Action values </a:t>
            </a:r>
            <a:r>
              <a:rPr lang="en-US" i="1" dirty="0" smtClean="0"/>
              <a:t>Q </a:t>
            </a:r>
            <a:r>
              <a:rPr lang="en-US" dirty="0" smtClean="0"/>
              <a:t>are updated to track the mean value of all evaluations </a:t>
            </a:r>
            <a:r>
              <a:rPr lang="en-US" i="1" dirty="0" smtClean="0"/>
              <a:t>r</a:t>
            </a:r>
            <a:r>
              <a:rPr lang="en-US" dirty="0" smtClean="0"/>
              <a:t>(·) and </a:t>
            </a:r>
            <a:r>
              <a:rPr lang="en-US" i="1" dirty="0" err="1" smtClean="0"/>
              <a:t>vθ</a:t>
            </a:r>
            <a:r>
              <a:rPr lang="en-US" dirty="0" smtClean="0"/>
              <a:t>(·) in the </a:t>
            </a:r>
            <a:r>
              <a:rPr lang="en-US" dirty="0" err="1" smtClean="0"/>
              <a:t>subtree</a:t>
            </a:r>
            <a:r>
              <a:rPr lang="en-US" dirty="0" smtClean="0"/>
              <a:t> below that action.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6E044-FD2F-F34A-B57E-984DDBB4CA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</a:t>
            </a:r>
            <a:r>
              <a:rPr lang="en-US" dirty="0" smtClean="0"/>
              <a:t>, Each simulation traverses the tree by selecting the edge with maximum action value </a:t>
            </a:r>
            <a:r>
              <a:rPr lang="en-US" i="1" dirty="0" smtClean="0"/>
              <a:t>Q</a:t>
            </a:r>
            <a:r>
              <a:rPr lang="en-US" dirty="0" smtClean="0"/>
              <a:t>, plus a bonus </a:t>
            </a:r>
            <a:r>
              <a:rPr lang="en-US" i="1" dirty="0" smtClean="0"/>
              <a:t>u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) that depends on a stored prior probability </a:t>
            </a:r>
            <a:r>
              <a:rPr lang="en-US" i="1" dirty="0" smtClean="0"/>
              <a:t>P </a:t>
            </a:r>
            <a:r>
              <a:rPr lang="en-US" dirty="0" smtClean="0"/>
              <a:t>for that edge. </a:t>
            </a:r>
          </a:p>
          <a:p>
            <a:r>
              <a:rPr lang="en-US" b="1" dirty="0" smtClean="0"/>
              <a:t>b</a:t>
            </a:r>
            <a:r>
              <a:rPr lang="en-US" dirty="0" smtClean="0"/>
              <a:t>, The leaf node may be expanded; the new node is processed once by the policy network </a:t>
            </a:r>
            <a:r>
              <a:rPr lang="en-US" i="1" dirty="0" err="1" smtClean="0"/>
              <a:t>pσ</a:t>
            </a:r>
            <a:r>
              <a:rPr lang="en-US" i="1" dirty="0" smtClean="0"/>
              <a:t> </a:t>
            </a:r>
            <a:r>
              <a:rPr lang="en-US" dirty="0" smtClean="0"/>
              <a:t>and the output probabilities are stored as prior probabilities </a:t>
            </a:r>
            <a:r>
              <a:rPr lang="en-US" i="1" dirty="0" smtClean="0"/>
              <a:t>P </a:t>
            </a:r>
            <a:r>
              <a:rPr lang="en-US" dirty="0" smtClean="0"/>
              <a:t>for each action. 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, At the end of a simulation, the leaf node is evaluated in two ways: using the value network </a:t>
            </a:r>
            <a:r>
              <a:rPr lang="en-US" i="1" dirty="0" err="1" smtClean="0"/>
              <a:t>vθ</a:t>
            </a:r>
            <a:r>
              <a:rPr lang="en-US" dirty="0" smtClean="0"/>
              <a:t>; and by running</a:t>
            </a:r>
            <a:br>
              <a:rPr lang="en-US" dirty="0" smtClean="0"/>
            </a:br>
            <a:r>
              <a:rPr lang="en-US" dirty="0" smtClean="0"/>
              <a:t>a rollout to the end of the game with the fast rollout policy </a:t>
            </a:r>
            <a:r>
              <a:rPr lang="en-US" i="1" dirty="0" smtClean="0"/>
              <a:t>pπ</a:t>
            </a:r>
            <a:r>
              <a:rPr lang="en-US" dirty="0" smtClean="0"/>
              <a:t>, then computing the winner with function </a:t>
            </a:r>
            <a:r>
              <a:rPr lang="en-US" i="1" dirty="0" smtClean="0"/>
              <a:t>r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, Action values </a:t>
            </a:r>
            <a:r>
              <a:rPr lang="en-US" i="1" dirty="0" smtClean="0"/>
              <a:t>Q </a:t>
            </a:r>
            <a:r>
              <a:rPr lang="en-US" dirty="0" smtClean="0"/>
              <a:t>are updated to track the mean value of all evaluations </a:t>
            </a:r>
            <a:r>
              <a:rPr lang="en-US" i="1" dirty="0" smtClean="0"/>
              <a:t>r</a:t>
            </a:r>
            <a:r>
              <a:rPr lang="en-US" dirty="0" smtClean="0"/>
              <a:t>(·) and </a:t>
            </a:r>
            <a:r>
              <a:rPr lang="en-US" i="1" dirty="0" err="1" smtClean="0"/>
              <a:t>vθ</a:t>
            </a:r>
            <a:r>
              <a:rPr lang="en-US" dirty="0" smtClean="0"/>
              <a:t>(·) in the </a:t>
            </a:r>
            <a:r>
              <a:rPr lang="en-US" dirty="0" err="1" smtClean="0"/>
              <a:t>subtree</a:t>
            </a:r>
            <a:r>
              <a:rPr lang="en-US" dirty="0" smtClean="0"/>
              <a:t> below that action.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6E044-FD2F-F34A-B57E-984DDBB4CA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5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0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1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1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6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3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7A9F0-A4C3-C54B-98FA-CECE75C9A6BA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4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Exploration &amp; Exploitation</a:t>
            </a:r>
            <a:br>
              <a:rPr lang="en-US" dirty="0" smtClean="0"/>
            </a:br>
            <a:r>
              <a:rPr lang="en-US" sz="3200" dirty="0" smtClean="0"/>
              <a:t> </a:t>
            </a:r>
            <a:r>
              <a:rPr lang="en-US" altLang="zh-CN" sz="3200" dirty="0" smtClean="0"/>
              <a:t>i</a:t>
            </a:r>
            <a:r>
              <a:rPr lang="en-US" sz="3200" dirty="0" smtClean="0"/>
              <a:t>n Computational Advertising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ADI        </a:t>
            </a:r>
          </a:p>
          <a:p>
            <a:r>
              <a:rPr lang="en-US" dirty="0" smtClean="0"/>
              <a:t>Zhe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6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Main Approaches </a:t>
            </a:r>
            <a:r>
              <a:rPr lang="mr-IN" altLang="zh-CN" sz="4000" dirty="0" smtClean="0"/>
              <a:t>–</a:t>
            </a:r>
            <a:r>
              <a:rPr lang="en-US" altLang="zh-CN" sz="4000" dirty="0" smtClean="0"/>
              <a:t> UCB(Upper </a:t>
            </a:r>
            <a:r>
              <a:rPr lang="en-US" altLang="zh-CN" sz="4000" dirty="0"/>
              <a:t>C</a:t>
            </a:r>
            <a:r>
              <a:rPr lang="en-US" altLang="zh-CN" sz="4000" dirty="0" smtClean="0"/>
              <a:t>onfidence </a:t>
            </a:r>
            <a:r>
              <a:rPr lang="en-US" altLang="zh-CN" sz="4000" dirty="0"/>
              <a:t>B</a:t>
            </a:r>
            <a:r>
              <a:rPr lang="en-US" altLang="zh-CN" sz="4000" dirty="0" smtClean="0"/>
              <a:t>ound</a:t>
            </a:r>
            <a:r>
              <a:rPr lang="en-US" altLang="zh-CN" sz="4000" dirty="0"/>
              <a:t>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8345"/>
            <a:ext cx="11216985" cy="36433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74969" y="3305909"/>
            <a:ext cx="1791025" cy="5040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Main Approaches </a:t>
            </a:r>
            <a:r>
              <a:rPr lang="mr-IN" altLang="zh-CN" sz="4000" dirty="0" smtClean="0"/>
              <a:t>–</a:t>
            </a:r>
            <a:r>
              <a:rPr lang="en-US" altLang="zh-CN" sz="4000" dirty="0" smtClean="0"/>
              <a:t> UCB(Upper </a:t>
            </a:r>
            <a:r>
              <a:rPr lang="en-US" altLang="zh-CN" sz="4000" dirty="0"/>
              <a:t>C</a:t>
            </a:r>
            <a:r>
              <a:rPr lang="en-US" altLang="zh-CN" sz="4000" dirty="0" smtClean="0"/>
              <a:t>onfidence </a:t>
            </a:r>
            <a:r>
              <a:rPr lang="en-US" altLang="zh-CN" sz="4000" dirty="0"/>
              <a:t>B</a:t>
            </a:r>
            <a:r>
              <a:rPr lang="en-US" altLang="zh-CN" sz="4000" dirty="0" smtClean="0"/>
              <a:t>ound</a:t>
            </a:r>
            <a:r>
              <a:rPr lang="en-US" altLang="zh-CN" sz="4000" dirty="0"/>
              <a:t>)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824621" y="1690688"/>
            <a:ext cx="5271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Chernoff-Hoeffding</a:t>
            </a:r>
            <a:r>
              <a:rPr lang="en-US" sz="3200" b="1" dirty="0"/>
              <a:t> </a:t>
            </a:r>
            <a:r>
              <a:rPr lang="en-US" altLang="zh-CN" sz="3200" b="1" dirty="0" smtClean="0"/>
              <a:t>I</a:t>
            </a:r>
            <a:r>
              <a:rPr lang="en-US" sz="3200" b="1" dirty="0" smtClean="0"/>
              <a:t>nequality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0" y="2482851"/>
            <a:ext cx="40259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3168650"/>
            <a:ext cx="4978400" cy="52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850" y="3909438"/>
            <a:ext cx="3695700" cy="444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60310" y="48441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36312D"/>
                </a:solidFill>
                <a:latin typeface="Enriqueta" charset="0"/>
              </a:rPr>
              <a:t> which converges to zero very quickly as the number of rounds played grows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7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UCB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47" y="1597839"/>
            <a:ext cx="10058400" cy="10259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47" y="3416301"/>
            <a:ext cx="10058400" cy="22649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29355" y="2231111"/>
            <a:ext cx="1781908" cy="5040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11263" y="2310186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Why?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1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Approaches </a:t>
            </a:r>
            <a:r>
              <a:rPr lang="mr-IN" altLang="zh-CN" sz="3600" dirty="0" smtClean="0"/>
              <a:t>–</a:t>
            </a:r>
            <a:r>
              <a:rPr lang="en-US" altLang="zh-CN" sz="3600" dirty="0" smtClean="0"/>
              <a:t> </a:t>
            </a:r>
            <a:r>
              <a:rPr lang="en-US" altLang="zh-CN" sz="3600" dirty="0" smtClean="0"/>
              <a:t>UCB </a:t>
            </a:r>
            <a:r>
              <a:rPr lang="en-US" altLang="zh-CN" sz="3600" dirty="0" smtClean="0"/>
              <a:t>S</a:t>
            </a:r>
            <a:r>
              <a:rPr lang="en-US" altLang="zh-CN" sz="3600" dirty="0" smtClean="0"/>
              <a:t>olution </a:t>
            </a:r>
            <a:r>
              <a:rPr lang="en-US" altLang="zh-CN" sz="3600" dirty="0" smtClean="0"/>
              <a:t>to </a:t>
            </a:r>
            <a:r>
              <a:rPr lang="en-US" altLang="zh-CN" sz="3600" dirty="0" smtClean="0"/>
              <a:t>CTR </a:t>
            </a:r>
            <a:r>
              <a:rPr lang="en-US" altLang="zh-CN" sz="3600" dirty="0" smtClean="0"/>
              <a:t>exploration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more high CTR ad slots, and more accurate CTR prediction</a:t>
            </a:r>
            <a:endParaRPr lang="en-US" dirty="0" smtClean="0"/>
          </a:p>
          <a:p>
            <a:pPr lvl="1"/>
            <a:r>
              <a:rPr lang="en-US" dirty="0" smtClean="0"/>
              <a:t>Reward: Click</a:t>
            </a:r>
          </a:p>
          <a:p>
            <a:pPr lvl="1"/>
            <a:r>
              <a:rPr lang="en-US" dirty="0" smtClean="0"/>
              <a:t>Arm: Each Ad Slot</a:t>
            </a:r>
          </a:p>
          <a:p>
            <a:pPr lvl="1"/>
            <a:r>
              <a:rPr lang="en-US" dirty="0" smtClean="0"/>
              <a:t>Action j: Impression on ad slot j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446" r="1418" b="-3007"/>
          <a:stretch/>
        </p:blipFill>
        <p:spPr>
          <a:xfrm>
            <a:off x="4112190" y="4318000"/>
            <a:ext cx="2466410" cy="508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149600" y="4318000"/>
            <a:ext cx="962590" cy="20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4100" y="4065866"/>
            <a:ext cx="242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CTR of ad slot j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096000" y="3916226"/>
            <a:ext cx="327590" cy="561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0" y="3489651"/>
            <a:ext cx="443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#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total impression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91494" y="5541600"/>
            <a:ext cx="351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#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impression of ad slot j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423590" y="4804530"/>
            <a:ext cx="328897" cy="832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3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UCB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UCB1-Normal</a:t>
            </a:r>
          </a:p>
          <a:p>
            <a:r>
              <a:rPr lang="en-US" dirty="0" smtClean="0"/>
              <a:t>UCB1-Tuned</a:t>
            </a:r>
          </a:p>
          <a:p>
            <a:r>
              <a:rPr lang="en-US" dirty="0" smtClean="0"/>
              <a:t>UCB2</a:t>
            </a:r>
          </a:p>
          <a:p>
            <a:r>
              <a:rPr lang="en-US" dirty="0"/>
              <a:t>UCT(Upper Confidence Bound Apply to Tree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UCB+MCTS(Monte Carlo Tree Search)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8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dirty="0" smtClean="0"/>
              <a:t>UCT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1817688"/>
            <a:ext cx="11086261" cy="37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7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dirty="0" smtClean="0"/>
              <a:t>UCT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/>
          <a:stretch/>
        </p:blipFill>
        <p:spPr>
          <a:xfrm>
            <a:off x="800099" y="1817688"/>
            <a:ext cx="2768601" cy="3744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631" y="1985963"/>
            <a:ext cx="5803900" cy="105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450" y="2760663"/>
            <a:ext cx="3975100" cy="147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549" y="4213226"/>
            <a:ext cx="4511673" cy="19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2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Thompson Sampling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"/>
          <a:stretch/>
        </p:blipFill>
        <p:spPr>
          <a:xfrm>
            <a:off x="838200" y="1539265"/>
            <a:ext cx="8786445" cy="49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3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Thompson Sampling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2739"/>
            <a:ext cx="10058400" cy="486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17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Approaches </a:t>
            </a:r>
            <a:r>
              <a:rPr lang="mr-IN" altLang="zh-CN" dirty="0"/>
              <a:t>–</a:t>
            </a:r>
            <a:r>
              <a:rPr lang="en-US" altLang="zh-CN" dirty="0"/>
              <a:t> Thompson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Beta distribution?</a:t>
            </a:r>
          </a:p>
          <a:p>
            <a:pPr lvl="1"/>
            <a:r>
              <a:rPr lang="en-US" dirty="0"/>
              <a:t>the beta distribution is the conjugate prior probability distribution for the Bernoulli</a:t>
            </a:r>
          </a:p>
        </p:txBody>
      </p:sp>
    </p:spTree>
    <p:extLst>
      <p:ext uri="{BB962C8B-B14F-4D97-AF65-F5344CB8AC3E}">
        <p14:creationId xmlns:p14="http://schemas.microsoft.com/office/powerpoint/2010/main" val="164295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E&amp;E?</a:t>
            </a:r>
          </a:p>
          <a:p>
            <a:r>
              <a:rPr lang="en-US" sz="3200" dirty="0" smtClean="0"/>
              <a:t>Main Approaches</a:t>
            </a:r>
          </a:p>
          <a:p>
            <a:r>
              <a:rPr lang="en-US" sz="3200" dirty="0" smtClean="0"/>
              <a:t>E&amp;E applications in computational advertising</a:t>
            </a:r>
            <a:endParaRPr lang="zh-CN" altLang="en-US" sz="3200" dirty="0" smtClean="0"/>
          </a:p>
          <a:p>
            <a:r>
              <a:rPr lang="en-US" altLang="zh-CN" sz="3200" dirty="0" smtClean="0"/>
              <a:t>Summary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78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Approaches </a:t>
            </a:r>
            <a:r>
              <a:rPr lang="mr-IN" altLang="zh-CN" dirty="0"/>
              <a:t>–</a:t>
            </a:r>
            <a:r>
              <a:rPr lang="en-US" altLang="zh-CN" dirty="0"/>
              <a:t> Thompson </a:t>
            </a:r>
            <a:r>
              <a:rPr lang="en-US" altLang="zh-CN" dirty="0" smtClean="0"/>
              <a:t>Sampling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81200"/>
            <a:ext cx="10620703" cy="35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32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Thompson Sampling Regret Bound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585" y="2882900"/>
            <a:ext cx="47244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9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Main Approaches </a:t>
            </a:r>
            <a:r>
              <a:rPr lang="mr-IN" altLang="zh-CN" sz="4000" dirty="0" smtClean="0"/>
              <a:t>–</a:t>
            </a:r>
            <a:r>
              <a:rPr lang="en-US" altLang="zh-CN" sz="4000" dirty="0" smtClean="0"/>
              <a:t> </a:t>
            </a:r>
            <a:r>
              <a:rPr lang="en-US" altLang="zh-CN" sz="4000" dirty="0" smtClean="0"/>
              <a:t>Contextual Bandit </a:t>
            </a:r>
            <a:r>
              <a:rPr lang="en-US" altLang="zh-CN" sz="4000" dirty="0" smtClean="0"/>
              <a:t>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integrate </a:t>
            </a:r>
            <a:r>
              <a:rPr lang="en-US" dirty="0" smtClean="0"/>
              <a:t>Explore </a:t>
            </a:r>
            <a:r>
              <a:rPr lang="en-US" dirty="0"/>
              <a:t>and </a:t>
            </a:r>
            <a:r>
              <a:rPr lang="en-US" dirty="0" smtClean="0"/>
              <a:t>Exploit </a:t>
            </a:r>
            <a:r>
              <a:rPr lang="en-US" dirty="0"/>
              <a:t>with contextual model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Topic</a:t>
            </a:r>
            <a:endParaRPr lang="en-US" dirty="0" smtClean="0"/>
          </a:p>
          <a:p>
            <a:pPr lvl="1"/>
            <a:r>
              <a:rPr lang="en-US" dirty="0" smtClean="0"/>
              <a:t>Labels </a:t>
            </a:r>
            <a:r>
              <a:rPr lang="en-US" dirty="0" smtClean="0"/>
              <a:t>/ Attributes</a:t>
            </a:r>
          </a:p>
          <a:p>
            <a:pPr lvl="1"/>
            <a:r>
              <a:rPr lang="en-US" altLang="zh-CN" dirty="0" smtClean="0"/>
              <a:t>D</a:t>
            </a:r>
            <a:r>
              <a:rPr lang="en-US" dirty="0" smtClean="0"/>
              <a:t>emographic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  <a:endParaRPr lang="en-US" dirty="0"/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56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Main Approaches </a:t>
            </a:r>
            <a:r>
              <a:rPr lang="mr-IN" altLang="zh-CN" sz="4000" dirty="0" smtClean="0"/>
              <a:t>–</a:t>
            </a:r>
            <a:r>
              <a:rPr lang="en-US" altLang="zh-CN" sz="4000" dirty="0" smtClean="0"/>
              <a:t> </a:t>
            </a:r>
            <a:r>
              <a:rPr lang="en-US" altLang="zh-CN" sz="4000" dirty="0" err="1" smtClean="0"/>
              <a:t>LinUCB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2888"/>
            <a:ext cx="6638538" cy="523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0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recent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RL learning</a:t>
            </a:r>
          </a:p>
          <a:p>
            <a:r>
              <a:rPr lang="en-US" dirty="0"/>
              <a:t>theoretical </a:t>
            </a:r>
            <a:r>
              <a:rPr lang="en-US" dirty="0" smtClean="0"/>
              <a:t>research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288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E&amp;E Applications - </a:t>
            </a:r>
            <a:r>
              <a:rPr lang="en-US" dirty="0"/>
              <a:t>Programmatic </a:t>
            </a:r>
            <a:r>
              <a:rPr lang="en-US" dirty="0" smtClean="0"/>
              <a:t>Creative Optimization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1631" y="2098430"/>
            <a:ext cx="1032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做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司机，月入万元			</a:t>
            </a:r>
            <a:r>
              <a:rPr lang="en-US" altLang="zh-CN" dirty="0" smtClean="0"/>
              <a:t>CVR=0.1%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在北京做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司机，月入万元		</a:t>
            </a:r>
            <a:r>
              <a:rPr lang="en-US" altLang="zh-CN" dirty="0" smtClean="0"/>
              <a:t>CVR</a:t>
            </a:r>
            <a:r>
              <a:rPr lang="zh-CN" altLang="en-US" dirty="0"/>
              <a:t> </a:t>
            </a:r>
            <a:r>
              <a:rPr lang="en-US" altLang="zh-CN" dirty="0" smtClean="0"/>
              <a:t>lift</a:t>
            </a:r>
            <a:r>
              <a:rPr lang="zh-CN" altLang="en-US" dirty="0" smtClean="0"/>
              <a:t> </a:t>
            </a:r>
            <a:r>
              <a:rPr lang="en-US" altLang="zh-CN" dirty="0" smtClean="0"/>
              <a:t>40%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0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E&amp;E Applications </a:t>
            </a:r>
            <a:r>
              <a:rPr lang="mr-I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Auction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allocate traffic with specific tags to SSP?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42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E&amp;E Applications </a:t>
            </a:r>
            <a:r>
              <a:rPr lang="mr-I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CVR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4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Exploitation and Exploration Tradeoff</a:t>
            </a:r>
          </a:p>
          <a:p>
            <a:r>
              <a:rPr lang="en-US" dirty="0" smtClean="0"/>
              <a:t>Main approaches</a:t>
            </a:r>
          </a:p>
          <a:p>
            <a:pPr lvl="1"/>
            <a:r>
              <a:rPr lang="en-US" dirty="0" smtClean="0"/>
              <a:t>Epsilon Greedy</a:t>
            </a:r>
          </a:p>
          <a:p>
            <a:pPr lvl="1"/>
            <a:r>
              <a:rPr lang="en-US" dirty="0" smtClean="0"/>
              <a:t>UCB, UCT</a:t>
            </a:r>
          </a:p>
          <a:p>
            <a:pPr lvl="1"/>
            <a:r>
              <a:rPr lang="en-US" dirty="0" smtClean="0"/>
              <a:t>Thompson Sampling</a:t>
            </a:r>
          </a:p>
          <a:p>
            <a:pPr lvl="1"/>
            <a:r>
              <a:rPr lang="en-US" dirty="0" smtClean="0"/>
              <a:t>Contextual Bandit</a:t>
            </a:r>
          </a:p>
          <a:p>
            <a:r>
              <a:rPr lang="en-US" dirty="0" smtClean="0"/>
              <a:t>Applications in Computational Advertising</a:t>
            </a:r>
          </a:p>
          <a:p>
            <a:r>
              <a:rPr lang="en-US" dirty="0" smtClean="0"/>
              <a:t>E&amp;E Thoughts are much more important than E&amp;E methods</a:t>
            </a:r>
          </a:p>
        </p:txBody>
      </p:sp>
    </p:spTree>
    <p:extLst>
      <p:ext uri="{BB962C8B-B14F-4D97-AF65-F5344CB8AC3E}">
        <p14:creationId xmlns:p14="http://schemas.microsoft.com/office/powerpoint/2010/main" val="491080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754" y="2592510"/>
            <a:ext cx="5468815" cy="1325563"/>
          </a:xfrm>
        </p:spPr>
        <p:txBody>
          <a:bodyPr>
            <a:normAutofit/>
          </a:bodyPr>
          <a:lstStyle/>
          <a:p>
            <a:r>
              <a:rPr lang="en-US" altLang="zh-CN" sz="8000" smtClean="0"/>
              <a:t>Thanks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99613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E&amp;E?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312" y="1690684"/>
            <a:ext cx="5044611" cy="4792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Exploitation</a:t>
            </a:r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Maximize its expected revenue according to its current knowledge in short term</a:t>
            </a:r>
          </a:p>
          <a:p>
            <a:pPr algn="ctr"/>
            <a:r>
              <a:rPr lang="en-US" sz="32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0077" y="1690685"/>
            <a:ext cx="5044611" cy="47923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Exploration</a:t>
            </a:r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learn more about the unknown to improve its knowledge, since the latter might increase its revenue in long term 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5246077" y="3470031"/>
            <a:ext cx="1699846" cy="973016"/>
          </a:xfrm>
          <a:prstGeom prst="leftRightArrow">
            <a:avLst>
              <a:gd name="adj1" fmla="val 54819"/>
              <a:gd name="adj2" fmla="val 50000"/>
            </a:avLst>
          </a:prstGeom>
          <a:solidFill>
            <a:srgbClr val="FF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Tradeoff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771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E&amp;E?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1339" y="1690686"/>
            <a:ext cx="5044611" cy="4792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Exploitation</a:t>
            </a:r>
            <a:endParaRPr lang="zh-CN" altLang="en-US" sz="4000" dirty="0" smtClean="0"/>
          </a:p>
          <a:p>
            <a:pPr algn="ctr"/>
            <a:endParaRPr lang="zh-CN" altLang="en-US" sz="3200" dirty="0" smtClean="0"/>
          </a:p>
          <a:p>
            <a:pPr algn="ctr"/>
            <a:r>
              <a:rPr lang="en-US" sz="3200" dirty="0" smtClean="0"/>
              <a:t>Short-term ben</a:t>
            </a:r>
            <a:r>
              <a:rPr lang="en-US" altLang="zh-CN" sz="3200" dirty="0" smtClean="0"/>
              <a:t>e</a:t>
            </a:r>
            <a:r>
              <a:rPr lang="en-US" sz="3200" dirty="0" smtClean="0"/>
              <a:t>fit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Stable Benefit, Low risk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altLang="zh-CN" sz="3200" dirty="0" smtClean="0"/>
              <a:t>Relevance</a:t>
            </a:r>
            <a:endParaRPr lang="zh-CN" alt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696050" y="1690685"/>
            <a:ext cx="5044611" cy="47923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Exploration</a:t>
            </a:r>
            <a:endParaRPr lang="zh-CN" altLang="en-US" sz="40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Long-term benefit</a:t>
            </a:r>
          </a:p>
          <a:p>
            <a:pPr algn="ctr"/>
            <a:endParaRPr lang="zh-CN" altLang="en-US" sz="3200" dirty="0" smtClean="0"/>
          </a:p>
          <a:p>
            <a:pPr algn="ctr"/>
            <a:r>
              <a:rPr lang="en-US" sz="3200" dirty="0" smtClean="0"/>
              <a:t>Unstable Benefit, High Risk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altLang="zh-CN" sz="3200" dirty="0" smtClean="0"/>
              <a:t>Diversity</a:t>
            </a:r>
            <a:endParaRPr lang="en-US" sz="3200" dirty="0" smtClean="0"/>
          </a:p>
        </p:txBody>
      </p:sp>
      <p:sp>
        <p:nvSpPr>
          <p:cNvPr id="6" name="Left-Right Arrow 5"/>
          <p:cNvSpPr/>
          <p:nvPr/>
        </p:nvSpPr>
        <p:spPr>
          <a:xfrm>
            <a:off x="4995334" y="3317631"/>
            <a:ext cx="1998133" cy="746370"/>
          </a:xfrm>
          <a:prstGeom prst="leftRightArrow">
            <a:avLst>
              <a:gd name="adj1" fmla="val 54819"/>
              <a:gd name="adj2" fmla="val 50000"/>
            </a:avLst>
          </a:prstGeom>
          <a:solidFill>
            <a:srgbClr val="FF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VS</a:t>
            </a:r>
            <a:endParaRPr lang="en-US" sz="2800" b="1" dirty="0"/>
          </a:p>
        </p:txBody>
      </p:sp>
      <p:sp>
        <p:nvSpPr>
          <p:cNvPr id="7" name="Left-Right Arrow 6"/>
          <p:cNvSpPr/>
          <p:nvPr/>
        </p:nvSpPr>
        <p:spPr>
          <a:xfrm>
            <a:off x="4995334" y="4282831"/>
            <a:ext cx="1998133" cy="746370"/>
          </a:xfrm>
          <a:prstGeom prst="leftRightArrow">
            <a:avLst>
              <a:gd name="adj1" fmla="val 54819"/>
              <a:gd name="adj2" fmla="val 50000"/>
            </a:avLst>
          </a:prstGeom>
          <a:solidFill>
            <a:srgbClr val="FF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VS</a:t>
            </a:r>
            <a:endParaRPr lang="en-US" sz="2800" b="1" dirty="0"/>
          </a:p>
        </p:txBody>
      </p:sp>
      <p:sp>
        <p:nvSpPr>
          <p:cNvPr id="8" name="Left-Right Arrow 7"/>
          <p:cNvSpPr/>
          <p:nvPr/>
        </p:nvSpPr>
        <p:spPr>
          <a:xfrm>
            <a:off x="4995334" y="5248031"/>
            <a:ext cx="1998133" cy="746370"/>
          </a:xfrm>
          <a:prstGeom prst="leftRightArrow">
            <a:avLst>
              <a:gd name="adj1" fmla="val 54819"/>
              <a:gd name="adj2" fmla="val 50000"/>
            </a:avLst>
          </a:prstGeom>
          <a:solidFill>
            <a:srgbClr val="FF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VS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829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E&amp;E</a:t>
            </a:r>
            <a:r>
              <a:rPr lang="zh-CN" altLang="en-US" dirty="0"/>
              <a:t> </a:t>
            </a:r>
            <a:r>
              <a:rPr lang="en-US" altLang="zh-CN" dirty="0" smtClean="0"/>
              <a:t>Example </a:t>
            </a:r>
            <a:r>
              <a:rPr lang="mr-IN" dirty="0"/>
              <a:t>–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AlphaGo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8891"/>
            <a:ext cx="4859989" cy="49039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1877" y="2286281"/>
            <a:ext cx="6142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How to select next move from several candidate locations?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734927" y="4030876"/>
            <a:ext cx="35821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Benefit </a:t>
            </a:r>
            <a:r>
              <a:rPr lang="en-US" sz="4400" dirty="0" smtClean="0">
                <a:solidFill>
                  <a:srgbClr val="FF0000"/>
                </a:solidFill>
              </a:rPr>
              <a:t>VS</a:t>
            </a:r>
            <a:r>
              <a:rPr lang="en-US" sz="4400" dirty="0" smtClean="0"/>
              <a:t> Risk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624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E&amp;E Example </a:t>
            </a:r>
            <a:r>
              <a:rPr lang="mr-IN" dirty="0" smtClean="0"/>
              <a:t>–</a:t>
            </a:r>
            <a:r>
              <a:rPr lang="en-US" dirty="0" smtClean="0"/>
              <a:t> Performance </a:t>
            </a:r>
            <a:r>
              <a:rPr lang="en-US" altLang="zh-CN" dirty="0" smtClean="0"/>
              <a:t>A</a:t>
            </a:r>
            <a:r>
              <a:rPr lang="en-US" dirty="0" smtClean="0"/>
              <a:t>ds Optimization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1512"/>
            <a:ext cx="1536700" cy="115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6044"/>
            <a:ext cx="1342292" cy="1342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28036"/>
            <a:ext cx="1524000" cy="95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8708" y="2461846"/>
            <a:ext cx="6474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1,000,000 impressions      10,000 clicks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 CTR=1%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48708" y="3773453"/>
            <a:ext cx="6757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1,000,000 impressions      1,000 clicks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    CTR=0.1%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48708" y="5085060"/>
            <a:ext cx="6533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10,000 impressions           10 clicks             CTR=0.1%</a:t>
            </a:r>
          </a:p>
        </p:txBody>
      </p:sp>
      <p:sp>
        <p:nvSpPr>
          <p:cNvPr id="10" name="L-Shape 9"/>
          <p:cNvSpPr/>
          <p:nvPr/>
        </p:nvSpPr>
        <p:spPr>
          <a:xfrm rot="18937248">
            <a:off x="9777046" y="2110153"/>
            <a:ext cx="1160584" cy="703385"/>
          </a:xfrm>
          <a:prstGeom prst="corner">
            <a:avLst>
              <a:gd name="adj1" fmla="val 40000"/>
              <a:gd name="adj2" fmla="val 44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 rot="2630638">
            <a:off x="9822976" y="3527270"/>
            <a:ext cx="994834" cy="962670"/>
          </a:xfrm>
          <a:prstGeom prst="plus">
            <a:avLst>
              <a:gd name="adj" fmla="val 383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4787" y="4794101"/>
            <a:ext cx="1329415" cy="13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E&amp;E Example </a:t>
            </a:r>
            <a:r>
              <a:rPr lang="mr-IN" dirty="0"/>
              <a:t>–</a:t>
            </a:r>
            <a:r>
              <a:rPr lang="en-US" dirty="0" smtClean="0"/>
              <a:t> Multi-armed Bandits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7480"/>
            <a:ext cx="3275134" cy="32751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72" y="2102826"/>
            <a:ext cx="4943670" cy="3289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6096" y="2879324"/>
            <a:ext cx="1329415" cy="13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7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Multi-armed Bandits Problem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0635" y="1405476"/>
            <a:ext cx="5685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Reward of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play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arm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in round 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endParaRPr lang="en-US" sz="2800" b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7476" y="1159255"/>
            <a:ext cx="9893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sz="4400" baseline="-25000" dirty="0" err="1">
                <a:latin typeface="Times New Roman" charset="0"/>
                <a:ea typeface="Times New Roman" charset="0"/>
                <a:cs typeface="Times New Roman" charset="0"/>
              </a:rPr>
              <a:t>i,t</a:t>
            </a:r>
            <a:r>
              <a:rPr lang="en-US" sz="4400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0635" y="1956061"/>
            <a:ext cx="754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1&lt;=</a:t>
            </a:r>
            <a:r>
              <a:rPr lang="en-US" sz="2400" dirty="0" err="1"/>
              <a:t>i</a:t>
            </a:r>
            <a:r>
              <a:rPr lang="en-US" sz="2400" dirty="0"/>
              <a:t>&lt;=</a:t>
            </a:r>
            <a:r>
              <a:rPr lang="en-US" sz="2400" dirty="0" smtClean="0"/>
              <a:t>K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t</a:t>
            </a:r>
            <a:r>
              <a:rPr lang="en-US" sz="2400" dirty="0"/>
              <a:t>&gt;=</a:t>
            </a:r>
            <a:r>
              <a:rPr lang="en-US" sz="2400" dirty="0" smtClean="0"/>
              <a:t>1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err="1" smtClean="0"/>
              <a:t>X</a:t>
            </a:r>
            <a:r>
              <a:rPr lang="en-US" sz="2400" baseline="-25000" dirty="0" err="1" smtClean="0"/>
              <a:t>i,t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/>
              <a:t>X</a:t>
            </a:r>
            <a:r>
              <a:rPr lang="en-US" sz="2400" baseline="-25000" dirty="0" err="1"/>
              <a:t>i,s</a:t>
            </a:r>
            <a:r>
              <a:rPr lang="en-US" sz="2400" dirty="0"/>
              <a:t> are identically </a:t>
            </a:r>
            <a:r>
              <a:rPr lang="en-US" sz="2400" dirty="0" smtClean="0"/>
              <a:t>distributed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err="1" smtClean="0"/>
              <a:t>X</a:t>
            </a:r>
            <a:r>
              <a:rPr lang="en-US" sz="2400" baseline="-25000" dirty="0" err="1" smtClean="0"/>
              <a:t>i,t</a:t>
            </a:r>
            <a:r>
              <a:rPr lang="en-US" sz="2400" dirty="0" smtClean="0"/>
              <a:t> </a:t>
            </a:r>
            <a:r>
              <a:rPr lang="en-US" sz="2400" dirty="0"/>
              <a:t>are independent as both </a:t>
            </a:r>
            <a:r>
              <a:rPr lang="en-US" sz="2400" dirty="0" err="1"/>
              <a:t>i</a:t>
            </a:r>
            <a:r>
              <a:rPr lang="en-US" sz="2400" dirty="0"/>
              <a:t> and </a:t>
            </a:r>
            <a:r>
              <a:rPr lang="en-US" altLang="zh-CN" sz="2400" dirty="0" smtClean="0"/>
              <a:t>t</a:t>
            </a:r>
            <a:r>
              <a:rPr lang="en-US" sz="2400" dirty="0" smtClean="0"/>
              <a:t> </a:t>
            </a:r>
            <a:r>
              <a:rPr lang="en-US" sz="2400" dirty="0"/>
              <a:t>vary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3655374"/>
            <a:ext cx="8075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average (or mean or expected) reward of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arm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as 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13359" y="3409153"/>
            <a:ext cx="11945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4400" dirty="0" err="1">
                <a:latin typeface="Times New Roman" charset="0"/>
                <a:ea typeface="Times New Roman" charset="0"/>
                <a:cs typeface="Times New Roman" charset="0"/>
              </a:rPr>
              <a:t>μ</a:t>
            </a:r>
            <a:r>
              <a:rPr lang="en-US" sz="4400" baseline="-25000" dirty="0" err="1"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en-US" sz="44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4292835"/>
            <a:ext cx="87813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average (or mean or expected) reward of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best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arm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as 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831" y="4292835"/>
            <a:ext cx="2465259" cy="9300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38200" y="4930296"/>
            <a:ext cx="9098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number of times we have tried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arm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j in a total of n action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802612" y="4983208"/>
            <a:ext cx="1495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latin typeface="Times New Roman" charset="0"/>
                <a:ea typeface="Times New Roman" charset="0"/>
                <a:cs typeface="Times New Roman" charset="0"/>
              </a:rPr>
              <a:t>Tj</a:t>
            </a:r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 (n) </a:t>
            </a:r>
            <a:endParaRPr lang="en-US" sz="4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16129"/>
            <a:ext cx="4453536" cy="14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3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Multi-armed Bandits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K-armed Bandits Problem</a:t>
            </a:r>
          </a:p>
          <a:p>
            <a:pPr lvl="1"/>
            <a:r>
              <a:rPr lang="en-US" dirty="0"/>
              <a:t>Bandit algorithms attempt to </a:t>
            </a:r>
            <a:r>
              <a:rPr lang="en-US" dirty="0" smtClean="0"/>
              <a:t>minimize </a:t>
            </a:r>
            <a:r>
              <a:rPr lang="en-US" dirty="0"/>
              <a:t>regret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this problem it is known that no algorithm can guarantee an expected cumulative regret better </a:t>
            </a:r>
            <a:r>
              <a:rPr lang="en-US" dirty="0" smtClean="0"/>
              <a:t>than</a:t>
            </a:r>
          </a:p>
          <a:p>
            <a:pPr lvl="1"/>
            <a:r>
              <a:rPr lang="en-US" dirty="0"/>
              <a:t>It is also known that there are algorithms that guarantee no worse </a:t>
            </a:r>
            <a:r>
              <a:rPr lang="en-US" dirty="0" smtClean="0"/>
              <a:t>than </a:t>
            </a:r>
            <a:r>
              <a:rPr lang="en-US" dirty="0"/>
              <a:t> </a:t>
            </a:r>
            <a:r>
              <a:rPr lang="en-US" dirty="0" smtClean="0"/>
              <a:t>                   expected regret</a:t>
            </a:r>
          </a:p>
          <a:p>
            <a:pPr lvl="1"/>
            <a:r>
              <a:rPr lang="en-US" dirty="0"/>
              <a:t> The </a:t>
            </a:r>
            <a:r>
              <a:rPr lang="en-US" dirty="0" smtClean="0"/>
              <a:t>algorithm(UCB1) </a:t>
            </a:r>
            <a:r>
              <a:rPr lang="en-US" dirty="0"/>
              <a:t>we’ll see in the next section, however, only guarantees 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76" y="2986524"/>
            <a:ext cx="1574800" cy="52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14" y="3747294"/>
            <a:ext cx="1612900" cy="50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0" y="4549561"/>
            <a:ext cx="2413000" cy="50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3691" y="5432596"/>
            <a:ext cx="975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 https://</a:t>
            </a:r>
            <a:r>
              <a:rPr lang="en-US" dirty="0" err="1" smtClean="0"/>
              <a:t>jeremykun.com</a:t>
            </a:r>
            <a:r>
              <a:rPr lang="en-US" dirty="0" smtClean="0"/>
              <a:t>/2013/10/28/optimism-in-the-face-of-uncertainty-the-ucb1-algorithm/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7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5971</TotalTime>
  <Words>694</Words>
  <Application>Microsoft Macintosh PowerPoint</Application>
  <PresentationFormat>Widescreen</PresentationFormat>
  <Paragraphs>133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Calibri</vt:lpstr>
      <vt:lpstr>Calibri Light</vt:lpstr>
      <vt:lpstr>DengXian</vt:lpstr>
      <vt:lpstr>DengXian Light</vt:lpstr>
      <vt:lpstr>Enriqueta</vt:lpstr>
      <vt:lpstr>Mangal</vt:lpstr>
      <vt:lpstr>Times New Roman</vt:lpstr>
      <vt:lpstr>Arial</vt:lpstr>
      <vt:lpstr>Office Theme</vt:lpstr>
      <vt:lpstr>Exploration &amp; Exploitation  in Computational Advertising</vt:lpstr>
      <vt:lpstr>Outline</vt:lpstr>
      <vt:lpstr>What is E&amp;E?</vt:lpstr>
      <vt:lpstr>What is E&amp;E?</vt:lpstr>
      <vt:lpstr>E&amp;E Example – AlphaGo</vt:lpstr>
      <vt:lpstr>E&amp;E Example – Performance Ads Optimization</vt:lpstr>
      <vt:lpstr>E&amp;E Example – Multi-armed Bandits </vt:lpstr>
      <vt:lpstr>Definition of Multi-armed Bandits Problem</vt:lpstr>
      <vt:lpstr>Definition of Multi-armed Bandits Problem</vt:lpstr>
      <vt:lpstr>Main Approaches – UCB(Upper Confidence Bound)</vt:lpstr>
      <vt:lpstr>Main Approaches – UCB(Upper Confidence Bound)</vt:lpstr>
      <vt:lpstr>Main Approaches – UCB</vt:lpstr>
      <vt:lpstr>Main Approaches – UCB Solution to CTR exploration</vt:lpstr>
      <vt:lpstr>Main Approaches – UCB extension</vt:lpstr>
      <vt:lpstr>Main Approaches – UCT</vt:lpstr>
      <vt:lpstr>Main Approaches – UCT</vt:lpstr>
      <vt:lpstr>Main Approaches – Thompson Sampling</vt:lpstr>
      <vt:lpstr>Main Approaches – Thompson Sampling</vt:lpstr>
      <vt:lpstr>Main Approaches – Thompson Sampling</vt:lpstr>
      <vt:lpstr>Main Approaches – Thompson Sampling Example</vt:lpstr>
      <vt:lpstr>Main Approaches – Thompson Sampling Regret Bound</vt:lpstr>
      <vt:lpstr>Main Approaches – Contextual Bandit Approach</vt:lpstr>
      <vt:lpstr>Main Approaches – LinUCB</vt:lpstr>
      <vt:lpstr>Some recent research</vt:lpstr>
      <vt:lpstr>E&amp;E Applications - Programmatic Creative Optimization </vt:lpstr>
      <vt:lpstr>E&amp;E Applications – Auction Traffic Allocation</vt:lpstr>
      <vt:lpstr>E&amp;E Applications – CVR Exploration</vt:lpstr>
      <vt:lpstr>Summary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&amp; Exploitation  In Computational Advertising</dc:title>
  <dc:creator>Zhe Wang</dc:creator>
  <cp:lastModifiedBy>Wang Zhe</cp:lastModifiedBy>
  <cp:revision>144</cp:revision>
  <dcterms:created xsi:type="dcterms:W3CDTF">2017-06-24T07:20:20Z</dcterms:created>
  <dcterms:modified xsi:type="dcterms:W3CDTF">2017-07-02T14:38:20Z</dcterms:modified>
</cp:coreProperties>
</file>