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8" r:id="rId9"/>
    <p:sldId id="274" r:id="rId10"/>
    <p:sldId id="264" r:id="rId11"/>
    <p:sldId id="289" r:id="rId12"/>
    <p:sldId id="275" r:id="rId13"/>
    <p:sldId id="276" r:id="rId14"/>
    <p:sldId id="266" r:id="rId15"/>
    <p:sldId id="291" r:id="rId16"/>
    <p:sldId id="293" r:id="rId17"/>
    <p:sldId id="277" r:id="rId18"/>
    <p:sldId id="278" r:id="rId19"/>
    <p:sldId id="281" r:id="rId20"/>
    <p:sldId id="294" r:id="rId21"/>
    <p:sldId id="280" r:id="rId22"/>
    <p:sldId id="268" r:id="rId23"/>
    <p:sldId id="282" r:id="rId24"/>
    <p:sldId id="295" r:id="rId25"/>
    <p:sldId id="296" r:id="rId26"/>
    <p:sldId id="297" r:id="rId27"/>
    <p:sldId id="284" r:id="rId28"/>
    <p:sldId id="265" r:id="rId29"/>
    <p:sldId id="269" r:id="rId30"/>
    <p:sldId id="270" r:id="rId31"/>
    <p:sldId id="272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2564"/>
  </p:normalViewPr>
  <p:slideViewPr>
    <p:cSldViewPr snapToGrid="0" snapToObjects="1">
      <p:cViewPr>
        <p:scale>
          <a:sx n="100" d="100"/>
          <a:sy n="100" d="100"/>
        </p:scale>
        <p:origin x="2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A2AC-6AA7-1945-9991-1521BC2572AA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E044-FD2F-F34A-B57E-984DDBB4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, Each simulation traverses the tree by selecting the edge with maximum action value </a:t>
            </a:r>
            <a:r>
              <a:rPr lang="en-US" i="1" dirty="0" smtClean="0"/>
              <a:t>Q</a:t>
            </a:r>
            <a:r>
              <a:rPr lang="en-US" dirty="0" smtClean="0"/>
              <a:t>, plus a bonus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that depends on a stored prior probability </a:t>
            </a:r>
            <a:r>
              <a:rPr lang="en-US" i="1" dirty="0" smtClean="0"/>
              <a:t>P </a:t>
            </a:r>
            <a:r>
              <a:rPr lang="en-US" dirty="0" smtClean="0"/>
              <a:t>for that edge. 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, The leaf node may be expanded; the new node is processed once by the policy network </a:t>
            </a:r>
            <a:r>
              <a:rPr lang="en-US" i="1" dirty="0" err="1" smtClean="0"/>
              <a:t>pσ</a:t>
            </a:r>
            <a:r>
              <a:rPr lang="en-US" i="1" dirty="0" smtClean="0"/>
              <a:t> </a:t>
            </a:r>
            <a:r>
              <a:rPr lang="en-US" dirty="0" smtClean="0"/>
              <a:t>and the output probabilities are stored as prior probabilities </a:t>
            </a:r>
            <a:r>
              <a:rPr lang="en-US" i="1" dirty="0" smtClean="0"/>
              <a:t>P </a:t>
            </a:r>
            <a:r>
              <a:rPr lang="en-US" dirty="0" smtClean="0"/>
              <a:t>for each action.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, At the end of a simulation, the leaf node is evaluated in two ways: using the value network </a:t>
            </a:r>
            <a:r>
              <a:rPr lang="en-US" i="1" dirty="0" err="1" smtClean="0"/>
              <a:t>vθ</a:t>
            </a:r>
            <a:r>
              <a:rPr lang="en-US" dirty="0" smtClean="0"/>
              <a:t>; and by running</a:t>
            </a:r>
            <a:br>
              <a:rPr lang="en-US" dirty="0" smtClean="0"/>
            </a:br>
            <a:r>
              <a:rPr lang="en-US" dirty="0" smtClean="0"/>
              <a:t>a rollout to the end of the game with the fast rollout policy </a:t>
            </a:r>
            <a:r>
              <a:rPr lang="en-US" i="1" dirty="0" smtClean="0"/>
              <a:t>pπ</a:t>
            </a:r>
            <a:r>
              <a:rPr lang="en-US" dirty="0" smtClean="0"/>
              <a:t>, then computing the winner with function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, Action values </a:t>
            </a:r>
            <a:r>
              <a:rPr lang="en-US" i="1" dirty="0" smtClean="0"/>
              <a:t>Q </a:t>
            </a:r>
            <a:r>
              <a:rPr lang="en-US" dirty="0" smtClean="0"/>
              <a:t>are updated to track the mean value of all evaluations </a:t>
            </a:r>
            <a:r>
              <a:rPr lang="en-US" i="1" dirty="0" smtClean="0"/>
              <a:t>r</a:t>
            </a:r>
            <a:r>
              <a:rPr lang="en-US" dirty="0" smtClean="0"/>
              <a:t>(·) and </a:t>
            </a:r>
            <a:r>
              <a:rPr lang="en-US" i="1" dirty="0" err="1" smtClean="0"/>
              <a:t>vθ</a:t>
            </a:r>
            <a:r>
              <a:rPr lang="en-US" dirty="0" smtClean="0"/>
              <a:t>(·) in the </a:t>
            </a:r>
            <a:r>
              <a:rPr lang="en-US" dirty="0" err="1" smtClean="0"/>
              <a:t>subtree</a:t>
            </a:r>
            <a:r>
              <a:rPr lang="en-US" dirty="0" smtClean="0"/>
              <a:t> below that 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, Each simulation traverses the tree by selecting the edge with maximum action value </a:t>
            </a:r>
            <a:r>
              <a:rPr lang="en-US" i="1" dirty="0" smtClean="0"/>
              <a:t>Q</a:t>
            </a:r>
            <a:r>
              <a:rPr lang="en-US" dirty="0" smtClean="0"/>
              <a:t>, plus a bonus </a:t>
            </a:r>
            <a:r>
              <a:rPr lang="en-US" i="1" dirty="0" smtClean="0"/>
              <a:t>u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) that depends on a stored prior probability </a:t>
            </a:r>
            <a:r>
              <a:rPr lang="en-US" i="1" dirty="0" smtClean="0"/>
              <a:t>P </a:t>
            </a:r>
            <a:r>
              <a:rPr lang="en-US" dirty="0" smtClean="0"/>
              <a:t>for that edge. 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, The leaf node may be expanded; the new node is processed once by the policy network </a:t>
            </a:r>
            <a:r>
              <a:rPr lang="en-US" i="1" dirty="0" err="1" smtClean="0"/>
              <a:t>pσ</a:t>
            </a:r>
            <a:r>
              <a:rPr lang="en-US" i="1" dirty="0" smtClean="0"/>
              <a:t> </a:t>
            </a:r>
            <a:r>
              <a:rPr lang="en-US" dirty="0" smtClean="0"/>
              <a:t>and the output probabilities are stored as prior probabilities </a:t>
            </a:r>
            <a:r>
              <a:rPr lang="en-US" i="1" dirty="0" smtClean="0"/>
              <a:t>P </a:t>
            </a:r>
            <a:r>
              <a:rPr lang="en-US" dirty="0" smtClean="0"/>
              <a:t>for each action.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, At the end of a simulation, the leaf node is evaluated in two ways: using the value network </a:t>
            </a:r>
            <a:r>
              <a:rPr lang="en-US" i="1" dirty="0" err="1" smtClean="0"/>
              <a:t>vθ</a:t>
            </a:r>
            <a:r>
              <a:rPr lang="en-US" dirty="0" smtClean="0"/>
              <a:t>; and by running</a:t>
            </a:r>
            <a:br>
              <a:rPr lang="en-US" dirty="0" smtClean="0"/>
            </a:br>
            <a:r>
              <a:rPr lang="en-US" dirty="0" smtClean="0"/>
              <a:t>a rollout to the end of the game with the fast rollout policy </a:t>
            </a:r>
            <a:r>
              <a:rPr lang="en-US" i="1" dirty="0" smtClean="0"/>
              <a:t>pπ</a:t>
            </a:r>
            <a:r>
              <a:rPr lang="en-US" dirty="0" smtClean="0"/>
              <a:t>, then computing the winner with function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, Action values </a:t>
            </a:r>
            <a:r>
              <a:rPr lang="en-US" i="1" dirty="0" smtClean="0"/>
              <a:t>Q </a:t>
            </a:r>
            <a:r>
              <a:rPr lang="en-US" dirty="0" smtClean="0"/>
              <a:t>are updated to track the mean value of all evaluations </a:t>
            </a:r>
            <a:r>
              <a:rPr lang="en-US" i="1" dirty="0" smtClean="0"/>
              <a:t>r</a:t>
            </a:r>
            <a:r>
              <a:rPr lang="en-US" dirty="0" smtClean="0"/>
              <a:t>(·) and </a:t>
            </a:r>
            <a:r>
              <a:rPr lang="en-US" i="1" dirty="0" err="1" smtClean="0"/>
              <a:t>vθ</a:t>
            </a:r>
            <a:r>
              <a:rPr lang="en-US" dirty="0" smtClean="0"/>
              <a:t>(·) in the </a:t>
            </a:r>
            <a:r>
              <a:rPr lang="en-US" dirty="0" err="1" smtClean="0"/>
              <a:t>subtree</a:t>
            </a:r>
            <a:r>
              <a:rPr lang="en-US" dirty="0" smtClean="0"/>
              <a:t> below that 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如果参数的先验概率和后验概率满足同一分布，那么在先验概率中赋予参数的物理意义可以传递至后验概率中，当然还有很多其他的优点！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如果参数的先验概率和后验概率满足同一分布，那么在先验概率中赋予参数的物理意义可以传递至后验概率中，当然还有很多其他的优点！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6E044-FD2F-F34A-B57E-984DDBB4CA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9F0-A4C3-C54B-98FA-CECE75C9A6BA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&amp; Exploitation</a:t>
            </a:r>
            <a:br>
              <a:rPr lang="en-US" dirty="0" smtClean="0"/>
            </a:br>
            <a:r>
              <a:rPr lang="en-US" sz="3200" dirty="0" smtClean="0"/>
              <a:t> </a:t>
            </a:r>
            <a:r>
              <a:rPr lang="en-US" altLang="zh-CN" sz="3200" dirty="0" smtClean="0"/>
              <a:t>i</a:t>
            </a:r>
            <a:r>
              <a:rPr lang="en-US" sz="3200" dirty="0" smtClean="0"/>
              <a:t>n Computational Advertising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ADI        </a:t>
            </a:r>
          </a:p>
          <a:p>
            <a:r>
              <a:rPr lang="en-US" dirty="0" smtClean="0"/>
              <a:t>Zhe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UCB(Upper </a:t>
            </a:r>
            <a:r>
              <a:rPr lang="en-US" altLang="zh-CN" sz="4000" dirty="0"/>
              <a:t>C</a:t>
            </a:r>
            <a:r>
              <a:rPr lang="en-US" altLang="zh-CN" sz="4000" dirty="0" smtClean="0"/>
              <a:t>onfidence </a:t>
            </a:r>
            <a:r>
              <a:rPr lang="en-US" altLang="zh-CN" sz="4000" dirty="0"/>
              <a:t>B</a:t>
            </a:r>
            <a:r>
              <a:rPr lang="en-US" altLang="zh-CN" sz="4000" dirty="0" smtClean="0"/>
              <a:t>ound</a:t>
            </a:r>
            <a:r>
              <a:rPr lang="en-US" altLang="zh-CN" sz="4000" dirty="0"/>
              <a:t>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345"/>
            <a:ext cx="11216985" cy="3643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74969" y="3305909"/>
            <a:ext cx="1791025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UCB(Upper </a:t>
            </a:r>
            <a:r>
              <a:rPr lang="en-US" altLang="zh-CN" sz="4000" dirty="0"/>
              <a:t>C</a:t>
            </a:r>
            <a:r>
              <a:rPr lang="en-US" altLang="zh-CN" sz="4000" dirty="0" smtClean="0"/>
              <a:t>onfidence </a:t>
            </a:r>
            <a:r>
              <a:rPr lang="en-US" altLang="zh-CN" sz="4000" dirty="0"/>
              <a:t>B</a:t>
            </a:r>
            <a:r>
              <a:rPr lang="en-US" altLang="zh-CN" sz="4000" dirty="0" smtClean="0"/>
              <a:t>ound</a:t>
            </a:r>
            <a:r>
              <a:rPr lang="en-US" altLang="zh-CN" sz="4000" dirty="0"/>
              <a:t>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824621" y="1690688"/>
            <a:ext cx="5271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Chernoff-Hoeffding</a:t>
            </a:r>
            <a:r>
              <a:rPr lang="en-US" sz="3200" b="1" dirty="0"/>
              <a:t> </a:t>
            </a:r>
            <a:r>
              <a:rPr lang="en-US" altLang="zh-CN" sz="3200" b="1" dirty="0" smtClean="0"/>
              <a:t>I</a:t>
            </a:r>
            <a:r>
              <a:rPr lang="en-US" sz="3200" b="1" dirty="0" smtClean="0"/>
              <a:t>nequality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482851"/>
            <a:ext cx="40259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168650"/>
            <a:ext cx="49784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3909438"/>
            <a:ext cx="3695700" cy="444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0310" y="4844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36312D"/>
                </a:solidFill>
                <a:latin typeface="Enriqueta" charset="0"/>
              </a:rPr>
              <a:t> which converges to zero very quickly as the number of rounds played grows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1597839"/>
            <a:ext cx="10058400" cy="1025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3416301"/>
            <a:ext cx="10058400" cy="2264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9355" y="223111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263" y="231018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Approaches </a:t>
            </a:r>
            <a:r>
              <a:rPr lang="mr-IN" altLang="zh-CN" sz="3600" dirty="0" smtClean="0"/>
              <a:t>–</a:t>
            </a:r>
            <a:r>
              <a:rPr lang="en-US" altLang="zh-CN" sz="3600" dirty="0" smtClean="0"/>
              <a:t> UCB Solution to CTR exploration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more high CTR ad slots, and more accurate CTR prediction</a:t>
            </a:r>
          </a:p>
          <a:p>
            <a:pPr lvl="1"/>
            <a:r>
              <a:rPr lang="en-US" dirty="0" smtClean="0"/>
              <a:t>Reward: Click</a:t>
            </a:r>
          </a:p>
          <a:p>
            <a:pPr lvl="1"/>
            <a:r>
              <a:rPr lang="en-US" dirty="0" smtClean="0"/>
              <a:t>Arm: Each Ad Slot</a:t>
            </a:r>
          </a:p>
          <a:p>
            <a:pPr lvl="1"/>
            <a:r>
              <a:rPr lang="en-US" dirty="0" smtClean="0"/>
              <a:t>Action j: Impression on ad slot j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46" r="1418" b="-3007"/>
          <a:stretch/>
        </p:blipFill>
        <p:spPr>
          <a:xfrm>
            <a:off x="4112190" y="4318000"/>
            <a:ext cx="2466410" cy="508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49600" y="4318000"/>
            <a:ext cx="962590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4100" y="4065866"/>
            <a:ext cx="242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CTR of ad slot j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6000" y="3916226"/>
            <a:ext cx="327590" cy="561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3489651"/>
            <a:ext cx="44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total impression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1494" y="5541600"/>
            <a:ext cx="351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impression of ad slot j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23590" y="4804530"/>
            <a:ext cx="328897" cy="83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UCB1-Normal</a:t>
            </a:r>
          </a:p>
          <a:p>
            <a:r>
              <a:rPr lang="en-US" dirty="0" smtClean="0"/>
              <a:t>UCB1-Tuned</a:t>
            </a:r>
          </a:p>
          <a:p>
            <a:r>
              <a:rPr lang="en-US" dirty="0" smtClean="0"/>
              <a:t>UCB2</a:t>
            </a:r>
          </a:p>
          <a:p>
            <a:r>
              <a:rPr lang="en-US" dirty="0"/>
              <a:t>UCT(Upper Confidence Bound Apply to Tree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UCB+MCTS(Monte Carlo Tree Search)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817688"/>
            <a:ext cx="11086261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/>
          <a:stretch/>
        </p:blipFill>
        <p:spPr>
          <a:xfrm>
            <a:off x="800099" y="1817688"/>
            <a:ext cx="2768601" cy="374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31" y="1985963"/>
            <a:ext cx="5803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50" y="2760663"/>
            <a:ext cx="3975100" cy="147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49" y="4213226"/>
            <a:ext cx="4511673" cy="19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739"/>
            <a:ext cx="10058400" cy="48649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56354" y="2675610"/>
            <a:ext cx="3706445" cy="5120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1200"/>
            <a:ext cx="10620703" cy="3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Beta distribution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beta distribution is the conjugate prior probability distribution for the Bernoulli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44765" y="3348279"/>
                <a:ext cx="5699702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B</a:t>
                </a:r>
                <a:r>
                  <a:rPr lang="en-US" altLang="zh-CN" sz="2400" dirty="0" smtClean="0"/>
                  <a:t>ernoulli </a:t>
                </a:r>
                <a:r>
                  <a:rPr lang="en-US" altLang="zh-CN" sz="2400" dirty="0" err="1" smtClean="0"/>
                  <a:t>lik</a:t>
                </a:r>
                <a:r>
                  <a:rPr lang="en-US" altLang="zh-CN" sz="2400" dirty="0" smtClean="0"/>
                  <a:t>elihood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m:rPr>
                            <m:nor/>
                          </m:rPr>
                          <a:rPr lang="en-US" altLang="zh-CN" sz="2400" i="1" dirty="0"/>
                          <m:t>θ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i="1" dirty="0"/>
                          <m:t>θ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65" y="3348279"/>
                <a:ext cx="5699702" cy="489301"/>
              </a:xfrm>
              <a:prstGeom prst="rect">
                <a:avLst/>
              </a:prstGeom>
              <a:blipFill rotWithShape="0">
                <a:blip r:embed="rId3"/>
                <a:stretch>
                  <a:fillRect l="-1604" t="-3704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44765" y="4183571"/>
                <a:ext cx="5102679" cy="666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Beta(</a:t>
                </a:r>
                <a:r>
                  <a:rPr lang="en-US" altLang="zh-CN" sz="2400" dirty="0" err="1" smtClean="0"/>
                  <a:t>a,b</a:t>
                </a:r>
                <a:r>
                  <a:rPr lang="en-US" altLang="zh-CN" sz="2400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dirty="0"/>
                      <m:t>θ</m:t>
                    </m:r>
                    <m:r>
                      <m:rPr>
                        <m:nor/>
                      </m:rPr>
                      <a:rPr lang="en-US" altLang="zh-CN" sz="2400" dirty="0"/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i="1" dirty="0"/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) </m:t>
                        </m:r>
                      </m:den>
                    </m:f>
                    <m:sSup>
                      <m:sSup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2400" dirty="0"/>
                              <m:t>θ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2400" i="1" dirty="0"/>
                              <m:t>a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θ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2400" i="1" dirty="0"/>
                          <m:t>b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65" y="4183571"/>
                <a:ext cx="5102679" cy="666657"/>
              </a:xfrm>
              <a:prstGeom prst="rect">
                <a:avLst/>
              </a:prstGeom>
              <a:blipFill rotWithShape="0">
                <a:blip r:embed="rId4"/>
                <a:stretch>
                  <a:fillRect l="-1792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48467" y="5078391"/>
                <a:ext cx="6096000" cy="12715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D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2400" i="1" dirty="0"/>
                                <m:t>θ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/>
                        <m:t>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67" y="5078391"/>
                <a:ext cx="6096000" cy="1271567"/>
              </a:xfrm>
              <a:prstGeom prst="rect">
                <a:avLst/>
              </a:prstGeom>
              <a:blipFill rotWithShape="0">
                <a:blip r:embed="rId5"/>
                <a:stretch>
                  <a:fillRect b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898988" y="5452564"/>
                <a:ext cx="38488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i="1" dirty="0"/>
                          <m:t>θ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|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D</m:t>
                        </m:r>
                      </m:e>
                    </m:d>
                  </m:oMath>
                </a14:m>
                <a:r>
                  <a:rPr lang="en-US" altLang="zh-CN" sz="2800" dirty="0"/>
                  <a:t>=Beta(a+N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,b+N</a:t>
                </a:r>
                <a:r>
                  <a:rPr lang="en-US" altLang="zh-CN" sz="2800" baseline="-25000" dirty="0"/>
                  <a:t>0</a:t>
                </a:r>
                <a:r>
                  <a:rPr lang="en-US" altLang="zh-CN" sz="2800" dirty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88" y="5452564"/>
                <a:ext cx="3848874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r="-19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E&amp;E?</a:t>
            </a:r>
          </a:p>
          <a:p>
            <a:r>
              <a:rPr lang="en-US" sz="3200" dirty="0" smtClean="0"/>
              <a:t>Main Approaches</a:t>
            </a:r>
          </a:p>
          <a:p>
            <a:r>
              <a:rPr lang="en-US" sz="3200" dirty="0" smtClean="0"/>
              <a:t>E&amp;E applications in computational advertising</a:t>
            </a:r>
            <a:endParaRPr lang="zh-CN" altLang="en-US" sz="3200" dirty="0" smtClean="0"/>
          </a:p>
          <a:p>
            <a:r>
              <a:rPr lang="en-US" altLang="zh-CN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78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Beta distribution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beta distribution is the conjugate prior probability distribution for the Bernoulli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3238500"/>
            <a:ext cx="3987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 Regret Bound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5" y="2882900"/>
            <a:ext cx="472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Contextual Bandit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integrate </a:t>
            </a:r>
            <a:r>
              <a:rPr lang="en-US" dirty="0" smtClean="0"/>
              <a:t>Explore </a:t>
            </a:r>
            <a:r>
              <a:rPr lang="en-US" dirty="0"/>
              <a:t>and </a:t>
            </a:r>
            <a:r>
              <a:rPr lang="en-US" dirty="0" smtClean="0"/>
              <a:t>Exploit </a:t>
            </a:r>
            <a:r>
              <a:rPr lang="en-US" dirty="0"/>
              <a:t>with contextual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Labels / Attributes</a:t>
            </a:r>
          </a:p>
          <a:p>
            <a:pPr lvl="1"/>
            <a:r>
              <a:rPr lang="en-US" altLang="zh-CN" dirty="0" smtClean="0"/>
              <a:t>D</a:t>
            </a:r>
            <a:r>
              <a:rPr lang="en-US" dirty="0" smtClean="0"/>
              <a:t>emographic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LinUCB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888"/>
            <a:ext cx="6638538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LinUCB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54288"/>
            <a:ext cx="4064000" cy="50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27200"/>
            <a:ext cx="29972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36900"/>
            <a:ext cx="38862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4050506"/>
            <a:ext cx="50292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887912"/>
            <a:ext cx="6743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LinUCB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77709"/>
            <a:ext cx="10058400" cy="1107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935121"/>
            <a:ext cx="52578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6"/>
          <a:stretch/>
        </p:blipFill>
        <p:spPr>
          <a:xfrm>
            <a:off x="1155700" y="3073399"/>
            <a:ext cx="6553200" cy="5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0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Main Approaches </a:t>
            </a:r>
            <a:r>
              <a:rPr lang="mr-IN" altLang="zh-CN" sz="4000" dirty="0" smtClean="0"/>
              <a:t>–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LinUCB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905000"/>
            <a:ext cx="10058400" cy="24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 learning</a:t>
            </a:r>
          </a:p>
          <a:p>
            <a:r>
              <a:rPr lang="en-US" dirty="0"/>
              <a:t>theoretical </a:t>
            </a:r>
            <a:r>
              <a:rPr lang="en-US" dirty="0" smtClean="0"/>
              <a:t>research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88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E&amp;E Applications - </a:t>
            </a:r>
            <a:r>
              <a:rPr lang="en-US" dirty="0"/>
              <a:t>Programmatic </a:t>
            </a:r>
            <a:r>
              <a:rPr lang="en-US" dirty="0" smtClean="0"/>
              <a:t>Creative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2098430"/>
            <a:ext cx="1032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	</a:t>
            </a:r>
            <a:r>
              <a:rPr lang="en-US" altLang="zh-CN" dirty="0" smtClean="0"/>
              <a:t>CVR=0.1%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在北京做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</a:t>
            </a:r>
            <a:r>
              <a:rPr lang="en-US" altLang="zh-CN" dirty="0" smtClean="0"/>
              <a:t>CVR</a:t>
            </a:r>
            <a:r>
              <a:rPr lang="zh-CN" altLang="en-US" dirty="0"/>
              <a:t> 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allocate traffic with specific tags to SSP?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12" y="1690684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Maximize its expected revenue according to its current knowledge in short term</a:t>
            </a:r>
          </a:p>
          <a:p>
            <a:pPr algn="ctr"/>
            <a:r>
              <a:rPr lang="en-US" sz="32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0077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learn more about the unknown to improve its knowledge, since the latter might increase its revenue in long term 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7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CVR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and Exploration Tradeoff</a:t>
            </a:r>
          </a:p>
          <a:p>
            <a:r>
              <a:rPr lang="en-US" dirty="0" smtClean="0"/>
              <a:t>Main approaches</a:t>
            </a:r>
          </a:p>
          <a:p>
            <a:pPr lvl="1"/>
            <a:r>
              <a:rPr lang="en-US" dirty="0" smtClean="0"/>
              <a:t>Epsilon Greedy</a:t>
            </a:r>
          </a:p>
          <a:p>
            <a:pPr lvl="1"/>
            <a:r>
              <a:rPr lang="en-US" dirty="0" smtClean="0"/>
              <a:t>UCB, UCT</a:t>
            </a:r>
          </a:p>
          <a:p>
            <a:pPr lvl="1"/>
            <a:r>
              <a:rPr lang="en-US" dirty="0" smtClean="0"/>
              <a:t>Thompson Sampling</a:t>
            </a:r>
          </a:p>
          <a:p>
            <a:pPr lvl="1"/>
            <a:r>
              <a:rPr lang="en-US" dirty="0" smtClean="0"/>
              <a:t>Contextual Bandit</a:t>
            </a:r>
          </a:p>
          <a:p>
            <a:r>
              <a:rPr lang="en-US" dirty="0" smtClean="0"/>
              <a:t>Applications in Computational Advertising</a:t>
            </a:r>
          </a:p>
          <a:p>
            <a:r>
              <a:rPr lang="en-US" dirty="0" smtClean="0"/>
              <a:t>E&amp;E Thoughts are much more important than E&amp;E methods</a:t>
            </a:r>
          </a:p>
        </p:txBody>
      </p:sp>
    </p:spTree>
    <p:extLst>
      <p:ext uri="{BB962C8B-B14F-4D97-AF65-F5344CB8AC3E}">
        <p14:creationId xmlns:p14="http://schemas.microsoft.com/office/powerpoint/2010/main" val="49108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754" y="2592510"/>
            <a:ext cx="5468815" cy="1325563"/>
          </a:xfrm>
        </p:spPr>
        <p:txBody>
          <a:bodyPr>
            <a:normAutofit/>
          </a:bodyPr>
          <a:lstStyle/>
          <a:p>
            <a:r>
              <a:rPr lang="en-US" altLang="zh-CN" sz="8000" smtClean="0"/>
              <a:t>Thanks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9961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339" y="1690686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zh-CN" altLang="en-US" sz="4000" dirty="0" smtClean="0"/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Short-term ben</a:t>
            </a:r>
            <a:r>
              <a:rPr lang="en-US" altLang="zh-CN" sz="3200" dirty="0" smtClean="0"/>
              <a:t>e</a:t>
            </a:r>
            <a:r>
              <a:rPr lang="en-US" sz="3200" dirty="0" smtClean="0"/>
              <a:t>fit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Stable Benefit, Low risk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altLang="zh-CN" sz="3200" dirty="0" smtClean="0"/>
              <a:t>Relevance</a:t>
            </a:r>
            <a:endParaRPr lang="zh-CN" alt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96050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zh-CN" altLang="en-US" sz="40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Long-term benefit</a:t>
            </a:r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Unstable Benefit, High Risk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altLang="zh-CN" sz="3200" dirty="0" smtClean="0"/>
              <a:t>Diversity</a:t>
            </a:r>
            <a:endParaRPr lang="en-US" sz="3200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4995334" y="33176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  <p:sp>
        <p:nvSpPr>
          <p:cNvPr id="7" name="Left-Right Arrow 6"/>
          <p:cNvSpPr/>
          <p:nvPr/>
        </p:nvSpPr>
        <p:spPr>
          <a:xfrm>
            <a:off x="4995334" y="42828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  <p:sp>
        <p:nvSpPr>
          <p:cNvPr id="8" name="Left-Right Arrow 7"/>
          <p:cNvSpPr/>
          <p:nvPr/>
        </p:nvSpPr>
        <p:spPr>
          <a:xfrm>
            <a:off x="4995334" y="5248031"/>
            <a:ext cx="1998133" cy="746370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29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</a:t>
            </a:r>
            <a:r>
              <a:rPr lang="zh-CN" altLang="en-US" dirty="0"/>
              <a:t> </a:t>
            </a:r>
            <a:r>
              <a:rPr lang="en-US" altLang="zh-CN" dirty="0" smtClean="0"/>
              <a:t>Example </a:t>
            </a:r>
            <a:r>
              <a:rPr lang="mr-IN" dirty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AlphaGo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891"/>
            <a:ext cx="4859989" cy="4903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877" y="2286281"/>
            <a:ext cx="61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select next move from several candidate locations?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34927" y="4030876"/>
            <a:ext cx="3582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Benefit </a:t>
            </a:r>
            <a:r>
              <a:rPr lang="en-US" sz="4400" dirty="0" smtClean="0">
                <a:solidFill>
                  <a:srgbClr val="FF0000"/>
                </a:solidFill>
              </a:rPr>
              <a:t>VS</a:t>
            </a:r>
            <a:r>
              <a:rPr lang="en-US" sz="4400" dirty="0" smtClean="0"/>
              <a:t> Risk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2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 smtClean="0"/>
              <a:t>–</a:t>
            </a:r>
            <a:r>
              <a:rPr lang="en-US" dirty="0" smtClean="0"/>
              <a:t> Performance </a:t>
            </a:r>
            <a:r>
              <a:rPr lang="en-US" altLang="zh-CN" dirty="0" smtClean="0"/>
              <a:t>A</a:t>
            </a:r>
            <a:r>
              <a:rPr lang="en-US" dirty="0" smtClean="0"/>
              <a:t>ds Optimization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512"/>
            <a:ext cx="15367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044"/>
            <a:ext cx="1342292" cy="134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8036"/>
            <a:ext cx="15240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708" y="2461846"/>
            <a:ext cx="647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10,000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CTR=1%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48708" y="3773453"/>
            <a:ext cx="675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CTR=0.1%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8708" y="5085060"/>
            <a:ext cx="653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10,000 impressions           10 clicks             CTR=0.1%</a:t>
            </a:r>
          </a:p>
        </p:txBody>
      </p:sp>
      <p:sp>
        <p:nvSpPr>
          <p:cNvPr id="10" name="L-Shape 9"/>
          <p:cNvSpPr/>
          <p:nvPr/>
        </p:nvSpPr>
        <p:spPr>
          <a:xfrm rot="18937248">
            <a:off x="9777046" y="2110153"/>
            <a:ext cx="1160584" cy="703385"/>
          </a:xfrm>
          <a:prstGeom prst="corner">
            <a:avLst>
              <a:gd name="adj1" fmla="val 40000"/>
              <a:gd name="adj2" fmla="val 44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630638">
            <a:off x="9822976" y="3527270"/>
            <a:ext cx="994834" cy="962670"/>
          </a:xfrm>
          <a:prstGeom prst="plus">
            <a:avLst>
              <a:gd name="adj" fmla="val 3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787" y="4794101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/>
              <a:t>–</a:t>
            </a:r>
            <a:r>
              <a:rPr lang="en-US" dirty="0" smtClean="0"/>
              <a:t> Multi-armed Bandits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480"/>
            <a:ext cx="3275134" cy="32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2" y="2102826"/>
            <a:ext cx="4943670" cy="328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096" y="2879324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635" y="1405476"/>
            <a:ext cx="5685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play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arm </a:t>
            </a: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in round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endParaRPr lang="en-US" sz="2800" b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7476" y="1159255"/>
            <a:ext cx="989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4400" baseline="-25000" dirty="0" err="1">
                <a:latin typeface="Times New Roman" charset="0"/>
                <a:ea typeface="Times New Roman" charset="0"/>
                <a:cs typeface="Times New Roman" charset="0"/>
              </a:rPr>
              <a:t>i,t</a:t>
            </a:r>
            <a:r>
              <a:rPr lang="en-US" sz="44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635" y="1956061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1&lt;=</a:t>
            </a:r>
            <a:r>
              <a:rPr lang="en-US" sz="2400" dirty="0" err="1"/>
              <a:t>i</a:t>
            </a:r>
            <a:r>
              <a:rPr lang="en-US" sz="2400" dirty="0"/>
              <a:t>&lt;=</a:t>
            </a:r>
            <a:r>
              <a:rPr lang="en-US" sz="2400" dirty="0" smtClean="0"/>
              <a:t>K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</a:t>
            </a:r>
            <a:r>
              <a:rPr lang="en-US" sz="2400" dirty="0"/>
              <a:t>&gt;=</a:t>
            </a:r>
            <a:r>
              <a:rPr lang="en-US" sz="2400" dirty="0" smtClean="0"/>
              <a:t>1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i,t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X</a:t>
            </a:r>
            <a:r>
              <a:rPr lang="en-US" sz="2400" baseline="-25000" dirty="0" err="1"/>
              <a:t>i,s</a:t>
            </a:r>
            <a:r>
              <a:rPr lang="en-US" sz="2400" dirty="0"/>
              <a:t> are identically </a:t>
            </a:r>
            <a:r>
              <a:rPr lang="en-US" sz="2400" dirty="0" smtClean="0"/>
              <a:t>distributed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/>
              <a:t>X</a:t>
            </a:r>
            <a:r>
              <a:rPr lang="en-US" sz="2400" baseline="-25000" dirty="0" err="1" smtClean="0"/>
              <a:t>i,t</a:t>
            </a:r>
            <a:r>
              <a:rPr lang="en-US" sz="2400" dirty="0" smtClean="0"/>
              <a:t> </a:t>
            </a:r>
            <a:r>
              <a:rPr lang="en-US" sz="2400" dirty="0"/>
              <a:t>are independent as both </a:t>
            </a:r>
            <a:r>
              <a:rPr lang="en-US" sz="2400" dirty="0" err="1"/>
              <a:t>i</a:t>
            </a:r>
            <a:r>
              <a:rPr lang="en-US" sz="2400" dirty="0"/>
              <a:t> and 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vary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655374"/>
            <a:ext cx="8075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average (or mean or expected) 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arm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13359" y="3409153"/>
            <a:ext cx="11945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μ</a:t>
            </a:r>
            <a:r>
              <a:rPr lang="en-US" sz="4400" baseline="-25000" dirty="0" err="1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sz="44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292835"/>
            <a:ext cx="8781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average (or mean or expected) reward of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best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arm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as 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831" y="4292835"/>
            <a:ext cx="2465259" cy="9300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4930296"/>
            <a:ext cx="9098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number of times we have tried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arm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j in a total of n action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02612" y="4983208"/>
            <a:ext cx="1495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latin typeface="Times New Roman" charset="0"/>
                <a:ea typeface="Times New Roman" charset="0"/>
                <a:cs typeface="Times New Roman" charset="0"/>
              </a:rPr>
              <a:t>Tj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 (n) </a:t>
            </a:r>
            <a:endParaRPr lang="en-US" sz="4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6129"/>
            <a:ext cx="4453536" cy="14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/>
              <a:t>Bandit algorithms attempt to </a:t>
            </a:r>
            <a:r>
              <a:rPr lang="en-US" dirty="0" smtClean="0"/>
              <a:t>minimize </a:t>
            </a:r>
            <a:r>
              <a:rPr lang="en-US" dirty="0"/>
              <a:t>regret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problem it is known that no algorithm can guarantee an expected cumulative regret better </a:t>
            </a:r>
            <a:r>
              <a:rPr lang="en-US" dirty="0" smtClean="0"/>
              <a:t>than</a:t>
            </a:r>
          </a:p>
          <a:p>
            <a:pPr lvl="1"/>
            <a:r>
              <a:rPr lang="en-US" dirty="0"/>
              <a:t>It is also known that there are algorithms that guarantee no worse </a:t>
            </a:r>
            <a:r>
              <a:rPr lang="en-US" dirty="0" smtClean="0"/>
              <a:t>than </a:t>
            </a:r>
            <a:r>
              <a:rPr lang="en-US" dirty="0"/>
              <a:t> </a:t>
            </a:r>
            <a:r>
              <a:rPr lang="en-US" dirty="0" smtClean="0"/>
              <a:t>                   expected regret</a:t>
            </a:r>
          </a:p>
          <a:p>
            <a:pPr lvl="1"/>
            <a:r>
              <a:rPr lang="en-US" dirty="0"/>
              <a:t> The </a:t>
            </a:r>
            <a:r>
              <a:rPr lang="en-US" dirty="0" smtClean="0"/>
              <a:t>algorithm(UCB1) </a:t>
            </a:r>
            <a:r>
              <a:rPr lang="en-US" dirty="0"/>
              <a:t>we’ll see in the next section, however, only guarantees 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6" y="2986524"/>
            <a:ext cx="15748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14" y="3747294"/>
            <a:ext cx="1612900" cy="5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4549561"/>
            <a:ext cx="2413000" cy="5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3691" y="5432596"/>
            <a:ext cx="975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https://</a:t>
            </a:r>
            <a:r>
              <a:rPr lang="en-US" dirty="0" err="1" smtClean="0"/>
              <a:t>jeremykun.com</a:t>
            </a:r>
            <a:r>
              <a:rPr lang="en-US" dirty="0" smtClean="0"/>
              <a:t>/2013/10/28/optimism-in-the-face-of-uncertainty-the-ucb1-algorithm/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800</Words>
  <Application>Microsoft Macintosh PowerPoint</Application>
  <PresentationFormat>Widescreen</PresentationFormat>
  <Paragraphs>146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Calibri Light</vt:lpstr>
      <vt:lpstr>Cambria Math</vt:lpstr>
      <vt:lpstr>DengXian</vt:lpstr>
      <vt:lpstr>DengXian Light</vt:lpstr>
      <vt:lpstr>Enriqueta</vt:lpstr>
      <vt:lpstr>Mangal</vt:lpstr>
      <vt:lpstr>Times New Roman</vt:lpstr>
      <vt:lpstr>Arial</vt:lpstr>
      <vt:lpstr>Office Theme</vt:lpstr>
      <vt:lpstr>Exploration &amp; Exploitation  in Computational Advertising</vt:lpstr>
      <vt:lpstr>Outline</vt:lpstr>
      <vt:lpstr>What is E&amp;E?</vt:lpstr>
      <vt:lpstr>What is E&amp;E?</vt:lpstr>
      <vt:lpstr>E&amp;E Example – AlphaGo</vt:lpstr>
      <vt:lpstr>E&amp;E Example – Performance Ads Optimization</vt:lpstr>
      <vt:lpstr>E&amp;E Example – Multi-armed Bandits </vt:lpstr>
      <vt:lpstr>Definition of Multi-armed Bandits Problem</vt:lpstr>
      <vt:lpstr>Definition of Multi-armed Bandits Problem</vt:lpstr>
      <vt:lpstr>Main Approaches – UCB(Upper Confidence Bound)</vt:lpstr>
      <vt:lpstr>Main Approaches – UCB(Upper Confidence Bound)</vt:lpstr>
      <vt:lpstr>Main Approaches – UCB</vt:lpstr>
      <vt:lpstr>Main Approaches – UCB Solution to CTR exploration</vt:lpstr>
      <vt:lpstr>Main Approaches – UCB extension</vt:lpstr>
      <vt:lpstr>Main Approaches – UCT</vt:lpstr>
      <vt:lpstr>Main Approaches – UCT</vt:lpstr>
      <vt:lpstr>Main Approaches – Thompson Sampling</vt:lpstr>
      <vt:lpstr>Main Approaches – Thompson Sampling Example</vt:lpstr>
      <vt:lpstr>Main Approaches – Thompson Sampling</vt:lpstr>
      <vt:lpstr>Main Approaches – Thompson Sampling</vt:lpstr>
      <vt:lpstr>Main Approaches – Thompson Sampling Regret Bound</vt:lpstr>
      <vt:lpstr>Main Approaches – Contextual Bandit Approach</vt:lpstr>
      <vt:lpstr>Main Approaches – LinUCB</vt:lpstr>
      <vt:lpstr>Main Approaches – LinUCB</vt:lpstr>
      <vt:lpstr>Main Approaches – LinUCB</vt:lpstr>
      <vt:lpstr>Main Approaches – LinUCB</vt:lpstr>
      <vt:lpstr>Some recent research</vt:lpstr>
      <vt:lpstr>E&amp;E Applications - Programmatic Creative Optimization </vt:lpstr>
      <vt:lpstr>E&amp;E Applications – Auction Traffic Allocation</vt:lpstr>
      <vt:lpstr>E&amp;E Applications – CVR Exploration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&amp; Exploitation  In Computational Advertising</dc:title>
  <dc:creator>Zhe Wang</dc:creator>
  <cp:lastModifiedBy>Wang Zhe</cp:lastModifiedBy>
  <cp:revision>155</cp:revision>
  <dcterms:created xsi:type="dcterms:W3CDTF">2017-06-24T07:20:20Z</dcterms:created>
  <dcterms:modified xsi:type="dcterms:W3CDTF">2017-07-03T15:03:32Z</dcterms:modified>
</cp:coreProperties>
</file>