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73" r:id="rId9"/>
    <p:sldId id="274" r:id="rId10"/>
    <p:sldId id="263" r:id="rId11"/>
    <p:sldId id="264" r:id="rId12"/>
    <p:sldId id="275" r:id="rId13"/>
    <p:sldId id="276" r:id="rId14"/>
    <p:sldId id="266" r:id="rId15"/>
    <p:sldId id="287" r:id="rId16"/>
    <p:sldId id="285" r:id="rId17"/>
    <p:sldId id="286" r:id="rId18"/>
    <p:sldId id="267" r:id="rId19"/>
    <p:sldId id="277" r:id="rId20"/>
    <p:sldId id="281" r:id="rId21"/>
    <p:sldId id="278" r:id="rId22"/>
    <p:sldId id="280" r:id="rId23"/>
    <p:sldId id="268" r:id="rId24"/>
    <p:sldId id="282" r:id="rId25"/>
    <p:sldId id="283" r:id="rId26"/>
    <p:sldId id="284" r:id="rId27"/>
    <p:sldId id="265" r:id="rId28"/>
    <p:sldId id="269" r:id="rId29"/>
    <p:sldId id="270" r:id="rId30"/>
    <p:sldId id="272" r:id="rId31"/>
    <p:sldId id="27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09" d="100"/>
          <a:sy n="109" d="100"/>
        </p:scale>
        <p:origin x="20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A9F0-A4C3-C54B-98FA-CECE75C9A6BA}" type="datetimeFigureOut">
              <a:rPr lang="en-US" smtClean="0"/>
              <a:t>7/1/17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EDFC-39F6-474B-B84D-BA4A48F7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11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A9F0-A4C3-C54B-98FA-CECE75C9A6BA}" type="datetimeFigureOut">
              <a:rPr lang="en-US" smtClean="0"/>
              <a:t>7/1/17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EDFC-39F6-474B-B84D-BA4A48F7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3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A9F0-A4C3-C54B-98FA-CECE75C9A6BA}" type="datetimeFigureOut">
              <a:rPr lang="en-US" smtClean="0"/>
              <a:t>7/1/17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EDFC-39F6-474B-B84D-BA4A48F7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51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A9F0-A4C3-C54B-98FA-CECE75C9A6BA}" type="datetimeFigureOut">
              <a:rPr lang="en-US" smtClean="0"/>
              <a:t>7/1/17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EDFC-39F6-474B-B84D-BA4A48F7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A9F0-A4C3-C54B-98FA-CECE75C9A6BA}" type="datetimeFigureOut">
              <a:rPr lang="en-US" smtClean="0"/>
              <a:t>7/1/17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EDFC-39F6-474B-B84D-BA4A48F7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0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A9F0-A4C3-C54B-98FA-CECE75C9A6BA}" type="datetimeFigureOut">
              <a:rPr lang="en-US" smtClean="0"/>
              <a:t>7/1/17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EDFC-39F6-474B-B84D-BA4A48F7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1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A9F0-A4C3-C54B-98FA-CECE75C9A6BA}" type="datetimeFigureOut">
              <a:rPr lang="en-US" smtClean="0"/>
              <a:t>7/1/17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EDFC-39F6-474B-B84D-BA4A48F7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28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A9F0-A4C3-C54B-98FA-CECE75C9A6BA}" type="datetimeFigureOut">
              <a:rPr lang="en-US" smtClean="0"/>
              <a:t>7/1/17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EDFC-39F6-474B-B84D-BA4A48F7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11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A9F0-A4C3-C54B-98FA-CECE75C9A6BA}" type="datetimeFigureOut">
              <a:rPr lang="en-US" smtClean="0"/>
              <a:t>7/1/17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EDFC-39F6-474B-B84D-BA4A48F7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68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A9F0-A4C3-C54B-98FA-CECE75C9A6BA}" type="datetimeFigureOut">
              <a:rPr lang="en-US" smtClean="0"/>
              <a:t>7/1/17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EDFC-39F6-474B-B84D-BA4A48F7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0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A9F0-A4C3-C54B-98FA-CECE75C9A6BA}" type="datetimeFigureOut">
              <a:rPr lang="en-US" smtClean="0"/>
              <a:t>7/1/17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EDFC-39F6-474B-B84D-BA4A48F7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36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7A9F0-A4C3-C54B-98FA-CECE75C9A6BA}" type="datetimeFigureOut">
              <a:rPr lang="en-US" smtClean="0"/>
              <a:t>7/1/17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EDFC-39F6-474B-B84D-BA4A48F7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4.tiff"/><Relationship Id="rId5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4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Exploration &amp; Exploitation</a:t>
            </a:r>
            <a:br>
              <a:rPr lang="en-US" dirty="0" smtClean="0"/>
            </a:br>
            <a:r>
              <a:rPr lang="en-US" sz="3200" dirty="0" smtClean="0"/>
              <a:t> </a:t>
            </a:r>
            <a:r>
              <a:rPr lang="en-US" altLang="zh-CN" sz="3200" dirty="0" smtClean="0"/>
              <a:t>i</a:t>
            </a:r>
            <a:r>
              <a:rPr lang="en-US" sz="3200" dirty="0" smtClean="0"/>
              <a:t>n </a:t>
            </a:r>
            <a:r>
              <a:rPr lang="en-US" sz="3200" dirty="0" smtClean="0"/>
              <a:t>Computational Advertising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ADI        </a:t>
            </a:r>
          </a:p>
          <a:p>
            <a:r>
              <a:rPr lang="en-US" dirty="0" smtClean="0"/>
              <a:t>Zhe Wang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767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Main Approaches </a:t>
            </a:r>
            <a:r>
              <a:rPr lang="mr-IN" altLang="zh-CN" dirty="0" smtClean="0"/>
              <a:t>–</a:t>
            </a:r>
            <a:r>
              <a:rPr lang="en-US" altLang="zh-CN" dirty="0" smtClean="0"/>
              <a:t> epsilon greedy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02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Main Approaches </a:t>
            </a:r>
            <a:r>
              <a:rPr lang="mr-IN" altLang="zh-CN" dirty="0" smtClean="0"/>
              <a:t>–</a:t>
            </a:r>
            <a:r>
              <a:rPr lang="en-US" altLang="zh-CN" dirty="0" smtClean="0"/>
              <a:t> UCB</a:t>
            </a:r>
            <a:r>
              <a:rPr lang="en-US" altLang="zh-CN" dirty="0"/>
              <a:t>(upper confidence bound)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058400" cy="3267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744309" y="3810001"/>
            <a:ext cx="1781908" cy="50409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20000" y="3877381"/>
            <a:ext cx="719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Why?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595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Main Approaches </a:t>
            </a:r>
            <a:r>
              <a:rPr lang="mr-IN" altLang="zh-CN" dirty="0" smtClean="0"/>
              <a:t>–</a:t>
            </a:r>
            <a:r>
              <a:rPr lang="en-US" altLang="zh-CN" dirty="0" smtClean="0"/>
              <a:t> UCB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47" y="1597839"/>
            <a:ext cx="10058400" cy="10259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47" y="3416301"/>
            <a:ext cx="10058400" cy="226494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29355" y="2231111"/>
            <a:ext cx="1781908" cy="50409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11263" y="2310186"/>
            <a:ext cx="719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Why?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819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Main Approaches </a:t>
            </a:r>
            <a:r>
              <a:rPr lang="mr-IN" altLang="zh-CN" dirty="0" smtClean="0"/>
              <a:t>–</a:t>
            </a:r>
            <a:r>
              <a:rPr lang="en-US" altLang="zh-CN" dirty="0" smtClean="0"/>
              <a:t> UCB a solution to CVR 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30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Main Approaches </a:t>
            </a:r>
            <a:r>
              <a:rPr lang="mr-IN" altLang="zh-CN" dirty="0" smtClean="0"/>
              <a:t>–</a:t>
            </a:r>
            <a:r>
              <a:rPr lang="en-US" altLang="zh-CN" dirty="0" smtClean="0"/>
              <a:t> UCB extension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UCT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472593"/>
            <a:ext cx="10058400" cy="339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282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 Approaches </a:t>
            </a:r>
            <a:r>
              <a:rPr lang="mr-IN" altLang="zh-CN" dirty="0"/>
              <a:t>–</a:t>
            </a:r>
            <a:r>
              <a:rPr lang="en-US" altLang="zh-CN" dirty="0"/>
              <a:t> UCB extension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a</a:t>
            </a:r>
            <a:r>
              <a:rPr lang="en-US" dirty="0"/>
              <a:t>, Each simulation traverses the tree by selecting the edge with maximum action value </a:t>
            </a:r>
            <a:r>
              <a:rPr lang="en-US" i="1" dirty="0"/>
              <a:t>Q</a:t>
            </a:r>
            <a:r>
              <a:rPr lang="en-US" dirty="0"/>
              <a:t>, plus a bonus </a:t>
            </a:r>
            <a:r>
              <a:rPr lang="en-US" i="1" dirty="0"/>
              <a:t>u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) that depends on a stored prior probability </a:t>
            </a:r>
            <a:r>
              <a:rPr lang="en-US" i="1" dirty="0"/>
              <a:t>P </a:t>
            </a:r>
            <a:r>
              <a:rPr lang="en-US" dirty="0"/>
              <a:t>for that edge. </a:t>
            </a:r>
            <a:endParaRPr lang="en-US" dirty="0" smtClean="0"/>
          </a:p>
          <a:p>
            <a:r>
              <a:rPr lang="en-US" b="1" dirty="0" smtClean="0"/>
              <a:t>b</a:t>
            </a:r>
            <a:r>
              <a:rPr lang="en-US" dirty="0"/>
              <a:t>, The leaf node may be expanded; the new node is processed once by the policy network </a:t>
            </a:r>
            <a:r>
              <a:rPr lang="en-US" i="1" dirty="0" err="1"/>
              <a:t>pσ</a:t>
            </a:r>
            <a:r>
              <a:rPr lang="en-US" i="1" dirty="0"/>
              <a:t> </a:t>
            </a:r>
            <a:r>
              <a:rPr lang="en-US" dirty="0"/>
              <a:t>and the output probabilities are stored as prior probabilities </a:t>
            </a:r>
            <a:r>
              <a:rPr lang="en-US" i="1" dirty="0"/>
              <a:t>P </a:t>
            </a:r>
            <a:r>
              <a:rPr lang="en-US" dirty="0"/>
              <a:t>for each action. </a:t>
            </a:r>
            <a:endParaRPr lang="en-US" dirty="0" smtClean="0"/>
          </a:p>
          <a:p>
            <a:r>
              <a:rPr lang="en-US" b="1" dirty="0" smtClean="0"/>
              <a:t>c</a:t>
            </a:r>
            <a:r>
              <a:rPr lang="en-US" dirty="0"/>
              <a:t>, At the end of a simulation, the leaf </a:t>
            </a:r>
            <a:r>
              <a:rPr lang="en-US" dirty="0" smtClean="0"/>
              <a:t>node</a:t>
            </a:r>
            <a:r>
              <a:rPr lang="en-US" dirty="0"/>
              <a:t> is evaluated in two ways: using the value network </a:t>
            </a:r>
            <a:r>
              <a:rPr lang="en-US" i="1" dirty="0" err="1"/>
              <a:t>vθ</a:t>
            </a:r>
            <a:r>
              <a:rPr lang="en-US" dirty="0"/>
              <a:t>; and by running</a:t>
            </a:r>
            <a:br>
              <a:rPr lang="en-US" dirty="0"/>
            </a:br>
            <a:r>
              <a:rPr lang="en-US" dirty="0"/>
              <a:t>a rollout to the end of the game with the fast rollout policy </a:t>
            </a:r>
            <a:r>
              <a:rPr lang="en-US" i="1" dirty="0"/>
              <a:t>pπ</a:t>
            </a:r>
            <a:r>
              <a:rPr lang="en-US" dirty="0"/>
              <a:t>, then computing the winner with function </a:t>
            </a:r>
            <a:r>
              <a:rPr lang="en-US" i="1" dirty="0"/>
              <a:t>r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b="1" dirty="0" smtClean="0"/>
              <a:t>d</a:t>
            </a:r>
            <a:r>
              <a:rPr lang="en-US" dirty="0"/>
              <a:t>, Action values </a:t>
            </a:r>
            <a:r>
              <a:rPr lang="en-US" i="1" dirty="0"/>
              <a:t>Q </a:t>
            </a:r>
            <a:r>
              <a:rPr lang="en-US" dirty="0"/>
              <a:t>are updated to track the mean value of all evaluations </a:t>
            </a:r>
            <a:r>
              <a:rPr lang="en-US" i="1" dirty="0"/>
              <a:t>r</a:t>
            </a:r>
            <a:r>
              <a:rPr lang="en-US" dirty="0"/>
              <a:t>(·) and </a:t>
            </a:r>
            <a:r>
              <a:rPr lang="en-US" i="1" dirty="0" err="1"/>
              <a:t>vθ</a:t>
            </a:r>
            <a:r>
              <a:rPr lang="en-US" dirty="0"/>
              <a:t>(·) in the </a:t>
            </a:r>
            <a:r>
              <a:rPr lang="en-US" dirty="0" err="1"/>
              <a:t>subtree</a:t>
            </a:r>
            <a:r>
              <a:rPr lang="en-US" dirty="0"/>
              <a:t> below that action.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731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Main Approaches </a:t>
            </a:r>
            <a:r>
              <a:rPr lang="mr-IN" altLang="zh-CN" dirty="0" smtClean="0"/>
              <a:t>–</a:t>
            </a:r>
            <a:r>
              <a:rPr lang="en-US" altLang="zh-CN" dirty="0" smtClean="0"/>
              <a:t> UCB extension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UCT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731" y="3649663"/>
            <a:ext cx="5803900" cy="1054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439" y="4703763"/>
            <a:ext cx="39751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882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 Approaches </a:t>
            </a:r>
            <a:r>
              <a:rPr lang="mr-IN" altLang="zh-CN" dirty="0"/>
              <a:t>–</a:t>
            </a:r>
            <a:r>
              <a:rPr lang="en-US" altLang="zh-CN" dirty="0"/>
              <a:t> UCB extension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Hierarchical Advertising</a:t>
            </a:r>
          </a:p>
          <a:p>
            <a:r>
              <a:rPr lang="en-US" dirty="0" smtClean="0"/>
              <a:t>K is too large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317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Main Approaches </a:t>
            </a:r>
            <a:r>
              <a:rPr lang="mr-IN" altLang="zh-CN" dirty="0" smtClean="0"/>
              <a:t>–</a:t>
            </a:r>
            <a:r>
              <a:rPr lang="en-US" altLang="zh-CN" dirty="0" smtClean="0"/>
              <a:t> Thompson Sampling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"/>
          <a:stretch/>
        </p:blipFill>
        <p:spPr>
          <a:xfrm>
            <a:off x="838200" y="1526565"/>
            <a:ext cx="8786445" cy="494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63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Main Approaches </a:t>
            </a:r>
            <a:r>
              <a:rPr lang="mr-IN" altLang="zh-CN" dirty="0" smtClean="0"/>
              <a:t>–</a:t>
            </a:r>
            <a:r>
              <a:rPr lang="en-US" altLang="zh-CN" dirty="0" smtClean="0"/>
              <a:t> Thompson Sampling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92739"/>
            <a:ext cx="10058400" cy="486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917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is E&amp;E?</a:t>
            </a:r>
          </a:p>
          <a:p>
            <a:r>
              <a:rPr lang="en-US" sz="3200" dirty="0" smtClean="0"/>
              <a:t>Main Approaches</a:t>
            </a:r>
          </a:p>
          <a:p>
            <a:r>
              <a:rPr lang="en-US" sz="3200" dirty="0" smtClean="0"/>
              <a:t>E&amp;E applications in computational advertising</a:t>
            </a:r>
            <a:endParaRPr lang="zh-CN" altLang="en-US" sz="3200" dirty="0" smtClean="0"/>
          </a:p>
          <a:p>
            <a:r>
              <a:rPr lang="en-US" altLang="zh-CN" sz="3200" dirty="0" smtClean="0"/>
              <a:t>Summary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37873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 Approaches </a:t>
            </a:r>
            <a:r>
              <a:rPr lang="mr-IN" altLang="zh-CN" dirty="0"/>
              <a:t>–</a:t>
            </a:r>
            <a:r>
              <a:rPr lang="en-US" altLang="zh-CN" dirty="0"/>
              <a:t> Thompson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Beta distribution?</a:t>
            </a:r>
          </a:p>
          <a:p>
            <a:pPr lvl="1"/>
            <a:r>
              <a:rPr lang="en-US" dirty="0"/>
              <a:t>the beta distribution is the conjugate prior probability distribution for the Bernoulli</a:t>
            </a:r>
          </a:p>
        </p:txBody>
      </p:sp>
    </p:spTree>
    <p:extLst>
      <p:ext uri="{BB962C8B-B14F-4D97-AF65-F5344CB8AC3E}">
        <p14:creationId xmlns:p14="http://schemas.microsoft.com/office/powerpoint/2010/main" val="1642955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 Approaches </a:t>
            </a:r>
            <a:r>
              <a:rPr lang="mr-IN" altLang="zh-CN" dirty="0"/>
              <a:t>–</a:t>
            </a:r>
            <a:r>
              <a:rPr lang="en-US" altLang="zh-CN" dirty="0"/>
              <a:t> Thompson </a:t>
            </a:r>
            <a:r>
              <a:rPr lang="en-US" altLang="zh-CN" dirty="0" smtClean="0"/>
              <a:t>Sampling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981200"/>
            <a:ext cx="10620703" cy="352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6322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Main Approaches </a:t>
            </a:r>
            <a:r>
              <a:rPr lang="mr-IN" altLang="zh-CN" dirty="0" smtClean="0"/>
              <a:t>–</a:t>
            </a:r>
            <a:r>
              <a:rPr lang="en-US" altLang="zh-CN" dirty="0" smtClean="0"/>
              <a:t> Thompson </a:t>
            </a:r>
            <a:r>
              <a:rPr lang="en-US" altLang="zh-CN" dirty="0" smtClean="0"/>
              <a:t>Sampling Regret Bound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585" y="2882900"/>
            <a:ext cx="47244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92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Main Approaches </a:t>
            </a:r>
            <a:r>
              <a:rPr lang="mr-IN" altLang="zh-CN" dirty="0" smtClean="0"/>
              <a:t>–</a:t>
            </a:r>
            <a:r>
              <a:rPr lang="en-US" altLang="zh-CN" dirty="0" smtClean="0"/>
              <a:t> Contextual-Bandit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integrate </a:t>
            </a:r>
            <a:r>
              <a:rPr lang="en-US" dirty="0" smtClean="0"/>
              <a:t>Explore </a:t>
            </a:r>
            <a:r>
              <a:rPr lang="en-US" dirty="0"/>
              <a:t>and </a:t>
            </a:r>
            <a:r>
              <a:rPr lang="en-US" dirty="0" smtClean="0"/>
              <a:t>Exploit </a:t>
            </a:r>
            <a:r>
              <a:rPr lang="en-US" dirty="0"/>
              <a:t>with contextual model</a:t>
            </a:r>
            <a:r>
              <a:rPr lang="en-US" dirty="0" smtClean="0"/>
              <a:t>?</a:t>
            </a:r>
            <a:endParaRPr lang="en-US" dirty="0" smtClean="0"/>
          </a:p>
          <a:p>
            <a:pPr lvl="1"/>
            <a:r>
              <a:rPr lang="en-US" dirty="0" smtClean="0"/>
              <a:t>Content</a:t>
            </a:r>
          </a:p>
          <a:p>
            <a:pPr lvl="1"/>
            <a:r>
              <a:rPr lang="en-US" dirty="0" err="1" smtClean="0"/>
              <a:t>Lables</a:t>
            </a:r>
            <a:r>
              <a:rPr lang="en-US" dirty="0" smtClean="0"/>
              <a:t> / Attributes</a:t>
            </a:r>
          </a:p>
          <a:p>
            <a:pPr lvl="1"/>
            <a:r>
              <a:rPr lang="en-US" altLang="zh-CN" dirty="0" smtClean="0"/>
              <a:t>D</a:t>
            </a:r>
            <a:r>
              <a:rPr lang="en-US" dirty="0" smtClean="0"/>
              <a:t>emographic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Historical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Behavior</a:t>
            </a:r>
            <a:endParaRPr lang="en-US" dirty="0"/>
          </a:p>
          <a:p>
            <a:pPr lvl="1"/>
            <a:r>
              <a:rPr lang="en-US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256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Main Approaches </a:t>
            </a:r>
            <a:r>
              <a:rPr lang="mr-IN" altLang="zh-CN" dirty="0" smtClean="0"/>
              <a:t>–</a:t>
            </a:r>
            <a:r>
              <a:rPr lang="en-US" altLang="zh-CN" dirty="0" smtClean="0"/>
              <a:t> Contextual-Bandit Approach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0" y="1690688"/>
            <a:ext cx="6185998" cy="487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20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Main Approaches </a:t>
            </a:r>
            <a:r>
              <a:rPr lang="mr-IN" altLang="zh-CN" dirty="0" smtClean="0"/>
              <a:t>–</a:t>
            </a:r>
            <a:r>
              <a:rPr lang="en-US" altLang="zh-CN" dirty="0" smtClean="0"/>
              <a:t> Contextual-Bandit Approach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0" y="1690688"/>
            <a:ext cx="6185998" cy="487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62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recent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RL learning</a:t>
            </a:r>
          </a:p>
          <a:p>
            <a:r>
              <a:rPr lang="en-US" dirty="0"/>
              <a:t>theoretical </a:t>
            </a:r>
            <a:r>
              <a:rPr lang="en-US" dirty="0" smtClean="0"/>
              <a:t>research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32889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E&amp;E Applications - </a:t>
            </a:r>
            <a:r>
              <a:rPr lang="en-US" dirty="0"/>
              <a:t>Programmatic </a:t>
            </a:r>
            <a:r>
              <a:rPr lang="en-US" dirty="0" smtClean="0"/>
              <a:t>Creative Optimization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1631" y="2098430"/>
            <a:ext cx="10322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做</a:t>
            </a:r>
            <a:r>
              <a:rPr lang="en-US" altLang="zh-CN" dirty="0" smtClean="0"/>
              <a:t>UBER</a:t>
            </a:r>
            <a:r>
              <a:rPr lang="zh-CN" altLang="en-US" dirty="0" smtClean="0"/>
              <a:t>司机，月入万元			</a:t>
            </a:r>
            <a:r>
              <a:rPr lang="en-US" altLang="zh-CN" dirty="0" smtClean="0"/>
              <a:t>CVR=0.1%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在北京做</a:t>
            </a:r>
            <a:r>
              <a:rPr lang="en-US" altLang="zh-CN" dirty="0" smtClean="0"/>
              <a:t>UBER</a:t>
            </a:r>
            <a:r>
              <a:rPr lang="zh-CN" altLang="en-US" dirty="0" smtClean="0"/>
              <a:t>司机，月入万元		</a:t>
            </a:r>
            <a:r>
              <a:rPr lang="en-US" altLang="zh-CN" dirty="0" smtClean="0"/>
              <a:t>CVR</a:t>
            </a:r>
            <a:r>
              <a:rPr lang="zh-CN" altLang="en-US" dirty="0"/>
              <a:t> </a:t>
            </a:r>
            <a:r>
              <a:rPr lang="en-US" altLang="zh-CN" dirty="0" smtClean="0"/>
              <a:t>lift</a:t>
            </a:r>
            <a:r>
              <a:rPr lang="zh-CN" altLang="en-US" dirty="0" smtClean="0"/>
              <a:t> </a:t>
            </a:r>
            <a:r>
              <a:rPr lang="en-US" altLang="zh-CN" dirty="0" smtClean="0"/>
              <a:t>40%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705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E&amp;E Applications </a:t>
            </a:r>
            <a:r>
              <a:rPr lang="mr-I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Auction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Traffic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allocate traffic with specific tags to SSP?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4424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E&amp;E Applications </a:t>
            </a:r>
            <a:r>
              <a:rPr lang="mr-I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CVR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04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E&amp;E?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7312" y="1690684"/>
            <a:ext cx="5044611" cy="4792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Exploitation</a:t>
            </a:r>
            <a:endParaRPr lang="en-US" sz="3200" dirty="0" smtClean="0"/>
          </a:p>
          <a:p>
            <a:pPr algn="ctr"/>
            <a:endParaRPr lang="en-US" sz="3200" dirty="0" smtClean="0"/>
          </a:p>
          <a:p>
            <a:pPr algn="ctr"/>
            <a:r>
              <a:rPr lang="en-US" sz="3200" dirty="0" smtClean="0"/>
              <a:t>Maximize its expected revenue according to its current knowledge in short term</a:t>
            </a:r>
          </a:p>
          <a:p>
            <a:pPr algn="ctr"/>
            <a:r>
              <a:rPr lang="en-US" sz="32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6770077" y="1690685"/>
            <a:ext cx="5044611" cy="479230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Exploration</a:t>
            </a:r>
            <a:endParaRPr lang="en-US" sz="3200" dirty="0" smtClean="0"/>
          </a:p>
          <a:p>
            <a:pPr algn="ctr"/>
            <a:endParaRPr lang="en-US" sz="3200" dirty="0" smtClean="0"/>
          </a:p>
          <a:p>
            <a:pPr algn="ctr"/>
            <a:r>
              <a:rPr lang="en-US" sz="3200" dirty="0" smtClean="0"/>
              <a:t>learn more about the unknown to improve its knowledge, since the latter might increase its revenue in long term </a:t>
            </a:r>
          </a:p>
        </p:txBody>
      </p:sp>
      <p:sp>
        <p:nvSpPr>
          <p:cNvPr id="6" name="Left-Right Arrow 5"/>
          <p:cNvSpPr/>
          <p:nvPr/>
        </p:nvSpPr>
        <p:spPr>
          <a:xfrm>
            <a:off x="5246077" y="3470031"/>
            <a:ext cx="1699846" cy="973016"/>
          </a:xfrm>
          <a:prstGeom prst="leftRightArrow">
            <a:avLst>
              <a:gd name="adj1" fmla="val 54819"/>
              <a:gd name="adj2" fmla="val 50000"/>
            </a:avLst>
          </a:prstGeom>
          <a:solidFill>
            <a:srgbClr val="FF0000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Tradeoff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777188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Exploitation and Exploration Tradeoff</a:t>
            </a:r>
          </a:p>
          <a:p>
            <a:r>
              <a:rPr lang="en-US" dirty="0" smtClean="0"/>
              <a:t>Main approaches</a:t>
            </a:r>
          </a:p>
          <a:p>
            <a:pPr lvl="1"/>
            <a:r>
              <a:rPr lang="en-US" dirty="0" smtClean="0"/>
              <a:t>Epsilon Greedy</a:t>
            </a:r>
          </a:p>
          <a:p>
            <a:pPr lvl="1"/>
            <a:r>
              <a:rPr lang="en-US" dirty="0" smtClean="0"/>
              <a:t>UCB, UCT</a:t>
            </a:r>
          </a:p>
          <a:p>
            <a:pPr lvl="1"/>
            <a:r>
              <a:rPr lang="en-US" dirty="0" smtClean="0"/>
              <a:t>Thompson Sampling</a:t>
            </a:r>
          </a:p>
          <a:p>
            <a:pPr lvl="1"/>
            <a:r>
              <a:rPr lang="en-US" dirty="0" smtClean="0"/>
              <a:t>Contextual Bandit</a:t>
            </a:r>
          </a:p>
          <a:p>
            <a:r>
              <a:rPr lang="en-US" dirty="0" smtClean="0"/>
              <a:t>Applications in Computational Advertising</a:t>
            </a:r>
          </a:p>
          <a:p>
            <a:r>
              <a:rPr lang="en-US" dirty="0" smtClean="0"/>
              <a:t>E&amp;E Thoughts are much more important than E&amp;E methods</a:t>
            </a:r>
          </a:p>
        </p:txBody>
      </p:sp>
    </p:spTree>
    <p:extLst>
      <p:ext uri="{BB962C8B-B14F-4D97-AF65-F5344CB8AC3E}">
        <p14:creationId xmlns:p14="http://schemas.microsoft.com/office/powerpoint/2010/main" val="4910803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2754" y="2592510"/>
            <a:ext cx="5468815" cy="1325563"/>
          </a:xfrm>
        </p:spPr>
        <p:txBody>
          <a:bodyPr>
            <a:normAutofit/>
          </a:bodyPr>
          <a:lstStyle/>
          <a:p>
            <a:r>
              <a:rPr lang="en-US" altLang="zh-CN" sz="8000" smtClean="0"/>
              <a:t>Thanks</a:t>
            </a:r>
            <a:endParaRPr lang="en-US" sz="8000"/>
          </a:p>
        </p:txBody>
      </p:sp>
    </p:spTree>
    <p:extLst>
      <p:ext uri="{BB962C8B-B14F-4D97-AF65-F5344CB8AC3E}">
        <p14:creationId xmlns:p14="http://schemas.microsoft.com/office/powerpoint/2010/main" val="996130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E&amp;E?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1339" y="1690686"/>
            <a:ext cx="5044611" cy="4792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Exploitation</a:t>
            </a:r>
            <a:endParaRPr lang="zh-CN" altLang="en-US" sz="4000" dirty="0" smtClean="0"/>
          </a:p>
          <a:p>
            <a:pPr algn="ctr"/>
            <a:endParaRPr lang="zh-CN" altLang="en-US" sz="3200" dirty="0" smtClean="0"/>
          </a:p>
          <a:p>
            <a:pPr algn="ctr"/>
            <a:r>
              <a:rPr lang="en-US" sz="3200" dirty="0" smtClean="0"/>
              <a:t>Short-term ben</a:t>
            </a:r>
            <a:r>
              <a:rPr lang="en-US" altLang="zh-CN" sz="3200" dirty="0" smtClean="0"/>
              <a:t>e</a:t>
            </a:r>
            <a:r>
              <a:rPr lang="en-US" sz="3200" dirty="0" smtClean="0"/>
              <a:t>fit</a:t>
            </a:r>
          </a:p>
          <a:p>
            <a:pPr algn="ctr"/>
            <a:r>
              <a:rPr lang="en-US" sz="3200" dirty="0" smtClean="0"/>
              <a:t>Stable Benefit, Low risk</a:t>
            </a:r>
          </a:p>
          <a:p>
            <a:pPr algn="ctr"/>
            <a:r>
              <a:rPr lang="en-US" altLang="zh-CN" sz="3200" dirty="0" smtClean="0"/>
              <a:t>Relevance</a:t>
            </a:r>
            <a:endParaRPr lang="zh-CN" altLang="en-US" sz="32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6696050" y="1690685"/>
            <a:ext cx="5044611" cy="479230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Exploration</a:t>
            </a:r>
            <a:endParaRPr lang="zh-CN" altLang="en-US" sz="4000" dirty="0" smtClean="0"/>
          </a:p>
          <a:p>
            <a:pPr algn="ctr"/>
            <a:endParaRPr lang="en-US" sz="3200" dirty="0" smtClean="0"/>
          </a:p>
          <a:p>
            <a:pPr algn="ctr"/>
            <a:r>
              <a:rPr lang="en-US" sz="3200" dirty="0" smtClean="0"/>
              <a:t>Long-term benefit</a:t>
            </a:r>
            <a:endParaRPr lang="zh-CN" altLang="en-US" sz="3200" dirty="0" smtClean="0"/>
          </a:p>
          <a:p>
            <a:pPr algn="ctr"/>
            <a:r>
              <a:rPr lang="en-US" sz="3200" dirty="0" smtClean="0"/>
              <a:t>Unstable Benefit, High Risk</a:t>
            </a:r>
          </a:p>
          <a:p>
            <a:pPr algn="ctr"/>
            <a:r>
              <a:rPr lang="en-US" altLang="zh-CN" sz="3200" dirty="0" smtClean="0"/>
              <a:t>Diversity</a:t>
            </a:r>
            <a:endParaRPr lang="en-US" sz="3200" dirty="0" smtClean="0"/>
          </a:p>
        </p:txBody>
      </p:sp>
      <p:sp>
        <p:nvSpPr>
          <p:cNvPr id="6" name="Left-Right Arrow 5"/>
          <p:cNvSpPr/>
          <p:nvPr/>
        </p:nvSpPr>
        <p:spPr>
          <a:xfrm>
            <a:off x="5246077" y="3470031"/>
            <a:ext cx="1699846" cy="973016"/>
          </a:xfrm>
          <a:prstGeom prst="leftRightArrow">
            <a:avLst>
              <a:gd name="adj1" fmla="val 54819"/>
              <a:gd name="adj2" fmla="val 50000"/>
            </a:avLst>
          </a:prstGeom>
          <a:solidFill>
            <a:srgbClr val="FF0000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Tradeoff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82908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E&amp;E</a:t>
            </a:r>
            <a:r>
              <a:rPr lang="zh-CN" altLang="en-US" dirty="0"/>
              <a:t> </a:t>
            </a:r>
            <a:r>
              <a:rPr lang="en-US" altLang="zh-CN" dirty="0" smtClean="0"/>
              <a:t>Example -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AlphaGo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78891"/>
            <a:ext cx="4859989" cy="49039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31877" y="2286281"/>
            <a:ext cx="6142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How to select next move from several candidate locations?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6734927" y="4030876"/>
            <a:ext cx="35821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Benefit </a:t>
            </a:r>
            <a:r>
              <a:rPr lang="en-US" sz="4400" dirty="0" smtClean="0">
                <a:solidFill>
                  <a:srgbClr val="FF0000"/>
                </a:solidFill>
              </a:rPr>
              <a:t>VS</a:t>
            </a:r>
            <a:r>
              <a:rPr lang="en-US" sz="4400" dirty="0" smtClean="0"/>
              <a:t> Risk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462434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E&amp;E Example </a:t>
            </a:r>
            <a:r>
              <a:rPr lang="mr-IN" dirty="0" smtClean="0"/>
              <a:t>–</a:t>
            </a:r>
            <a:r>
              <a:rPr lang="en-US" dirty="0" smtClean="0"/>
              <a:t> Performance </a:t>
            </a:r>
            <a:r>
              <a:rPr lang="en-US" altLang="zh-CN" dirty="0" smtClean="0"/>
              <a:t>A</a:t>
            </a:r>
            <a:r>
              <a:rPr lang="en-US" dirty="0" smtClean="0"/>
              <a:t>ds Optimization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31512"/>
            <a:ext cx="1536700" cy="1155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86044"/>
            <a:ext cx="1342292" cy="13422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528036"/>
            <a:ext cx="1524000" cy="952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48708" y="2461846"/>
            <a:ext cx="6474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1,000,000 impressions      10,000 clicks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      CTR=1%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848708" y="3773453"/>
            <a:ext cx="6757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1,000,000 impressions      1,000 clicks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         CTR=0.1%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848708" y="5085060"/>
            <a:ext cx="6533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10,000 impressions           10 clicks             CTR=0.1%</a:t>
            </a:r>
          </a:p>
        </p:txBody>
      </p:sp>
      <p:sp>
        <p:nvSpPr>
          <p:cNvPr id="10" name="L-Shape 9"/>
          <p:cNvSpPr/>
          <p:nvPr/>
        </p:nvSpPr>
        <p:spPr>
          <a:xfrm rot="18937248">
            <a:off x="9777046" y="2110153"/>
            <a:ext cx="1160584" cy="703385"/>
          </a:xfrm>
          <a:prstGeom prst="corner">
            <a:avLst>
              <a:gd name="adj1" fmla="val 40000"/>
              <a:gd name="adj2" fmla="val 44118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/>
          <p:cNvSpPr/>
          <p:nvPr/>
        </p:nvSpPr>
        <p:spPr>
          <a:xfrm rot="2630638">
            <a:off x="9822976" y="3527270"/>
            <a:ext cx="994834" cy="962670"/>
          </a:xfrm>
          <a:prstGeom prst="plus">
            <a:avLst>
              <a:gd name="adj" fmla="val 3839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4787" y="4794101"/>
            <a:ext cx="1329415" cy="132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743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E&amp;E Example - Multi-armed Bandits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17480"/>
            <a:ext cx="3275134" cy="32751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372" y="2102826"/>
            <a:ext cx="4943670" cy="32897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6096" y="2879324"/>
            <a:ext cx="1329415" cy="132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771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Multi-armed Bandits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K-armed Bandits Problem</a:t>
            </a:r>
          </a:p>
          <a:p>
            <a:pPr lvl="1"/>
            <a:r>
              <a:rPr lang="en-US" dirty="0" err="1" smtClean="0"/>
              <a:t>X</a:t>
            </a:r>
            <a:r>
              <a:rPr lang="en-US" baseline="-25000" dirty="0" err="1" smtClean="0"/>
              <a:t>i,t</a:t>
            </a:r>
            <a:r>
              <a:rPr lang="en-US" baseline="-25000" dirty="0"/>
              <a:t> </a:t>
            </a:r>
            <a:r>
              <a:rPr lang="en-US" dirty="0" smtClean="0"/>
              <a:t>,Reward of action </a:t>
            </a:r>
            <a:r>
              <a:rPr lang="en-US" dirty="0" err="1" smtClean="0"/>
              <a:t>i</a:t>
            </a:r>
            <a:r>
              <a:rPr lang="en-US" dirty="0" smtClean="0"/>
              <a:t> in round t</a:t>
            </a:r>
            <a:endParaRPr lang="en-US" baseline="-25000" dirty="0" smtClean="0"/>
          </a:p>
          <a:p>
            <a:pPr lvl="1"/>
            <a:r>
              <a:rPr lang="en-US" dirty="0" smtClean="0"/>
              <a:t>1&lt;=</a:t>
            </a:r>
            <a:r>
              <a:rPr lang="en-US" dirty="0" err="1" smtClean="0"/>
              <a:t>i</a:t>
            </a:r>
            <a:r>
              <a:rPr lang="en-US" dirty="0" smtClean="0"/>
              <a:t>&lt;=K,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is the index of a gambling machine </a:t>
            </a:r>
            <a:endParaRPr lang="en-US" dirty="0" smtClean="0"/>
          </a:p>
          <a:p>
            <a:pPr lvl="1"/>
            <a:r>
              <a:rPr lang="en-US" dirty="0" smtClean="0"/>
              <a:t>t&gt;=1, t is the round number of process</a:t>
            </a:r>
          </a:p>
          <a:p>
            <a:pPr lvl="1"/>
            <a:r>
              <a:rPr lang="en-US" dirty="0" err="1" smtClean="0"/>
              <a:t>X</a:t>
            </a:r>
            <a:r>
              <a:rPr lang="en-US" baseline="-25000" dirty="0" err="1" smtClean="0"/>
              <a:t>i,t</a:t>
            </a:r>
            <a:r>
              <a:rPr lang="en-US" dirty="0" smtClean="0"/>
              <a:t> and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i,s</a:t>
            </a:r>
            <a:r>
              <a:rPr lang="en-US" dirty="0" smtClean="0"/>
              <a:t> are </a:t>
            </a:r>
            <a:r>
              <a:rPr lang="en-US" dirty="0"/>
              <a:t>identically </a:t>
            </a:r>
            <a:r>
              <a:rPr lang="en-US" dirty="0" smtClean="0"/>
              <a:t>distributed</a:t>
            </a:r>
          </a:p>
          <a:p>
            <a:pPr lvl="1"/>
            <a:r>
              <a:rPr lang="en-US" dirty="0" err="1" smtClean="0"/>
              <a:t>X</a:t>
            </a:r>
            <a:r>
              <a:rPr lang="en-US" baseline="-25000" dirty="0" err="1" smtClean="0"/>
              <a:t>i,t</a:t>
            </a:r>
            <a:r>
              <a:rPr lang="en-US" dirty="0" smtClean="0"/>
              <a:t> are independent as both </a:t>
            </a:r>
            <a:r>
              <a:rPr lang="en-US" dirty="0" err="1" smtClean="0"/>
              <a:t>i</a:t>
            </a:r>
            <a:r>
              <a:rPr lang="en-US" dirty="0" smtClean="0"/>
              <a:t> and j vary</a:t>
            </a:r>
          </a:p>
          <a:p>
            <a:pPr lvl="1"/>
            <a:r>
              <a:rPr lang="en-US" dirty="0"/>
              <a:t>the average (or mean or expected) reward of the best action as </a:t>
            </a:r>
            <a:r>
              <a:rPr lang="en-US" dirty="0" smtClean="0"/>
              <a:t>μ</a:t>
            </a:r>
            <a:r>
              <a:rPr lang="en-US" baseline="30000" dirty="0" smtClean="0"/>
              <a:t>*</a:t>
            </a:r>
          </a:p>
          <a:p>
            <a:pPr lvl="1"/>
            <a:r>
              <a:rPr lang="en-US" dirty="0"/>
              <a:t>of any other action j</a:t>
            </a:r>
            <a:r>
              <a:rPr lang="en-US" i="1" dirty="0"/>
              <a:t> </a:t>
            </a:r>
            <a:r>
              <a:rPr lang="en-US" dirty="0"/>
              <a:t>as </a:t>
            </a:r>
            <a:r>
              <a:rPr lang="en-US" dirty="0" err="1"/>
              <a:t>μ</a:t>
            </a:r>
            <a:r>
              <a:rPr lang="en-US" baseline="-25000" dirty="0" err="1"/>
              <a:t>j</a:t>
            </a:r>
            <a:r>
              <a:rPr lang="en-US" i="1" dirty="0"/>
              <a:t> </a:t>
            </a:r>
            <a:endParaRPr lang="en-US" i="1" dirty="0" smtClean="0"/>
          </a:p>
          <a:p>
            <a:pPr lvl="1"/>
            <a:r>
              <a:rPr lang="en-US" i="1" dirty="0" err="1"/>
              <a:t>Tj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for the number of times we have tried action </a:t>
            </a:r>
            <a:r>
              <a:rPr lang="en-US" i="1" dirty="0"/>
              <a:t>j </a:t>
            </a:r>
            <a:r>
              <a:rPr lang="en-US" dirty="0"/>
              <a:t>in a total of </a:t>
            </a:r>
            <a:r>
              <a:rPr lang="en-US" i="1" dirty="0"/>
              <a:t>n </a:t>
            </a:r>
            <a:r>
              <a:rPr lang="en-US" dirty="0"/>
              <a:t>action </a:t>
            </a:r>
            <a:endParaRPr lang="en-US" dirty="0" smtClean="0"/>
          </a:p>
          <a:p>
            <a:pPr lvl="1"/>
            <a:r>
              <a:rPr lang="en-US" dirty="0"/>
              <a:t>the regret after </a:t>
            </a:r>
            <a:r>
              <a:rPr lang="en-US" i="1" dirty="0"/>
              <a:t>n </a:t>
            </a:r>
            <a:r>
              <a:rPr lang="en-US" dirty="0"/>
              <a:t>actions is defined as </a:t>
            </a:r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984" y="4126522"/>
            <a:ext cx="2050835" cy="7737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093" y="5454785"/>
            <a:ext cx="4003430" cy="126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25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Multi-armed Bandits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K-armed Bandits Problem</a:t>
            </a:r>
          </a:p>
          <a:p>
            <a:pPr lvl="1"/>
            <a:r>
              <a:rPr lang="en-US" dirty="0"/>
              <a:t>Bandit algorithms attempt to </a:t>
            </a:r>
            <a:r>
              <a:rPr lang="en-US" dirty="0" smtClean="0"/>
              <a:t>minimize </a:t>
            </a:r>
            <a:r>
              <a:rPr lang="en-US" dirty="0"/>
              <a:t>regret 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this problem it is known that no algorithm can guarantee an expected cumulative regret better </a:t>
            </a:r>
            <a:r>
              <a:rPr lang="en-US" dirty="0" smtClean="0"/>
              <a:t>than</a:t>
            </a:r>
          </a:p>
          <a:p>
            <a:pPr lvl="1"/>
            <a:r>
              <a:rPr lang="en-US" dirty="0"/>
              <a:t>It is also known that there are algorithms that guarantee no worse </a:t>
            </a:r>
            <a:r>
              <a:rPr lang="en-US" dirty="0" smtClean="0"/>
              <a:t>than </a:t>
            </a:r>
            <a:r>
              <a:rPr lang="en-US" dirty="0"/>
              <a:t> </a:t>
            </a:r>
            <a:r>
              <a:rPr lang="en-US" dirty="0" smtClean="0"/>
              <a:t>                   expected regret</a:t>
            </a:r>
          </a:p>
          <a:p>
            <a:pPr lvl="1"/>
            <a:r>
              <a:rPr lang="en-US" dirty="0"/>
              <a:t> The </a:t>
            </a:r>
            <a:r>
              <a:rPr lang="en-US" dirty="0" smtClean="0"/>
              <a:t>algorithm(UCB1) </a:t>
            </a:r>
            <a:r>
              <a:rPr lang="en-US" dirty="0"/>
              <a:t>we’ll see in the next section, however, only guarantees 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785" y="2883588"/>
            <a:ext cx="1574800" cy="520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180" y="3747294"/>
            <a:ext cx="1612900" cy="50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0" y="4549561"/>
            <a:ext cx="2413000" cy="50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13691" y="5432596"/>
            <a:ext cx="975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 https://</a:t>
            </a:r>
            <a:r>
              <a:rPr lang="en-US" dirty="0" err="1" smtClean="0"/>
              <a:t>jeremykun.com</a:t>
            </a:r>
            <a:r>
              <a:rPr lang="en-US" dirty="0" smtClean="0"/>
              <a:t>/2013/10/28/optimism-in-the-face-of-uncertainty-the-ucb1-algorithm/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574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5801</TotalTime>
  <Words>581</Words>
  <Application>Microsoft Macintosh PowerPoint</Application>
  <PresentationFormat>Widescreen</PresentationFormat>
  <Paragraphs>110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Calibri</vt:lpstr>
      <vt:lpstr>Calibri Light</vt:lpstr>
      <vt:lpstr>DengXian</vt:lpstr>
      <vt:lpstr>DengXian Light</vt:lpstr>
      <vt:lpstr>Mangal</vt:lpstr>
      <vt:lpstr>Arial</vt:lpstr>
      <vt:lpstr>Office Theme</vt:lpstr>
      <vt:lpstr>Exploration &amp; Exploitation  in Computational Advertising</vt:lpstr>
      <vt:lpstr>Outline</vt:lpstr>
      <vt:lpstr>What is E&amp;E?</vt:lpstr>
      <vt:lpstr>What is E&amp;E?</vt:lpstr>
      <vt:lpstr>E&amp;E Example - AlphaGo</vt:lpstr>
      <vt:lpstr>E&amp;E Example – Performance Ads Optimization</vt:lpstr>
      <vt:lpstr>E&amp;E Example - Multi-armed Bandits </vt:lpstr>
      <vt:lpstr>Definition of Multi-armed Bandits Problem</vt:lpstr>
      <vt:lpstr>Definition of Multi-armed Bandits Problem</vt:lpstr>
      <vt:lpstr>Main Approaches – epsilon greedy</vt:lpstr>
      <vt:lpstr>Main Approaches – UCB(upper confidence bound)</vt:lpstr>
      <vt:lpstr>Main Approaches – UCB</vt:lpstr>
      <vt:lpstr>Main Approaches – UCB a solution to CVR exploration</vt:lpstr>
      <vt:lpstr>Main Approaches – UCB extension</vt:lpstr>
      <vt:lpstr>Main Approaches – UCB extension</vt:lpstr>
      <vt:lpstr>Main Approaches – UCB extension</vt:lpstr>
      <vt:lpstr>Main Approaches – UCB extension</vt:lpstr>
      <vt:lpstr>Main Approaches – Thompson Sampling</vt:lpstr>
      <vt:lpstr>Main Approaches – Thompson Sampling</vt:lpstr>
      <vt:lpstr>Main Approaches – Thompson Sampling</vt:lpstr>
      <vt:lpstr>Main Approaches – Thompson Sampling Example</vt:lpstr>
      <vt:lpstr>Main Approaches – Thompson Sampling Regret Bound</vt:lpstr>
      <vt:lpstr>Main Approaches – Contextual-Bandit Approach</vt:lpstr>
      <vt:lpstr>Main Approaches – Contextual-Bandit Approach</vt:lpstr>
      <vt:lpstr>Main Approaches – Contextual-Bandit Approach</vt:lpstr>
      <vt:lpstr>Some recent research</vt:lpstr>
      <vt:lpstr>E&amp;E Applications - Programmatic Creative Optimization </vt:lpstr>
      <vt:lpstr>E&amp;E Applications – Auction Traffic Allocation</vt:lpstr>
      <vt:lpstr>E&amp;E Applications – CVR Exploration</vt:lpstr>
      <vt:lpstr>Summary</vt:lpstr>
      <vt:lpstr>Thanks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Exploration &amp; Exploitation  In Computational Advertising</dc:title>
  <dc:creator>Zhe Wang</dc:creator>
  <cp:lastModifiedBy>Zhe Wang</cp:lastModifiedBy>
  <cp:revision>61</cp:revision>
  <dcterms:created xsi:type="dcterms:W3CDTF">2017-06-24T07:20:20Z</dcterms:created>
  <dcterms:modified xsi:type="dcterms:W3CDTF">2017-07-01T13:38:26Z</dcterms:modified>
</cp:coreProperties>
</file>