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notesMasterIdLst>
    <p:notesMasterId r:id="rId12"/>
  </p:notesMasterIdLst>
  <p:sldIdLst>
    <p:sldId id="270" r:id="rId2"/>
    <p:sldId id="271" r:id="rId3"/>
    <p:sldId id="274" r:id="rId4"/>
    <p:sldId id="275" r:id="rId5"/>
    <p:sldId id="261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7"/>
    <a:srgbClr val="7F8967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Downloads\RENTAL%20TREND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Downloads\peak%20rentalhour%20cr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Downloads\top%2010%20most%20rented%20film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Downloads\highest%20rental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Downloads\highest%20rentals%20revenue%20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sh\Downloads\rental%20by%20staffmember%202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96806649168853"/>
          <c:y val="0.19638888888888889"/>
          <c:w val="0.8754763779527559"/>
          <c:h val="0.7275149460484106"/>
        </c:manualLayout>
      </c:layout>
      <c:lineChart>
        <c:grouping val="standard"/>
        <c:varyColors val="0"/>
        <c:ser>
          <c:idx val="0"/>
          <c:order val="0"/>
          <c:tx>
            <c:strRef>
              <c:f>'RENTAL TRENDS'!$B$1</c:f>
              <c:strCache>
                <c:ptCount val="1"/>
                <c:pt idx="0">
                  <c:v>rental_count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'RENTAL TRENDS'!$A$2:$A$6</c:f>
              <c:strCache>
                <c:ptCount val="5"/>
                <c:pt idx="0">
                  <c:v>2005-05</c:v>
                </c:pt>
                <c:pt idx="1">
                  <c:v>2005-06</c:v>
                </c:pt>
                <c:pt idx="2">
                  <c:v>2005-07</c:v>
                </c:pt>
                <c:pt idx="3">
                  <c:v>2005-08</c:v>
                </c:pt>
                <c:pt idx="4">
                  <c:v>2006-02</c:v>
                </c:pt>
              </c:strCache>
            </c:strRef>
          </c:cat>
          <c:val>
            <c:numRef>
              <c:f>'RENTAL TRENDS'!$B$2:$B$6</c:f>
              <c:numCache>
                <c:formatCode>General</c:formatCode>
                <c:ptCount val="5"/>
                <c:pt idx="0">
                  <c:v>1156</c:v>
                </c:pt>
                <c:pt idx="1">
                  <c:v>2311</c:v>
                </c:pt>
                <c:pt idx="2">
                  <c:v>6709</c:v>
                </c:pt>
                <c:pt idx="3">
                  <c:v>5686</c:v>
                </c:pt>
                <c:pt idx="4">
                  <c:v>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E4-43D5-8CA6-585BA88B1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912240"/>
        <c:axId val="2034904080"/>
      </c:lineChart>
      <c:catAx>
        <c:axId val="203491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04080"/>
        <c:crosses val="autoZero"/>
        <c:auto val="1"/>
        <c:lblAlgn val="ctr"/>
        <c:lblOffset val="100"/>
        <c:noMultiLvlLbl val="0"/>
      </c:catAx>
      <c:valAx>
        <c:axId val="203490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1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842957130358689E-2"/>
          <c:y val="0.1778703703703704"/>
          <c:w val="0.90315704286964138"/>
          <c:h val="0.72288531641878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'peak rentalhour crt'!$E$4</c:f>
              <c:strCache>
                <c:ptCount val="1"/>
                <c:pt idx="0">
                  <c:v>rental_count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'peak rentalhour crt'!$D$5:$D$12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'peak rentalhour crt'!$E$5:$E$12</c:f>
              <c:numCache>
                <c:formatCode>General</c:formatCode>
                <c:ptCount val="8"/>
                <c:pt idx="0">
                  <c:v>694</c:v>
                </c:pt>
                <c:pt idx="1">
                  <c:v>649</c:v>
                </c:pt>
                <c:pt idx="2">
                  <c:v>630</c:v>
                </c:pt>
                <c:pt idx="3">
                  <c:v>684</c:v>
                </c:pt>
                <c:pt idx="4">
                  <c:v>681</c:v>
                </c:pt>
                <c:pt idx="5">
                  <c:v>648</c:v>
                </c:pt>
                <c:pt idx="6">
                  <c:v>647</c:v>
                </c:pt>
                <c:pt idx="7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C-4B9E-925A-B26E15F08B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34913872"/>
        <c:axId val="2034911152"/>
      </c:barChart>
      <c:catAx>
        <c:axId val="203491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11152"/>
        <c:crosses val="autoZero"/>
        <c:auto val="1"/>
        <c:lblAlgn val="ctr"/>
        <c:lblOffset val="100"/>
        <c:noMultiLvlLbl val="0"/>
      </c:catAx>
      <c:valAx>
        <c:axId val="203491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1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57939632545931"/>
          <c:y val="0.19638888888888889"/>
          <c:w val="0.80786504811898507"/>
          <c:h val="0.43854731700204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10 most rented film'!$F$3</c:f>
              <c:strCache>
                <c:ptCount val="1"/>
                <c:pt idx="0">
                  <c:v>rental_count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 most rented film'!$E$4:$E$14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GRIT CLOCKWORK</c:v>
                </c:pt>
                <c:pt idx="4">
                  <c:v>SCALAWAG DUCK</c:v>
                </c:pt>
                <c:pt idx="5">
                  <c:v>JUGGLER HARDLY</c:v>
                </c:pt>
                <c:pt idx="6">
                  <c:v>FORWARD TEMPLE</c:v>
                </c:pt>
                <c:pt idx="7">
                  <c:v>HOBBIT ALIEN</c:v>
                </c:pt>
                <c:pt idx="8">
                  <c:v>ROBBERS JOON</c:v>
                </c:pt>
                <c:pt idx="9">
                  <c:v>ZORRO ARK</c:v>
                </c:pt>
              </c:strCache>
            </c:strRef>
          </c:cat>
          <c:val>
            <c:numRef>
              <c:f>'top 10 most rented film'!$F$4:$F$14</c:f>
              <c:numCache>
                <c:formatCode>General</c:formatCode>
                <c:ptCount val="11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3-4E24-A989-682C8176FD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34905712"/>
        <c:axId val="2034914416"/>
      </c:barChart>
      <c:catAx>
        <c:axId val="203490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14416"/>
        <c:crosses val="autoZero"/>
        <c:auto val="1"/>
        <c:lblAlgn val="ctr"/>
        <c:lblOffset val="100"/>
        <c:noMultiLvlLbl val="0"/>
      </c:catAx>
      <c:valAx>
        <c:axId val="203491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0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Highest</a:t>
            </a:r>
            <a:r>
              <a:rPr lang="en-US" baseline="0"/>
              <a:t> rental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'highest rentals'!$A$2</c:f>
              <c:strCache>
                <c:ptCount val="1"/>
                <c:pt idx="0">
                  <c:v>Sports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rentals'!$B$2</c:f>
              <c:numCache>
                <c:formatCode>General</c:formatCode>
                <c:ptCount val="1"/>
                <c:pt idx="0">
                  <c:v>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5-4D04-B3D2-93F1F940EBFF}"/>
            </c:ext>
          </c:extLst>
        </c:ser>
        <c:ser>
          <c:idx val="1"/>
          <c:order val="1"/>
          <c:tx>
            <c:strRef>
              <c:f>'highest rentals'!$A$3</c:f>
              <c:strCache>
                <c:ptCount val="1"/>
                <c:pt idx="0">
                  <c:v>Animation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rentals'!$B$3</c:f>
              <c:numCache>
                <c:formatCode>General</c:formatCode>
                <c:ptCount val="1"/>
                <c:pt idx="0">
                  <c:v>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5-4D04-B3D2-93F1F940EBFF}"/>
            </c:ext>
          </c:extLst>
        </c:ser>
        <c:ser>
          <c:idx val="2"/>
          <c:order val="2"/>
          <c:tx>
            <c:strRef>
              <c:f>'highest rentals'!$A$4</c:f>
              <c:strCache>
                <c:ptCount val="1"/>
                <c:pt idx="0">
                  <c:v>Action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rentals'!$B$4</c:f>
              <c:numCache>
                <c:formatCode>General</c:formatCode>
                <c:ptCount val="1"/>
                <c:pt idx="0">
                  <c:v>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5-4D04-B3D2-93F1F940EBFF}"/>
            </c:ext>
          </c:extLst>
        </c:ser>
        <c:ser>
          <c:idx val="3"/>
          <c:order val="3"/>
          <c:tx>
            <c:strRef>
              <c:f>'highest rentals'!$A$5</c:f>
              <c:strCache>
                <c:ptCount val="1"/>
                <c:pt idx="0">
                  <c:v>Sci-Fi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rentals'!$B$5</c:f>
              <c:numCache>
                <c:formatCode>General</c:formatCode>
                <c:ptCount val="1"/>
                <c:pt idx="0">
                  <c:v>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B5-4D04-B3D2-93F1F940EBFF}"/>
            </c:ext>
          </c:extLst>
        </c:ser>
        <c:ser>
          <c:idx val="4"/>
          <c:order val="4"/>
          <c:tx>
            <c:strRef>
              <c:f>'highest rentals'!$A$6</c:f>
              <c:strCache>
                <c:ptCount val="1"/>
                <c:pt idx="0">
                  <c:v>Family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rentals'!$B$6</c:f>
              <c:numCache>
                <c:formatCode>General</c:formatCode>
                <c:ptCount val="1"/>
                <c:pt idx="0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B5-4D04-B3D2-93F1F940EBFF}"/>
            </c:ext>
          </c:extLst>
        </c:ser>
        <c:ser>
          <c:idx val="5"/>
          <c:order val="5"/>
          <c:tx>
            <c:strRef>
              <c:f>'highest rentals'!$A$7</c:f>
              <c:strCache>
                <c:ptCount val="1"/>
                <c:pt idx="0">
                  <c:v>Drama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rentals'!$B$7</c:f>
              <c:numCache>
                <c:formatCode>General</c:formatCode>
                <c:ptCount val="1"/>
                <c:pt idx="0">
                  <c:v>1060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B5-4D04-B3D2-93F1F940EBFF}"/>
            </c:ext>
          </c:extLst>
        </c:ser>
        <c:ser>
          <c:idx val="6"/>
          <c:order val="6"/>
          <c:tx>
            <c:strRef>
              <c:f>'highest rentals'!$A$8</c:f>
              <c:strCache>
                <c:ptCount val="1"/>
                <c:pt idx="0">
                  <c:v>Documentary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rentals'!$B$8</c:f>
              <c:numCache>
                <c:formatCode>General</c:formatCode>
                <c:ptCount val="1"/>
                <c:pt idx="0">
                  <c:v>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5-4D04-B3D2-93F1F940EBFF}"/>
            </c:ext>
          </c:extLst>
        </c:ser>
        <c:ser>
          <c:idx val="7"/>
          <c:order val="7"/>
          <c:tx>
            <c:strRef>
              <c:f>'highest rentals'!$A$9</c:f>
              <c:strCache>
                <c:ptCount val="1"/>
                <c:pt idx="0">
                  <c:v>Foreign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rentals'!$B$9</c:f>
              <c:numCache>
                <c:formatCode>General</c:formatCode>
                <c:ptCount val="1"/>
                <c:pt idx="0">
                  <c:v>1033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B5-4D04-B3D2-93F1F940EBFF}"/>
            </c:ext>
          </c:extLst>
        </c:ser>
        <c:ser>
          <c:idx val="8"/>
          <c:order val="8"/>
          <c:tx>
            <c:strRef>
              <c:f>'highest rentals'!$A$10</c:f>
              <c:strCache>
                <c:ptCount val="1"/>
                <c:pt idx="0">
                  <c:v>Games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rentals'!$B$10</c:f>
              <c:numCache>
                <c:formatCode>General</c:formatCode>
                <c:ptCount val="1"/>
                <c:pt idx="0">
                  <c:v>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CB5-4D04-B3D2-93F1F940EBFF}"/>
            </c:ext>
          </c:extLst>
        </c:ser>
        <c:ser>
          <c:idx val="9"/>
          <c:order val="9"/>
          <c:tx>
            <c:strRef>
              <c:f>'highest rentals'!$A$11</c:f>
              <c:strCache>
                <c:ptCount val="1"/>
                <c:pt idx="0">
                  <c:v>Children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rentals'!$B$11</c:f>
              <c:numCache>
                <c:formatCode>General</c:formatCode>
                <c:ptCount val="1"/>
                <c:pt idx="0">
                  <c:v>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CB5-4D04-B3D2-93F1F940EBFF}"/>
            </c:ext>
          </c:extLst>
        </c:ser>
        <c:ser>
          <c:idx val="10"/>
          <c:order val="10"/>
          <c:tx>
            <c:strRef>
              <c:f>'highest rentals'!$A$12</c:f>
              <c:strCache>
                <c:ptCount val="1"/>
                <c:pt idx="0">
                  <c:v>Comedy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rentals'!$B$12</c:f>
              <c:numCache>
                <c:formatCode>General</c:formatCode>
                <c:ptCount val="1"/>
                <c:pt idx="0">
                  <c:v>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B5-4D04-B3D2-93F1F940EBFF}"/>
            </c:ext>
          </c:extLst>
        </c:ser>
        <c:ser>
          <c:idx val="11"/>
          <c:order val="11"/>
          <c:tx>
            <c:strRef>
              <c:f>'highest rentals'!$A$13</c:f>
              <c:strCache>
                <c:ptCount val="1"/>
                <c:pt idx="0">
                  <c:v>New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rentals'!$B$13</c:f>
              <c:numCache>
                <c:formatCode>General</c:formatCode>
                <c:ptCount val="1"/>
                <c:pt idx="0">
                  <c:v>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CB5-4D04-B3D2-93F1F940EBFF}"/>
            </c:ext>
          </c:extLst>
        </c:ser>
        <c:ser>
          <c:idx val="12"/>
          <c:order val="12"/>
          <c:tx>
            <c:strRef>
              <c:f>'highest rentals'!$A$14</c:f>
              <c:strCache>
                <c:ptCount val="1"/>
                <c:pt idx="0">
                  <c:v>Classics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rentals'!$B$14</c:f>
              <c:numCache>
                <c:formatCode>General</c:formatCode>
                <c:ptCount val="1"/>
                <c:pt idx="0">
                  <c:v>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B5-4D04-B3D2-93F1F940EBFF}"/>
            </c:ext>
          </c:extLst>
        </c:ser>
        <c:ser>
          <c:idx val="13"/>
          <c:order val="13"/>
          <c:tx>
            <c:strRef>
              <c:f>'highest rentals'!$A$15</c:f>
              <c:strCache>
                <c:ptCount val="1"/>
                <c:pt idx="0">
                  <c:v>Horror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rentals'!$B$15</c:f>
              <c:numCache>
                <c:formatCode>General</c:formatCode>
                <c:ptCount val="1"/>
                <c:pt idx="0">
                  <c:v>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CB5-4D04-B3D2-93F1F940EBFF}"/>
            </c:ext>
          </c:extLst>
        </c:ser>
        <c:ser>
          <c:idx val="14"/>
          <c:order val="14"/>
          <c:tx>
            <c:strRef>
              <c:f>'highest rentals'!$A$16</c:f>
              <c:strCache>
                <c:ptCount val="1"/>
                <c:pt idx="0">
                  <c:v>Travel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rentals'!$B$16</c:f>
              <c:numCache>
                <c:formatCode>General</c:formatCode>
                <c:ptCount val="1"/>
                <c:pt idx="0">
                  <c:v>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CB5-4D04-B3D2-93F1F940EBFF}"/>
            </c:ext>
          </c:extLst>
        </c:ser>
        <c:ser>
          <c:idx val="15"/>
          <c:order val="15"/>
          <c:tx>
            <c:strRef>
              <c:f>'highest rentals'!$A$17</c:f>
              <c:strCache>
                <c:ptCount val="1"/>
                <c:pt idx="0">
                  <c:v>Music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cat>
            <c:strRef>
              <c:f>'highest rentals'!$B$1</c:f>
              <c:strCache>
                <c:ptCount val="1"/>
                <c:pt idx="0">
                  <c:v>rental_count</c:v>
                </c:pt>
              </c:strCache>
            </c:strRef>
          </c:cat>
          <c:val>
            <c:numRef>
              <c:f>'highest rentals'!$B$17</c:f>
              <c:numCache>
                <c:formatCode>General</c:formatCode>
                <c:ptCount val="1"/>
                <c:pt idx="0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CB5-4D04-B3D2-93F1F940E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4910608"/>
        <c:axId val="2034908976"/>
        <c:axId val="0"/>
      </c:bar3DChart>
      <c:catAx>
        <c:axId val="203491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08976"/>
        <c:crosses val="autoZero"/>
        <c:auto val="1"/>
        <c:lblAlgn val="ctr"/>
        <c:lblOffset val="100"/>
        <c:noMultiLvlLbl val="0"/>
      </c:catAx>
      <c:valAx>
        <c:axId val="2034908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1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'highest rentals revenue 2'!$A$1</c:f>
              <c:strCache>
                <c:ptCount val="1"/>
                <c:pt idx="0">
                  <c:v>store_id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val>
            <c:numRef>
              <c:f>'highest rentals revenue 2'!$A$2:$A$3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9F-425D-92BA-F62A9D70D4C7}"/>
            </c:ext>
          </c:extLst>
        </c:ser>
        <c:ser>
          <c:idx val="1"/>
          <c:order val="1"/>
          <c:tx>
            <c:strRef>
              <c:f>'highest rentals revenue 2'!$B$1</c:f>
              <c:strCache>
                <c:ptCount val="1"/>
                <c:pt idx="0">
                  <c:v>total_revenue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/>
          </c:spPr>
          <c:invertIfNegative val="0"/>
          <c:val>
            <c:numRef>
              <c:f>'highest rentals revenue 2'!$B$2:$B$3</c:f>
              <c:numCache>
                <c:formatCode>General</c:formatCode>
                <c:ptCount val="2"/>
                <c:pt idx="0">
                  <c:v>33726.769999999997</c:v>
                </c:pt>
                <c:pt idx="1">
                  <c:v>33679.79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9F-425D-92BA-F62A9D70D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4906800"/>
        <c:axId val="2034907888"/>
        <c:axId val="0"/>
      </c:bar3DChart>
      <c:catAx>
        <c:axId val="2034906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07888"/>
        <c:crosses val="autoZero"/>
        <c:auto val="1"/>
        <c:lblAlgn val="ctr"/>
        <c:lblOffset val="100"/>
        <c:noMultiLvlLbl val="0"/>
      </c:catAx>
      <c:valAx>
        <c:axId val="203490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0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'rental by staffmember 2'!$B$1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'rental by staffmember 2'!$A$2:$A$3</c:f>
              <c:strCache>
                <c:ptCount val="2"/>
                <c:pt idx="0">
                  <c:v>Mike Hillyer</c:v>
                </c:pt>
                <c:pt idx="1">
                  <c:v>Jon Stephens</c:v>
                </c:pt>
              </c:strCache>
            </c:strRef>
          </c:cat>
          <c:val>
            <c:numRef>
              <c:f>'rental by staffmember 2'!$B$2:$B$3</c:f>
              <c:numCache>
                <c:formatCode>General</c:formatCode>
                <c:ptCount val="2"/>
                <c:pt idx="0">
                  <c:v>8040</c:v>
                </c:pt>
                <c:pt idx="1">
                  <c:v>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5-490B-9E5A-411354811F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2034914960"/>
        <c:axId val="2034916048"/>
        <c:axId val="0"/>
      </c:bar3DChart>
      <c:catAx>
        <c:axId val="203491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16048"/>
        <c:crosses val="autoZero"/>
        <c:auto val="1"/>
        <c:lblAlgn val="ctr"/>
        <c:lblOffset val="100"/>
        <c:noMultiLvlLbl val="0"/>
      </c:catAx>
      <c:valAx>
        <c:axId val="2034916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49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41CA6-69AD-43EB-BE8E-C7B594339E4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3CB96-6E6F-4077-95CB-CCC22E3F3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0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3CB96-6E6F-4077-95CB-CCC22E3F34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5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3CB96-6E6F-4077-95CB-CCC22E3F34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3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4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47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8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1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6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9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2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9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4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7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352" b="25252"/>
          <a:stretch/>
        </p:blipFill>
        <p:spPr>
          <a:xfrm>
            <a:off x="0" y="0"/>
            <a:ext cx="1223493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" name="Straight Arrow Connector 3"/>
          <p:cNvCxnSpPr/>
          <p:nvPr/>
        </p:nvCxnSpPr>
        <p:spPr>
          <a:xfrm>
            <a:off x="6053070" y="1249251"/>
            <a:ext cx="12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22617" y="697434"/>
            <a:ext cx="8210902" cy="92333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MINI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CAPSTONE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901521" y="5436912"/>
            <a:ext cx="8831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Analysis of Rental Patterns and Film Popularity in Maven movies Database</a:t>
            </a:r>
            <a:endParaRPr lang="en-IN" sz="2400" b="1" dirty="0">
              <a:solidFill>
                <a:schemeClr val="accent1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5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133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6691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3258354" y="726978"/>
            <a:ext cx="5756856" cy="663940"/>
          </a:xfrm>
          <a:prstGeom prst="horizontalScroll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INTRODUCTION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3948" y="2667253"/>
            <a:ext cx="98394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To analyze rental trends, identify popular films, and assess store performance using the Maven Movies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Sakila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database. 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</a:br>
            <a:endParaRPr lang="en-IN" sz="32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79550" y="2796042"/>
            <a:ext cx="592428" cy="37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450761" y="328411"/>
            <a:ext cx="11535177" cy="6323527"/>
          </a:xfrm>
          <a:prstGeom prst="verticalScrol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entagon 2"/>
          <p:cNvSpPr/>
          <p:nvPr/>
        </p:nvSpPr>
        <p:spPr>
          <a:xfrm>
            <a:off x="4859821" y="798491"/>
            <a:ext cx="1660988" cy="48463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TASK</a:t>
            </a:r>
            <a:endParaRPr lang="en-IN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715" y="2334855"/>
            <a:ext cx="316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Rental Trends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2749" y="3490175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81899" y="3197787"/>
            <a:ext cx="3825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en-IN" sz="3200" b="1" dirty="0"/>
              <a:t> Film Popularity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665926" y="4067297"/>
            <a:ext cx="427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Store Performance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1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79" y="2157581"/>
            <a:ext cx="6565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DATE_FORMAT(rental_date, '%Y-%m') AS month, COUNT(*) AS rental_count FROM rental GROUP BY month ORDER BY month;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304" y="898724"/>
            <a:ext cx="929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1.1 Analyze the monthly rental trends over the available data period.</a:t>
            </a:r>
          </a:p>
        </p:txBody>
      </p:sp>
      <p:sp>
        <p:nvSpPr>
          <p:cNvPr id="5" name="Wave 4"/>
          <p:cNvSpPr/>
          <p:nvPr/>
        </p:nvSpPr>
        <p:spPr>
          <a:xfrm>
            <a:off x="3747752" y="18330"/>
            <a:ext cx="3097369" cy="805918"/>
          </a:xfrm>
          <a:prstGeom prst="wav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837904" y="244698"/>
            <a:ext cx="309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lgerian" panose="04020705040A02060702" pitchFamily="82" charset="0"/>
              </a:rPr>
              <a:t>rental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latin typeface="Algerian" panose="04020705040A02060702" pitchFamily="82" charset="0"/>
              </a:rPr>
              <a:t>trends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10167"/>
            <a:ext cx="305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lgerian" panose="04020705040A02060702" pitchFamily="82" charset="0"/>
              </a:rPr>
              <a:t>SYNTAX:</a:t>
            </a:r>
            <a:endParaRPr lang="en-IN" sz="2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76653"/>
              </p:ext>
            </p:extLst>
          </p:nvPr>
        </p:nvGraphicFramePr>
        <p:xfrm>
          <a:off x="8782644" y="1674457"/>
          <a:ext cx="2781837" cy="1486295"/>
        </p:xfrm>
        <a:graphic>
          <a:graphicData uri="http://schemas.openxmlformats.org/drawingml/2006/table">
            <a:tbl>
              <a:tblPr/>
              <a:tblGrid>
                <a:gridCol w="126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rental_count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2005-05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2005-06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2311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2005-07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6709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2005-08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5686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2006-02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0218" y="325783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Algerian" panose="04020705040A02060702" pitchFamily="82" charset="0"/>
              </a:rPr>
              <a:t> Summary Report:</a:t>
            </a:r>
            <a:endParaRPr lang="en-IN" sz="2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29401" y="3938229"/>
            <a:ext cx="12970" cy="407907"/>
          </a:xfrm>
          <a:prstGeom prst="straightConnector1">
            <a:avLst/>
          </a:prstGeom>
          <a:ln w="38100">
            <a:solidFill>
              <a:srgbClr val="009E4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4304" y="3962176"/>
            <a:ext cx="6641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Monthly rentals     gradually from May 2005 till July and   till  Feb 2006.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45121" y="3917463"/>
            <a:ext cx="5520" cy="407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3510" y="4653879"/>
            <a:ext cx="46654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JULY 2005 has highest no. of rentals.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i="1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Recommendations: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Seasonal Promotions: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seasonal trends and plan targeted promotions or special offers accordingly to maximize rentals.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68044" y="6016315"/>
            <a:ext cx="65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579" y="2208768"/>
            <a:ext cx="677428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04564"/>
              </p:ext>
            </p:extLst>
          </p:nvPr>
        </p:nvGraphicFramePr>
        <p:xfrm>
          <a:off x="7620000" y="34886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8221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3" grpId="0"/>
      <p:bldP spid="37" grpId="0"/>
      <p:bldP spid="42" grpId="0"/>
      <p:bldP spid="8" grpId="0" animBg="1"/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68" y="1752893"/>
            <a:ext cx="6246254" cy="59106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HOUR(rental_date) AS rental_hour, COUNT(rental_id) AS rental_count FROM rental GROUP BY rental_hour ORDER BY rental_hour;</a:t>
            </a:r>
            <a:endParaRPr lang="en-IN" sz="16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 flipH="1" flipV="1">
            <a:off x="11510455" y="5918077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800" dirty="0">
                <a:latin typeface="Arial Black" panose="020B0A04020102020204" pitchFamily="34" charset="0"/>
              </a:rPr>
              <a:t>g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543211"/>
            <a:ext cx="11848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1" indent="-342900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lgerian" panose="04020705040A02060702" pitchFamily="82" charset="0"/>
              </a:rPr>
              <a:t>1.2  the peak rental hours in a day based on rental transactions.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268" y="1577264"/>
            <a:ext cx="6246254" cy="766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20462" y="1029460"/>
            <a:ext cx="1805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syntax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: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30192"/>
              </p:ext>
            </p:extLst>
          </p:nvPr>
        </p:nvGraphicFramePr>
        <p:xfrm>
          <a:off x="8409903" y="1029461"/>
          <a:ext cx="2550017" cy="2022831"/>
        </p:xfrm>
        <a:graphic>
          <a:graphicData uri="http://schemas.openxmlformats.org/drawingml/2006/table">
            <a:tbl>
              <a:tblPr/>
              <a:tblGrid>
                <a:gridCol w="12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rental_hour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rental_count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550107"/>
            <a:ext cx="406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Summary Report:</a:t>
            </a:r>
            <a:endParaRPr lang="en-IN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5741" y="3156370"/>
            <a:ext cx="617023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hour is observed at 3 p.m.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information can be used for better resource allocation, staffing, and operational planning to handle the increased rental activity at 3 PM.</a:t>
            </a:r>
          </a:p>
          <a:p>
            <a:endParaRPr lang="en-US" b="1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Algerian" panose="04020705040A02060702" pitchFamily="82" charset="0"/>
              </a:rPr>
              <a:t>Recommendations: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Operational Efficiency:</a:t>
            </a:r>
            <a:r>
              <a:rPr lang="en-US" dirty="0"/>
              <a:t> Increase staff or resources during the peak hour to improve service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164077"/>
              </p:ext>
            </p:extLst>
          </p:nvPr>
        </p:nvGraphicFramePr>
        <p:xfrm>
          <a:off x="7501102" y="38294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478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 animBg="1"/>
      <p:bldP spid="6" grpId="0"/>
      <p:bldP spid="9" grpId="0"/>
      <p:bldP spid="34" grpId="0"/>
      <p:bldGraphic spid="3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unched Tape 2"/>
          <p:cNvSpPr/>
          <p:nvPr/>
        </p:nvSpPr>
        <p:spPr>
          <a:xfrm>
            <a:off x="4623516" y="0"/>
            <a:ext cx="3825577" cy="502276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2.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Film Popularity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932" y="648050"/>
            <a:ext cx="111687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2.1  Identify the top 10 most rented film</a:t>
            </a:r>
            <a:r>
              <a:rPr lang="en-US" dirty="0"/>
              <a:t>s.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lgerian" panose="04020705040A02060702" pitchFamily="82" charset="0"/>
              </a:rPr>
              <a:t>Syntax:</a:t>
            </a:r>
            <a:br>
              <a:rPr lang="en-US" dirty="0"/>
            </a:b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48140" y="1842052"/>
            <a:ext cx="7938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00"/>
                </a:solidFill>
              </a:rPr>
              <a:t>SELECT f.title, COUNT(*) AS rental_count FROM rental r JOIN inventory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ON r.inventory_id = i.inventory_id JOIN film f ON i.film_id = f.film_id GROUP BY f.title ORDER BY rental_count DESC LIMIT 10;</a:t>
            </a:r>
          </a:p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09066"/>
              </p:ext>
            </p:extLst>
          </p:nvPr>
        </p:nvGraphicFramePr>
        <p:xfrm>
          <a:off x="9410700" y="1065753"/>
          <a:ext cx="2781300" cy="2095500"/>
        </p:xfrm>
        <a:graphic>
          <a:graphicData uri="http://schemas.openxmlformats.org/drawingml/2006/table">
            <a:tbl>
              <a:tblPr/>
              <a:tblGrid>
                <a:gridCol w="15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rental_count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BROTHERHOOD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ROCKETEER MOTHER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RIDGEMONT SUBMARINE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GRIT CLOCKWORK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SCALAWAG DUCK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JUGGLER HARDLY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FORWARD TEMPLE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HOBBIT ALIEN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ROBBERS JOON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ZORRO 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673390"/>
              </p:ext>
            </p:extLst>
          </p:nvPr>
        </p:nvGraphicFramePr>
        <p:xfrm>
          <a:off x="7818782" y="3593077"/>
          <a:ext cx="4373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848140" y="1842051"/>
            <a:ext cx="8256103" cy="1099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098226" y="5337892"/>
            <a:ext cx="6270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Promote Top Rentals</a:t>
            </a:r>
            <a:r>
              <a:rPr lang="en-US" dirty="0"/>
              <a:t>: Highlight these popular films in marketing materials, on the website, and within the store to attract more rentals.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0" y="3073157"/>
            <a:ext cx="697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Summary Report: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0971" y="3593076"/>
            <a:ext cx="4702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 top 10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Bucket Brotherhood </a:t>
            </a:r>
            <a:r>
              <a:rPr lang="en-US" dirty="0"/>
              <a:t>is ranked first with a highest rental count of 34 and the least count of 31 is for the film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Zorro Ark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-291547" y="4697770"/>
            <a:ext cx="423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RECOMMADATION:</a:t>
            </a:r>
            <a:endParaRPr lang="en-IN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21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Graphic spid="10" grpId="0">
        <p:bldAsOne/>
      </p:bldGraphic>
      <p:bldP spid="11" grpId="0" animBg="1"/>
      <p:bldP spid="12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098" y="201703"/>
            <a:ext cx="937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2.2 Determine which film categories have the highest number of rentals</a:t>
            </a:r>
            <a:endParaRPr lang="en-IN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8407" y="876068"/>
            <a:ext cx="679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SYNTAX : </a:t>
            </a:r>
            <a:endParaRPr lang="en-IN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252" y="1554465"/>
            <a:ext cx="6936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00"/>
                </a:solidFill>
              </a:rPr>
              <a:t>SELECT c.name, COUNT(*) AS rental_count FROM rental r JOIN inventory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ON r.inventory_id = i.inventory_id JOIN film f ON i.film_id = f.film_id JOIN film_category fc ON f.film_id = fc.film_id JOIN category c ON fc.category_id = c.category_id GROUP BY c.name ORDER BY rental_count DESC;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55431"/>
              </p:ext>
            </p:extLst>
          </p:nvPr>
        </p:nvGraphicFramePr>
        <p:xfrm>
          <a:off x="10067834" y="663375"/>
          <a:ext cx="1879600" cy="302035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rental_count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871031"/>
              </p:ext>
            </p:extLst>
          </p:nvPr>
        </p:nvGraphicFramePr>
        <p:xfrm>
          <a:off x="7811588" y="3926923"/>
          <a:ext cx="43804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058090" y="1554465"/>
            <a:ext cx="6962504" cy="172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56252" y="5298523"/>
            <a:ext cx="6453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Promote Top Categories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popular categories (Action, Comedy, Drama) in marketing campaigns, on the website, and within the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Categories like travel and music need to be focused in order to increase the rental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56252" y="3466166"/>
            <a:ext cx="468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SUMMARY REPORT:</a:t>
            </a:r>
            <a:endParaRPr lang="en-IN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5732" y="3942354"/>
            <a:ext cx="438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sports and animation are the top rented film categories with rental counts of 1179 and 1166.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58090" y="4865684"/>
            <a:ext cx="30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RECOMMADATION:</a:t>
            </a:r>
            <a:endParaRPr lang="en-IN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18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Graphic spid="6" grpId="0">
        <p:bldAsOne/>
      </p:bldGraphic>
      <p:bldP spid="7" grpId="0" animBg="1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4911634" y="13063"/>
            <a:ext cx="3331029" cy="67926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 Light" panose="020B0502040204020203" pitchFamily="34" charset="0"/>
              </a:rPr>
              <a:t> 3.</a:t>
            </a:r>
            <a:r>
              <a:rPr lang="en-IN" sz="2400" b="1" dirty="0">
                <a:latin typeface="Bahnschrift Light" panose="020B0502040204020203" pitchFamily="34" charset="0"/>
              </a:rPr>
              <a:t>Store Performance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98862" y="692332"/>
            <a:ext cx="842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3.1  Identify which store generates the highest rental revenue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5211" y="1301446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SYNTAX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8457" y="1806058"/>
            <a:ext cx="6413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00"/>
                </a:solidFill>
              </a:rPr>
              <a:t>SELECT s.store_id, SUM(p.amount) AS total_revenue FROM payment p JOIN rental r ON p.rental_id = r.rental_id JOIN inventory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ON r.inventory_id = i.inventory_id JOIN store s ON i.store_id = s.store_id GROUP BY s.store_id ORDER BY total_revenue DESC;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458" y="1806058"/>
            <a:ext cx="6178732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51112" y="3387888"/>
            <a:ext cx="5826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SUMMARY REPORT: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much revenue difference between the both  store. They are  indicating a relatively close performance.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store 2</a:t>
            </a:r>
            <a:r>
              <a:rPr lang="en-US" dirty="0"/>
              <a:t> is the highest revenue-generating store, with total revenue amounting 33726.77.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RECOMMADATION:</a:t>
            </a:r>
            <a:endParaRPr lang="en-IN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r>
              <a:rPr lang="en-US" b="1" dirty="0"/>
              <a:t>Focus on High-Performing Stores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could include location, customer demographics, inventory management, and marketing strategies</a:t>
            </a:r>
            <a:endParaRPr lang="en-IN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57182"/>
              </p:ext>
            </p:extLst>
          </p:nvPr>
        </p:nvGraphicFramePr>
        <p:xfrm>
          <a:off x="7620000" y="40233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36163"/>
              </p:ext>
            </p:extLst>
          </p:nvPr>
        </p:nvGraphicFramePr>
        <p:xfrm>
          <a:off x="9725297" y="1520308"/>
          <a:ext cx="1892300" cy="113145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33726.77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33679.79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161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 animBg="1"/>
      <p:bldP spid="7" grpId="0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6509"/>
            <a:ext cx="12401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342900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lgerian" panose="04020705040A02060702" pitchFamily="82" charset="0"/>
              </a:rPr>
              <a:t>3.2 Determine the distribution of rentals by staff members to assess performance.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608" y="881782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SYNTAX</a:t>
            </a:r>
            <a:r>
              <a:rPr lang="en-US" sz="2000" dirty="0"/>
              <a:t>: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728869" y="14270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00"/>
                </a:solidFill>
              </a:rPr>
              <a:t>SELECT CONCAT(s.first_name, ' ', s.last_name) AS staff_name, COUNT(*) AS rental_count FROM rental r JOIN staff s ON r.staff_id = </a:t>
            </a:r>
            <a:r>
              <a:rPr lang="en-IN" dirty="0" err="1">
                <a:solidFill>
                  <a:srgbClr val="FF0000"/>
                </a:solidFill>
              </a:rPr>
              <a:t>s.staff_id</a:t>
            </a:r>
            <a:r>
              <a:rPr lang="en-IN" dirty="0">
                <a:solidFill>
                  <a:srgbClr val="FF0000"/>
                </a:solidFill>
              </a:rPr>
              <a:t> GROUP BY staff_name ORDER BY rental_count DESC;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0608" y="1387910"/>
            <a:ext cx="5791200" cy="12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-623503" y="2842473"/>
            <a:ext cx="389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SUMMARY REPORT: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770837"/>
              </p:ext>
            </p:extLst>
          </p:nvPr>
        </p:nvGraphicFramePr>
        <p:xfrm>
          <a:off x="7620000" y="38363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91556"/>
              </p:ext>
            </p:extLst>
          </p:nvPr>
        </p:nvGraphicFramePr>
        <p:xfrm>
          <a:off x="9121913" y="2027221"/>
          <a:ext cx="2336800" cy="1110840"/>
        </p:xfrm>
        <a:graphic>
          <a:graphicData uri="http://schemas.openxmlformats.org/drawingml/2006/table">
            <a:tbl>
              <a:tblPr/>
              <a:tblGrid>
                <a:gridCol w="12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Hillyer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 Stephens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8399" y="3317823"/>
            <a:ext cx="543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staff members have processed a high number of rentals , indicating strong performance and efficiency.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09018" y="4263534"/>
            <a:ext cx="241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RECOMMADATION:</a:t>
            </a:r>
            <a:endParaRPr lang="en-IN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668" y="4632866"/>
            <a:ext cx="3044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Recognize Top Performers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Customer Service Focus.</a:t>
            </a:r>
          </a:p>
        </p:txBody>
      </p:sp>
    </p:spTree>
    <p:extLst>
      <p:ext uri="{BB962C8B-B14F-4D97-AF65-F5344CB8AC3E}">
        <p14:creationId xmlns:p14="http://schemas.microsoft.com/office/powerpoint/2010/main" val="2074247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/>
      <p:bldGraphic spid="9" grpId="0">
        <p:bldAsOne/>
      </p:bldGraphic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951</TotalTime>
  <Words>950</Words>
  <Application>Microsoft Office PowerPoint</Application>
  <PresentationFormat>Widescreen</PresentationFormat>
  <Paragraphs>175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Algerian</vt:lpstr>
      <vt:lpstr>Arial</vt:lpstr>
      <vt:lpstr>Arial Black</vt:lpstr>
      <vt:lpstr>Arial Narrow</vt:lpstr>
      <vt:lpstr>Arial Rounded MT Bold</vt:lpstr>
      <vt:lpstr>Arial Unicode MS</vt:lpstr>
      <vt:lpstr>Bahnschrift Light</vt:lpstr>
      <vt:lpstr>Calibri</vt:lpstr>
      <vt:lpstr>Courier New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SELECT HOUR(rental_date) AS rental_hour, COUNT(rental_id) AS rental_count FROM rental GROUP BY rental_hour ORDER BY rental_hour;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sneha Yadav</cp:lastModifiedBy>
  <cp:revision>72</cp:revision>
  <dcterms:created xsi:type="dcterms:W3CDTF">2024-07-28T09:52:34Z</dcterms:created>
  <dcterms:modified xsi:type="dcterms:W3CDTF">2024-12-01T10:58:55Z</dcterms:modified>
</cp:coreProperties>
</file>