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301" r:id="rId4"/>
    <p:sldId id="303" r:id="rId5"/>
    <p:sldId id="302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3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0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85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-8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C150A-00EA-4F6A-BBF2-CBFB613145E5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8E70-5451-4070-B87D-6C8CA660A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24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E70-5451-4070-B87D-6C8CA660AFA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882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E70-5451-4070-B87D-6C8CA660AFA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259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E70-5451-4070-B87D-6C8CA660AFA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777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E70-5451-4070-B87D-6C8CA660AFA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1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812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440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981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46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89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615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41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3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46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7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526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938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1122362"/>
            <a:ext cx="12192000" cy="3739923"/>
          </a:xfrm>
        </p:spPr>
        <p:txBody>
          <a:bodyPr>
            <a:normAutofit/>
          </a:bodyPr>
          <a:lstStyle/>
          <a:p>
            <a:r>
              <a:rPr lang="en-US" altLang="ko-KR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WUA Reservation</a:t>
            </a:r>
            <a:r>
              <a:rPr lang="en-US" altLang="ko-K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br>
              <a:rPr lang="en-US" altLang="ko-K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</a:b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Web</a:t>
            </a:r>
            <a:r>
              <a:rPr lang="en-US" altLang="ko-KR" dirty="0" smtClean="0">
                <a:solidFill>
                  <a:srgbClr val="FFC000"/>
                </a:solidFill>
              </a:rPr>
              <a:t>si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Pro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po</a:t>
            </a:r>
            <a:r>
              <a:rPr lang="en-US" altLang="ko-KR" dirty="0" smtClean="0">
                <a:solidFill>
                  <a:srgbClr val="7030A0"/>
                </a:solidFill>
              </a:rPr>
              <a:t>sal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18286" y="6439581"/>
            <a:ext cx="3773714" cy="41841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Proposed by </a:t>
            </a:r>
            <a:r>
              <a:rPr lang="ko-KR" altLang="en-US" sz="2000" b="1" i="1" dirty="0" smtClean="0">
                <a:latin typeface="HY궁서B" pitchFamily="18" charset="-127"/>
                <a:ea typeface="HY궁서B" pitchFamily="18" charset="-127"/>
              </a:rPr>
              <a:t>일</a:t>
            </a:r>
            <a:r>
              <a:rPr lang="en-US" altLang="ko-KR" sz="2000" b="1" i="1" dirty="0" smtClean="0"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2000" b="1" i="1" dirty="0" smtClean="0">
                <a:latin typeface="HY궁서B" pitchFamily="18" charset="-127"/>
                <a:ea typeface="HY궁서B" pitchFamily="18" charset="-127"/>
              </a:rPr>
              <a:t>어</a:t>
            </a:r>
            <a:r>
              <a:rPr lang="en-US" altLang="ko-KR" sz="2000" b="1" i="1" dirty="0" smtClean="0"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2000" b="1" i="1" dirty="0" smtClean="0">
                <a:latin typeface="HY궁서B" pitchFamily="18" charset="-127"/>
                <a:ea typeface="HY궁서B" pitchFamily="18" charset="-127"/>
              </a:rPr>
              <a:t>나</a:t>
            </a:r>
            <a:r>
              <a:rPr lang="en-US" altLang="ko-KR" sz="2000" b="1" i="1" dirty="0" smtClean="0"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2000" b="1" i="1" dirty="0" smtClean="0">
                <a:latin typeface="HY궁서B" pitchFamily="18" charset="-127"/>
                <a:ea typeface="HY궁서B" pitchFamily="18" charset="-127"/>
              </a:rPr>
              <a:t>조</a:t>
            </a:r>
            <a:endParaRPr lang="ko-KR" altLang="en-US" sz="2000" b="1" i="1" dirty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5" y="87095"/>
            <a:ext cx="31958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WakeUP</a:t>
            </a:r>
            <a:r>
              <a:rPr lang="en-US" altLang="ko-K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Airline</a:t>
            </a:r>
            <a:endParaRPr lang="ko-KR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5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36035" y="1896845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구매내역 조회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910672" y="2187121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예약 조회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639" y="2333832"/>
            <a:ext cx="7087339" cy="192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사각형 설명선 23"/>
          <p:cNvSpPr/>
          <p:nvPr/>
        </p:nvSpPr>
        <p:spPr>
          <a:xfrm>
            <a:off x="2968487" y="3684105"/>
            <a:ext cx="2703444" cy="1152939"/>
          </a:xfrm>
          <a:prstGeom prst="wedgeRoundRectCallout">
            <a:avLst>
              <a:gd name="adj1" fmla="val -43740"/>
              <a:gd name="adj2" fmla="val -719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구매내역 조회는 고객의 예매 전체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히스토리를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최신순으로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보여주도록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영수증 출력 관련 </a:t>
            </a:r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및 기능은 구현하지 않음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6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093" y="1896845"/>
            <a:ext cx="392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회원정보 조회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12440" y="2192169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예약 조회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회원정보 조회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22307"/>
          <a:stretch>
            <a:fillRect/>
          </a:stretch>
        </p:blipFill>
        <p:spPr bwMode="auto">
          <a:xfrm>
            <a:off x="4002144" y="2312411"/>
            <a:ext cx="5191333" cy="334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사각형 설명선 23"/>
          <p:cNvSpPr/>
          <p:nvPr/>
        </p:nvSpPr>
        <p:spPr>
          <a:xfrm>
            <a:off x="2902227" y="4081665"/>
            <a:ext cx="2703444" cy="1152939"/>
          </a:xfrm>
          <a:prstGeom prst="wedgeRoundRectCallout">
            <a:avLst>
              <a:gd name="adj1" fmla="val -43740"/>
              <a:gd name="adj2" fmla="val -719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조회만 가능하고 변경은 불가하다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회원정보변경을 위해서는 변경 메뉴를 이용해야 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1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98841" y="1896845"/>
            <a:ext cx="392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회원정보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변경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12440" y="2192169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예약 조회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2144" y="2312411"/>
            <a:ext cx="5191333" cy="430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사각형 설명선 25"/>
          <p:cNvSpPr/>
          <p:nvPr/>
        </p:nvSpPr>
        <p:spPr>
          <a:xfrm>
            <a:off x="2835966" y="4412965"/>
            <a:ext cx="2703444" cy="1152939"/>
          </a:xfrm>
          <a:prstGeom prst="wedgeRoundRectCallout">
            <a:avLst>
              <a:gd name="adj1" fmla="val -43740"/>
              <a:gd name="adj2" fmla="val -719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회원정보 변경메뉴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우선 현재 비밀번호를 다시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입력받도록</a:t>
            </a:r>
            <a:r>
              <a:rPr lang="ko-KR" altLang="en-US" sz="1400" dirty="0" smtClean="0">
                <a:solidFill>
                  <a:schemeClr val="tx1"/>
                </a:solidFill>
              </a:rPr>
              <a:t>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비밀번호가 맞으면 변경메뉴를 제공해 주도록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12440" y="2192169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예약 조회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87329" y="1896845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 변경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719" y="2319754"/>
            <a:ext cx="64484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898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9120" y="1799781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항공권 예매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국내선 예매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국제선 예매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2" y="2011058"/>
            <a:ext cx="153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항공권 예매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013" y="2292626"/>
            <a:ext cx="5417788" cy="42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사각형 설명선 17"/>
          <p:cNvSpPr/>
          <p:nvPr/>
        </p:nvSpPr>
        <p:spPr>
          <a:xfrm>
            <a:off x="2305880" y="1974568"/>
            <a:ext cx="2703444" cy="1577015"/>
          </a:xfrm>
          <a:prstGeom prst="wedgeRoundRectCallout">
            <a:avLst>
              <a:gd name="adj1" fmla="val -43740"/>
              <a:gd name="adj2" fmla="val -719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항공권 예매 버튼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1400" dirty="0" smtClean="0">
                <a:solidFill>
                  <a:schemeClr val="tx1"/>
                </a:solidFill>
              </a:rPr>
              <a:t> 국내선 비행기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스케쥴을</a:t>
            </a:r>
            <a:r>
              <a:rPr lang="ko-KR" altLang="en-US" sz="1400" dirty="0" smtClean="0">
                <a:solidFill>
                  <a:schemeClr val="tx1"/>
                </a:solidFill>
              </a:rPr>
              <a:t> 검색할 수 있는 </a:t>
            </a:r>
            <a:r>
              <a:rPr lang="en-US" altLang="ko-KR" sz="1400" dirty="0" smtClean="0">
                <a:solidFill>
                  <a:schemeClr val="tx1"/>
                </a:solidFill>
              </a:rPr>
              <a:t>UI</a:t>
            </a:r>
            <a:r>
              <a:rPr lang="ko-KR" altLang="en-US" sz="1400" dirty="0" smtClean="0">
                <a:solidFill>
                  <a:schemeClr val="tx1"/>
                </a:solidFill>
              </a:rPr>
              <a:t>를 제공한다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국제선 예매는 </a:t>
            </a:r>
            <a:r>
              <a:rPr lang="en-US" altLang="ko-KR" sz="1400" dirty="0" smtClean="0">
                <a:solidFill>
                  <a:schemeClr val="tx1"/>
                </a:solidFill>
              </a:rPr>
              <a:t>UI</a:t>
            </a:r>
            <a:r>
              <a:rPr lang="ko-KR" altLang="en-US" sz="1400" dirty="0" smtClean="0">
                <a:solidFill>
                  <a:schemeClr val="tx1"/>
                </a:solidFill>
              </a:rPr>
              <a:t>메뉴는 구현하나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예매기능은 제공하지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않음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852" y="1799781"/>
            <a:ext cx="2784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항공권 예매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국내선 예매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   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국내선 예매</a:t>
            </a:r>
            <a:endParaRPr lang="en-US" altLang="ko-KR" b="1" u="sng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국제선 예매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2" y="2011058"/>
            <a:ext cx="153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항공권 예매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013" y="2292626"/>
            <a:ext cx="5417788" cy="42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070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852" y="1799781"/>
            <a:ext cx="2784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항공권 예매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국제선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예매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국제선 서비스는 </a:t>
            </a:r>
            <a:r>
              <a:rPr lang="ko-KR" altLang="en-US" dirty="0" err="1" smtClean="0">
                <a:solidFill>
                  <a:schemeClr val="tx1"/>
                </a:solidFill>
              </a:rPr>
              <a:t>준비중입니다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국내선 예매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국제선 예매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2" y="2011058"/>
            <a:ext cx="153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항공권 예매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9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89854" y="1799781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취향노선 안내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취항노선 </a:t>
            </a:r>
            <a:r>
              <a:rPr lang="ko-KR" altLang="en-US" b="1" u="sng" dirty="0" smtClean="0">
                <a:solidFill>
                  <a:schemeClr val="bg1"/>
                </a:solidFill>
              </a:rPr>
              <a:t>안내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취항노선 안내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6213" y="2330105"/>
            <a:ext cx="6657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사각형 설명선 18"/>
          <p:cNvSpPr/>
          <p:nvPr/>
        </p:nvSpPr>
        <p:spPr>
          <a:xfrm>
            <a:off x="1444488" y="3366047"/>
            <a:ext cx="2703444" cy="1073431"/>
          </a:xfrm>
          <a:prstGeom prst="wedgeRoundRectCallout">
            <a:avLst>
              <a:gd name="adj1" fmla="val -35897"/>
              <a:gd name="adj2" fmla="val -90501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취항노선은 김포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제주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부산 세 공항으로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8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8863" y="1799781"/>
            <a:ext cx="139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안내</a:t>
            </a:r>
            <a:endParaRPr lang="ko-KR" altLang="en-US" sz="1400" dirty="0"/>
          </a:p>
          <a:p>
            <a:pPr algn="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회원 등급 안내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이용약관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개인정보 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 </a:t>
            </a:r>
            <a:r>
              <a:rPr lang="ko-KR" altLang="en-US" b="1" dirty="0">
                <a:solidFill>
                  <a:schemeClr val="bg1"/>
                </a:solidFill>
              </a:rPr>
              <a:t>안내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27672" y="2183771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tx1"/>
                </a:solidFill>
              </a:rPr>
              <a:t> 회원 등급 및 혜택 안내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다이아몬드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5% </a:t>
            </a:r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r>
              <a:rPr lang="en-US" altLang="ko-KR" sz="1400" dirty="0" smtClean="0">
                <a:solidFill>
                  <a:schemeClr val="tx1"/>
                </a:solidFill>
              </a:rPr>
              <a:t>, VIP </a:t>
            </a:r>
            <a:r>
              <a:rPr lang="ko-KR" altLang="en-US" sz="1400" dirty="0" smtClean="0">
                <a:solidFill>
                  <a:schemeClr val="tx1"/>
                </a:solidFill>
              </a:rPr>
              <a:t>라운지 무제한 이용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골드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실버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6387549" y="2093838"/>
            <a:ext cx="2703444" cy="1073431"/>
          </a:xfrm>
          <a:prstGeom prst="wedgeRoundRectCallout">
            <a:avLst>
              <a:gd name="adj1" fmla="val -35897"/>
              <a:gd name="adj2" fmla="val -90501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회원안내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회원 등급안내 페이지를 보여주도록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34024" y="1799781"/>
            <a:ext cx="2909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안내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등급 안내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400" dirty="0"/>
          </a:p>
          <a:p>
            <a:pPr algn="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tx1"/>
                </a:solidFill>
              </a:rPr>
              <a:t> 회원 등급 및 혜택 안내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다이아몬드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5% </a:t>
            </a:r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r>
              <a:rPr lang="en-US" altLang="ko-KR" sz="1400" dirty="0" smtClean="0">
                <a:solidFill>
                  <a:schemeClr val="tx1"/>
                </a:solidFill>
              </a:rPr>
              <a:t>, VIP </a:t>
            </a:r>
            <a:r>
              <a:rPr lang="ko-KR" altLang="en-US" sz="1400" dirty="0" smtClean="0">
                <a:solidFill>
                  <a:schemeClr val="tx1"/>
                </a:solidFill>
              </a:rPr>
              <a:t>라운지 무제한 이용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골드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실버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회원 등급 안내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이용약관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개인정보 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 </a:t>
            </a:r>
            <a:r>
              <a:rPr lang="ko-KR" altLang="en-US" b="1" dirty="0">
                <a:solidFill>
                  <a:schemeClr val="bg1"/>
                </a:solidFill>
              </a:rPr>
              <a:t>안내</a:t>
            </a:r>
          </a:p>
        </p:txBody>
      </p:sp>
    </p:spTree>
    <p:extLst>
      <p:ext uri="{BB962C8B-B14F-4D97-AF65-F5344CB8AC3E}">
        <p14:creationId xmlns:p14="http://schemas.microsoft.com/office/powerpoint/2010/main" xmlns="" val="1118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570" y="1320795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10" y="3269402"/>
            <a:ext cx="4951665" cy="2661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1875" y="3291292"/>
            <a:ext cx="4589743" cy="1632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681" y="4876295"/>
            <a:ext cx="4553184" cy="905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935" y="219521"/>
            <a:ext cx="331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[1-1] </a:t>
            </a:r>
            <a:r>
              <a:rPr lang="ko-KR" altLang="en-US" sz="3200" b="1" dirty="0" smtClean="0"/>
              <a:t>홈 화면</a:t>
            </a:r>
            <a:endParaRPr lang="ko-KR" altLang="en-US" sz="3200" b="1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415178" y="469172"/>
            <a:ext cx="1854425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이곳을 누르면 홈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화면으로 링크된다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3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0648" y="1799781"/>
            <a:ext cx="2363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안내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이용약관</a:t>
            </a:r>
            <a:endParaRPr lang="ko-KR" altLang="en-US" sz="1400" dirty="0"/>
          </a:p>
          <a:p>
            <a:pPr algn="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62252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회원 등급 안내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이용약관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개인정보 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47934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1997806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 </a:t>
            </a:r>
            <a:r>
              <a:rPr lang="ko-KR" altLang="en-US" b="1" dirty="0">
                <a:solidFill>
                  <a:schemeClr val="bg1"/>
                </a:solidFill>
              </a:rPr>
              <a:t>안내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1547" y="2265087"/>
            <a:ext cx="65817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772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7469" y="1799781"/>
            <a:ext cx="320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안내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개인정보 처리 방침</a:t>
            </a:r>
            <a:endParaRPr lang="ko-KR" altLang="en-US" sz="1400" dirty="0"/>
          </a:p>
          <a:p>
            <a:pPr algn="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회원 등급 안내</a:t>
            </a:r>
            <a:r>
              <a:rPr lang="ko-KR" altLang="en-US" b="1" u="sng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이용약관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 smtClean="0">
                <a:solidFill>
                  <a:schemeClr val="bg1"/>
                </a:solidFill>
              </a:rPr>
              <a:t>개인정보 처리 방침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 </a:t>
            </a:r>
            <a:r>
              <a:rPr lang="ko-KR" altLang="en-US" b="1" dirty="0">
                <a:solidFill>
                  <a:schemeClr val="bg1"/>
                </a:solidFill>
              </a:rPr>
              <a:t>안내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953" y="2235687"/>
            <a:ext cx="66579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15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1443" y="1799781"/>
            <a:ext cx="1332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FAQ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 Q&amp;A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고객센터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9709" y="2292005"/>
            <a:ext cx="54387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사각형 설명선 18"/>
          <p:cNvSpPr/>
          <p:nvPr/>
        </p:nvSpPr>
        <p:spPr>
          <a:xfrm>
            <a:off x="8136835" y="2133594"/>
            <a:ext cx="2703444" cy="1073431"/>
          </a:xfrm>
          <a:prstGeom prst="wedgeRoundRectCallout">
            <a:avLst>
              <a:gd name="adj1" fmla="val -35897"/>
              <a:gd name="adj2" fmla="val -90501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고객센터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페이지를 보여주도록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6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26156" y="1799781"/>
            <a:ext cx="1917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FAQ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u="sng" dirty="0">
                <a:solidFill>
                  <a:schemeClr val="bg1"/>
                </a:solidFill>
              </a:rPr>
              <a:t>FAQ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 Q&amp;A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고객센터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9709" y="2292005"/>
            <a:ext cx="54387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5815" y="1799781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&amp;A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FAQ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u="sng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고객센터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0364" y="2231131"/>
            <a:ext cx="65246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사각형 설명선 18"/>
          <p:cNvSpPr/>
          <p:nvPr/>
        </p:nvSpPr>
        <p:spPr>
          <a:xfrm>
            <a:off x="1073427" y="3617838"/>
            <a:ext cx="2703444" cy="1736040"/>
          </a:xfrm>
          <a:prstGeom prst="wedgeRoundRectCallout">
            <a:avLst>
              <a:gd name="adj1" fmla="val -30995"/>
              <a:gd name="adj2" fmla="val -71417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400" dirty="0" smtClean="0">
                <a:solidFill>
                  <a:schemeClr val="tx1"/>
                </a:solidFill>
              </a:rPr>
              <a:t>는 회원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비회원 동일하게 본 화면을 제공해준다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회원은 자동으로 개인정보가 채워진다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비회원을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400" dirty="0" smtClean="0">
                <a:solidFill>
                  <a:schemeClr val="tx1"/>
                </a:solidFill>
              </a:rPr>
              <a:t>는 핸드폰번호와 이름을 </a:t>
            </a:r>
            <a:r>
              <a:rPr lang="en-US" altLang="ko-KR" sz="1400" dirty="0" smtClean="0">
                <a:solidFill>
                  <a:schemeClr val="tx1"/>
                </a:solidFill>
              </a:rPr>
              <a:t>Key </a:t>
            </a:r>
            <a:r>
              <a:rPr lang="ko-KR" altLang="en-US" sz="1400" dirty="0" smtClean="0">
                <a:solidFill>
                  <a:schemeClr val="tx1"/>
                </a:solidFill>
              </a:rPr>
              <a:t>값으로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8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1443" y="1799781"/>
            <a:ext cx="1332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CEO </a:t>
            </a:r>
            <a:r>
              <a:rPr lang="ko-KR" altLang="en-US" b="1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1489" y="2246452"/>
            <a:ext cx="64293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사각형 설명선 18"/>
          <p:cNvSpPr/>
          <p:nvPr/>
        </p:nvSpPr>
        <p:spPr>
          <a:xfrm>
            <a:off x="2703445" y="3034742"/>
            <a:ext cx="2703444" cy="954162"/>
          </a:xfrm>
          <a:prstGeom prst="wedgeRoundRectCallout">
            <a:avLst>
              <a:gd name="adj1" fmla="val -45701"/>
              <a:gd name="adj2" fmla="val -637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회사소개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CEO</a:t>
            </a:r>
            <a:r>
              <a:rPr lang="ko-KR" altLang="en-US" sz="1400" dirty="0" smtClean="0">
                <a:solidFill>
                  <a:schemeClr val="tx1"/>
                </a:solidFill>
              </a:rPr>
              <a:t>인사말을 기본페이지로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14000" y="1799781"/>
            <a:ext cx="252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CEO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인사말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u="sng" dirty="0">
                <a:solidFill>
                  <a:schemeClr val="bg1"/>
                </a:solidFill>
              </a:rPr>
              <a:t>CEO </a:t>
            </a:r>
            <a:r>
              <a:rPr lang="ko-KR" altLang="en-US" b="1" u="sng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1489" y="2246452"/>
            <a:ext cx="64293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33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0713" y="1799781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기업 개요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CEO </a:t>
            </a:r>
            <a:r>
              <a:rPr lang="ko-KR" altLang="en-US" b="1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512" y="2248938"/>
            <a:ext cx="64103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696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0713" y="1799781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기업 비전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CEO </a:t>
            </a:r>
            <a:r>
              <a:rPr lang="ko-KR" altLang="en-US" b="1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306" y="2246865"/>
            <a:ext cx="63722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68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0713" y="1799781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기종 소개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14464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CEO </a:t>
            </a:r>
            <a:r>
              <a:rPr lang="ko-KR" altLang="en-US" b="1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06718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063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1670" y="2236927"/>
            <a:ext cx="6276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566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570" y="1320795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6139" y="3463078"/>
            <a:ext cx="6036257" cy="2146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935" y="219521"/>
            <a:ext cx="438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[1-2] </a:t>
            </a:r>
            <a:r>
              <a:rPr lang="ko-KR" altLang="en-US" sz="3200" b="1" dirty="0" smtClean="0"/>
              <a:t>로그인 화면</a:t>
            </a:r>
            <a:endParaRPr lang="ko-KR" altLang="en-US" sz="3200" b="1" dirty="0"/>
          </a:p>
        </p:txBody>
      </p:sp>
      <p:sp>
        <p:nvSpPr>
          <p:cNvPr id="16" name="모서리가 둥근 사각형 설명선 25"/>
          <p:cNvSpPr/>
          <p:nvPr/>
        </p:nvSpPr>
        <p:spPr>
          <a:xfrm>
            <a:off x="7961999" y="452136"/>
            <a:ext cx="2022659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이곳을 </a:t>
            </a:r>
            <a:r>
              <a:rPr lang="ko-KR" altLang="en-US" sz="1400" smtClean="0">
                <a:solidFill>
                  <a:schemeClr val="tx1"/>
                </a:solidFill>
              </a:rPr>
              <a:t>누르면 로그인 화면으로 </a:t>
            </a:r>
            <a:r>
              <a:rPr lang="ko-KR" altLang="en-US" sz="1400" dirty="0" smtClean="0">
                <a:solidFill>
                  <a:schemeClr val="tx1"/>
                </a:solidFill>
              </a:rPr>
              <a:t>링크된다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25"/>
          <p:cNvSpPr/>
          <p:nvPr/>
        </p:nvSpPr>
        <p:spPr>
          <a:xfrm>
            <a:off x="3799268" y="2296943"/>
            <a:ext cx="2635398" cy="1051654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세션이 필요한 페이지에서 세션이 저장되어 있지 않을 경우 이 페이지로 자동 링크 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25"/>
          <p:cNvSpPr/>
          <p:nvPr/>
        </p:nvSpPr>
        <p:spPr>
          <a:xfrm>
            <a:off x="7901249" y="3047999"/>
            <a:ext cx="2318624" cy="966153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비밀번호와 아이디가 매치하지 않을 경우 비밀번호 오류 문구를 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3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570" y="1320795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935" y="219521"/>
            <a:ext cx="400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[1-3] </a:t>
            </a:r>
            <a:r>
              <a:rPr lang="ko-KR" altLang="en-US" sz="3200" b="1" dirty="0" smtClean="0"/>
              <a:t>회원가입 화면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7935" y="3342531"/>
            <a:ext cx="10011931" cy="2706674"/>
          </a:xfrm>
          <a:prstGeom prst="rect">
            <a:avLst/>
          </a:prstGeom>
        </p:spPr>
      </p:pic>
      <p:sp>
        <p:nvSpPr>
          <p:cNvPr id="15" name="모서리가 둥근 사각형 설명선 25"/>
          <p:cNvSpPr/>
          <p:nvPr/>
        </p:nvSpPr>
        <p:spPr>
          <a:xfrm>
            <a:off x="5834801" y="3564503"/>
            <a:ext cx="2011342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 것은 예시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최대한 간소화 하기로 해요</a:t>
            </a:r>
            <a:r>
              <a:rPr lang="en-US" altLang="ko-KR" sz="1400" dirty="0" smtClean="0">
                <a:solidFill>
                  <a:schemeClr val="tx1"/>
                </a:solidFill>
              </a:rPr>
              <a:t>~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25"/>
          <p:cNvSpPr/>
          <p:nvPr/>
        </p:nvSpPr>
        <p:spPr>
          <a:xfrm>
            <a:off x="8932701" y="462873"/>
            <a:ext cx="2127199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이곳을 </a:t>
            </a:r>
            <a:r>
              <a:rPr lang="ko-KR" altLang="en-US" sz="1400" smtClean="0">
                <a:solidFill>
                  <a:schemeClr val="tx1"/>
                </a:solidFill>
              </a:rPr>
              <a:t>누르면 회원가입 </a:t>
            </a:r>
            <a:r>
              <a:rPr lang="ko-KR" altLang="en-US" sz="1400" dirty="0" smtClean="0">
                <a:solidFill>
                  <a:schemeClr val="tx1"/>
                </a:solidFill>
              </a:rPr>
              <a:t>화면으로 링크된다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7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570" y="1320795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803" y="6408479"/>
            <a:ext cx="8810625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935" y="219521"/>
            <a:ext cx="578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[1-4] </a:t>
            </a:r>
            <a:r>
              <a:rPr lang="ko-KR" altLang="en-US" sz="3200" b="1" dirty="0" err="1" smtClean="0"/>
              <a:t>사이트맵</a:t>
            </a:r>
            <a:r>
              <a:rPr lang="ko-KR" altLang="en-US" sz="3200" b="1" dirty="0" smtClean="0"/>
              <a:t> 화면</a:t>
            </a:r>
            <a:endParaRPr lang="ko-KR" altLang="en-US" sz="3200" b="1" dirty="0"/>
          </a:p>
        </p:txBody>
      </p:sp>
      <p:sp>
        <p:nvSpPr>
          <p:cNvPr id="19" name="모서리가 둥근 사각형 설명선 25"/>
          <p:cNvSpPr/>
          <p:nvPr/>
        </p:nvSpPr>
        <p:spPr>
          <a:xfrm>
            <a:off x="9891760" y="469172"/>
            <a:ext cx="2127199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이곳을 누르면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화면으로 링크된다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1046050"/>
              </p:ext>
            </p:extLst>
          </p:nvPr>
        </p:nvGraphicFramePr>
        <p:xfrm>
          <a:off x="705464" y="3376920"/>
          <a:ext cx="10515599" cy="2989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83"/>
                <a:gridCol w="1122329"/>
                <a:gridCol w="1558790"/>
                <a:gridCol w="963332"/>
                <a:gridCol w="1070352"/>
                <a:gridCol w="663024"/>
                <a:gridCol w="872922"/>
                <a:gridCol w="847982"/>
                <a:gridCol w="735749"/>
                <a:gridCol w="1035036"/>
              </a:tblGrid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항공권 예매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취항노선 안내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회원안내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고객센터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회사소개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로그인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회원가입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사이트맵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FlightResvMain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FlightMap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MemberAbout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Help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Company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Home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Login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Join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SiteMap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국내선 예매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회원등급안내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FAQ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 CEO </a:t>
                      </a:r>
                      <a:r>
                        <a:rPr lang="ko-KR" altLang="en-US" sz="1200" u="none" strike="noStrike" dirty="0">
                          <a:effectLst/>
                        </a:rPr>
                        <a:t>인사말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155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FlightResvKor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MemberRank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Faq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Ceo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국제선 예매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이용약관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Q&amp;A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 기업 개요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FlightResvNo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Service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QaList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Business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개인정보처리방침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 기업 비전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Privacy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Vision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 기종 소개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Plane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97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0116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2200" y="1320795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10" y="3269402"/>
            <a:ext cx="4951665" cy="26610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875" y="3291292"/>
            <a:ext cx="4589743" cy="16322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681" y="4876295"/>
            <a:ext cx="4553184" cy="905067"/>
          </a:xfrm>
          <a:prstGeom prst="rect">
            <a:avLst/>
          </a:prstGeom>
        </p:spPr>
      </p:pic>
      <p:sp>
        <p:nvSpPr>
          <p:cNvPr id="40" name="모서리가 둥근 사각형 설명선 25"/>
          <p:cNvSpPr/>
          <p:nvPr/>
        </p:nvSpPr>
        <p:spPr>
          <a:xfrm>
            <a:off x="7615109" y="114636"/>
            <a:ext cx="3785393" cy="1207631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로그인을</a:t>
            </a:r>
            <a:r>
              <a:rPr lang="ko-KR" altLang="en-US" sz="1400" dirty="0">
                <a:solidFill>
                  <a:schemeClr val="tx1"/>
                </a:solidFill>
              </a:rPr>
              <a:t> 하면 우측 </a:t>
            </a:r>
            <a:r>
              <a:rPr lang="ko-KR" altLang="en-US" sz="1400" dirty="0" err="1">
                <a:solidFill>
                  <a:schemeClr val="tx1"/>
                </a:solidFill>
              </a:rPr>
              <a:t>최상단의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400" dirty="0" smtClean="0">
                <a:solidFill>
                  <a:schemeClr val="tx1"/>
                </a:solidFill>
              </a:rPr>
              <a:t>‘ </a:t>
            </a:r>
            <a:r>
              <a:rPr lang="ko-KR" altLang="en-US" sz="1400" dirty="0" smtClean="0">
                <a:solidFill>
                  <a:schemeClr val="tx1"/>
                </a:solidFill>
              </a:rPr>
              <a:t>메뉴가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으로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400" dirty="0" smtClean="0">
                <a:solidFill>
                  <a:schemeClr val="tx1"/>
                </a:solidFill>
              </a:rPr>
              <a:t>‘ </a:t>
            </a:r>
            <a:r>
              <a:rPr lang="ko-KR" altLang="en-US" sz="1400" dirty="0" smtClean="0">
                <a:solidFill>
                  <a:schemeClr val="tx1"/>
                </a:solidFill>
              </a:rPr>
              <a:t>메뉴가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'</a:t>
            </a:r>
            <a:r>
              <a:rPr lang="ko-KR" altLang="en-US" sz="1400" dirty="0" err="1">
                <a:solidFill>
                  <a:schemeClr val="tx1"/>
                </a:solidFill>
              </a:rPr>
              <a:t>마이페이지</a:t>
            </a:r>
            <a:r>
              <a:rPr lang="en-US" altLang="ko-KR" sz="1400" dirty="0">
                <a:solidFill>
                  <a:schemeClr val="tx1"/>
                </a:solidFill>
              </a:rPr>
              <a:t>' </a:t>
            </a:r>
            <a:r>
              <a:rPr lang="ko-KR" altLang="en-US" sz="1400" dirty="0">
                <a:solidFill>
                  <a:schemeClr val="tx1"/>
                </a:solidFill>
              </a:rPr>
              <a:t>메뉴로 변경된다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7935" y="219521"/>
            <a:ext cx="578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[1-5] </a:t>
            </a:r>
            <a:r>
              <a:rPr lang="ko-KR" altLang="en-US" sz="3200" b="1" dirty="0" smtClean="0"/>
              <a:t>로그인 후 화면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41297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10" y="3269402"/>
            <a:ext cx="4951665" cy="2661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875" y="3291292"/>
            <a:ext cx="4589743" cy="1632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681" y="4876295"/>
            <a:ext cx="4553184" cy="90506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43898" y="3083322"/>
            <a:ext cx="2002502" cy="791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국내선 예매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국제선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6400" y="3083322"/>
            <a:ext cx="2008168" cy="791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48902" y="3086324"/>
            <a:ext cx="2005930" cy="1017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회원 등급 안내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이용약관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개인정보처리방침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66638" y="3086323"/>
            <a:ext cx="1989590" cy="7889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 FAQ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 Q&amp;A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56228" y="3085192"/>
            <a:ext cx="1999132" cy="1283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 CEO </a:t>
            </a:r>
            <a:r>
              <a:rPr lang="ko-KR" altLang="en-US" sz="1600" dirty="0" smtClean="0">
                <a:solidFill>
                  <a:schemeClr val="tx1"/>
                </a:solidFill>
              </a:rPr>
              <a:t>인사말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기업 개요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기업 비전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기종 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5"/>
          <p:cNvSpPr/>
          <p:nvPr/>
        </p:nvSpPr>
        <p:spPr>
          <a:xfrm>
            <a:off x="3399529" y="1509990"/>
            <a:ext cx="3355232" cy="1054609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메뉴 바에 커서를 올려놓을 경우 </a:t>
            </a:r>
            <a:r>
              <a:rPr lang="en-US" altLang="ko-KR" sz="1400" dirty="0">
                <a:solidFill>
                  <a:schemeClr val="tx1"/>
                </a:solidFill>
              </a:rPr>
              <a:t>dropdown </a:t>
            </a:r>
            <a:r>
              <a:rPr lang="ko-KR" altLang="en-US" sz="1400" dirty="0">
                <a:solidFill>
                  <a:schemeClr val="tx1"/>
                </a:solidFill>
              </a:rPr>
              <a:t>형식의 상세메뉴들이 생성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82200" y="1320795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7935" y="219521"/>
            <a:ext cx="578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[2] </a:t>
            </a:r>
            <a:r>
              <a:rPr lang="ko-KR" altLang="en-US" sz="3200" b="1" dirty="0" smtClean="0"/>
              <a:t>상세 메뉴 화면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6218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42858" y="1896845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예약조회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변경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910672" y="2187121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예약 조회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변경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0010"/>
          <a:stretch>
            <a:fillRect/>
          </a:stretch>
        </p:blipFill>
        <p:spPr bwMode="auto">
          <a:xfrm>
            <a:off x="4021206" y="2345636"/>
            <a:ext cx="7031108" cy="20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사각형 설명선 25"/>
          <p:cNvSpPr/>
          <p:nvPr/>
        </p:nvSpPr>
        <p:spPr>
          <a:xfrm>
            <a:off x="7858540" y="768627"/>
            <a:ext cx="2703444" cy="1152939"/>
          </a:xfrm>
          <a:prstGeom prst="wedgeRoundRectCallout">
            <a:avLst>
              <a:gd name="adj1" fmla="val -5014"/>
              <a:gd name="adj2" fmla="val -74282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tx1"/>
                </a:solidFill>
              </a:rPr>
              <a:t> 버튼을 누르면 현재 예약중인 정보를 보여주는 화면을 보여주도록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19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28020" y="1896845"/>
            <a:ext cx="386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예약 조회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변경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910672" y="2187121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예약 조회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변경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 t="20010"/>
          <a:stretch>
            <a:fillRect/>
          </a:stretch>
        </p:blipFill>
        <p:spPr bwMode="auto">
          <a:xfrm>
            <a:off x="4021206" y="2345636"/>
            <a:ext cx="7031108" cy="20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72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1380</Words>
  <Application>Microsoft Office PowerPoint</Application>
  <PresentationFormat>사용자 지정</PresentationFormat>
  <Paragraphs>514</Paragraphs>
  <Slides>29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WUA Reservation   Website Proposal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shyun</cp:lastModifiedBy>
  <cp:revision>188</cp:revision>
  <dcterms:created xsi:type="dcterms:W3CDTF">2013-11-25T04:43:07Z</dcterms:created>
  <dcterms:modified xsi:type="dcterms:W3CDTF">2013-11-26T09:16:32Z</dcterms:modified>
</cp:coreProperties>
</file>