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63" r:id="rId6"/>
    <p:sldId id="27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61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70910"/>
  </p:normalViewPr>
  <p:slideViewPr>
    <p:cSldViewPr snapToGrid="0">
      <p:cViewPr varScale="1">
        <p:scale>
          <a:sx n="88" d="100"/>
          <a:sy n="88" d="100"/>
        </p:scale>
        <p:origin x="25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B9E0-12BE-234B-ADA6-A9C52062FDF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A45AF-05CC-EE4A-A237-5C8AF9F1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8FE46-328F-2147-E19D-7CC922B1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950A8C-3D6D-ADF2-5450-3B546C517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661BD-3180-F7A4-BB54-7D77C09C9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C080D-B326-7508-5260-9D0CD8BD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1DAB8-409A-8B6B-220B-125134DB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FDDB93-B2E5-9A7A-8A5C-9D2C341E9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2E30D-1500-A743-7D44-AE740DBD3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3470A-E096-D436-38F9-092FC8FEA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D3F0-21A4-08F9-C896-2AA385B33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10BA44-C589-E4C9-CD0E-7E83F0D76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2D697-8612-3B30-2F7E-84183202E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B05CB-A43D-AC97-8F73-1F8C5AA99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FF735-8D92-2353-1217-CB2E2EA1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BBFD5-B903-1E83-10D2-52F3D4029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D6A41-ADEA-EA28-80C9-02EA6A941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91082-A36A-88BB-B07A-C0C84DD57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2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8419-549F-7A7D-C689-630FC6B92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E8028-58D9-A7AA-1932-41722E0AE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16CBC-7656-B782-5A51-D6FC96BC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6686-1CB8-2419-0D0D-B50F0F437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393A9-55DE-7E74-923D-3E6D2A790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D435F-6FB1-42FC-A11F-C2193532C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E16C9-78D2-6375-3CB7-B029C6911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EE7F2-3A7F-A56E-F5B7-9045F59D8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D2783-72D1-A282-3F24-AB45A826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93AD3-CD4B-08E6-7E7D-2540F33A6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EC425-1EA0-9425-6E93-73432A36E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B442-3573-B253-83A9-078D3E524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2101F-0174-AE3A-099B-F74BFFE7A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5D858-9376-1D74-79CA-0E99E2009D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3AF0E-29E8-4F66-A1D9-884856CCA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35DE4-5836-DA33-5C5A-A5153B4DF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BFD23-96A5-11C5-960F-A1FC5488F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8697A-BFF1-FD0D-2B42-CAADA51AE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BFA0E-53E2-F9E1-68DC-2EA3592C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DE1AC-49BF-1E94-0671-DFD528AAF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6715A-2092-7CCA-6371-2D12A7F8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8D19A-2E78-30E4-67B5-0E43A1E5A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2685A6-ADE5-EEA8-BA90-C07B5C1B3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E1067-8959-56F1-F100-7C97AD65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F63E-7CE6-6707-54E1-1D48A9F8F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B0D2-6642-FA3C-B8EB-8C7D4E471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A9943-48DA-CA5B-87A1-01B996E7C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D85ED-7F30-13EB-B4CB-AE6CF6DF9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9A56-7C2D-8352-F200-5343E21D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0BC34-5008-CEC3-B277-5C7110B47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4C86-3662-909C-C2F7-E9A7937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E021-8A62-D81A-3DF6-59B8BD1D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CB90-EE08-D81E-ED15-5B515023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DB91-CBDF-D9D8-B9DA-D3206F3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CF953-7F02-FE1F-ED67-9D1632AAD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3620-5923-5EE4-3612-1DA6DBD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B85C-CFD9-25FF-76BF-BF9BBABE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614C-5323-2EA1-76F3-BDE2D25C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38057-A459-1787-9135-B524C723D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C5D8-5756-8F97-8026-76F2310CA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2232-90D0-08D1-6AC4-7CDCE67B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8BDB-FEDE-4C0C-18D1-360EB9BD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6992-99F7-6EF6-8991-FC4A3B07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AD4-27E7-F7F5-AF63-29D41D52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85E8-A054-070F-B4CE-F5569D7F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D941-EDE1-4933-AA0B-FCB60961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EF7A-0B97-7BA3-46DB-099C29DD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6539-0B83-AA4A-CDE9-C5FDC643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68C6-7678-F5BF-1185-FCB54B9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23CE-38FA-45B0-8A2E-5E623E36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29C6-5894-C093-2A5A-D774F832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BE42-6607-7A07-E68E-7B013D6A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E62A-725F-96A0-853A-7E0B6AA4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8E32-A200-B716-37BD-08F8DE40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43E8-C5D0-F766-5875-52D0539F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2C1BA-41A1-FE45-7314-1D49ACC2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89B0-D3E4-D9C6-D0F6-FF7DE04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F1AC-A7A0-33D5-5D78-726A454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D9ECB-98BB-3302-86E1-059707B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8B87-2C9D-9651-32AD-C6E9352C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55BE1-C6D5-A58E-28A0-A2F474CB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E6323-7B2C-5FC2-3B08-894AE11A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B7141-D5BC-C6D7-3090-80CA3B8F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825F9-D040-783E-2425-7A7E43890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ECC3B-3D4D-36C1-D382-C450BD5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6EF4B-1DF9-4906-8515-D1ED9592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9E4A5-9C77-1640-9DA5-6DC3BB1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208B-E270-CAFC-BA41-BB96375E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503E1-6B24-C2F9-9556-7B94E33F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722B-2F64-3DFE-132F-5FD1825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D4144-8945-AF2F-B69D-B04CC8F3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2323-D2C9-CF8C-325D-B561881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9A207-30F2-0D40-9D52-66793112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2143-1C89-8CFE-5B0A-FB39E9EF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3EA2-DE6C-1DA0-CFC7-AD9BD6AC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D549-D2DC-92AD-28A8-32E2C10B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EAF2-D01C-7750-E53D-60A19928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3BE7-12CA-1E6D-35F5-0EF358B0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C786-E142-8600-F7BD-F5F7EA31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C2532-7F48-FCCE-0F51-6305164A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CCF0-FAE1-9B27-15E7-0FAC7944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6B971-6BEA-609E-8849-F608C4DB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4F6FB-018A-1A05-9E3D-F5E3EA1E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19EF-D078-F8B8-072F-339A1B33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A39E-54EF-E435-5B4E-A63D96D2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340C-46ED-CDEC-DE46-91ADD43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9CADA-E555-EECF-AE58-3688C102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BA18-E7BC-0CF3-9064-525629D6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8FA5-9937-179E-57F1-5940314C1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637AB-F3BD-E046-AD78-2D03AB3CD09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2ACB-2CF7-451E-1164-149C36D1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F37B-D0DA-4D04-CDB5-B6CB606C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club.com/help/general-faq/when-and-why-did-lendingclub-acquire-radius-bank" TargetMode="External"/><Relationship Id="rId2" Type="http://schemas.openxmlformats.org/officeDocument/2006/relationships/hyperlink" Target="https://www.forbes.com/forbes/2010/1220/investing-lending-club-credit-cards-personal-loans-for-fun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CF57-757B-117E-07F0-E30143D1E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Maximizing Profit for Lending Club Data by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E312-8338-866A-67B7-BA449DE49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Brunner, PhD</a:t>
            </a:r>
          </a:p>
          <a:p>
            <a:r>
              <a:rPr lang="en-US" dirty="0"/>
              <a:t>Senior Data Scientist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A219A-2C1A-6300-C540-133F2708977D}"/>
              </a:ext>
            </a:extLst>
          </p:cNvPr>
          <p:cNvSpPr/>
          <p:nvPr/>
        </p:nvSpPr>
        <p:spPr>
          <a:xfrm>
            <a:off x="0" y="0"/>
            <a:ext cx="32512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88F88-CFE0-0044-2478-878EBB98B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7052BDD-91EA-6972-4BD8-744EF8494C7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E4729A-4522-4DB7-C39B-31D58F716EB9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Business Impact Simulation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38E03D-4228-3C5C-8006-30AA7DAD649E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AC678F-603B-600F-1450-D5A2D4F723A0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33804AC-5866-4DF9-47B7-BEF141661271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0FBB41-202E-4C70-3E42-99EF5A91B894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47ADA2-5ED5-2D2A-2167-A8F1B4BC4A8C}"/>
              </a:ext>
            </a:extLst>
          </p:cNvPr>
          <p:cNvSpPr txBox="1"/>
          <p:nvPr/>
        </p:nvSpPr>
        <p:spPr>
          <a:xfrm>
            <a:off x="1328057" y="1683381"/>
            <a:ext cx="858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Business Impact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model: acceptance of all applicants → higher defaults.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model: reject X% of predicted high-risk borrowers → fewer defaults.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Estimated financial uplift (profit curve / cost-benefit 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Assumptions stated clearly (e.g., interest rate = 12%, loss given default = 100%).</a:t>
            </a:r>
          </a:p>
        </p:txBody>
      </p:sp>
    </p:spTree>
    <p:extLst>
      <p:ext uri="{BB962C8B-B14F-4D97-AF65-F5344CB8AC3E}">
        <p14:creationId xmlns:p14="http://schemas.microsoft.com/office/powerpoint/2010/main" val="11215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409A6-D05D-AD64-7E4F-3C97C08FB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96C1FBD-14A5-AC73-311E-38DBB9F9DC2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9FA67-CDE5-8E89-F0CD-EC688136F722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Recommendations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6CD1EE-B902-AD52-CF2D-B8B5E133E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E43A5-A792-E6A9-8B0A-6193AA794BE7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0E744D-E763-4E27-964E-F7B57CE7D421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242D6-DC06-C4FF-8646-04A6C8B3D02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75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B40C5-C388-8904-4C17-8924CCCA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A4DF4E4-2B67-9302-CC31-234D9D7086C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70EDEE-540C-18B1-6DB1-2A648258B01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Limitations &amp; Next Steps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5D2EDD-F389-7F81-7AD4-6667CC67A550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3898EE-D1AF-EBD9-097D-119C9EACE41B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C8D6CA-3B06-E48A-B8F2-477D5D8E7BC4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4683D8-C726-5823-7C8F-18D74A08D06B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38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737CD-BD34-6640-284C-0EC6FE022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879E612-06B6-8B5D-BE8B-F06F13666A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697F0B-72AC-2145-C0A6-AF8F7C7FB2BE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Conclusion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94AD4A-921F-46E9-ABF3-9CE4C581704E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46D333-9278-2398-E403-86035EABA8A0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B549A1-A0D8-43CA-7D79-12F7955FA7A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2D13A9-9F62-754D-332D-98A86009256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10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2032-858B-B2B0-61BF-B1C37276E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B99A1-9389-51D3-AF71-1FFC44C8B97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EBD41B-931F-C2A3-DC91-41C3B981FAA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Relating Lending Club to CCS Medical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AB97FB-AD60-E4B0-CCC0-7A83CE59C2ED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221776-DBCC-017C-3CCF-C87D1E6AF8ED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2B5975-B416-0753-703A-754DAAC350C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7A99B7-5C73-2479-CE7C-BDB57C0B5EA9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309F75-482E-4A37-EC88-0D34B18F8C2F}"/>
              </a:ext>
            </a:extLst>
          </p:cNvPr>
          <p:cNvSpPr txBox="1"/>
          <p:nvPr/>
        </p:nvSpPr>
        <p:spPr>
          <a:xfrm>
            <a:off x="3055257" y="2126681"/>
            <a:ext cx="6110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Even though the dataset is Lending Club (finance), </a:t>
            </a:r>
            <a:r>
              <a:rPr lang="en-US" b="1" dirty="0"/>
              <a:t>frame your thinking like healthcare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Patients = Borrowers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Adherence / treatment outcomes = Loan repayment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stratification = Default prediction</a:t>
            </a:r>
            <a:br>
              <a:rPr lang="en-US" dirty="0"/>
            </a:br>
            <a:r>
              <a:rPr lang="en-US" dirty="0"/>
              <a:t>This will help them see how your skills translate to their domain (predicting health risks, treatment adherence, etc.).</a:t>
            </a:r>
          </a:p>
        </p:txBody>
      </p:sp>
    </p:spTree>
    <p:extLst>
      <p:ext uri="{BB962C8B-B14F-4D97-AF65-F5344CB8AC3E}">
        <p14:creationId xmlns:p14="http://schemas.microsoft.com/office/powerpoint/2010/main" val="74580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F3EB7-94F0-880E-FB1E-C2496718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09E3C-0759-4917-BA0C-7AE2E17F7CEE}"/>
              </a:ext>
            </a:extLst>
          </p:cNvPr>
          <p:cNvSpPr/>
          <p:nvPr/>
        </p:nvSpPr>
        <p:spPr>
          <a:xfrm>
            <a:off x="0" y="0"/>
            <a:ext cx="32512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27E44-766B-B13C-258F-597DBFA57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B948E4-59B2-7821-953E-E26331CC11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7AB6D1-18F7-65D4-8BCF-1C048F45335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Appendix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629826-983A-78AB-A50F-2C1FD7122BE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722CA4-27F7-E9A2-DB66-D9ECDAA713F4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7E3A8-71EF-773C-AE82-A013534851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0ABF02-1B18-961C-92C3-780823A6DD9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3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25DE1-38D4-37E7-0471-1FC83EAF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C5C39A7-10AB-C0AC-CAF1-AF6E8D5F0BA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48E9B5-9034-E820-5FF6-A115DBEFAEC9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Key Objectives of this Project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738771-6BF6-65CB-E4E6-EE9DFD0B4962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CD1F7-E6DB-7904-F2EB-9E9509887A2C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3BAB3B-F559-6C0B-5208-52224B93AE4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3F88D3-2C50-3930-8FF6-90C1B8683F7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90A11F1-30CC-A9FF-FFBA-B2BE8BDB328C}"/>
              </a:ext>
            </a:extLst>
          </p:cNvPr>
          <p:cNvSpPr txBox="1"/>
          <p:nvPr/>
        </p:nvSpPr>
        <p:spPr>
          <a:xfrm>
            <a:off x="482600" y="6334185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www.lendingclub.com</a:t>
            </a:r>
            <a:r>
              <a:rPr lang="en-US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099D0-FD2C-7748-D73D-F251D6A6462E}"/>
              </a:ext>
            </a:extLst>
          </p:cNvPr>
          <p:cNvSpPr txBox="1"/>
          <p:nvPr/>
        </p:nvSpPr>
        <p:spPr>
          <a:xfrm>
            <a:off x="482600" y="1047631"/>
            <a:ext cx="8225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 Statement:</a:t>
            </a:r>
            <a:r>
              <a:rPr lang="en-US" dirty="0"/>
              <a:t> Why predicting defaults matters.</a:t>
            </a:r>
          </a:p>
          <a:p>
            <a:r>
              <a:rPr lang="en-US" b="1" dirty="0"/>
              <a:t>Data Overview: </a:t>
            </a:r>
            <a:r>
              <a:rPr lang="en-US" dirty="0"/>
              <a:t>Show a few key variables (income, loan amount, grade, employment length). Keep it simple.</a:t>
            </a:r>
          </a:p>
          <a:p>
            <a:r>
              <a:rPr lang="en-US" b="1" dirty="0"/>
              <a:t>Approach: </a:t>
            </a:r>
            <a:r>
              <a:rPr lang="en-US" dirty="0"/>
              <a:t>High-level explanation of how you built the model (don’t go into hyperparameters).</a:t>
            </a:r>
          </a:p>
          <a:p>
            <a:r>
              <a:rPr lang="en-US" b="1" dirty="0"/>
              <a:t>Insights: </a:t>
            </a:r>
            <a:r>
              <a:rPr lang="en-US" dirty="0"/>
              <a:t>Which features drive defaults (e.g., lower income, higher loan-to-income ratios).</a:t>
            </a:r>
          </a:p>
          <a:p>
            <a:r>
              <a:rPr lang="en-US" b="1" dirty="0"/>
              <a:t>Impact on Profit</a:t>
            </a:r>
            <a:r>
              <a:rPr lang="en-US" dirty="0"/>
              <a:t>: Simulate “without model” vs. “with model.”</a:t>
            </a:r>
          </a:p>
          <a:p>
            <a:r>
              <a:rPr lang="en-US" b="1" dirty="0"/>
              <a:t>Next Steps: </a:t>
            </a:r>
            <a:r>
              <a:rPr lang="en-US" dirty="0"/>
              <a:t>What you’d do with more time/data.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2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2B28C-B138-FF16-DAAC-D3814B5D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28E72D8-EAC2-555D-C9B9-8E58D2946E0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A10858-D0C2-585E-7733-88247CBB520F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Business Problem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805DDC-A697-22BF-B3FA-31F543FFE0F5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47273C-D20D-9A25-FF64-3FC0E5137E88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6E1D55-904E-DD25-4FE5-665C8FF1206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8F66CF-2984-D753-45DD-8D88ED6FB85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469A8F-A59B-0A4C-DC63-374BB7DAAFBD}"/>
              </a:ext>
            </a:extLst>
          </p:cNvPr>
          <p:cNvSpPr txBox="1"/>
          <p:nvPr/>
        </p:nvSpPr>
        <p:spPr>
          <a:xfrm>
            <a:off x="482600" y="759433"/>
            <a:ext cx="8225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Launched in May 2007</a:t>
            </a:r>
            <a:r>
              <a:rPr lang="en-US" dirty="0"/>
              <a:t> pioneering the peer-to-peer (P2P) lending model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DAB58-69D5-405C-218F-6EC0D16AD856}"/>
              </a:ext>
            </a:extLst>
          </p:cNvPr>
          <p:cNvSpPr txBox="1"/>
          <p:nvPr/>
        </p:nvSpPr>
        <p:spPr>
          <a:xfrm>
            <a:off x="976085" y="1303423"/>
            <a:ext cx="10548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peer-to-peer (P2P) lending allows individuals to request personal loans which would be funded by other individual investors via the platform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597EA-BF50-0A10-713E-093BF4D532D2}"/>
              </a:ext>
            </a:extLst>
          </p:cNvPr>
          <p:cNvSpPr txBox="1"/>
          <p:nvPr/>
        </p:nvSpPr>
        <p:spPr>
          <a:xfrm>
            <a:off x="482600" y="2074020"/>
            <a:ext cx="1006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Acquired Radius Bank on Feb 1, 2021</a:t>
            </a:r>
            <a:r>
              <a:rPr lang="en-US" dirty="0"/>
              <a:t> allowing Lending Club to become a national bank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C2F90-4F51-9ABD-7A87-B73BBF0FE24F}"/>
              </a:ext>
            </a:extLst>
          </p:cNvPr>
          <p:cNvSpPr txBox="1"/>
          <p:nvPr/>
        </p:nvSpPr>
        <p:spPr>
          <a:xfrm>
            <a:off x="976084" y="2567618"/>
            <a:ext cx="1054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shut down its retail peer-to-peer investment platform by the end of 2020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6A31C0B-5FE8-1F95-73B1-9DCCC285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99" y="3554814"/>
            <a:ext cx="123117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loan defaults matter to Lending Club (loss of principal, reduced profitability).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Identify borrowers most likely to default.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 outcome: Increase profits by improving lending decisions.</a:t>
            </a:r>
          </a:p>
        </p:txBody>
      </p:sp>
    </p:spTree>
    <p:extLst>
      <p:ext uri="{BB962C8B-B14F-4D97-AF65-F5344CB8AC3E}">
        <p14:creationId xmlns:p14="http://schemas.microsoft.com/office/powerpoint/2010/main" val="32032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12EAC-F47E-6667-72FB-65BE470D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E9F64BB-73FD-7899-8811-BA8660FBD2D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5D26C-8B68-ADBE-B9A6-6D86FE24DC47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Dataset Overview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CF87B2-1656-5FF4-5474-7088D5CFD1A1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003EEE-6CED-C25E-1B8D-984652AFEF4C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117197-7F84-8F47-9BCD-7C6AF665E49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BFCB0-5230-3E86-CC26-A2AD8888B7EC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6BF007-6B16-B7A6-CF1D-A1EC2B52CCF1}"/>
              </a:ext>
            </a:extLst>
          </p:cNvPr>
          <p:cNvSpPr txBox="1"/>
          <p:nvPr/>
        </p:nvSpPr>
        <p:spPr>
          <a:xfrm>
            <a:off x="1016000" y="1305213"/>
            <a:ext cx="8348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Recommendation: Update dataset to something more current.</a:t>
            </a:r>
          </a:p>
          <a:p>
            <a:endParaRPr lang="en-US" dirty="0"/>
          </a:p>
          <a:p>
            <a:r>
              <a:rPr lang="en-US" dirty="0"/>
              <a:t>The most recent, “earliest credit line granted” date is from nearly 17 years ago 2008-11-01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3A03-6F42-4872-251F-188575B24E83}"/>
              </a:ext>
            </a:extLst>
          </p:cNvPr>
          <p:cNvSpPr txBox="1"/>
          <p:nvPr/>
        </p:nvSpPr>
        <p:spPr>
          <a:xfrm>
            <a:off x="325120" y="570110"/>
            <a:ext cx="1167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dataset is for approved loans, not for application loans that were denied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1FE23A-F561-DAE8-1FF2-A1BED3D78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698391"/>
            <a:ext cx="1229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Lending Club historical loan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 loan amount, income, employment length, grade, interest rate, loan status,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 ~10,000 records (subset shown).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assumptions about missing or incomplete data.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DA11AEF-A2F0-B4DB-0C13-482825D1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86" y="4680117"/>
            <a:ext cx="1229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latin typeface="Arial" panose="020B0604020202020204" pitchFamily="34" charset="0"/>
              </a:rPr>
              <a:t>10,000 datapoints, 26 input features, 1 target variable – 87.05% good loans and 12.95% bad loans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7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68CDE-0C0E-3C55-F4DD-44EAD371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A7B6B-EF27-2599-0DE7-D0F72884482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358A7F-F443-BED4-EAE8-59FB2CE50D7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EDA Highlights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8FA20B-99A7-2912-8BDB-00E85E753CA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DC6297-50E4-B94A-3A80-45D6578D060F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C82487-CDBB-B2F4-7AE8-00EDF4E783D3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73D367-7FC0-8DE1-00AA-4CA063892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0B0C635B-E127-E465-E35C-01A19ADD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1320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borrower profile (first row).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distributions (loan amounts, grades, income).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patterns: e.g., higher grade loans = lower default risk.</a:t>
            </a:r>
          </a:p>
        </p:txBody>
      </p:sp>
    </p:spTree>
    <p:extLst>
      <p:ext uri="{BB962C8B-B14F-4D97-AF65-F5344CB8AC3E}">
        <p14:creationId xmlns:p14="http://schemas.microsoft.com/office/powerpoint/2010/main" val="399516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64F77-7F74-9694-323A-491248DCE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FEF58B-5645-B4C5-9346-DADB2A65E17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51640-2B79-6A87-ED43-679DECA234DB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Dataset refinement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FD7C33-CDA3-EACD-8E85-F9505302B6F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AD93C1-9C0F-FC2D-3929-B09CAB64FDA7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4C8A887-FE86-A8BF-99AC-15B0B5B8C95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CF009-ECE5-58EB-9BFC-1499A4A9A174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F0BB38-B0E2-715D-57DF-77EB4896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66698"/>
              </p:ext>
            </p:extLst>
          </p:nvPr>
        </p:nvGraphicFramePr>
        <p:xfrm>
          <a:off x="672012" y="4731468"/>
          <a:ext cx="1092925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4">
                  <a:extLst>
                    <a:ext uri="{9D8B030D-6E8A-4147-A177-3AD203B41FA5}">
                      <a16:colId xmlns:a16="http://schemas.microsoft.com/office/drawing/2014/main" val="3956319056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3779876876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503732836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1360952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2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collections_12_mths_ex_med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pymnt_plan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9,998/10,000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6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initial_list_status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207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97897E-0F7A-3CE4-8AF0-34BA3190F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84254"/>
              </p:ext>
            </p:extLst>
          </p:nvPr>
        </p:nvGraphicFramePr>
        <p:xfrm>
          <a:off x="631372" y="1250232"/>
          <a:ext cx="1092925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4">
                  <a:extLst>
                    <a:ext uri="{9D8B030D-6E8A-4147-A177-3AD203B41FA5}">
                      <a16:colId xmlns:a16="http://schemas.microsoft.com/office/drawing/2014/main" val="3956319056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3779876876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503732836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1360952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2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collections_12_mths_ex_med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pymnt_plan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9,998/10,000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6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initial_list_status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207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A7EB23-50E1-6A13-1ED4-1C5A56DB0AC3}"/>
              </a:ext>
            </a:extLst>
          </p:cNvPr>
          <p:cNvSpPr txBox="1"/>
          <p:nvPr/>
        </p:nvSpPr>
        <p:spPr>
          <a:xfrm>
            <a:off x="631372" y="769257"/>
            <a:ext cx="868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Pre-split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8C08B-FD49-3D9D-B32B-5720745EDA8F}"/>
              </a:ext>
            </a:extLst>
          </p:cNvPr>
          <p:cNvSpPr txBox="1"/>
          <p:nvPr/>
        </p:nvSpPr>
        <p:spPr>
          <a:xfrm>
            <a:off x="631371" y="4301177"/>
            <a:ext cx="868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Post-split</a:t>
            </a:r>
          </a:p>
        </p:txBody>
      </p:sp>
    </p:spTree>
    <p:extLst>
      <p:ext uri="{BB962C8B-B14F-4D97-AF65-F5344CB8AC3E}">
        <p14:creationId xmlns:p14="http://schemas.microsoft.com/office/powerpoint/2010/main" val="359407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86E5-5805-E9B2-5BCA-E6EF06A6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4DD35AF-3215-55D7-2FB1-357260F2E9B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D13C76-DC6A-8A66-C3FF-7014464155BB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Modeling Approach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DB256C-8224-0FD2-7044-97568AB62B5C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AC46E1-40AC-D98B-4E45-DE7DC3AD4E4B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D4FDC4-F450-9A42-B25F-3FF8F268EB27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432DB3-1423-DAF5-9E5D-0D939D59E748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9D5C8-1C8E-846D-0215-3FE57E89C489}"/>
              </a:ext>
            </a:extLst>
          </p:cNvPr>
          <p:cNvSpPr txBox="1"/>
          <p:nvPr/>
        </p:nvSpPr>
        <p:spPr>
          <a:xfrm>
            <a:off x="3055257" y="2265180"/>
            <a:ext cx="6110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Modeling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1: Baseline logistic regression (interpretable).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2: Tree-based models (Random Forest, </a:t>
            </a:r>
            <a:r>
              <a:rPr lang="en-US" dirty="0" err="1"/>
              <a:t>XGBoost</a:t>
            </a:r>
            <a:r>
              <a:rPr lang="en-US" dirty="0"/>
              <a:t>) for higher predictive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balancing </a:t>
            </a:r>
            <a:r>
              <a:rPr lang="en-US" b="1" dirty="0"/>
              <a:t>precision vs. recall</a:t>
            </a:r>
            <a:r>
              <a:rPr lang="en-US" dirty="0"/>
              <a:t> for default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 metrics: ROC-AUC, PR-AUC, confusion </a:t>
            </a:r>
            <a:r>
              <a:rPr lang="en-US" dirty="0" err="1"/>
              <a:t>matri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7DF7A-80B7-79B2-E955-7BE64C72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D9B3F8A-504C-2C6E-3718-EAD3CC57DBD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345F51-3FE1-4117-8AFE-8D42373215C5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Modeling Approach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76F49C-56EF-EBFC-3EA5-1CC6E2959F82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106E0C-A4E0-16A4-A6BD-6FA6D0BB668F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26DA2A-0397-3423-5615-2944A24898E9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459080-28D0-0BC8-B2F2-0CD465329839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10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05D91-1A8F-C922-DDFB-5E632249D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E6175-9ED5-8D24-1BBE-9F6DD795EA6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39EBF-0D6A-5326-D8E9-EA1A761B6DCA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Key Insights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F66BC-D71B-6DCB-3A1C-06309A8FDD80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C8C2DA-D157-4348-65E1-5D3E9A24EA74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3938AA-E96D-1D26-940B-59C29F33506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73319D-30D5-396A-63E5-DDC218D99405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A4E468F-3ACF-90CC-8AD8-0B7152F9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57" y="2375876"/>
            <a:ext cx="100003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predictors of default (feature importance 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translation: which borrower characteristics are most risky.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patterns → actionable rules (e.g., “Low income + high loan amount = higher risk”).</a:t>
            </a:r>
          </a:p>
        </p:txBody>
      </p:sp>
    </p:spTree>
    <p:extLst>
      <p:ext uri="{BB962C8B-B14F-4D97-AF65-F5344CB8AC3E}">
        <p14:creationId xmlns:p14="http://schemas.microsoft.com/office/powerpoint/2010/main" val="23237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4365</TotalTime>
  <Words>652</Words>
  <Application>Microsoft Macintosh PowerPoint</Application>
  <PresentationFormat>Widescreen</PresentationFormat>
  <Paragraphs>95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Maximizing Profit for Lending Club Data by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Brunner</dc:creator>
  <cp:lastModifiedBy>Eric Brunner</cp:lastModifiedBy>
  <cp:revision>7</cp:revision>
  <dcterms:created xsi:type="dcterms:W3CDTF">2025-09-19T18:18:14Z</dcterms:created>
  <dcterms:modified xsi:type="dcterms:W3CDTF">2025-09-22T20:11:37Z</dcterms:modified>
</cp:coreProperties>
</file>