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60" r:id="rId3"/>
    <p:sldId id="278" r:id="rId4"/>
    <p:sldId id="263" r:id="rId5"/>
    <p:sldId id="285" r:id="rId6"/>
    <p:sldId id="287" r:id="rId7"/>
    <p:sldId id="288" r:id="rId8"/>
    <p:sldId id="291" r:id="rId9"/>
    <p:sldId id="292" r:id="rId10"/>
    <p:sldId id="290" r:id="rId11"/>
    <p:sldId id="293" r:id="rId12"/>
    <p:sldId id="294" r:id="rId13"/>
    <p:sldId id="295" r:id="rId14"/>
    <p:sldId id="296" r:id="rId15"/>
    <p:sldId id="297" r:id="rId16"/>
    <p:sldId id="298"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9" r:id="rId36"/>
    <p:sldId id="320" r:id="rId37"/>
    <p:sldId id="321" r:id="rId38"/>
    <p:sldId id="31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FCCAC"/>
    <a:srgbClr val="595E64"/>
    <a:srgbClr val="FDCD5F"/>
    <a:srgbClr val="55C1E7"/>
    <a:srgbClr val="93B784"/>
    <a:srgbClr val="1B90A2"/>
    <a:srgbClr val="A6A6A6"/>
    <a:srgbClr val="A1D46F"/>
    <a:srgbClr val="D2D4D7"/>
    <a:srgbClr val="FD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233" autoAdjust="0"/>
    <p:restoredTop sz="92692" autoAdjust="0"/>
  </p:normalViewPr>
  <p:slideViewPr>
    <p:cSldViewPr snapToGrid="0">
      <p:cViewPr>
        <p:scale>
          <a:sx n="75" d="100"/>
          <a:sy n="75" d="100"/>
        </p:scale>
        <p:origin x="-690" y="6"/>
      </p:cViewPr>
      <p:guideLst>
        <p:guide orient="horz" pos="1865"/>
        <p:guide pos="383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pPr/>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xmlns="" val="0"/>
              </a:ext>
            </a:extLst>
          </a:blip>
          <a:srcRect t="89116"/>
          <a:stretch>
            <a:fillRect/>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xmlns="" val="0"/>
              </a:ext>
            </a:extLst>
          </a:blip>
          <a:srcRect t="80880"/>
          <a:stretch>
            <a:fillRect/>
          </a:stretch>
        </p:blipFill>
        <p:spPr>
          <a:xfrm>
            <a:off x="0" y="6313714"/>
            <a:ext cx="12192000" cy="544286"/>
          </a:xfrm>
          <a:prstGeom prst="rect">
            <a:avLst/>
          </a:prstGeom>
        </p:spPr>
      </p:pic>
      <p:grpSp>
        <p:nvGrpSpPr>
          <p:cNvPr id="9" name="组合 8"/>
          <p:cNvGrpSpPr/>
          <p:nvPr userDrawn="1"/>
        </p:nvGrpSpPr>
        <p:grpSpPr>
          <a:xfrm>
            <a:off x="0" y="134543"/>
            <a:ext cx="465354"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pPr/>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9070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25788" y="3341395"/>
            <a:ext cx="6346070" cy="1754326"/>
          </a:xfrm>
          <a:prstGeom prst="rect">
            <a:avLst/>
          </a:prstGeom>
          <a:noFill/>
        </p:spPr>
        <p:txBody>
          <a:bodyPr wrap="square" rtlCol="0">
            <a:spAutoFit/>
          </a:bodyPr>
          <a:lstStyle/>
          <a:p>
            <a:r>
              <a:rPr lang="en-US" altLang="zh-CN" sz="5400" dirty="0" smtClean="0">
                <a:latin typeface="微软雅黑" panose="020B0503020204020204" pitchFamily="34" charset="-122"/>
                <a:ea typeface="微软雅黑" panose="020B0503020204020204" pitchFamily="34" charset="-122"/>
              </a:rPr>
              <a:t>Echocardiogram Prediction</a:t>
            </a:r>
            <a:endParaRPr lang="zh-CN" altLang="en-US" sz="5400" b="1" dirty="0">
              <a:solidFill>
                <a:srgbClr val="595E6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 name="图片 2" descr="pic5.png"/>
          <p:cNvPicPr>
            <a:picLocks noChangeAspect="1"/>
          </p:cNvPicPr>
          <p:nvPr/>
        </p:nvPicPr>
        <p:blipFill>
          <a:blip r:embed="rId2"/>
          <a:stretch>
            <a:fillRect/>
          </a:stretch>
        </p:blipFill>
        <p:spPr>
          <a:xfrm>
            <a:off x="590550" y="704850"/>
            <a:ext cx="10934700" cy="5638800"/>
          </a:xfrm>
          <a:prstGeom prst="rect">
            <a:avLst/>
          </a:prstGeom>
        </p:spPr>
      </p:pic>
      <p:sp>
        <p:nvSpPr>
          <p:cNvPr id="4" name="TextBox 3"/>
          <p:cNvSpPr txBox="1"/>
          <p:nvPr/>
        </p:nvSpPr>
        <p:spPr>
          <a:xfrm>
            <a:off x="3576936" y="1295400"/>
            <a:ext cx="461665" cy="3314700"/>
          </a:xfrm>
          <a:prstGeom prst="rect">
            <a:avLst/>
          </a:prstGeom>
          <a:noFill/>
        </p:spPr>
        <p:txBody>
          <a:bodyPr vert="eaVert"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585515" y="2668300"/>
            <a:ext cx="6290008" cy="583565"/>
            <a:chOff x="4585515" y="1054863"/>
            <a:chExt cx="6290008" cy="583565"/>
          </a:xfrm>
        </p:grpSpPr>
        <p:sp>
          <p:nvSpPr>
            <p:cNvPr id="8" name="等腰三角形 7"/>
            <p:cNvSpPr/>
            <p:nvPr/>
          </p:nvSpPr>
          <p:spPr>
            <a:xfrm rot="5400000" flipH="1">
              <a:off x="4551880" y="1121191"/>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1932494" cy="583565"/>
            </a:xfrm>
            <a:prstGeom prst="rect">
              <a:avLst/>
            </a:prstGeom>
            <a:noFill/>
          </p:spPr>
          <p:txBody>
            <a:bodyPr wrap="square" rtlCol="0">
              <a:spAutoFit/>
            </a:bodyPr>
            <a:lstStyle/>
            <a:p>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17923" y="1085640"/>
              <a:ext cx="3657600" cy="52197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 Data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416550" y="3429000"/>
            <a:ext cx="4674870" cy="521970"/>
            <a:chOff x="6594354" y="4489777"/>
            <a:chExt cx="4281169" cy="52197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217923" y="4489777"/>
              <a:ext cx="3657600" cy="52197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LOGISTIC  Regression</a:t>
              </a:r>
            </a:p>
          </p:txBody>
        </p:sp>
      </p:grpSp>
      <p:grpSp>
        <p:nvGrpSpPr>
          <p:cNvPr id="34" name="组合 33"/>
          <p:cNvGrpSpPr/>
          <p:nvPr/>
        </p:nvGrpSpPr>
        <p:grpSpPr>
          <a:xfrm>
            <a:off x="5416753" y="4305300"/>
            <a:ext cx="4911725" cy="521970"/>
            <a:chOff x="6594354" y="4489777"/>
            <a:chExt cx="4911725" cy="521970"/>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256024" y="4489777"/>
              <a:ext cx="4250055"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Decision </a:t>
              </a:r>
              <a:r>
                <a:rPr lang="en-US" altLang="zh-CN" sz="2800" dirty="0" smtClean="0">
                  <a:solidFill>
                    <a:srgbClr val="595E64"/>
                  </a:solidFill>
                  <a:latin typeface="微软雅黑" panose="020B0503020204020204" pitchFamily="34" charset="-122"/>
                  <a:ea typeface="微软雅黑" panose="020B0503020204020204" pitchFamily="34" charset="-122"/>
                </a:rPr>
                <a:t>T</a:t>
              </a:r>
              <a:r>
                <a:rPr lang="zh-CN" altLang="en-US" sz="2800" dirty="0" smtClean="0">
                  <a:solidFill>
                    <a:srgbClr val="595E64"/>
                  </a:solidFill>
                  <a:latin typeface="微软雅黑" panose="020B0503020204020204" pitchFamily="34" charset="-122"/>
                  <a:ea typeface="微软雅黑" panose="020B0503020204020204" pitchFamily="34" charset="-122"/>
                </a:rPr>
                <a:t>ree model</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5286375" y="2668270"/>
            <a:ext cx="2881630" cy="583565"/>
          </a:xfrm>
          <a:prstGeom prst="rect">
            <a:avLst/>
          </a:prstGeom>
          <a:noFill/>
        </p:spPr>
        <p:txBody>
          <a:bodyPr wrap="square" rtlCol="0">
            <a:spAutoFit/>
          </a:bodyPr>
          <a:lstStyle/>
          <a:p>
            <a:r>
              <a:rPr lang="en-US" altLang="zh-CN" sz="3200" b="1" dirty="0">
                <a:solidFill>
                  <a:srgbClr val="595E64"/>
                </a:solidFill>
                <a:latin typeface="微软雅黑" panose="020B0503020204020204" pitchFamily="34" charset="-122"/>
                <a:ea typeface="微软雅黑" panose="020B0503020204020204" pitchFamily="34" charset="-122"/>
              </a:rPr>
              <a:t>Part Two</a:t>
            </a:r>
          </a:p>
        </p:txBody>
      </p:sp>
      <p:sp>
        <p:nvSpPr>
          <p:cNvPr id="20" name="文本框 19"/>
          <p:cNvSpPr txBox="1"/>
          <p:nvPr/>
        </p:nvSpPr>
        <p:spPr>
          <a:xfrm>
            <a:off x="591904" y="2612884"/>
            <a:ext cx="2006362"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Part2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2507029" y="2762259"/>
            <a:ext cx="465354" cy="469881"/>
            <a:chOff x="2099842" y="1975504"/>
            <a:chExt cx="823123" cy="831130"/>
          </a:xfrm>
          <a:solidFill>
            <a:schemeClr val="bg1"/>
          </a:solidFill>
        </p:grpSpPr>
        <p:sp>
          <p:nvSpPr>
            <p:cNvPr id="22" name="等腰三角形 21"/>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1040" y="1150620"/>
            <a:ext cx="10057765" cy="368300"/>
          </a:xfrm>
          <a:prstGeom prst="rect">
            <a:avLst/>
          </a:prstGeom>
          <a:noFill/>
        </p:spPr>
        <p:txBody>
          <a:bodyPr wrap="square" rtlCol="0">
            <a:spAutoFit/>
          </a:bodyPr>
          <a:lstStyle/>
          <a:p>
            <a:pPr marL="285750" indent="-285750">
              <a:buFont typeface="Wingdings" panose="05000000000000000000" charset="0"/>
              <a:buChar char="l"/>
            </a:pPr>
            <a:endParaRPr lang="zh-CN" altLang="en-US"/>
          </a:p>
        </p:txBody>
      </p:sp>
      <p:graphicFrame>
        <p:nvGraphicFramePr>
          <p:cNvPr id="3" name="对象 -2147482624"/>
          <p:cNvGraphicFramePr>
            <a:graphicFrameLocks noChangeAspect="1"/>
          </p:cNvGraphicFramePr>
          <p:nvPr/>
        </p:nvGraphicFramePr>
        <p:xfrm>
          <a:off x="273348" y="1162050"/>
          <a:ext cx="7108825" cy="1219200"/>
        </p:xfrm>
        <a:graphic>
          <a:graphicData uri="http://schemas.openxmlformats.org/presentationml/2006/ole">
            <p:oleObj spid="_x0000_s1074" r:id="rId3" imgW="4495800" imgH="685800" progId="Equation.3">
              <p:embed/>
            </p:oleObj>
          </a:graphicData>
        </a:graphic>
      </p:graphicFrame>
      <p:graphicFrame>
        <p:nvGraphicFramePr>
          <p:cNvPr id="4" name="对象 3"/>
          <p:cNvGraphicFramePr>
            <a:graphicFrameLocks noChangeAspect="1"/>
          </p:cNvGraphicFramePr>
          <p:nvPr/>
        </p:nvGraphicFramePr>
        <p:xfrm>
          <a:off x="273348" y="4286250"/>
          <a:ext cx="7372350" cy="784860"/>
        </p:xfrm>
        <a:graphic>
          <a:graphicData uri="http://schemas.openxmlformats.org/presentationml/2006/ole">
            <p:oleObj spid="_x0000_s1075" r:id="rId4" imgW="3937000" imgH="419100" progId="Equation.3">
              <p:embed/>
            </p:oleObj>
          </a:graphicData>
        </a:graphic>
      </p:graphicFrame>
      <p:sp>
        <p:nvSpPr>
          <p:cNvPr id="6" name="下箭头 5"/>
          <p:cNvSpPr/>
          <p:nvPr/>
        </p:nvSpPr>
        <p:spPr>
          <a:xfrm>
            <a:off x="2917248" y="2522220"/>
            <a:ext cx="426720" cy="1158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551174" y="811161"/>
            <a:ext cx="4640826" cy="55779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rPr>
              <a:t>The initial model is model 1, The model obtained by stepwise regression of the selected variable is model2, and the AIC value of Model 2 is reduced by about 1.7 relative to Model 1. and there is no difference in the degree of fitting of the two models from the variance analysis of the two models, so that the model 2 is considered to be better than the model 1.</a:t>
            </a:r>
          </a:p>
        </p:txBody>
      </p:sp>
      <p:sp>
        <p:nvSpPr>
          <p:cNvPr id="35" name="文本框 34"/>
          <p:cNvSpPr txBox="1"/>
          <p:nvPr/>
        </p:nvSpPr>
        <p:spPr>
          <a:xfrm>
            <a:off x="509270" y="146685"/>
            <a:ext cx="4395470" cy="953135"/>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mn-ea"/>
              </a:rPr>
              <a:t>LOGISTIC   Regression</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509270" y="146685"/>
            <a:ext cx="4395470" cy="953135"/>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mn-ea"/>
              </a:rPr>
              <a:t>LOGISTIC   Regression</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46489" y="1519084"/>
            <a:ext cx="4129549" cy="4504586"/>
          </a:xfrm>
          <a:prstGeom prst="rect">
            <a:avLst/>
          </a:prstGeom>
          <a:noFill/>
        </p:spPr>
        <p:txBody>
          <a:bodyPr wrap="square" rtlCol="0">
            <a:spAutoFit/>
          </a:bodyPr>
          <a:lstStyle/>
          <a:p>
            <a:pPr marL="285750" indent="-285750">
              <a:buFont typeface="Wingdings" panose="05000000000000000000" charset="0"/>
              <a:buChar char="l"/>
            </a:pPr>
            <a:endParaRPr lang="zh-CN" altLang="en-US" dirty="0"/>
          </a:p>
          <a:p>
            <a:pPr marL="285750" indent="-285750">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rPr>
              <a:t>The regression diagnosis of the model 2 is as follows: the variable pe in the model 2 is not significant ,and the influence diagram of the </a:t>
            </a:r>
            <a:r>
              <a:rPr lang="en-US" altLang="zh-CN" sz="2000" dirty="0">
                <a:solidFill>
                  <a:srgbClr val="595E64"/>
                </a:solidFill>
                <a:latin typeface="微软雅黑" panose="020B0503020204020204" pitchFamily="34" charset="-122"/>
                <a:ea typeface="微软雅黑" panose="020B0503020204020204" pitchFamily="34" charset="-122"/>
              </a:rPr>
              <a:t>left</a:t>
            </a:r>
            <a:r>
              <a:rPr lang="zh-CN" altLang="en-US" sz="2000" dirty="0">
                <a:solidFill>
                  <a:srgbClr val="595E64"/>
                </a:solidFill>
                <a:latin typeface="微软雅黑" panose="020B0503020204020204" pitchFamily="34" charset="-122"/>
                <a:ea typeface="微软雅黑" panose="020B0503020204020204" pitchFamily="34" charset="-122"/>
              </a:rPr>
              <a:t> graph shows that the model 2 has high influence points and high leverage points.</a:t>
            </a:r>
          </a:p>
          <a:p>
            <a:pPr marL="285750" indent="-285750">
              <a:buFont typeface="Wingdings" panose="05000000000000000000" charset="0"/>
              <a:buChar char="l"/>
            </a:pPr>
            <a:endParaRPr lang="zh-CN" altLang="en-US" dirty="0"/>
          </a:p>
        </p:txBody>
      </p:sp>
      <p:pic>
        <p:nvPicPr>
          <p:cNvPr id="4" name="图片 3"/>
          <p:cNvPicPr>
            <a:picLocks noChangeAspect="1"/>
          </p:cNvPicPr>
          <p:nvPr/>
        </p:nvPicPr>
        <p:blipFill>
          <a:blip r:embed="rId2"/>
          <a:stretch>
            <a:fillRect/>
          </a:stretch>
        </p:blipFill>
        <p:spPr>
          <a:xfrm>
            <a:off x="518400" y="937260"/>
            <a:ext cx="5257165" cy="525716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22"/>
          <p:cNvGraphicFramePr>
            <a:graphicFrameLocks noChangeAspect="1"/>
          </p:cNvGraphicFramePr>
          <p:nvPr/>
        </p:nvGraphicFramePr>
        <p:xfrm>
          <a:off x="165735" y="1099820"/>
          <a:ext cx="6883400" cy="739775"/>
        </p:xfrm>
        <a:graphic>
          <a:graphicData uri="http://schemas.openxmlformats.org/presentationml/2006/ole">
            <p:oleObj spid="_x0000_s27649" r:id="rId3" imgW="3898900" imgH="419100" progId="Equation.3">
              <p:embed/>
            </p:oleObj>
          </a:graphicData>
        </a:graphic>
      </p:graphicFrame>
      <p:pic>
        <p:nvPicPr>
          <p:cNvPr id="4" name="图片 6"/>
          <p:cNvPicPr>
            <a:picLocks noChangeAspect="1"/>
          </p:cNvPicPr>
          <p:nvPr/>
        </p:nvPicPr>
        <p:blipFill>
          <a:blip r:embed="rId4"/>
          <a:stretch>
            <a:fillRect/>
          </a:stretch>
        </p:blipFill>
        <p:spPr>
          <a:xfrm>
            <a:off x="370205" y="1473835"/>
            <a:ext cx="5013325" cy="4784725"/>
          </a:xfrm>
          <a:prstGeom prst="rect">
            <a:avLst/>
          </a:prstGeom>
          <a:noFill/>
          <a:ln w="9525">
            <a:noFill/>
          </a:ln>
        </p:spPr>
      </p:pic>
      <p:sp>
        <p:nvSpPr>
          <p:cNvPr id="5" name="文本框 4"/>
          <p:cNvSpPr txBox="1"/>
          <p:nvPr/>
        </p:nvSpPr>
        <p:spPr>
          <a:xfrm>
            <a:off x="7226710" y="1755058"/>
            <a:ext cx="4601496" cy="3599815"/>
          </a:xfrm>
          <a:prstGeom prst="rect">
            <a:avLst/>
          </a:prstGeom>
          <a:noFill/>
        </p:spPr>
        <p:txBody>
          <a:bodyPr wrap="square" rtlCol="0">
            <a:spAutoFit/>
          </a:bodyPr>
          <a:lstStyle/>
          <a:p>
            <a:pPr marL="285750" indent="-285750">
              <a:buFont typeface="Wingdings" panose="05000000000000000000" charset="0"/>
              <a:buChar char="l"/>
            </a:pPr>
            <a:endParaRPr lang="zh-CN" altLang="en-US" dirty="0"/>
          </a:p>
          <a:p>
            <a:pPr marL="285750" indent="-285750" algn="l">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rPr>
              <a:t>Since model 2 has high influence points ,We perform robust logistic regression on the data to get model 3. all variables test is significant. From the ROC curve, the prediction accuracy of Model 3 is 0.899.</a:t>
            </a:r>
          </a:p>
        </p:txBody>
      </p:sp>
      <p:sp>
        <p:nvSpPr>
          <p:cNvPr id="8" name="文本框 34"/>
          <p:cNvSpPr txBox="1"/>
          <p:nvPr/>
        </p:nvSpPr>
        <p:spPr>
          <a:xfrm>
            <a:off x="509270" y="146685"/>
            <a:ext cx="4395470" cy="953135"/>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mn-ea"/>
              </a:rPr>
              <a:t>LOGISTIC   Regression</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6795169" y="2694356"/>
          <a:ext cx="4436110" cy="1289685"/>
        </p:xfrm>
        <a:graphic>
          <a:graphicData uri="http://schemas.openxmlformats.org/drawingml/2006/table">
            <a:tbl>
              <a:tblPr firstRow="1" firstCol="1">
                <a:tableStyleId>{5FD0F851-EC5A-4D38-B0AD-8093EC10F338}</a:tableStyleId>
              </a:tblPr>
              <a:tblGrid>
                <a:gridCol w="1478915"/>
                <a:gridCol w="1477010"/>
                <a:gridCol w="1480185"/>
              </a:tblGrid>
              <a:tr h="511810">
                <a:tc>
                  <a:txBody>
                    <a:bodyPr/>
                    <a:lstStyle/>
                    <a:p>
                      <a:pPr indent="0">
                        <a:buNone/>
                      </a:pPr>
                      <a:r>
                        <a:rPr lang="en-US" sz="1400" dirty="0" err="1">
                          <a:sym typeface="+mn-ea"/>
                        </a:rPr>
                        <a:t>Referencece</a:t>
                      </a:r>
                      <a:endParaRPr lang="en-US" altLang="en-US" sz="1400" dirty="0">
                        <a:sym typeface="+mn-ea"/>
                      </a:endParaRPr>
                    </a:p>
                    <a:p>
                      <a:pPr indent="0">
                        <a:buNone/>
                      </a:pPr>
                      <a:r>
                        <a:rPr lang="en-US" sz="1400" dirty="0"/>
                        <a:t>/Prediction</a:t>
                      </a:r>
                      <a:endParaRPr lang="en-US" altLang="en-US" sz="1400" dirty="0"/>
                    </a:p>
                  </a:txBody>
                  <a:tcPr marL="68580" marR="68580" marT="0" marB="0"/>
                </a:tc>
                <a:tc>
                  <a:txBody>
                    <a:bodyPr/>
                    <a:lstStyle/>
                    <a:p>
                      <a:pPr indent="0">
                        <a:buNone/>
                      </a:pPr>
                      <a:r>
                        <a:rPr lang="en-US" sz="1400"/>
                        <a:t>0</a:t>
                      </a:r>
                      <a:endParaRPr lang="en-US" altLang="en-US" sz="1400"/>
                    </a:p>
                  </a:txBody>
                  <a:tcPr marL="68580" marR="68580" marT="0" marB="0"/>
                </a:tc>
                <a:tc>
                  <a:txBody>
                    <a:bodyPr/>
                    <a:lstStyle/>
                    <a:p>
                      <a:pPr indent="0">
                        <a:buNone/>
                      </a:pPr>
                      <a:r>
                        <a:rPr lang="en-US" sz="1400"/>
                        <a:t>1</a:t>
                      </a:r>
                      <a:endParaRPr lang="en-US" altLang="en-US" sz="1400"/>
                    </a:p>
                  </a:txBody>
                  <a:tcPr marL="68580" marR="68580" marT="0" marB="0"/>
                </a:tc>
              </a:tr>
              <a:tr h="564515">
                <a:tc>
                  <a:txBody>
                    <a:bodyPr/>
                    <a:lstStyle/>
                    <a:p>
                      <a:pPr indent="0">
                        <a:buNone/>
                      </a:pPr>
                      <a:r>
                        <a:rPr lang="en-US" sz="1400"/>
                        <a:t>0</a:t>
                      </a:r>
                      <a:endParaRPr lang="en-US" altLang="en-US" sz="1400"/>
                    </a:p>
                  </a:txBody>
                  <a:tcPr marL="68580" marR="68580" marT="0" marB="0"/>
                </a:tc>
                <a:tc>
                  <a:txBody>
                    <a:bodyPr/>
                    <a:lstStyle/>
                    <a:p>
                      <a:pPr indent="0">
                        <a:buNone/>
                      </a:pPr>
                      <a:r>
                        <a:rPr lang="en-US" altLang="en-US" sz="1400"/>
                        <a:t>20</a:t>
                      </a:r>
                    </a:p>
                  </a:txBody>
                  <a:tcPr marL="68580" marR="68580" marT="0" marB="0"/>
                </a:tc>
                <a:tc>
                  <a:txBody>
                    <a:bodyPr/>
                    <a:lstStyle/>
                    <a:p>
                      <a:pPr indent="0">
                        <a:buNone/>
                      </a:pPr>
                      <a:r>
                        <a:rPr lang="en-US" altLang="en-US" sz="1400" dirty="0"/>
                        <a:t>0</a:t>
                      </a:r>
                    </a:p>
                  </a:txBody>
                  <a:tcPr marL="68580" marR="68580" marT="0" marB="0"/>
                </a:tc>
              </a:tr>
              <a:tr h="213360">
                <a:tc>
                  <a:txBody>
                    <a:bodyPr/>
                    <a:lstStyle/>
                    <a:p>
                      <a:pPr indent="0">
                        <a:buNone/>
                      </a:pPr>
                      <a:r>
                        <a:rPr lang="en-US" sz="1400"/>
                        <a:t>1</a:t>
                      </a:r>
                      <a:endParaRPr lang="en-US" altLang="en-US" sz="1400"/>
                    </a:p>
                  </a:txBody>
                  <a:tcPr marL="68580" marR="68580" marT="0" marB="0"/>
                </a:tc>
                <a:tc>
                  <a:txBody>
                    <a:bodyPr/>
                    <a:lstStyle/>
                    <a:p>
                      <a:pPr indent="0">
                        <a:buNone/>
                      </a:pPr>
                      <a:r>
                        <a:rPr lang="en-US" altLang="en-US" sz="1400"/>
                        <a:t>1</a:t>
                      </a:r>
                    </a:p>
                  </a:txBody>
                  <a:tcPr marL="68580" marR="68580" marT="0" marB="0"/>
                </a:tc>
                <a:tc>
                  <a:txBody>
                    <a:bodyPr/>
                    <a:lstStyle/>
                    <a:p>
                      <a:pPr indent="0">
                        <a:buNone/>
                      </a:pPr>
                      <a:r>
                        <a:rPr lang="en-US" altLang="en-US" sz="1400" dirty="0"/>
                        <a:t>14</a:t>
                      </a:r>
                    </a:p>
                  </a:txBody>
                  <a:tcPr marL="68580" marR="68580" marT="0" marB="0"/>
                </a:tc>
              </a:tr>
            </a:tbl>
          </a:graphicData>
        </a:graphic>
      </p:graphicFrame>
      <p:sp>
        <p:nvSpPr>
          <p:cNvPr id="4" name="文本框 3"/>
          <p:cNvSpPr txBox="1"/>
          <p:nvPr/>
        </p:nvSpPr>
        <p:spPr>
          <a:xfrm>
            <a:off x="6918994" y="1990776"/>
            <a:ext cx="3703320" cy="3683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a:t> confusion matrix</a:t>
            </a:r>
          </a:p>
        </p:txBody>
      </p:sp>
      <p:sp>
        <p:nvSpPr>
          <p:cNvPr id="8" name="文本框 7"/>
          <p:cNvSpPr txBox="1"/>
          <p:nvPr/>
        </p:nvSpPr>
        <p:spPr>
          <a:xfrm>
            <a:off x="6454775" y="1132840"/>
            <a:ext cx="4511040" cy="460375"/>
          </a:xfrm>
          <a:prstGeom prst="rect">
            <a:avLst/>
          </a:prstGeom>
          <a:noFill/>
        </p:spPr>
        <p:txBody>
          <a:bodyPr wrap="square" rtlCol="0">
            <a:spAutoFit/>
          </a:bodyPr>
          <a:lstStyle/>
          <a:p>
            <a:pPr marL="285750" indent="-285750"/>
            <a:r>
              <a:rPr lang="en-US" altLang="zh-CN" sz="2400" dirty="0"/>
              <a:t>model 4</a:t>
            </a:r>
          </a:p>
        </p:txBody>
      </p:sp>
      <p:pic>
        <p:nvPicPr>
          <p:cNvPr id="5" name="图片 4"/>
          <p:cNvPicPr>
            <a:picLocks noChangeAspect="1"/>
          </p:cNvPicPr>
          <p:nvPr/>
        </p:nvPicPr>
        <p:blipFill>
          <a:blip r:embed="rId3"/>
          <a:stretch>
            <a:fillRect/>
          </a:stretch>
        </p:blipFill>
        <p:spPr>
          <a:xfrm>
            <a:off x="322580" y="800100"/>
            <a:ext cx="5257165" cy="5257165"/>
          </a:xfrm>
          <a:prstGeom prst="rect">
            <a:avLst/>
          </a:prstGeom>
        </p:spPr>
      </p:pic>
      <p:sp>
        <p:nvSpPr>
          <p:cNvPr id="7" name="文本框 58"/>
          <p:cNvSpPr txBox="1"/>
          <p:nvPr/>
        </p:nvSpPr>
        <p:spPr>
          <a:xfrm>
            <a:off x="552450" y="116205"/>
            <a:ext cx="4518660" cy="95313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sym typeface="+mn-ea"/>
              </a:rPr>
              <a:t>Decision </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T</a:t>
            </a:r>
            <a:r>
              <a:rPr lang="zh-CN" altLang="en-US" sz="2800" dirty="0" smtClean="0">
                <a:solidFill>
                  <a:schemeClr val="bg1"/>
                </a:solidFill>
                <a:latin typeface="微软雅黑" panose="020B0503020204020204" pitchFamily="34" charset="-122"/>
                <a:ea typeface="微软雅黑" panose="020B0503020204020204" pitchFamily="34" charset="-122"/>
                <a:sym typeface="+mn-ea"/>
              </a:rPr>
              <a:t>ree model</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52450" y="116205"/>
            <a:ext cx="4518660" cy="95313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sym typeface="+mn-ea"/>
              </a:rPr>
              <a:t>Decision </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T</a:t>
            </a:r>
            <a:r>
              <a:rPr lang="zh-CN" altLang="en-US" sz="2800" dirty="0" smtClean="0">
                <a:solidFill>
                  <a:schemeClr val="bg1"/>
                </a:solidFill>
                <a:latin typeface="微软雅黑" panose="020B0503020204020204" pitchFamily="34" charset="-122"/>
                <a:ea typeface="微软雅黑" panose="020B0503020204020204" pitchFamily="34" charset="-122"/>
                <a:sym typeface="+mn-ea"/>
              </a:rPr>
              <a:t>ree model</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869858" y="781666"/>
            <a:ext cx="6322142" cy="5169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sym typeface="+mn-ea"/>
              </a:rPr>
              <a:t>The data is divided into a training set and a test set, and the ratio of the division is close to </a:t>
            </a:r>
            <a:r>
              <a:rPr lang="en-US" altLang="zh-CN" sz="2000" dirty="0">
                <a:solidFill>
                  <a:srgbClr val="595E64"/>
                </a:solidFill>
                <a:latin typeface="微软雅黑" panose="020B0503020204020204" pitchFamily="34" charset="-122"/>
                <a:ea typeface="微软雅黑" panose="020B0503020204020204" pitchFamily="34" charset="-122"/>
                <a:sym typeface="+mn-ea"/>
              </a:rPr>
              <a:t>3</a:t>
            </a:r>
            <a:r>
              <a:rPr lang="zh-CN" altLang="en-US" sz="2000" dirty="0">
                <a:solidFill>
                  <a:srgbClr val="595E64"/>
                </a:solidFill>
                <a:latin typeface="微软雅黑" panose="020B0503020204020204" pitchFamily="34" charset="-122"/>
                <a:ea typeface="微软雅黑" panose="020B0503020204020204" pitchFamily="34" charset="-122"/>
                <a:sym typeface="+mn-ea"/>
              </a:rPr>
              <a:t>:1. </a:t>
            </a:r>
            <a:endParaRPr lang="zh-CN" altLang="en-US" sz="2000" dirty="0">
              <a:solidFill>
                <a:srgbClr val="595E6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rPr>
              <a:t>The model 4 is obtained by fitting the decision tree to the training set. From the tree structure of Model 4: its variables are</a:t>
            </a:r>
            <a:r>
              <a:rPr lang="en-US" altLang="zh-CN" sz="2000" dirty="0">
                <a:solidFill>
                  <a:srgbClr val="595E64"/>
                </a:solidFill>
                <a:latin typeface="微软雅黑" panose="020B0503020204020204" pitchFamily="34" charset="-122"/>
                <a:ea typeface="微软雅黑" panose="020B0503020204020204" pitchFamily="34" charset="-122"/>
                <a:sym typeface="+mn-ea"/>
              </a:rPr>
              <a:t> </a:t>
            </a:r>
            <a:r>
              <a:rPr lang="en-US" altLang="zh-CN" sz="2000" dirty="0" err="1">
                <a:solidFill>
                  <a:srgbClr val="595E64"/>
                </a:solidFill>
                <a:latin typeface="微软雅黑" panose="020B0503020204020204" pitchFamily="34" charset="-122"/>
                <a:ea typeface="微软雅黑" panose="020B0503020204020204" pitchFamily="34" charset="-122"/>
                <a:sym typeface="+mn-ea"/>
              </a:rPr>
              <a:t>epss</a:t>
            </a:r>
            <a:r>
              <a:rPr lang="en-US" altLang="zh-CN" sz="2000" dirty="0">
                <a:solidFill>
                  <a:srgbClr val="595E64"/>
                </a:solidFill>
                <a:latin typeface="微软雅黑" panose="020B0503020204020204" pitchFamily="34" charset="-122"/>
                <a:ea typeface="微软雅黑" panose="020B0503020204020204" pitchFamily="34" charset="-122"/>
                <a:sym typeface="+mn-ea"/>
              </a:rPr>
              <a:t>, </a:t>
            </a:r>
            <a:r>
              <a:rPr lang="en-US" altLang="zh-CN" sz="2000" dirty="0" err="1">
                <a:solidFill>
                  <a:srgbClr val="595E64"/>
                </a:solidFill>
                <a:latin typeface="微软雅黑" panose="020B0503020204020204" pitchFamily="34" charset="-122"/>
                <a:ea typeface="微软雅黑" panose="020B0503020204020204" pitchFamily="34" charset="-122"/>
                <a:sym typeface="+mn-ea"/>
              </a:rPr>
              <a:t>lvdd</a:t>
            </a:r>
            <a:r>
              <a:rPr lang="en-US" altLang="zh-CN" sz="2000" dirty="0">
                <a:solidFill>
                  <a:srgbClr val="595E64"/>
                </a:solidFill>
                <a:latin typeface="微软雅黑" panose="020B0503020204020204" pitchFamily="34" charset="-122"/>
                <a:ea typeface="微软雅黑" panose="020B0503020204020204" pitchFamily="34" charset="-122"/>
                <a:sym typeface="+mn-ea"/>
              </a:rPr>
              <a:t>, </a:t>
            </a:r>
            <a:r>
              <a:rPr lang="en-US" altLang="zh-CN" sz="2000" dirty="0" smtClean="0">
                <a:solidFill>
                  <a:srgbClr val="595E64"/>
                </a:solidFill>
                <a:latin typeface="微软雅黑" panose="020B0503020204020204" pitchFamily="34" charset="-122"/>
                <a:ea typeface="微软雅黑" panose="020B0503020204020204" pitchFamily="34" charset="-122"/>
                <a:sym typeface="+mn-ea"/>
              </a:rPr>
              <a:t>wall motion index</a:t>
            </a:r>
            <a:r>
              <a:rPr lang="zh-CN" altLang="en-US" sz="2000" dirty="0">
                <a:solidFill>
                  <a:srgbClr val="595E64"/>
                </a:solidFill>
                <a:latin typeface="微软雅黑" panose="020B0503020204020204" pitchFamily="34" charset="-122"/>
                <a:ea typeface="微软雅黑" panose="020B0503020204020204" pitchFamily="34" charset="-122"/>
              </a:rPr>
              <a:t>. Then, from the confusion matrix of model 4 : </a:t>
            </a:r>
            <a:r>
              <a:rPr lang="zh-CN" altLang="en-US" sz="2000" dirty="0" smtClean="0">
                <a:solidFill>
                  <a:srgbClr val="595E64"/>
                </a:solidFill>
                <a:latin typeface="微软雅黑" panose="020B0503020204020204" pitchFamily="34" charset="-122"/>
                <a:ea typeface="微软雅黑" panose="020B0503020204020204" pitchFamily="34" charset="-122"/>
              </a:rPr>
              <a:t>For the data with a response variable equal to </a:t>
            </a:r>
            <a:r>
              <a:rPr lang="en-US" altLang="en-US" sz="2000" dirty="0" smtClean="0">
                <a:solidFill>
                  <a:srgbClr val="595E64"/>
                </a:solidFill>
                <a:latin typeface="微软雅黑" panose="020B0503020204020204" pitchFamily="34" charset="-122"/>
                <a:ea typeface="微软雅黑" panose="020B0503020204020204" pitchFamily="34" charset="-122"/>
              </a:rPr>
              <a:t>0</a:t>
            </a:r>
            <a:r>
              <a:rPr lang="zh-CN" altLang="en-US" sz="2000" dirty="0" smtClean="0">
                <a:solidFill>
                  <a:srgbClr val="595E64"/>
                </a:solidFill>
                <a:latin typeface="微软雅黑" panose="020B0503020204020204" pitchFamily="34" charset="-122"/>
                <a:ea typeface="微软雅黑" panose="020B0503020204020204" pitchFamily="34" charset="-122"/>
              </a:rPr>
              <a:t>, all fit correctly.</a:t>
            </a:r>
            <a:endParaRPr lang="zh-CN" altLang="en-US" sz="2000" dirty="0">
              <a:solidFill>
                <a:srgbClr val="595E6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595E64"/>
                </a:solidFill>
                <a:latin typeface="微软雅黑" panose="020B0503020204020204" pitchFamily="34" charset="-122"/>
                <a:ea typeface="微软雅黑" panose="020B0503020204020204" pitchFamily="34" charset="-122"/>
              </a:rPr>
              <a:t>Finally, the AUC = 0.9</a:t>
            </a:r>
            <a:r>
              <a:rPr lang="en-US" altLang="zh-CN" sz="2000" dirty="0">
                <a:solidFill>
                  <a:srgbClr val="595E64"/>
                </a:solidFill>
                <a:latin typeface="微软雅黑" panose="020B0503020204020204" pitchFamily="34" charset="-122"/>
                <a:ea typeface="微软雅黑" panose="020B0503020204020204" pitchFamily="34" charset="-122"/>
              </a:rPr>
              <a:t>67</a:t>
            </a:r>
            <a:r>
              <a:rPr lang="zh-CN" altLang="en-US" sz="2000" dirty="0">
                <a:solidFill>
                  <a:srgbClr val="595E64"/>
                </a:solidFill>
                <a:latin typeface="微软雅黑" panose="020B0503020204020204" pitchFamily="34" charset="-122"/>
                <a:ea typeface="微软雅黑" panose="020B0503020204020204" pitchFamily="34" charset="-122"/>
              </a:rPr>
              <a:t> is obtained from the ROC curve on the </a:t>
            </a:r>
            <a:r>
              <a:rPr lang="en-US" altLang="zh-CN" sz="2000" dirty="0">
                <a:solidFill>
                  <a:srgbClr val="595E64"/>
                </a:solidFill>
                <a:latin typeface="微软雅黑" panose="020B0503020204020204" pitchFamily="34" charset="-122"/>
                <a:ea typeface="微软雅黑" panose="020B0503020204020204" pitchFamily="34" charset="-122"/>
              </a:rPr>
              <a:t>left</a:t>
            </a:r>
            <a:r>
              <a:rPr lang="zh-CN" altLang="en-US" sz="2000" dirty="0">
                <a:solidFill>
                  <a:srgbClr val="595E64"/>
                </a:solidFill>
                <a:latin typeface="微软雅黑" panose="020B0503020204020204" pitchFamily="34" charset="-122"/>
                <a:ea typeface="微软雅黑" panose="020B0503020204020204" pitchFamily="34" charset="-122"/>
              </a:rPr>
              <a:t>. Therefore, the prediction accuracy of Model 4 is not bad.</a:t>
            </a:r>
          </a:p>
        </p:txBody>
      </p:sp>
      <p:pic>
        <p:nvPicPr>
          <p:cNvPr id="9" name="图片 8"/>
          <p:cNvPicPr>
            <a:picLocks noChangeAspect="1"/>
          </p:cNvPicPr>
          <p:nvPr/>
        </p:nvPicPr>
        <p:blipFill>
          <a:blip r:embed="rId3"/>
          <a:stretch>
            <a:fillRect/>
          </a:stretch>
        </p:blipFill>
        <p:spPr>
          <a:xfrm>
            <a:off x="227994" y="810260"/>
            <a:ext cx="5257165" cy="525716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1904" y="2612884"/>
            <a:ext cx="2006362"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Part3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585514" y="2668300"/>
            <a:ext cx="6747210" cy="584775"/>
            <a:chOff x="4585514" y="1054863"/>
            <a:chExt cx="6747210" cy="584775"/>
          </a:xfrm>
        </p:grpSpPr>
        <p:sp>
          <p:nvSpPr>
            <p:cNvPr id="8" name="等腰三角形 7"/>
            <p:cNvSpPr/>
            <p:nvPr/>
          </p:nvSpPr>
          <p:spPr>
            <a:xfrm rot="5400000" flipH="1">
              <a:off x="4551880" y="1121191"/>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2375004" cy="584775"/>
            </a:xfrm>
            <a:prstGeom prst="rect">
              <a:avLst/>
            </a:prstGeom>
            <a:noFill/>
          </p:spPr>
          <p:txBody>
            <a:bodyPr wrap="square" rtlCol="0">
              <a:spAutoFit/>
            </a:bodyPr>
            <a:lstStyle/>
            <a:p>
              <a:r>
                <a:rPr lang="en-US" altLang="zh-CN" sz="3200" b="1" dirty="0" smtClean="0">
                  <a:solidFill>
                    <a:srgbClr val="595E64"/>
                  </a:solidFill>
                  <a:latin typeface="微软雅黑" panose="020B0503020204020204" pitchFamily="34" charset="-122"/>
                  <a:ea typeface="微软雅黑" panose="020B0503020204020204" pitchFamily="34" charset="-122"/>
                </a:rPr>
                <a:t>Part Three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675124" y="1085640"/>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Other models </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416752" y="3429000"/>
            <a:ext cx="4281170" cy="523220"/>
            <a:chOff x="6594353" y="4489777"/>
            <a:chExt cx="4281170" cy="52322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Random Forest</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416752" y="4305300"/>
            <a:ext cx="4281170" cy="523220"/>
            <a:chOff x="6594353" y="4489777"/>
            <a:chExt cx="4281170" cy="523220"/>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Neural Network</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416752" y="5181600"/>
            <a:ext cx="4281170" cy="523220"/>
            <a:chOff x="6594353" y="4489777"/>
            <a:chExt cx="4281170" cy="523220"/>
          </a:xfrm>
        </p:grpSpPr>
        <p:sp>
          <p:nvSpPr>
            <p:cNvPr id="38" name="等腰三角形 37"/>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Thought</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Random Forest</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632693" y="1090002"/>
            <a:ext cx="11535878" cy="5025324"/>
            <a:chOff x="632693" y="1090002"/>
            <a:chExt cx="11535878" cy="5025324"/>
          </a:xfrm>
        </p:grpSpPr>
        <p:grpSp>
          <p:nvGrpSpPr>
            <p:cNvPr id="66" name="组合 65"/>
            <p:cNvGrpSpPr/>
            <p:nvPr/>
          </p:nvGrpSpPr>
          <p:grpSpPr>
            <a:xfrm>
              <a:off x="632693" y="1090002"/>
              <a:ext cx="11535878" cy="3517618"/>
              <a:chOff x="632693" y="1090002"/>
              <a:chExt cx="11535878" cy="3517618"/>
            </a:xfrm>
          </p:grpSpPr>
          <mc:AlternateContent xmlns:mc="http://schemas.openxmlformats.org/markup-compatibility/2006">
            <mc:Choice xmlns:a14="http://schemas.microsoft.com/office/drawing/2010/main" xmlns="" Requires="a14">
              <p:sp>
                <p:nvSpPr>
                  <p:cNvPr id="37" name="文本框 36"/>
                  <p:cNvSpPr txBox="1"/>
                  <p:nvPr/>
                </p:nvSpPr>
                <p:spPr>
                  <a:xfrm>
                    <a:off x="4206604" y="1926756"/>
                    <a:ext cx="8564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2</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4206604" y="1926756"/>
                    <a:ext cx="856499" cy="369332"/>
                  </a:xfrm>
                  <a:prstGeom prst="rect">
                    <a:avLst/>
                  </a:prstGeom>
                  <a:blipFill rotWithShape="0">
                    <a:blip r:embed="rId2"/>
                    <a:stretch>
                      <a:fillRect/>
                    </a:stretch>
                  </a:blipFill>
                </p:spPr>
                <p:txBody>
                  <a:bodyPr/>
                  <a:lstStyle/>
                  <a:p>
                    <a:r>
                      <a:rPr lang="zh-CN" altLang="en-US">
                        <a:noFill/>
                      </a:rPr>
                      <a:t> </a:t>
                    </a:r>
                  </a:p>
                </p:txBody>
              </p:sp>
            </mc:Fallback>
          </mc:AlternateContent>
          <p:grpSp>
            <p:nvGrpSpPr>
              <p:cNvPr id="63" name="组合 62"/>
              <p:cNvGrpSpPr/>
              <p:nvPr/>
            </p:nvGrpSpPr>
            <p:grpSpPr>
              <a:xfrm>
                <a:off x="632693" y="1090002"/>
                <a:ext cx="11535878" cy="3517618"/>
                <a:chOff x="632693" y="1090002"/>
                <a:chExt cx="11535878" cy="3517618"/>
              </a:xfrm>
            </p:grpSpPr>
            <p:grpSp>
              <p:nvGrpSpPr>
                <p:cNvPr id="28" name="组合 27"/>
                <p:cNvGrpSpPr/>
                <p:nvPr/>
              </p:nvGrpSpPr>
              <p:grpSpPr>
                <a:xfrm>
                  <a:off x="632693" y="2137945"/>
                  <a:ext cx="11535878" cy="2469675"/>
                  <a:chOff x="617953" y="1305923"/>
                  <a:chExt cx="11535878" cy="2469675"/>
                </a:xfrm>
              </p:grpSpPr>
              <p:grpSp>
                <p:nvGrpSpPr>
                  <p:cNvPr id="2" name="组合 1"/>
                  <p:cNvGrpSpPr/>
                  <p:nvPr/>
                </p:nvGrpSpPr>
                <p:grpSpPr>
                  <a:xfrm>
                    <a:off x="617953" y="1314990"/>
                    <a:ext cx="1791887" cy="2368064"/>
                    <a:chOff x="1959442" y="1739894"/>
                    <a:chExt cx="1791887" cy="2368064"/>
                  </a:xfrm>
                </p:grpSpPr>
                <p:grpSp>
                  <p:nvGrpSpPr>
                    <p:cNvPr id="32" name="组合 31"/>
                    <p:cNvGrpSpPr/>
                    <p:nvPr/>
                  </p:nvGrpSpPr>
                  <p:grpSpPr>
                    <a:xfrm>
                      <a:off x="2049397" y="1739894"/>
                      <a:ext cx="1572127" cy="2368064"/>
                      <a:chOff x="1992063" y="2258145"/>
                      <a:chExt cx="1572127" cy="2368064"/>
                    </a:xfrm>
                  </p:grpSpPr>
                  <p:sp>
                    <p:nvSpPr>
                      <p:cNvPr id="9" name="矩形 8"/>
                      <p:cNvSpPr/>
                      <p:nvPr/>
                    </p:nvSpPr>
                    <p:spPr>
                      <a:xfrm>
                        <a:off x="1992063" y="2733241"/>
                        <a:ext cx="1572127" cy="1892968"/>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314326" y="2258145"/>
                        <a:ext cx="927600" cy="914360"/>
                      </a:xfrm>
                      <a:prstGeom prst="ellipse">
                        <a:avLst/>
                      </a:prstGeom>
                      <a:solidFill>
                        <a:srgbClr val="1B90A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19516" y="2533494"/>
                        <a:ext cx="856499"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tree1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xmlns="" Requires="a14">
                    <p:sp>
                      <p:nvSpPr>
                        <p:cNvPr id="52" name="文本框 51"/>
                        <p:cNvSpPr txBox="1"/>
                        <p:nvPr/>
                      </p:nvSpPr>
                      <p:spPr>
                        <a:xfrm>
                          <a:off x="1959442" y="2845763"/>
                          <a:ext cx="1791887" cy="10167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11</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12</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1</m:t>
                                    </m:r>
                                    <m:r>
                                      <a:rPr lang="en-US" altLang="zh-CN" sz="2000" b="0" i="1" smtClean="0">
                                        <a:solidFill>
                                          <a:schemeClr val="bg1"/>
                                        </a:solidFill>
                                        <a:latin typeface="Cambria Math" panose="02040503050406030204" pitchFamily="18" charset="0"/>
                                        <a:ea typeface="微软雅黑" panose="020B0503020204020204" pitchFamily="34" charset="-122"/>
                                      </a:rPr>
                                      <m:t>𝑘</m:t>
                                    </m:r>
                                  </m:sub>
                                </m:sSub>
                              </m:oMath>
                            </m:oMathPara>
                          </a14:m>
                          <a:endParaRPr lang="en-US" altLang="zh-CN"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52" name="文本框 51"/>
                        <p:cNvSpPr txBox="1">
                          <a:spLocks noRot="1" noChangeAspect="1" noMove="1" noResize="1" noEditPoints="1" noAdjustHandles="1" noChangeArrowheads="1" noChangeShapeType="1" noTextEdit="1"/>
                        </p:cNvSpPr>
                        <p:nvPr/>
                      </p:nvSpPr>
                      <p:spPr>
                        <a:xfrm>
                          <a:off x="1959442" y="2845763"/>
                          <a:ext cx="1791887" cy="1016753"/>
                        </a:xfrm>
                        <a:prstGeom prst="rect">
                          <a:avLst/>
                        </a:prstGeom>
                        <a:blipFill rotWithShape="0">
                          <a:blip r:embed="rId3"/>
                          <a:stretch>
                            <a:fillRect b="-602"/>
                          </a:stretch>
                        </a:blipFill>
                      </p:spPr>
                      <p:txBody>
                        <a:bodyPr/>
                        <a:lstStyle/>
                        <a:p>
                          <a:r>
                            <a:rPr lang="zh-CN" altLang="en-US">
                              <a:noFill/>
                            </a:rPr>
                            <a:t> </a:t>
                          </a:r>
                        </a:p>
                      </p:txBody>
                    </p:sp>
                  </mc:Fallback>
                </mc:AlternateContent>
              </p:grpSp>
              <p:grpSp>
                <p:nvGrpSpPr>
                  <p:cNvPr id="4" name="组合 3"/>
                  <p:cNvGrpSpPr/>
                  <p:nvPr/>
                </p:nvGrpSpPr>
                <p:grpSpPr>
                  <a:xfrm>
                    <a:off x="5999813" y="1397820"/>
                    <a:ext cx="1791887" cy="2377778"/>
                    <a:chOff x="6439572" y="1752817"/>
                    <a:chExt cx="1791887" cy="2377778"/>
                  </a:xfrm>
                </p:grpSpPr>
                <p:grpSp>
                  <p:nvGrpSpPr>
                    <p:cNvPr id="34" name="组合 33"/>
                    <p:cNvGrpSpPr/>
                    <p:nvPr/>
                  </p:nvGrpSpPr>
                  <p:grpSpPr>
                    <a:xfrm>
                      <a:off x="6522350" y="1752817"/>
                      <a:ext cx="1572127" cy="2377778"/>
                      <a:chOff x="6458513" y="2248431"/>
                      <a:chExt cx="1572127" cy="2377778"/>
                    </a:xfrm>
                  </p:grpSpPr>
                  <p:sp>
                    <p:nvSpPr>
                      <p:cNvPr id="10" name="矩形 9"/>
                      <p:cNvSpPr/>
                      <p:nvPr/>
                    </p:nvSpPr>
                    <p:spPr>
                      <a:xfrm>
                        <a:off x="6458513" y="2733241"/>
                        <a:ext cx="1572127" cy="1892968"/>
                      </a:xfrm>
                      <a:prstGeom prst="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80776" y="2248431"/>
                        <a:ext cx="927600" cy="914360"/>
                      </a:xfrm>
                      <a:prstGeom prst="ellipse">
                        <a:avLst/>
                      </a:prstGeom>
                      <a:solidFill>
                        <a:srgbClr val="FDCD5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813918" y="2507686"/>
                        <a:ext cx="93536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tree4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xmlns="" Requires="a14">
                    <p:sp>
                      <p:nvSpPr>
                        <p:cNvPr id="39" name="文本框 38"/>
                        <p:cNvSpPr txBox="1"/>
                        <p:nvPr/>
                      </p:nvSpPr>
                      <p:spPr>
                        <a:xfrm>
                          <a:off x="6439572" y="2958547"/>
                          <a:ext cx="1791887" cy="10167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31</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32</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3</m:t>
                                    </m:r>
                                    <m:r>
                                      <a:rPr lang="en-US" altLang="zh-CN" sz="2000" b="0" i="1" smtClean="0">
                                        <a:solidFill>
                                          <a:schemeClr val="bg1"/>
                                        </a:solidFill>
                                        <a:latin typeface="Cambria Math" panose="02040503050406030204" pitchFamily="18" charset="0"/>
                                        <a:ea typeface="微软雅黑" panose="020B0503020204020204" pitchFamily="34" charset="-122"/>
                                      </a:rPr>
                                      <m:t>𝑘</m:t>
                                    </m:r>
                                  </m:sub>
                                </m:sSub>
                              </m:oMath>
                            </m:oMathPara>
                          </a14:m>
                          <a:endParaRPr lang="en-US" altLang="zh-CN"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39" name="文本框 38"/>
                        <p:cNvSpPr txBox="1">
                          <a:spLocks noRot="1" noChangeAspect="1" noMove="1" noResize="1" noEditPoints="1" noAdjustHandles="1" noChangeArrowheads="1" noChangeShapeType="1" noTextEdit="1"/>
                        </p:cNvSpPr>
                        <p:nvPr/>
                      </p:nvSpPr>
                      <p:spPr>
                        <a:xfrm>
                          <a:off x="6439572" y="2958547"/>
                          <a:ext cx="1791887" cy="1016753"/>
                        </a:xfrm>
                        <a:prstGeom prst="rect">
                          <a:avLst/>
                        </a:prstGeom>
                        <a:blipFill rotWithShape="0">
                          <a:blip r:embed="rId4"/>
                          <a:stretch>
                            <a:fillRect b="-602"/>
                          </a:stretch>
                        </a:blipFill>
                      </p:spPr>
                      <p:txBody>
                        <a:bodyPr/>
                        <a:lstStyle/>
                        <a:p>
                          <a:r>
                            <a:rPr lang="zh-CN" altLang="en-US">
                              <a:noFill/>
                            </a:rPr>
                            <a:t> </a:t>
                          </a:r>
                        </a:p>
                      </p:txBody>
                    </p:sp>
                  </mc:Fallback>
                </mc:AlternateContent>
              </p:grpSp>
              <p:grpSp>
                <p:nvGrpSpPr>
                  <p:cNvPr id="5" name="组合 4"/>
                  <p:cNvGrpSpPr/>
                  <p:nvPr/>
                </p:nvGrpSpPr>
                <p:grpSpPr>
                  <a:xfrm>
                    <a:off x="8265395" y="1397820"/>
                    <a:ext cx="1791887" cy="2355141"/>
                    <a:chOff x="8658067" y="1775454"/>
                    <a:chExt cx="1791887" cy="2355141"/>
                  </a:xfrm>
                </p:grpSpPr>
                <p:grpSp>
                  <p:nvGrpSpPr>
                    <p:cNvPr id="35" name="组合 34"/>
                    <p:cNvGrpSpPr/>
                    <p:nvPr/>
                  </p:nvGrpSpPr>
                  <p:grpSpPr>
                    <a:xfrm>
                      <a:off x="8767948" y="1775454"/>
                      <a:ext cx="1572127" cy="2355141"/>
                      <a:chOff x="8690603" y="2271068"/>
                      <a:chExt cx="1572127" cy="2355141"/>
                    </a:xfrm>
                  </p:grpSpPr>
                  <p:sp>
                    <p:nvSpPr>
                      <p:cNvPr id="11" name="矩形 10"/>
                      <p:cNvSpPr/>
                      <p:nvPr/>
                    </p:nvSpPr>
                    <p:spPr>
                      <a:xfrm>
                        <a:off x="8690603" y="2733241"/>
                        <a:ext cx="1572127" cy="1892968"/>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041338" y="2271068"/>
                        <a:ext cx="927600" cy="914360"/>
                      </a:xfrm>
                      <a:prstGeom prst="ellipse">
                        <a:avLst/>
                      </a:prstGeom>
                      <a:solidFill>
                        <a:srgbClr val="55C1E7"/>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35533" y="2497415"/>
                        <a:ext cx="1036138" cy="461665"/>
                      </a:xfrm>
                      <a:prstGeom prst="rect">
                        <a:avLst/>
                      </a:prstGeom>
                      <a:noFill/>
                    </p:spPr>
                    <p:txBody>
                      <a:bodyPr wrap="square" rtlCol="0">
                        <a:spAutoFit/>
                      </a:bodyPr>
                      <a:lstStyle/>
                      <a:p>
                        <a:r>
                          <a:rPr lang="en-US" altLang="zh-CN" sz="2400" dirty="0" err="1" smtClean="0">
                            <a:solidFill>
                              <a:schemeClr val="bg1"/>
                            </a:solidFill>
                            <a:latin typeface="微软雅黑" panose="020B0503020204020204" pitchFamily="34" charset="-122"/>
                            <a:ea typeface="微软雅黑" panose="020B0503020204020204" pitchFamily="34" charset="-122"/>
                          </a:rPr>
                          <a:t>tree</a:t>
                        </a:r>
                        <a:r>
                          <a:rPr lang="en-US" altLang="zh-CN" sz="2000" dirty="0" err="1" smtClean="0">
                            <a:solidFill>
                              <a:schemeClr val="bg1"/>
                            </a:solidFill>
                            <a:latin typeface="微软雅黑" panose="020B0503020204020204" pitchFamily="34" charset="-122"/>
                            <a:ea typeface="微软雅黑" panose="020B0503020204020204" pitchFamily="34" charset="-122"/>
                          </a:rPr>
                          <a:t>N</a:t>
                        </a:r>
                        <a:endParaRPr lang="zh-CN" altLang="en-US"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xmlns="" Requires="a14">
                    <p:sp>
                      <p:nvSpPr>
                        <p:cNvPr id="40" name="文本框 39"/>
                        <p:cNvSpPr txBox="1"/>
                        <p:nvPr/>
                      </p:nvSpPr>
                      <p:spPr>
                        <a:xfrm>
                          <a:off x="8658067" y="2916161"/>
                          <a:ext cx="1791887" cy="10167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𝑛</m:t>
                                    </m:r>
                                    <m:r>
                                      <a:rPr lang="en-US" altLang="zh-CN" sz="2000" b="0" i="1" smtClean="0">
                                        <a:solidFill>
                                          <a:schemeClr val="bg1"/>
                                        </a:solidFill>
                                        <a:latin typeface="Cambria Math" panose="02040503050406030204" pitchFamily="18" charset="0"/>
                                        <a:ea typeface="微软雅黑" panose="020B0503020204020204" pitchFamily="34" charset="-122"/>
                                      </a:rPr>
                                      <m:t>1</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𝑛</m:t>
                                    </m:r>
                                    <m:r>
                                      <a:rPr lang="en-US" altLang="zh-CN" sz="2000" b="0" i="1" smtClean="0">
                                        <a:solidFill>
                                          <a:schemeClr val="bg1"/>
                                        </a:solidFill>
                                        <a:latin typeface="Cambria Math" panose="02040503050406030204" pitchFamily="18" charset="0"/>
                                        <a:ea typeface="微软雅黑" panose="020B0503020204020204" pitchFamily="34" charset="-122"/>
                                      </a:rPr>
                                      <m:t>2</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𝑛𝑘</m:t>
                                    </m:r>
                                  </m:sub>
                                </m:sSub>
                              </m:oMath>
                            </m:oMathPara>
                          </a14:m>
                          <a:endParaRPr lang="en-US" altLang="zh-CN"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40" name="文本框 39"/>
                        <p:cNvSpPr txBox="1">
                          <a:spLocks noRot="1" noChangeAspect="1" noMove="1" noResize="1" noEditPoints="1" noAdjustHandles="1" noChangeArrowheads="1" noChangeShapeType="1" noTextEdit="1"/>
                        </p:cNvSpPr>
                        <p:nvPr/>
                      </p:nvSpPr>
                      <p:spPr>
                        <a:xfrm>
                          <a:off x="8658067" y="2916161"/>
                          <a:ext cx="1791887" cy="1016753"/>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 name="组合 5"/>
                  <p:cNvGrpSpPr/>
                  <p:nvPr/>
                </p:nvGrpSpPr>
                <p:grpSpPr>
                  <a:xfrm>
                    <a:off x="2730523" y="1305923"/>
                    <a:ext cx="1791887" cy="2386197"/>
                    <a:chOff x="4171540" y="1721761"/>
                    <a:chExt cx="1791887" cy="2386197"/>
                  </a:xfrm>
                </p:grpSpPr>
                <p:grpSp>
                  <p:nvGrpSpPr>
                    <p:cNvPr id="3" name="组合 2"/>
                    <p:cNvGrpSpPr/>
                    <p:nvPr/>
                  </p:nvGrpSpPr>
                  <p:grpSpPr>
                    <a:xfrm>
                      <a:off x="4171540" y="1721761"/>
                      <a:ext cx="1791887" cy="2386197"/>
                      <a:chOff x="4171540" y="1721761"/>
                      <a:chExt cx="1791887" cy="2386197"/>
                    </a:xfrm>
                  </p:grpSpPr>
                  <p:grpSp>
                    <p:nvGrpSpPr>
                      <p:cNvPr id="33" name="组合 32"/>
                      <p:cNvGrpSpPr/>
                      <p:nvPr/>
                    </p:nvGrpSpPr>
                    <p:grpSpPr>
                      <a:xfrm>
                        <a:off x="4281422" y="1721761"/>
                        <a:ext cx="1572127" cy="2386197"/>
                        <a:chOff x="4225288" y="2240012"/>
                        <a:chExt cx="1572127" cy="2386197"/>
                      </a:xfrm>
                    </p:grpSpPr>
                    <p:sp>
                      <p:nvSpPr>
                        <p:cNvPr id="12" name="矩形 11"/>
                        <p:cNvSpPr/>
                        <p:nvPr/>
                      </p:nvSpPr>
                      <p:spPr>
                        <a:xfrm>
                          <a:off x="4225288" y="2733241"/>
                          <a:ext cx="1572127" cy="1892968"/>
                        </a:xfrm>
                        <a:prstGeom prst="rect">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20214" y="2240012"/>
                          <a:ext cx="927600" cy="914360"/>
                        </a:xfrm>
                        <a:prstGeom prst="ellipse">
                          <a:avLst/>
                        </a:prstGeom>
                        <a:solidFill>
                          <a:srgbClr val="93B78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xmlns="" Requires="a14">
                      <p:sp>
                        <p:nvSpPr>
                          <p:cNvPr id="38" name="文本框 37"/>
                          <p:cNvSpPr txBox="1"/>
                          <p:nvPr/>
                        </p:nvSpPr>
                        <p:spPr>
                          <a:xfrm>
                            <a:off x="4171540" y="2958546"/>
                            <a:ext cx="1791887" cy="10167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21</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22</m:t>
                                      </m:r>
                                    </m:sub>
                                  </m:sSub>
                                </m:oMath>
                              </m:oMathPara>
                            </a14:m>
                            <a:endParaRPr lang="en-US" altLang="zh-CN" sz="2000" dirty="0" smtClean="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i="1">
                                          <a:solidFill>
                                            <a:schemeClr val="bg1"/>
                                          </a:solidFill>
                                          <a:latin typeface="Cambria Math" panose="02040503050406030204" pitchFamily="18" charset="0"/>
                                          <a:ea typeface="微软雅黑" panose="020B0503020204020204" pitchFamily="34" charset="-122"/>
                                        </a:rPr>
                                        <m:t>𝑣𝑎𝑟𝑖𝑎𝑏𝑙𝑒</m:t>
                                      </m:r>
                                    </m:e>
                                    <m:sub>
                                      <m:r>
                                        <a:rPr lang="en-US" altLang="zh-CN" sz="2000" b="0" i="1" smtClean="0">
                                          <a:solidFill>
                                            <a:schemeClr val="bg1"/>
                                          </a:solidFill>
                                          <a:latin typeface="Cambria Math" panose="02040503050406030204" pitchFamily="18" charset="0"/>
                                          <a:ea typeface="微软雅黑" panose="020B0503020204020204" pitchFamily="34" charset="-122"/>
                                        </a:rPr>
                                        <m:t>2</m:t>
                                      </m:r>
                                      <m:r>
                                        <a:rPr lang="en-US" altLang="zh-CN" sz="2000" b="0" i="1" smtClean="0">
                                          <a:solidFill>
                                            <a:schemeClr val="bg1"/>
                                          </a:solidFill>
                                          <a:latin typeface="Cambria Math" panose="02040503050406030204" pitchFamily="18" charset="0"/>
                                          <a:ea typeface="微软雅黑" panose="020B0503020204020204" pitchFamily="34" charset="-122"/>
                                        </a:rPr>
                                        <m:t>𝑘</m:t>
                                      </m:r>
                                    </m:sub>
                                  </m:sSub>
                                </m:oMath>
                              </m:oMathPara>
                            </a14:m>
                            <a:endParaRPr lang="en-US" altLang="zh-CN"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38" name="文本框 37"/>
                          <p:cNvSpPr txBox="1">
                            <a:spLocks noRot="1" noChangeAspect="1" noMove="1" noResize="1" noEditPoints="1" noAdjustHandles="1" noChangeArrowheads="1" noChangeShapeType="1" noTextEdit="1"/>
                          </p:cNvSpPr>
                          <p:nvPr/>
                        </p:nvSpPr>
                        <p:spPr>
                          <a:xfrm>
                            <a:off x="4171540" y="2958546"/>
                            <a:ext cx="1791887" cy="1016753"/>
                          </a:xfrm>
                          <a:prstGeom prst="rect">
                            <a:avLst/>
                          </a:prstGeom>
                          <a:blipFill rotWithShape="0">
                            <a:blip r:embed="rId6"/>
                            <a:stretch>
                              <a:fillRect b="-602"/>
                            </a:stretch>
                          </a:blipFill>
                        </p:spPr>
                        <p:txBody>
                          <a:bodyPr/>
                          <a:lstStyle/>
                          <a:p>
                            <a:r>
                              <a:rPr lang="zh-CN" altLang="en-US">
                                <a:noFill/>
                              </a:rPr>
                              <a:t> </a:t>
                            </a:r>
                          </a:p>
                        </p:txBody>
                      </p:sp>
                    </mc:Fallback>
                  </mc:AlternateContent>
                </p:grpSp>
                <p:sp>
                  <p:nvSpPr>
                    <p:cNvPr id="41" name="文本框 40"/>
                    <p:cNvSpPr txBox="1"/>
                    <p:nvPr/>
                  </p:nvSpPr>
                  <p:spPr>
                    <a:xfrm>
                      <a:off x="4647449" y="2031086"/>
                      <a:ext cx="856499"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tree2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4803449" y="2321079"/>
                    <a:ext cx="805447" cy="461665"/>
                  </a:xfrm>
                  <a:prstGeom prst="rect">
                    <a:avLst/>
                  </a:prstGeom>
                  <a:noFill/>
                </p:spPr>
                <p:txBody>
                  <a:bodyPr wrap="square" rtlCol="0">
                    <a:spAutoFit/>
                  </a:bodyPr>
                  <a:lstStyle/>
                  <a:p>
                    <a:r>
                      <a:rPr lang="en-US" altLang="zh-CN" sz="2400" b="1" dirty="0" smtClean="0"/>
                      <a:t>…  …</a:t>
                    </a:r>
                    <a:endParaRPr lang="zh-CN" altLang="en-US" sz="2400" b="1" dirty="0"/>
                  </a:p>
                </p:txBody>
              </p:sp>
              <p:sp>
                <p:nvSpPr>
                  <p:cNvPr id="24" name="文本框 23"/>
                  <p:cNvSpPr txBox="1"/>
                  <p:nvPr/>
                </p:nvSpPr>
                <p:spPr>
                  <a:xfrm>
                    <a:off x="9990049" y="2672592"/>
                    <a:ext cx="354227" cy="769441"/>
                  </a:xfrm>
                  <a:prstGeom prst="rect">
                    <a:avLst/>
                  </a:prstGeom>
                  <a:noFill/>
                </p:spPr>
                <p:txBody>
                  <a:bodyPr wrap="square" rtlCol="0">
                    <a:spAutoFit/>
                  </a:bodyPr>
                  <a:lstStyle/>
                  <a:p>
                    <a:r>
                      <a:rPr lang="en-US" altLang="zh-CN" sz="4400" dirty="0" smtClean="0"/>
                      <a:t>}</a:t>
                    </a:r>
                    <a:endParaRPr lang="zh-CN" altLang="en-US" sz="4400" dirty="0"/>
                  </a:p>
                </p:txBody>
              </p:sp>
              <p:sp>
                <p:nvSpPr>
                  <p:cNvPr id="26" name="文本框 25"/>
                  <p:cNvSpPr txBox="1"/>
                  <p:nvPr/>
                </p:nvSpPr>
                <p:spPr>
                  <a:xfrm>
                    <a:off x="10530977" y="2603550"/>
                    <a:ext cx="1622854" cy="646331"/>
                  </a:xfrm>
                  <a:prstGeom prst="rect">
                    <a:avLst/>
                  </a:prstGeom>
                  <a:noFill/>
                </p:spPr>
                <p:txBody>
                  <a:bodyPr wrap="square" rtlCol="0">
                    <a:spAutoFit/>
                  </a:bodyPr>
                  <a:lstStyle/>
                  <a:p>
                    <a:r>
                      <a:rPr lang="en-US" altLang="zh-CN" dirty="0"/>
                      <a:t>Selected </a:t>
                    </a:r>
                    <a:r>
                      <a:rPr lang="en-US" altLang="zh-CN" dirty="0" smtClean="0"/>
                      <a:t>by </a:t>
                    </a:r>
                    <a:r>
                      <a:rPr lang="en-US" altLang="zh-CN" dirty="0" err="1" smtClean="0"/>
                      <a:t>gini</a:t>
                    </a:r>
                    <a:r>
                      <a:rPr lang="en-US" altLang="zh-CN" dirty="0"/>
                      <a:t>-</a:t>
                    </a:r>
                    <a:r>
                      <a:rPr lang="en-US" altLang="zh-CN" dirty="0" smtClean="0"/>
                      <a:t>coefficient</a:t>
                    </a:r>
                    <a:endParaRPr lang="zh-CN" altLang="en-US" dirty="0"/>
                  </a:p>
                </p:txBody>
              </p:sp>
            </p:grpSp>
            <p:grpSp>
              <p:nvGrpSpPr>
                <p:cNvPr id="62" name="组合 61"/>
                <p:cNvGrpSpPr/>
                <p:nvPr/>
              </p:nvGrpSpPr>
              <p:grpSpPr>
                <a:xfrm>
                  <a:off x="4222357" y="1090002"/>
                  <a:ext cx="2099316" cy="543697"/>
                  <a:chOff x="4222357" y="1090002"/>
                  <a:chExt cx="2099316" cy="543697"/>
                </a:xfrm>
              </p:grpSpPr>
              <p:sp>
                <p:nvSpPr>
                  <p:cNvPr id="42" name="椭圆 41"/>
                  <p:cNvSpPr/>
                  <p:nvPr/>
                </p:nvSpPr>
                <p:spPr>
                  <a:xfrm>
                    <a:off x="4222357" y="1090002"/>
                    <a:ext cx="2099316" cy="54369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818934" y="1139017"/>
                    <a:ext cx="906162" cy="369332"/>
                  </a:xfrm>
                  <a:prstGeom prst="rect">
                    <a:avLst/>
                  </a:prstGeom>
                  <a:noFill/>
                </p:spPr>
                <p:txBody>
                  <a:bodyPr wrap="square" rtlCol="0">
                    <a:spAutoFit/>
                  </a:bodyPr>
                  <a:lstStyle/>
                  <a:p>
                    <a:r>
                      <a:rPr lang="en-US" altLang="zh-CN" dirty="0" smtClean="0"/>
                      <a:t>Sample</a:t>
                    </a:r>
                    <a:endParaRPr lang="zh-CN" altLang="en-US" dirty="0"/>
                  </a:p>
                </p:txBody>
              </p:sp>
            </p:grpSp>
            <p:cxnSp>
              <p:nvCxnSpPr>
                <p:cNvPr id="47" name="直接箭头连接符 46"/>
                <p:cNvCxnSpPr>
                  <a:stCxn id="42" idx="3"/>
                  <a:endCxn id="13" idx="7"/>
                </p:cNvCxnSpPr>
                <p:nvPr/>
              </p:nvCxnSpPr>
              <p:spPr>
                <a:xfrm flipH="1">
                  <a:off x="1836667" y="1554076"/>
                  <a:ext cx="2693128" cy="72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964833" y="1633699"/>
                  <a:ext cx="1330188" cy="63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2" idx="4"/>
                  <a:endCxn id="14" idx="1"/>
                </p:cNvCxnSpPr>
                <p:nvPr/>
              </p:nvCxnSpPr>
              <p:spPr>
                <a:xfrm>
                  <a:off x="5272015" y="1633699"/>
                  <a:ext cx="1283423" cy="73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2" idx="5"/>
                  <a:endCxn id="15" idx="1"/>
                </p:cNvCxnSpPr>
                <p:nvPr/>
              </p:nvCxnSpPr>
              <p:spPr>
                <a:xfrm>
                  <a:off x="6014235" y="1554076"/>
                  <a:ext cx="2862360" cy="80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xmlns="" Requires="a14">
              <p:sp>
                <p:nvSpPr>
                  <p:cNvPr id="61" name="文本框 60"/>
                  <p:cNvSpPr txBox="1"/>
                  <p:nvPr/>
                </p:nvSpPr>
                <p:spPr>
                  <a:xfrm>
                    <a:off x="2855145" y="1825208"/>
                    <a:ext cx="6415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61" name="文本框 60"/>
                  <p:cNvSpPr txBox="1">
                    <a:spLocks noRot="1" noChangeAspect="1" noMove="1" noResize="1" noEditPoints="1" noAdjustHandles="1" noChangeArrowheads="1" noChangeShapeType="1" noTextEdit="1"/>
                  </p:cNvSpPr>
                  <p:nvPr/>
                </p:nvSpPr>
                <p:spPr>
                  <a:xfrm>
                    <a:off x="2855145" y="1825208"/>
                    <a:ext cx="641565" cy="36933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4" name="矩形 63"/>
                  <p:cNvSpPr/>
                  <p:nvPr/>
                </p:nvSpPr>
                <p:spPr>
                  <a:xfrm>
                    <a:off x="5759541" y="1952434"/>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3</m:t>
                              </m:r>
                            </m:sub>
                          </m:sSub>
                        </m:oMath>
                      </m:oMathPara>
                    </a14:m>
                    <a:endParaRPr lang="zh-CN" altLang="en-US" dirty="0"/>
                  </a:p>
                </p:txBody>
              </p:sp>
            </mc:Choice>
            <mc:Fallback>
              <p:sp>
                <p:nvSpPr>
                  <p:cNvPr id="64" name="矩形 63"/>
                  <p:cNvSpPr>
                    <a:spLocks noRot="1" noChangeAspect="1" noMove="1" noResize="1" noEditPoints="1" noAdjustHandles="1" noChangeArrowheads="1" noChangeShapeType="1" noTextEdit="1"/>
                  </p:cNvSpPr>
                  <p:nvPr/>
                </p:nvSpPr>
                <p:spPr>
                  <a:xfrm>
                    <a:off x="5759541" y="1952434"/>
                    <a:ext cx="477951"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5" name="矩形 64"/>
                  <p:cNvSpPr/>
                  <p:nvPr/>
                </p:nvSpPr>
                <p:spPr>
                  <a:xfrm>
                    <a:off x="7281605" y="1950135"/>
                    <a:ext cx="4920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65" name="矩形 64"/>
                  <p:cNvSpPr>
                    <a:spLocks noRot="1" noChangeAspect="1" noMove="1" noResize="1" noEditPoints="1" noAdjustHandles="1" noChangeArrowheads="1" noChangeShapeType="1" noTextEdit="1"/>
                  </p:cNvSpPr>
                  <p:nvPr/>
                </p:nvSpPr>
                <p:spPr>
                  <a:xfrm>
                    <a:off x="7281605" y="1950135"/>
                    <a:ext cx="492058" cy="369332"/>
                  </a:xfrm>
                  <a:prstGeom prst="rect">
                    <a:avLst/>
                  </a:prstGeom>
                  <a:blipFill rotWithShape="0">
                    <a:blip r:embed="rId9"/>
                    <a:stretch>
                      <a:fillRect/>
                    </a:stretch>
                  </a:blipFill>
                </p:spPr>
                <p:txBody>
                  <a:bodyPr/>
                  <a:lstStyle/>
                  <a:p>
                    <a:r>
                      <a:rPr lang="zh-CN" altLang="en-US">
                        <a:noFill/>
                      </a:rPr>
                      <a:t> </a:t>
                    </a:r>
                  </a:p>
                </p:txBody>
              </p:sp>
            </mc:Fallback>
          </mc:AlternateContent>
        </p:grpSp>
        <p:grpSp>
          <p:nvGrpSpPr>
            <p:cNvPr id="71" name="组合 70"/>
            <p:cNvGrpSpPr/>
            <p:nvPr/>
          </p:nvGrpSpPr>
          <p:grpSpPr>
            <a:xfrm>
              <a:off x="4623020" y="5396974"/>
              <a:ext cx="1593154" cy="667265"/>
              <a:chOff x="4712043" y="5115697"/>
              <a:chExt cx="1593154" cy="667265"/>
            </a:xfrm>
          </p:grpSpPr>
          <p:sp>
            <p:nvSpPr>
              <p:cNvPr id="69" name="矩形 68"/>
              <p:cNvSpPr/>
              <p:nvPr/>
            </p:nvSpPr>
            <p:spPr>
              <a:xfrm>
                <a:off x="4712043" y="5115697"/>
                <a:ext cx="1525449" cy="66726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789436" y="5264663"/>
                <a:ext cx="1515761" cy="369332"/>
              </a:xfrm>
              <a:prstGeom prst="rect">
                <a:avLst/>
              </a:prstGeom>
              <a:noFill/>
            </p:spPr>
            <p:txBody>
              <a:bodyPr wrap="square" rtlCol="0">
                <a:spAutoFit/>
              </a:bodyPr>
              <a:lstStyle/>
              <a:p>
                <a:r>
                  <a:rPr lang="en-US" altLang="zh-CN" dirty="0" smtClean="0"/>
                  <a:t>New Sample</a:t>
                </a:r>
                <a:endParaRPr lang="zh-CN" altLang="en-US" dirty="0"/>
              </a:p>
            </p:txBody>
          </p:sp>
        </p:grpSp>
        <p:cxnSp>
          <p:nvCxnSpPr>
            <p:cNvPr id="73" name="直接箭头连接符 72"/>
            <p:cNvCxnSpPr>
              <a:stCxn id="9" idx="2"/>
              <a:endCxn id="69" idx="0"/>
            </p:cNvCxnSpPr>
            <p:nvPr/>
          </p:nvCxnSpPr>
          <p:spPr>
            <a:xfrm>
              <a:off x="1508712" y="4515076"/>
              <a:ext cx="3877033" cy="881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12" idx="2"/>
              <a:endCxn id="69" idx="0"/>
            </p:cNvCxnSpPr>
            <p:nvPr/>
          </p:nvCxnSpPr>
          <p:spPr>
            <a:xfrm>
              <a:off x="3641209" y="4524142"/>
              <a:ext cx="1744536" cy="87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0" idx="2"/>
              <a:endCxn id="69" idx="0"/>
            </p:cNvCxnSpPr>
            <p:nvPr/>
          </p:nvCxnSpPr>
          <p:spPr>
            <a:xfrm flipH="1">
              <a:off x="5385745" y="4607620"/>
              <a:ext cx="1497650" cy="78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1" idx="2"/>
              <a:endCxn id="69" idx="0"/>
            </p:cNvCxnSpPr>
            <p:nvPr/>
          </p:nvCxnSpPr>
          <p:spPr>
            <a:xfrm flipH="1">
              <a:off x="5385745" y="4584983"/>
              <a:ext cx="3790335" cy="81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6529167" y="5345885"/>
              <a:ext cx="354227" cy="769441"/>
            </a:xfrm>
            <a:prstGeom prst="rect">
              <a:avLst/>
            </a:prstGeom>
            <a:noFill/>
          </p:spPr>
          <p:txBody>
            <a:bodyPr wrap="square" rtlCol="0">
              <a:spAutoFit/>
            </a:bodyPr>
            <a:lstStyle/>
            <a:p>
              <a:r>
                <a:rPr lang="en-US" altLang="zh-CN" sz="4400" dirty="0" smtClean="0"/>
                <a:t>}</a:t>
              </a:r>
              <a:endParaRPr lang="zh-CN" altLang="en-US" sz="4400" dirty="0"/>
            </a:p>
          </p:txBody>
        </p:sp>
        <p:sp>
          <p:nvSpPr>
            <p:cNvPr id="81" name="文本框 80"/>
            <p:cNvSpPr txBox="1"/>
            <p:nvPr/>
          </p:nvSpPr>
          <p:spPr>
            <a:xfrm>
              <a:off x="6962236" y="5591785"/>
              <a:ext cx="1622854" cy="400110"/>
            </a:xfrm>
            <a:prstGeom prst="rect">
              <a:avLst/>
            </a:prstGeom>
            <a:noFill/>
          </p:spPr>
          <p:txBody>
            <a:bodyPr wrap="square" rtlCol="0">
              <a:spAutoFit/>
            </a:bodyPr>
            <a:lstStyle/>
            <a:p>
              <a:r>
                <a:rPr lang="en-US" altLang="zh-CN" sz="2000" dirty="0" smtClean="0"/>
                <a:t>Vote</a:t>
              </a:r>
              <a:endParaRPr lang="zh-CN" altLang="en-US" sz="2000" dirty="0"/>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769393" y="1948614"/>
            <a:ext cx="2383826"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AUC:1</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Random Forest</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845209" y="3689202"/>
            <a:ext cx="4777451" cy="1763840"/>
            <a:chOff x="6845209" y="3306649"/>
            <a:chExt cx="4777451" cy="1763840"/>
          </a:xfrm>
        </p:grpSpPr>
        <p:sp>
          <p:nvSpPr>
            <p:cNvPr id="42" name="文本框 41"/>
            <p:cNvSpPr txBox="1"/>
            <p:nvPr/>
          </p:nvSpPr>
          <p:spPr>
            <a:xfrm>
              <a:off x="7949638" y="4608824"/>
              <a:ext cx="3673022" cy="461665"/>
            </a:xfrm>
            <a:prstGeom prst="rect">
              <a:avLst/>
            </a:prstGeom>
            <a:noFill/>
          </p:spPr>
          <p:txBody>
            <a:bodyPr wrap="square" rtlCol="0">
              <a:spAutoFit/>
            </a:bodyPr>
            <a:lstStyle/>
            <a:p>
              <a:r>
                <a:rPr lang="en-US" altLang="zh-CN" sz="2400" dirty="0" smtClean="0">
                  <a:solidFill>
                    <a:srgbClr val="595E64"/>
                  </a:solidFill>
                  <a:latin typeface="微软雅黑" panose="020B0503020204020204" pitchFamily="34" charset="-122"/>
                  <a:ea typeface="微软雅黑" panose="020B0503020204020204" pitchFamily="34" charset="-122"/>
                </a:rPr>
                <a:t>Are not equal</a:t>
              </a:r>
            </a:p>
          </p:txBody>
        </p:sp>
        <p:sp>
          <p:nvSpPr>
            <p:cNvPr id="3" name="矩形 2"/>
            <p:cNvSpPr/>
            <p:nvPr/>
          </p:nvSpPr>
          <p:spPr>
            <a:xfrm>
              <a:off x="9469120" y="3319098"/>
              <a:ext cx="189992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595E64"/>
                  </a:solidFill>
                  <a:latin typeface="微软雅黑" panose="020B0503020204020204" pitchFamily="34" charset="-122"/>
                  <a:ea typeface="微软雅黑" panose="020B0503020204020204" pitchFamily="34" charset="-122"/>
                </a:rPr>
                <a:t>The cost of FP </a:t>
              </a:r>
            </a:p>
          </p:txBody>
        </p:sp>
        <p:sp>
          <p:nvSpPr>
            <p:cNvPr id="20" name="矩形 19"/>
            <p:cNvSpPr/>
            <p:nvPr/>
          </p:nvSpPr>
          <p:spPr>
            <a:xfrm>
              <a:off x="6845209" y="3306649"/>
              <a:ext cx="189992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rgbClr val="595E64"/>
                  </a:solidFill>
                  <a:latin typeface="微软雅黑" panose="020B0503020204020204" pitchFamily="34" charset="-122"/>
                  <a:ea typeface="微软雅黑" panose="020B0503020204020204" pitchFamily="34" charset="-122"/>
                </a:rPr>
                <a:t>The cost of FN</a:t>
              </a:r>
              <a:endParaRPr lang="en-US" altLang="zh-CN" dirty="0">
                <a:solidFill>
                  <a:srgbClr val="595E64"/>
                </a:solidFill>
                <a:latin typeface="微软雅黑" panose="020B0503020204020204" pitchFamily="34" charset="-122"/>
                <a:ea typeface="微软雅黑" panose="020B0503020204020204" pitchFamily="34" charset="-122"/>
              </a:endParaRPr>
            </a:p>
          </p:txBody>
        </p:sp>
        <p:cxnSp>
          <p:nvCxnSpPr>
            <p:cNvPr id="6" name="直接箭头连接符 5"/>
            <p:cNvCxnSpPr>
              <a:stCxn id="20" idx="2"/>
            </p:cNvCxnSpPr>
            <p:nvPr/>
          </p:nvCxnSpPr>
          <p:spPr>
            <a:xfrm>
              <a:off x="7795169" y="3774009"/>
              <a:ext cx="1145631" cy="83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 idx="2"/>
            </p:cNvCxnSpPr>
            <p:nvPr/>
          </p:nvCxnSpPr>
          <p:spPr>
            <a:xfrm flipH="1">
              <a:off x="9153219" y="3786458"/>
              <a:ext cx="1265861" cy="82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243862" y="1406125"/>
            <a:ext cx="6163535" cy="4105848"/>
          </a:xfrm>
          <a:prstGeom prst="rect">
            <a:avLst/>
          </a:prstGeom>
        </p:spPr>
      </p:pic>
      <p:sp>
        <p:nvSpPr>
          <p:cNvPr id="10" name="文本框 9"/>
          <p:cNvSpPr txBox="1"/>
          <p:nvPr/>
        </p:nvSpPr>
        <p:spPr>
          <a:xfrm>
            <a:off x="6769393" y="2832535"/>
            <a:ext cx="3673022" cy="461665"/>
          </a:xfrm>
          <a:prstGeom prst="rect">
            <a:avLst/>
          </a:prstGeom>
          <a:noFill/>
        </p:spPr>
        <p:txBody>
          <a:bodyPr wrap="square" rtlCol="0">
            <a:spAutoFit/>
          </a:bodyPr>
          <a:lstStyle/>
          <a:p>
            <a:r>
              <a:rPr lang="en-US" altLang="zh-CN" sz="2400" dirty="0" smtClean="0">
                <a:solidFill>
                  <a:srgbClr val="595E64"/>
                </a:solidFill>
                <a:latin typeface="微软雅黑" panose="020B0503020204020204" pitchFamily="34" charset="-122"/>
                <a:ea typeface="微软雅黑" panose="020B0503020204020204" pitchFamily="34" charset="-122"/>
              </a:rPr>
              <a:t>Almost no mistake</a:t>
            </a: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2705100"/>
            <a:ext cx="4114800"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CONTENTS</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400000" flipH="1">
            <a:off x="4551880" y="7274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778237" y="669795"/>
            <a:ext cx="3505200" cy="584775"/>
          </a:xfrm>
          <a:prstGeom prst="rect">
            <a:avLst/>
          </a:prstGeom>
          <a:noFill/>
        </p:spPr>
        <p:txBody>
          <a:bodyPr wrap="square" rtlCol="0">
            <a:spAutoFit/>
          </a:bodyPr>
          <a:lstStyle/>
          <a:p>
            <a:r>
              <a:rPr lang="en-US" altLang="zh-CN" sz="3200" b="1" dirty="0" smtClean="0">
                <a:solidFill>
                  <a:srgbClr val="595E64"/>
                </a:solidFill>
                <a:latin typeface="微软雅黑" panose="020B0503020204020204" pitchFamily="34" charset="-122"/>
                <a:ea typeface="微软雅黑" panose="020B0503020204020204" pitchFamily="34" charset="-122"/>
              </a:rPr>
              <a:t>   PART ONE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142726" y="1816328"/>
            <a:ext cx="2683525" cy="584775"/>
          </a:xfrm>
          <a:prstGeom prst="rect">
            <a:avLst/>
          </a:prstGeom>
          <a:noFill/>
        </p:spPr>
        <p:txBody>
          <a:bodyPr wrap="square" rtlCol="0">
            <a:spAutoFit/>
          </a:bodyPr>
          <a:lstStyle/>
          <a:p>
            <a:r>
              <a:rPr lang="en-US" altLang="zh-CN" sz="3200" b="1" dirty="0">
                <a:solidFill>
                  <a:srgbClr val="595E64"/>
                </a:solidFill>
                <a:latin typeface="微软雅黑" panose="020B0503020204020204" pitchFamily="34" charset="-122"/>
                <a:ea typeface="微软雅黑" panose="020B0503020204020204" pitchFamily="34" charset="-122"/>
              </a:rPr>
              <a:t>PART </a:t>
            </a:r>
            <a:r>
              <a:rPr lang="en-US" altLang="zh-CN" sz="3200" b="1" dirty="0" smtClean="0">
                <a:solidFill>
                  <a:srgbClr val="595E64"/>
                </a:solidFill>
                <a:latin typeface="微软雅黑" panose="020B0503020204020204" pitchFamily="34" charset="-122"/>
                <a:ea typeface="微软雅黑" panose="020B0503020204020204" pitchFamily="34" charset="-122"/>
              </a:rPr>
              <a:t>TWO</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696200" y="1838389"/>
            <a:ext cx="3173963" cy="52322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 </a:t>
            </a:r>
            <a:r>
              <a:rPr lang="en-US" altLang="zh-CN" sz="2800" dirty="0" smtClean="0">
                <a:solidFill>
                  <a:srgbClr val="595E64"/>
                </a:solidFill>
                <a:latin typeface="微软雅黑" panose="020B0503020204020204" pitchFamily="34" charset="-122"/>
                <a:ea typeface="微软雅黑" panose="020B0503020204020204" pitchFamily="34" charset="-122"/>
              </a:rPr>
              <a:t>Data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551880" y="1874024"/>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42727" y="2992329"/>
            <a:ext cx="2776220" cy="584775"/>
          </a:xfrm>
          <a:prstGeom prst="rect">
            <a:avLst/>
          </a:prstGeom>
          <a:noFill/>
        </p:spPr>
        <p:txBody>
          <a:bodyPr wrap="square" rtlCol="0">
            <a:spAutoFit/>
          </a:bodyPr>
          <a:lstStyle/>
          <a:p>
            <a:r>
              <a:rPr lang="en-US" altLang="zh-CN" sz="3200" b="1" dirty="0">
                <a:solidFill>
                  <a:srgbClr val="595E64"/>
                </a:solidFill>
                <a:latin typeface="微软雅黑" panose="020B0503020204020204" pitchFamily="34" charset="-122"/>
                <a:ea typeface="微软雅黑" panose="020B0503020204020204" pitchFamily="34" charset="-122"/>
              </a:rPr>
              <a:t>PART </a:t>
            </a:r>
            <a:r>
              <a:rPr lang="en-US" altLang="zh-CN" sz="3200" b="1" dirty="0" smtClean="0">
                <a:solidFill>
                  <a:srgbClr val="595E64"/>
                </a:solidFill>
                <a:latin typeface="微软雅黑" panose="020B0503020204020204" pitchFamily="34" charset="-122"/>
                <a:ea typeface="微软雅黑" panose="020B0503020204020204" pitchFamily="34" charset="-122"/>
              </a:rPr>
              <a:t>THREE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826251" y="3012883"/>
            <a:ext cx="2821022" cy="52322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Other models </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flipH="1">
            <a:off x="4551880" y="3058657"/>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142726" y="4195461"/>
            <a:ext cx="2540822" cy="584775"/>
          </a:xfrm>
          <a:prstGeom prst="rect">
            <a:avLst/>
          </a:prstGeom>
          <a:noFill/>
        </p:spPr>
        <p:txBody>
          <a:bodyPr wrap="square" rtlCol="0">
            <a:spAutoFit/>
          </a:bodyPr>
          <a:lstStyle/>
          <a:p>
            <a:r>
              <a:rPr lang="en-US" altLang="zh-CN" sz="3200" b="1" dirty="0">
                <a:solidFill>
                  <a:srgbClr val="595E64"/>
                </a:solidFill>
                <a:latin typeface="微软雅黑" panose="020B0503020204020204" pitchFamily="34" charset="-122"/>
                <a:ea typeface="微软雅黑" panose="020B0503020204020204" pitchFamily="34" charset="-122"/>
              </a:rPr>
              <a:t>PART </a:t>
            </a:r>
            <a:r>
              <a:rPr lang="en-US" altLang="zh-CN" sz="3200" b="1" dirty="0" smtClean="0">
                <a:solidFill>
                  <a:srgbClr val="595E64"/>
                </a:solidFill>
                <a:latin typeface="微软雅黑" panose="020B0503020204020204" pitchFamily="34" charset="-122"/>
                <a:ea typeface="微软雅黑" panose="020B0503020204020204" pitchFamily="34" charset="-122"/>
              </a:rPr>
              <a:t>FOUR</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26250" y="4213774"/>
            <a:ext cx="3043911" cy="52322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Survival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551880" y="4255990"/>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96200" y="482601"/>
            <a:ext cx="4248150" cy="954107"/>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Data Visualization and Data Preprocessing</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5142726" y="5274961"/>
            <a:ext cx="2540822" cy="584775"/>
          </a:xfrm>
          <a:prstGeom prst="rect">
            <a:avLst/>
          </a:prstGeom>
          <a:noFill/>
        </p:spPr>
        <p:txBody>
          <a:bodyPr wrap="square" rtlCol="0">
            <a:spAutoFit/>
          </a:bodyPr>
          <a:lstStyle/>
          <a:p>
            <a:r>
              <a:rPr lang="en-US" altLang="zh-CN" sz="3200" b="1" dirty="0">
                <a:solidFill>
                  <a:srgbClr val="595E64"/>
                </a:solidFill>
                <a:latin typeface="微软雅黑" panose="020B0503020204020204" pitchFamily="34" charset="-122"/>
                <a:ea typeface="微软雅黑" panose="020B0503020204020204" pitchFamily="34" charset="-122"/>
              </a:rPr>
              <a:t>PART </a:t>
            </a:r>
            <a:r>
              <a:rPr lang="en-US" altLang="zh-CN" sz="3200" b="1" dirty="0" smtClean="0">
                <a:solidFill>
                  <a:srgbClr val="595E64"/>
                </a:solidFill>
                <a:latin typeface="微软雅黑" panose="020B0503020204020204" pitchFamily="34" charset="-122"/>
                <a:ea typeface="微软雅黑" panose="020B0503020204020204" pitchFamily="34" charset="-122"/>
              </a:rPr>
              <a:t>FIVE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3" name="文本框 21"/>
          <p:cNvSpPr txBox="1"/>
          <p:nvPr/>
        </p:nvSpPr>
        <p:spPr>
          <a:xfrm>
            <a:off x="7826250" y="5293274"/>
            <a:ext cx="3043911"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Conclusion</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4" name="等腰三角形 23"/>
          <p:cNvSpPr/>
          <p:nvPr/>
        </p:nvSpPr>
        <p:spPr>
          <a:xfrm rot="5400000" flipH="1">
            <a:off x="4551880" y="5335490"/>
            <a:ext cx="519388" cy="452119"/>
          </a:xfrm>
          <a:prstGeom prst="triangle">
            <a:avLst/>
          </a:prstGeom>
          <a:solidFill>
            <a:srgbClr val="4FC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5" y="2106679"/>
            <a:ext cx="3863123" cy="3237481"/>
            <a:chOff x="881597" y="1314199"/>
            <a:chExt cx="4644572" cy="4064000"/>
          </a:xfrm>
        </p:grpSpPr>
        <p:sp>
          <p:nvSpPr>
            <p:cNvPr id="9" name="矩形 8"/>
            <p:cNvSpPr/>
            <p:nvPr/>
          </p:nvSpPr>
          <p:spPr>
            <a:xfrm>
              <a:off x="881597" y="3346199"/>
              <a:ext cx="2322286" cy="2032000"/>
            </a:xfrm>
            <a:prstGeom prst="rect">
              <a:avLst/>
            </a:prstGeom>
            <a:solidFill>
              <a:srgbClr val="1B90A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Cost = 10</a:t>
              </a:r>
              <a:endParaRPr lang="zh-CN" altLang="en-US" dirty="0"/>
            </a:p>
          </p:txBody>
        </p:sp>
        <p:sp>
          <p:nvSpPr>
            <p:cNvPr id="11" name="矩形 10"/>
            <p:cNvSpPr/>
            <p:nvPr/>
          </p:nvSpPr>
          <p:spPr>
            <a:xfrm>
              <a:off x="3203883" y="1314199"/>
              <a:ext cx="2322286" cy="2032000"/>
            </a:xfrm>
            <a:prstGeom prst="rect">
              <a:avLst/>
            </a:prstGeom>
            <a:solidFill>
              <a:srgbClr val="55C1E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Cost = 1</a:t>
              </a:r>
              <a:endParaRPr lang="zh-CN" altLang="en-US" dirty="0"/>
            </a:p>
          </p:txBody>
        </p:sp>
        <p:sp>
          <p:nvSpPr>
            <p:cNvPr id="12" name="矩形 11"/>
            <p:cNvSpPr/>
            <p:nvPr/>
          </p:nvSpPr>
          <p:spPr>
            <a:xfrm>
              <a:off x="3203883" y="3346199"/>
              <a:ext cx="2322286" cy="2032000"/>
            </a:xfrm>
            <a:prstGeom prst="rect">
              <a:avLst/>
            </a:prstGeom>
            <a:solidFill>
              <a:srgbClr val="FDCD5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Cost = 0</a:t>
              </a:r>
              <a:endParaRPr lang="zh-CN" altLang="en-US" dirty="0"/>
            </a:p>
          </p:txBody>
        </p:sp>
        <p:sp>
          <p:nvSpPr>
            <p:cNvPr id="10" name="矩形 9"/>
            <p:cNvSpPr/>
            <p:nvPr/>
          </p:nvSpPr>
          <p:spPr>
            <a:xfrm>
              <a:off x="881597" y="1314199"/>
              <a:ext cx="2322286" cy="2032000"/>
            </a:xfrm>
            <a:prstGeom prst="rect">
              <a:avLst/>
            </a:prstGeom>
            <a:solidFill>
              <a:srgbClr val="93B78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Cost = 0</a:t>
              </a:r>
              <a:endParaRPr lang="zh-CN" altLang="en-US" dirty="0"/>
            </a:p>
          </p:txBody>
        </p:sp>
      </p:grpSp>
      <p:sp>
        <p:nvSpPr>
          <p:cNvPr id="36" name="文本框 3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Random Forest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23995" y="2731384"/>
            <a:ext cx="1066800" cy="369332"/>
          </a:xfrm>
          <a:prstGeom prst="rect">
            <a:avLst/>
          </a:prstGeom>
          <a:noFill/>
        </p:spPr>
        <p:txBody>
          <a:bodyPr wrap="square" rtlCol="0">
            <a:spAutoFit/>
          </a:bodyPr>
          <a:lstStyle/>
          <a:p>
            <a:r>
              <a:rPr lang="en-US" altLang="zh-CN" dirty="0"/>
              <a:t>&gt;</a:t>
            </a:r>
            <a:r>
              <a:rPr lang="en-US" altLang="zh-CN" dirty="0" smtClean="0"/>
              <a:t> 1 year</a:t>
            </a:r>
            <a:endParaRPr lang="zh-CN" altLang="en-US" dirty="0"/>
          </a:p>
        </p:txBody>
      </p:sp>
      <p:sp>
        <p:nvSpPr>
          <p:cNvPr id="35" name="文本框 34"/>
          <p:cNvSpPr txBox="1"/>
          <p:nvPr/>
        </p:nvSpPr>
        <p:spPr>
          <a:xfrm>
            <a:off x="1223995" y="4350124"/>
            <a:ext cx="1066800" cy="369332"/>
          </a:xfrm>
          <a:prstGeom prst="rect">
            <a:avLst/>
          </a:prstGeom>
          <a:noFill/>
        </p:spPr>
        <p:txBody>
          <a:bodyPr wrap="square" rtlCol="0">
            <a:spAutoFit/>
          </a:bodyPr>
          <a:lstStyle/>
          <a:p>
            <a:r>
              <a:rPr lang="en-US" altLang="zh-CN" dirty="0" smtClean="0"/>
              <a:t>&lt; 1 year</a:t>
            </a:r>
            <a:endParaRPr lang="zh-CN" altLang="en-US" dirty="0"/>
          </a:p>
        </p:txBody>
      </p:sp>
      <p:sp>
        <p:nvSpPr>
          <p:cNvPr id="43" name="文本框 42"/>
          <p:cNvSpPr txBox="1"/>
          <p:nvPr/>
        </p:nvSpPr>
        <p:spPr>
          <a:xfrm>
            <a:off x="2723176" y="1643672"/>
            <a:ext cx="1066800" cy="369332"/>
          </a:xfrm>
          <a:prstGeom prst="rect">
            <a:avLst/>
          </a:prstGeom>
          <a:noFill/>
        </p:spPr>
        <p:txBody>
          <a:bodyPr wrap="square" rtlCol="0">
            <a:spAutoFit/>
          </a:bodyPr>
          <a:lstStyle/>
          <a:p>
            <a:r>
              <a:rPr lang="en-US" altLang="zh-CN" dirty="0"/>
              <a:t>&gt;</a:t>
            </a:r>
            <a:r>
              <a:rPr lang="en-US" altLang="zh-CN" dirty="0" smtClean="0"/>
              <a:t> 1 year</a:t>
            </a:r>
            <a:endParaRPr lang="zh-CN" altLang="en-US" dirty="0"/>
          </a:p>
        </p:txBody>
      </p:sp>
      <p:sp>
        <p:nvSpPr>
          <p:cNvPr id="44" name="文本框 43"/>
          <p:cNvSpPr txBox="1"/>
          <p:nvPr/>
        </p:nvSpPr>
        <p:spPr>
          <a:xfrm>
            <a:off x="4654738" y="1643672"/>
            <a:ext cx="1066800" cy="369332"/>
          </a:xfrm>
          <a:prstGeom prst="rect">
            <a:avLst/>
          </a:prstGeom>
          <a:noFill/>
        </p:spPr>
        <p:txBody>
          <a:bodyPr wrap="square" rtlCol="0">
            <a:spAutoFit/>
          </a:bodyPr>
          <a:lstStyle/>
          <a:p>
            <a:r>
              <a:rPr lang="en-US" altLang="zh-CN" dirty="0" smtClean="0"/>
              <a:t>&lt; 1 year</a:t>
            </a:r>
            <a:endParaRPr lang="zh-CN" altLang="en-US" dirty="0"/>
          </a:p>
        </p:txBody>
      </p:sp>
      <p:cxnSp>
        <p:nvCxnSpPr>
          <p:cNvPr id="6" name="直接连接符 5"/>
          <p:cNvCxnSpPr/>
          <p:nvPr/>
        </p:nvCxnSpPr>
        <p:spPr>
          <a:xfrm flipH="1" flipV="1">
            <a:off x="1223995" y="1290320"/>
            <a:ext cx="1066800" cy="816359"/>
          </a:xfrm>
          <a:prstGeom prst="line">
            <a:avLst/>
          </a:prstGeom>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1716755" y="1227503"/>
            <a:ext cx="1148080" cy="369332"/>
          </a:xfrm>
          <a:prstGeom prst="rect">
            <a:avLst/>
          </a:prstGeom>
          <a:noFill/>
        </p:spPr>
        <p:txBody>
          <a:bodyPr wrap="square" rtlCol="0">
            <a:spAutoFit/>
          </a:bodyPr>
          <a:lstStyle/>
          <a:p>
            <a:r>
              <a:rPr lang="en-US" altLang="zh-CN" dirty="0" smtClean="0"/>
              <a:t>prediction</a:t>
            </a:r>
            <a:endParaRPr lang="zh-CN" altLang="en-US" dirty="0"/>
          </a:p>
        </p:txBody>
      </p:sp>
      <p:sp>
        <p:nvSpPr>
          <p:cNvPr id="8" name="文本框 7"/>
          <p:cNvSpPr txBox="1"/>
          <p:nvPr/>
        </p:nvSpPr>
        <p:spPr>
          <a:xfrm>
            <a:off x="989877" y="1734662"/>
            <a:ext cx="670275" cy="369332"/>
          </a:xfrm>
          <a:prstGeom prst="rect">
            <a:avLst/>
          </a:prstGeom>
          <a:noFill/>
        </p:spPr>
        <p:txBody>
          <a:bodyPr wrap="square" rtlCol="0">
            <a:spAutoFit/>
          </a:bodyPr>
          <a:lstStyle/>
          <a:p>
            <a:r>
              <a:rPr lang="en-US" altLang="zh-CN" dirty="0" smtClean="0"/>
              <a:t>truth</a:t>
            </a:r>
            <a:endParaRPr lang="zh-CN" altLang="en-US" dirty="0"/>
          </a:p>
        </p:txBody>
      </p:sp>
      <p:cxnSp>
        <p:nvCxnSpPr>
          <p:cNvPr id="33" name="直接箭头连接符 32"/>
          <p:cNvCxnSpPr/>
          <p:nvPr/>
        </p:nvCxnSpPr>
        <p:spPr>
          <a:xfrm>
            <a:off x="3256576" y="5059680"/>
            <a:ext cx="837904" cy="741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文本框 45"/>
          <p:cNvSpPr txBox="1"/>
          <p:nvPr/>
        </p:nvSpPr>
        <p:spPr>
          <a:xfrm>
            <a:off x="4319600" y="5707222"/>
            <a:ext cx="1532560" cy="369332"/>
          </a:xfrm>
          <a:prstGeom prst="rect">
            <a:avLst/>
          </a:prstGeom>
          <a:noFill/>
        </p:spPr>
        <p:txBody>
          <a:bodyPr wrap="square" rtlCol="0">
            <a:spAutoFit/>
          </a:bodyPr>
          <a:lstStyle/>
          <a:p>
            <a:r>
              <a:rPr lang="en-US" altLang="zh-CN" dirty="0"/>
              <a:t>Very serious</a:t>
            </a:r>
            <a:endParaRPr lang="zh-CN" altLang="en-US" dirty="0"/>
          </a:p>
        </p:txBody>
      </p:sp>
      <p:cxnSp>
        <p:nvCxnSpPr>
          <p:cNvPr id="48" name="直接箭头连接符 47"/>
          <p:cNvCxnSpPr/>
          <p:nvPr/>
        </p:nvCxnSpPr>
        <p:spPr>
          <a:xfrm flipV="1">
            <a:off x="5721538" y="2103994"/>
            <a:ext cx="791022" cy="627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文本框 49"/>
          <p:cNvSpPr txBox="1"/>
          <p:nvPr/>
        </p:nvSpPr>
        <p:spPr>
          <a:xfrm>
            <a:off x="6587758" y="1797858"/>
            <a:ext cx="1532560" cy="369332"/>
          </a:xfrm>
          <a:prstGeom prst="rect">
            <a:avLst/>
          </a:prstGeom>
          <a:noFill/>
        </p:spPr>
        <p:txBody>
          <a:bodyPr wrap="square" rtlCol="0">
            <a:spAutoFit/>
          </a:bodyPr>
          <a:lstStyle/>
          <a:p>
            <a:r>
              <a:rPr lang="en-US" altLang="zh-CN" dirty="0"/>
              <a:t>Acceptable</a:t>
            </a:r>
            <a:endParaRPr lang="zh-CN" altLang="en-US" dirty="0"/>
          </a:p>
        </p:txBody>
      </p:sp>
      <p:sp>
        <p:nvSpPr>
          <p:cNvPr id="51" name="文本框 50"/>
          <p:cNvSpPr txBox="1"/>
          <p:nvPr/>
        </p:nvSpPr>
        <p:spPr>
          <a:xfrm>
            <a:off x="7724433" y="4518082"/>
            <a:ext cx="2383826"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LOSS:0.166</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6587758" y="3484454"/>
            <a:ext cx="4843488"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Calculate cost-sensitive</a:t>
            </a:r>
            <a:endParaRPr lang="zh-CN" altLang="en-US" sz="2800" dirty="0">
              <a:solidFill>
                <a:srgbClr val="595E64"/>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xmlns="" Requires="a14">
          <p:sp>
            <p:nvSpPr>
              <p:cNvPr id="21" name="文本框 20"/>
              <p:cNvSpPr txBox="1"/>
              <p:nvPr/>
            </p:nvSpPr>
            <p:spPr>
              <a:xfrm>
                <a:off x="7009234" y="2534438"/>
                <a:ext cx="3814223" cy="76322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solidFill>
                            <a:srgbClr val="595E64"/>
                          </a:solidFill>
                          <a:latin typeface="Cambria Math" panose="02040503050406030204" pitchFamily="18" charset="0"/>
                          <a:ea typeface="微软雅黑" panose="020B0503020204020204" pitchFamily="34" charset="-122"/>
                        </a:rPr>
                        <m:t>𝐿</m:t>
                      </m:r>
                      <m:r>
                        <a:rPr lang="en-US" altLang="zh-CN" sz="2400" b="0" i="1" smtClean="0">
                          <a:solidFill>
                            <a:srgbClr val="595E64"/>
                          </a:solidFill>
                          <a:latin typeface="Cambria Math" panose="02040503050406030204" pitchFamily="18" charset="0"/>
                          <a:ea typeface="微软雅黑" panose="020B0503020204020204" pitchFamily="34" charset="-122"/>
                        </a:rPr>
                        <m:t>=</m:t>
                      </m:r>
                      <m:f>
                        <m:fPr>
                          <m:ctrlPr>
                            <a:rPr lang="en-US" altLang="zh-CN" sz="2400" i="1" smtClean="0">
                              <a:solidFill>
                                <a:srgbClr val="595E64"/>
                              </a:solidFill>
                              <a:latin typeface="Cambria Math" panose="02040503050406030204" pitchFamily="18" charset="0"/>
                              <a:ea typeface="微软雅黑" panose="020B0503020204020204" pitchFamily="34" charset="-122"/>
                            </a:rPr>
                          </m:ctrlPr>
                        </m:fPr>
                        <m:num>
                          <m:sSub>
                            <m:sSubPr>
                              <m:ctrlPr>
                                <a:rPr lang="en-US" altLang="zh-CN" sz="2400" i="1" smtClean="0">
                                  <a:solidFill>
                                    <a:srgbClr val="595E64"/>
                                  </a:solidFill>
                                  <a:latin typeface="Cambria Math" panose="02040503050406030204" pitchFamily="18" charset="0"/>
                                  <a:ea typeface="微软雅黑" panose="020B0503020204020204" pitchFamily="34" charset="-122"/>
                                </a:rPr>
                              </m:ctrlPr>
                            </m:sSubPr>
                            <m:e>
                              <m:r>
                                <a:rPr lang="en-US" altLang="zh-CN" sz="2400" b="0" i="1" smtClean="0">
                                  <a:solidFill>
                                    <a:srgbClr val="595E64"/>
                                  </a:solidFill>
                                  <a:latin typeface="Cambria Math" panose="02040503050406030204" pitchFamily="18" charset="0"/>
                                  <a:ea typeface="微软雅黑" panose="020B0503020204020204" pitchFamily="34" charset="-122"/>
                                </a:rPr>
                                <m:t>𝑛</m:t>
                              </m:r>
                            </m:e>
                            <m:sub>
                              <m:r>
                                <a:rPr lang="en-US" altLang="zh-CN" sz="2400" b="0" i="1" smtClean="0">
                                  <a:solidFill>
                                    <a:srgbClr val="595E64"/>
                                  </a:solidFill>
                                  <a:latin typeface="Cambria Math" panose="02040503050406030204" pitchFamily="18" charset="0"/>
                                  <a:ea typeface="微软雅黑" panose="020B0503020204020204" pitchFamily="34" charset="-122"/>
                                </a:rPr>
                                <m:t>10</m:t>
                              </m:r>
                            </m:sub>
                          </m:sSub>
                          <m:sSub>
                            <m:sSubPr>
                              <m:ctrlPr>
                                <a:rPr lang="en-US" altLang="zh-CN" sz="2400" i="1" smtClean="0">
                                  <a:solidFill>
                                    <a:srgbClr val="595E64"/>
                                  </a:solidFill>
                                  <a:latin typeface="Cambria Math" panose="02040503050406030204" pitchFamily="18" charset="0"/>
                                  <a:ea typeface="微软雅黑" panose="020B0503020204020204" pitchFamily="34" charset="-122"/>
                                </a:rPr>
                              </m:ctrlPr>
                            </m:sSubPr>
                            <m:e>
                              <m:r>
                                <a:rPr lang="en-US" altLang="zh-CN" sz="2400" b="0" i="1" smtClean="0">
                                  <a:solidFill>
                                    <a:srgbClr val="595E64"/>
                                  </a:solidFill>
                                  <a:latin typeface="Cambria Math" panose="02040503050406030204" pitchFamily="18" charset="0"/>
                                  <a:ea typeface="微软雅黑" panose="020B0503020204020204" pitchFamily="34" charset="-122"/>
                                </a:rPr>
                                <m:t>𝑐𝑜𝑠𝑡</m:t>
                              </m:r>
                            </m:e>
                            <m:sub>
                              <m:r>
                                <a:rPr lang="en-US" altLang="zh-CN" sz="2400" b="0" i="1" smtClean="0">
                                  <a:solidFill>
                                    <a:srgbClr val="595E64"/>
                                  </a:solidFill>
                                  <a:latin typeface="Cambria Math" panose="02040503050406030204" pitchFamily="18" charset="0"/>
                                  <a:ea typeface="微软雅黑" panose="020B0503020204020204" pitchFamily="34" charset="-122"/>
                                </a:rPr>
                                <m:t>10</m:t>
                              </m:r>
                            </m:sub>
                          </m:sSub>
                          <m:r>
                            <a:rPr lang="en-US" altLang="zh-CN" sz="2400" b="0" i="1" smtClean="0">
                              <a:solidFill>
                                <a:srgbClr val="595E64"/>
                              </a:solidFill>
                              <a:latin typeface="Cambria Math" panose="02040503050406030204" pitchFamily="18" charset="0"/>
                              <a:ea typeface="微软雅黑" panose="020B0503020204020204" pitchFamily="34" charset="-122"/>
                            </a:rPr>
                            <m:t>+</m:t>
                          </m:r>
                          <m:sSub>
                            <m:sSubPr>
                              <m:ctrlPr>
                                <a:rPr lang="en-US" altLang="zh-CN" sz="2400" i="1" smtClean="0">
                                  <a:solidFill>
                                    <a:srgbClr val="595E64"/>
                                  </a:solidFill>
                                  <a:latin typeface="Cambria Math" panose="02040503050406030204" pitchFamily="18" charset="0"/>
                                  <a:ea typeface="微软雅黑" panose="020B0503020204020204" pitchFamily="34" charset="-122"/>
                                </a:rPr>
                              </m:ctrlPr>
                            </m:sSubPr>
                            <m:e>
                              <m:r>
                                <a:rPr lang="en-US" altLang="zh-CN" sz="2400" b="0" i="1" smtClean="0">
                                  <a:solidFill>
                                    <a:srgbClr val="595E64"/>
                                  </a:solidFill>
                                  <a:latin typeface="Cambria Math" panose="02040503050406030204" pitchFamily="18" charset="0"/>
                                  <a:ea typeface="微软雅黑" panose="020B0503020204020204" pitchFamily="34" charset="-122"/>
                                </a:rPr>
                                <m:t>𝑛</m:t>
                              </m:r>
                            </m:e>
                            <m:sub>
                              <m:r>
                                <a:rPr lang="en-US" altLang="zh-CN" sz="2400" b="0" i="1" smtClean="0">
                                  <a:solidFill>
                                    <a:srgbClr val="595E64"/>
                                  </a:solidFill>
                                  <a:latin typeface="Cambria Math" panose="02040503050406030204" pitchFamily="18" charset="0"/>
                                  <a:ea typeface="微软雅黑" panose="020B0503020204020204" pitchFamily="34" charset="-122"/>
                                </a:rPr>
                                <m:t>01</m:t>
                              </m:r>
                            </m:sub>
                          </m:sSub>
                          <m:sSub>
                            <m:sSubPr>
                              <m:ctrlPr>
                                <a:rPr lang="en-US" altLang="zh-CN" sz="2400" i="1" smtClean="0">
                                  <a:solidFill>
                                    <a:srgbClr val="595E64"/>
                                  </a:solidFill>
                                  <a:latin typeface="Cambria Math" panose="02040503050406030204" pitchFamily="18" charset="0"/>
                                  <a:ea typeface="微软雅黑" panose="020B0503020204020204" pitchFamily="34" charset="-122"/>
                                </a:rPr>
                              </m:ctrlPr>
                            </m:sSubPr>
                            <m:e>
                              <m:r>
                                <a:rPr lang="en-US" altLang="zh-CN" sz="2400" b="0" i="1" smtClean="0">
                                  <a:solidFill>
                                    <a:srgbClr val="595E64"/>
                                  </a:solidFill>
                                  <a:latin typeface="Cambria Math" panose="02040503050406030204" pitchFamily="18" charset="0"/>
                                  <a:ea typeface="微软雅黑" panose="020B0503020204020204" pitchFamily="34" charset="-122"/>
                                </a:rPr>
                                <m:t>𝑐𝑜𝑠𝑡</m:t>
                              </m:r>
                            </m:e>
                            <m:sub>
                              <m:r>
                                <a:rPr lang="en-US" altLang="zh-CN" sz="2400" b="0" i="1" smtClean="0">
                                  <a:solidFill>
                                    <a:srgbClr val="595E64"/>
                                  </a:solidFill>
                                  <a:latin typeface="Cambria Math" panose="02040503050406030204" pitchFamily="18" charset="0"/>
                                  <a:ea typeface="微软雅黑" panose="020B0503020204020204" pitchFamily="34" charset="-122"/>
                                </a:rPr>
                                <m:t>01</m:t>
                              </m:r>
                            </m:sub>
                          </m:sSub>
                        </m:num>
                        <m:den>
                          <m:r>
                            <a:rPr lang="en-US" altLang="zh-CN" sz="2400" b="0" i="1" smtClean="0">
                              <a:solidFill>
                                <a:srgbClr val="595E64"/>
                              </a:solidFill>
                              <a:latin typeface="Cambria Math" panose="02040503050406030204" pitchFamily="18" charset="0"/>
                              <a:ea typeface="微软雅黑" panose="020B0503020204020204" pitchFamily="34" charset="-122"/>
                            </a:rPr>
                            <m:t>𝑛</m:t>
                          </m:r>
                        </m:den>
                      </m:f>
                    </m:oMath>
                  </m:oMathPara>
                </a14:m>
                <a:endParaRPr lang="zh-CN" altLang="en-US" sz="2800" dirty="0">
                  <a:solidFill>
                    <a:srgbClr val="595E64"/>
                  </a:solidFill>
                  <a:latin typeface="微软雅黑" panose="020B0503020204020204" pitchFamily="34" charset="-122"/>
                  <a:ea typeface="微软雅黑" panose="020B0503020204020204" pitchFamily="34" charset="-122"/>
                </a:endParaRPr>
              </a:p>
            </p:txBody>
          </p:sp>
        </mc:Choice>
        <mc:Fallback>
          <p:sp>
            <p:nvSpPr>
              <p:cNvPr id="21" name="文本框 20"/>
              <p:cNvSpPr txBox="1">
                <a:spLocks noRot="1" noChangeAspect="1" noMove="1" noResize="1" noEditPoints="1" noAdjustHandles="1" noChangeArrowheads="1" noChangeShapeType="1" noTextEdit="1"/>
              </p:cNvSpPr>
              <p:nvPr/>
            </p:nvSpPr>
            <p:spPr>
              <a:xfrm>
                <a:off x="7009234" y="2534438"/>
                <a:ext cx="3814223" cy="763222"/>
              </a:xfrm>
              <a:prstGeom prst="rect">
                <a:avLst/>
              </a:prstGeom>
              <a:blipFill rotWithShape="0">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255400" y="1245983"/>
            <a:ext cx="508876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The importance of variables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Random Forest</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280160" y="2477346"/>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altLang="zh-CN" dirty="0" smtClean="0"/>
                        <a:t>Variable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smtClean="0"/>
                        <a:t>Gini-coefficient</a:t>
                      </a:r>
                      <a:endParaRPr lang="zh-CN" altLang="en-US" dirty="0" smtClean="0"/>
                    </a:p>
                  </a:txBody>
                  <a:tcPr/>
                </a:tc>
              </a:tr>
              <a:tr h="370840">
                <a:tc>
                  <a:txBody>
                    <a:bodyPr/>
                    <a:lstStyle/>
                    <a:p>
                      <a:pPr algn="ctr"/>
                      <a:r>
                        <a:rPr lang="en-US" altLang="zh-CN" sz="1800" kern="1200" dirty="0" smtClean="0">
                          <a:solidFill>
                            <a:schemeClr val="dk1"/>
                          </a:solidFill>
                          <a:effectLst/>
                          <a:latin typeface="+mn-lt"/>
                          <a:ea typeface="+mn-ea"/>
                          <a:cs typeface="+mn-cs"/>
                        </a:rPr>
                        <a:t>pericardial-effusion</a:t>
                      </a:r>
                      <a:endParaRPr lang="zh-CN" altLang="en-US" dirty="0"/>
                    </a:p>
                  </a:txBody>
                  <a:tcPr/>
                </a:tc>
                <a:tc>
                  <a:txBody>
                    <a:bodyPr/>
                    <a:lstStyle/>
                    <a:p>
                      <a:pPr algn="ctr"/>
                      <a:r>
                        <a:rPr lang="en-US" altLang="zh-CN" dirty="0" smtClean="0"/>
                        <a:t>2.02</a:t>
                      </a:r>
                      <a:endParaRPr lang="zh-CN" altLang="en-US" dirty="0"/>
                    </a:p>
                  </a:txBody>
                  <a:tcPr/>
                </a:tc>
              </a:tr>
              <a:tr h="370840">
                <a:tc>
                  <a:txBody>
                    <a:bodyPr/>
                    <a:lstStyle/>
                    <a:p>
                      <a:pPr algn="ctr"/>
                      <a:r>
                        <a:rPr lang="en-US" altLang="zh-CN" sz="1800" kern="1200" dirty="0" smtClean="0">
                          <a:solidFill>
                            <a:schemeClr val="dk1"/>
                          </a:solidFill>
                          <a:effectLst/>
                          <a:latin typeface="+mn-lt"/>
                          <a:ea typeface="+mn-ea"/>
                          <a:cs typeface="+mn-cs"/>
                        </a:rPr>
                        <a:t>wall-motion-index</a:t>
                      </a:r>
                      <a:endParaRPr lang="zh-CN" altLang="en-US" dirty="0"/>
                    </a:p>
                  </a:txBody>
                  <a:tcPr/>
                </a:tc>
                <a:tc>
                  <a:txBody>
                    <a:bodyPr/>
                    <a:lstStyle/>
                    <a:p>
                      <a:pPr algn="ctr"/>
                      <a:r>
                        <a:rPr lang="en-US" altLang="zh-CN" dirty="0" smtClean="0"/>
                        <a:t>4.58</a:t>
                      </a:r>
                      <a:endParaRPr lang="zh-CN" altLang="en-US" dirty="0"/>
                    </a:p>
                  </a:txBody>
                  <a:tcPr/>
                </a:tc>
              </a:tr>
              <a:tr h="370840">
                <a:tc>
                  <a:txBody>
                    <a:bodyPr/>
                    <a:lstStyle/>
                    <a:p>
                      <a:pPr algn="ctr"/>
                      <a:r>
                        <a:rPr lang="en-US" altLang="zh-CN" dirty="0" smtClean="0"/>
                        <a:t>age</a:t>
                      </a:r>
                      <a:endParaRPr lang="zh-CN" altLang="en-US" dirty="0"/>
                    </a:p>
                  </a:txBody>
                  <a:tcPr/>
                </a:tc>
                <a:tc>
                  <a:txBody>
                    <a:bodyPr/>
                    <a:lstStyle/>
                    <a:p>
                      <a:pPr algn="ctr"/>
                      <a:r>
                        <a:rPr lang="en-US" altLang="zh-CN" dirty="0" smtClean="0"/>
                        <a:t>5.53</a:t>
                      </a:r>
                      <a:endParaRPr lang="zh-CN" altLang="en-US" dirty="0"/>
                    </a:p>
                  </a:txBody>
                  <a:tcPr/>
                </a:tc>
              </a:tr>
              <a:tr h="370840">
                <a:tc>
                  <a:txBody>
                    <a:bodyPr/>
                    <a:lstStyle/>
                    <a:p>
                      <a:pPr algn="ctr"/>
                      <a:r>
                        <a:rPr lang="en-US" altLang="zh-CN" sz="1800" kern="1200" dirty="0" smtClean="0">
                          <a:solidFill>
                            <a:schemeClr val="dk1"/>
                          </a:solidFill>
                          <a:effectLst/>
                          <a:latin typeface="+mn-lt"/>
                          <a:ea typeface="+mn-ea"/>
                          <a:cs typeface="+mn-cs"/>
                        </a:rPr>
                        <a:t>fractional-shortening</a:t>
                      </a:r>
                      <a:endParaRPr lang="zh-CN" altLang="en-US" dirty="0"/>
                    </a:p>
                  </a:txBody>
                  <a:tcPr/>
                </a:tc>
                <a:tc>
                  <a:txBody>
                    <a:bodyPr/>
                    <a:lstStyle/>
                    <a:p>
                      <a:pPr algn="ctr"/>
                      <a:r>
                        <a:rPr lang="en-US" altLang="zh-CN" dirty="0" smtClean="0"/>
                        <a:t>10.05</a:t>
                      </a:r>
                      <a:endParaRPr lang="zh-CN" altLang="en-US" dirty="0"/>
                    </a:p>
                  </a:txBody>
                  <a:tcPr/>
                </a:tc>
              </a:tr>
              <a:tr h="370840">
                <a:tc>
                  <a:txBody>
                    <a:bodyPr/>
                    <a:lstStyle/>
                    <a:p>
                      <a:pPr algn="ctr"/>
                      <a:r>
                        <a:rPr lang="en-US" altLang="zh-CN" sz="1800" kern="1200" dirty="0" err="1" smtClean="0">
                          <a:solidFill>
                            <a:schemeClr val="dk1"/>
                          </a:solidFill>
                          <a:effectLst/>
                          <a:latin typeface="+mn-lt"/>
                          <a:ea typeface="+mn-ea"/>
                          <a:cs typeface="+mn-cs"/>
                        </a:rPr>
                        <a:t>epss</a:t>
                      </a:r>
                      <a:endParaRPr lang="zh-CN" altLang="en-US" dirty="0"/>
                    </a:p>
                  </a:txBody>
                  <a:tcPr/>
                </a:tc>
                <a:tc>
                  <a:txBody>
                    <a:bodyPr/>
                    <a:lstStyle/>
                    <a:p>
                      <a:pPr algn="ctr"/>
                      <a:r>
                        <a:rPr lang="en-US" altLang="zh-CN" dirty="0" smtClean="0"/>
                        <a:t>16.96</a:t>
                      </a:r>
                      <a:endParaRPr lang="zh-CN" altLang="en-US" dirty="0"/>
                    </a:p>
                  </a:txBody>
                  <a:tcPr/>
                </a:tc>
              </a:tr>
              <a:tr h="370840">
                <a:tc>
                  <a:txBody>
                    <a:bodyPr/>
                    <a:lstStyle/>
                    <a:p>
                      <a:pPr algn="ctr"/>
                      <a:r>
                        <a:rPr lang="en-US" altLang="zh-CN" sz="1800" kern="1200" dirty="0" err="1" smtClean="0">
                          <a:solidFill>
                            <a:schemeClr val="dk1"/>
                          </a:solidFill>
                          <a:effectLst/>
                          <a:latin typeface="+mn-lt"/>
                          <a:ea typeface="+mn-ea"/>
                          <a:cs typeface="+mn-cs"/>
                        </a:rPr>
                        <a:t>lvdd</a:t>
                      </a:r>
                      <a:endParaRPr lang="zh-CN" altLang="en-US" dirty="0"/>
                    </a:p>
                  </a:txBody>
                  <a:tcPr/>
                </a:tc>
                <a:tc>
                  <a:txBody>
                    <a:bodyPr/>
                    <a:lstStyle/>
                    <a:p>
                      <a:pPr algn="ctr"/>
                      <a:r>
                        <a:rPr lang="en-US" altLang="zh-CN" dirty="0" smtClean="0"/>
                        <a:t>17.42</a:t>
                      </a:r>
                      <a:endParaRPr lang="zh-CN" altLang="en-US" dirty="0"/>
                    </a:p>
                  </a:txBody>
                  <a:tcPr/>
                </a:tc>
              </a:tr>
            </a:tbl>
          </a:graphicData>
        </a:graphic>
      </p:graphicFrame>
      <p:sp>
        <p:nvSpPr>
          <p:cNvPr id="21" name="文本框 20"/>
          <p:cNvSpPr txBox="1"/>
          <p:nvPr/>
        </p:nvSpPr>
        <p:spPr>
          <a:xfrm>
            <a:off x="9607647" y="3005845"/>
            <a:ext cx="354227" cy="769441"/>
          </a:xfrm>
          <a:prstGeom prst="rect">
            <a:avLst/>
          </a:prstGeom>
          <a:noFill/>
        </p:spPr>
        <p:txBody>
          <a:bodyPr wrap="square" rtlCol="0">
            <a:spAutoFit/>
          </a:bodyPr>
          <a:lstStyle/>
          <a:p>
            <a:r>
              <a:rPr lang="en-US" altLang="zh-CN" sz="4400" dirty="0" smtClean="0"/>
              <a:t>}</a:t>
            </a:r>
            <a:endParaRPr lang="zh-CN" altLang="en-US" sz="4400" dirty="0"/>
          </a:p>
        </p:txBody>
      </p:sp>
      <p:sp>
        <p:nvSpPr>
          <p:cNvPr id="6" name="文本框 5"/>
          <p:cNvSpPr txBox="1"/>
          <p:nvPr/>
        </p:nvSpPr>
        <p:spPr>
          <a:xfrm>
            <a:off x="10161361" y="3159732"/>
            <a:ext cx="1137920" cy="461665"/>
          </a:xfrm>
          <a:prstGeom prst="rect">
            <a:avLst/>
          </a:prstGeom>
          <a:noFill/>
        </p:spPr>
        <p:txBody>
          <a:bodyPr wrap="square" rtlCol="0">
            <a:spAutoFit/>
          </a:bodyPr>
          <a:lstStyle/>
          <a:p>
            <a:r>
              <a:rPr lang="en-US" altLang="zh-CN" sz="2400" b="1" dirty="0" smtClean="0"/>
              <a:t>priority</a:t>
            </a:r>
            <a:endParaRPr lang="zh-CN" altLang="en-US" sz="2400" b="1" dirty="0"/>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632693" y="146700"/>
            <a:ext cx="3589664"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Neural Network</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129" name="组合 128"/>
          <p:cNvGrpSpPr/>
          <p:nvPr/>
        </p:nvGrpSpPr>
        <p:grpSpPr>
          <a:xfrm>
            <a:off x="2281731" y="1241746"/>
            <a:ext cx="5532477" cy="4741670"/>
            <a:chOff x="2832237" y="1251077"/>
            <a:chExt cx="5532477" cy="4741670"/>
          </a:xfrm>
        </p:grpSpPr>
        <p:grpSp>
          <p:nvGrpSpPr>
            <p:cNvPr id="127" name="组合 126"/>
            <p:cNvGrpSpPr/>
            <p:nvPr/>
          </p:nvGrpSpPr>
          <p:grpSpPr>
            <a:xfrm>
              <a:off x="2832237" y="1291248"/>
              <a:ext cx="5398406" cy="4701499"/>
              <a:chOff x="2832237" y="1291248"/>
              <a:chExt cx="5398406" cy="4701499"/>
            </a:xfrm>
          </p:grpSpPr>
          <p:grpSp>
            <p:nvGrpSpPr>
              <p:cNvPr id="113" name="组合 112"/>
              <p:cNvGrpSpPr/>
              <p:nvPr/>
            </p:nvGrpSpPr>
            <p:grpSpPr>
              <a:xfrm>
                <a:off x="6877703" y="2748912"/>
                <a:ext cx="1352940" cy="1551213"/>
                <a:chOff x="2834729" y="1291248"/>
                <a:chExt cx="1352940" cy="4775239"/>
              </a:xfrm>
              <a:solidFill>
                <a:schemeClr val="accent6">
                  <a:lumMod val="40000"/>
                  <a:lumOff val="60000"/>
                </a:schemeClr>
              </a:solidFill>
            </p:grpSpPr>
            <p:sp>
              <p:nvSpPr>
                <p:cNvPr id="114" name="矩形 113"/>
                <p:cNvSpPr/>
                <p:nvPr/>
              </p:nvSpPr>
              <p:spPr>
                <a:xfrm>
                  <a:off x="2834729" y="1291248"/>
                  <a:ext cx="1352939" cy="4701499"/>
                </a:xfrm>
                <a:prstGeom prst="rect">
                  <a:avLst/>
                </a:prstGeom>
                <a:gr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2837875" y="4929539"/>
                  <a:ext cx="1349794" cy="1136948"/>
                </a:xfrm>
                <a:prstGeom prst="rect">
                  <a:avLst/>
                </a:prstGeom>
                <a:solidFill>
                  <a:schemeClr val="accent6">
                    <a:lumMod val="40000"/>
                    <a:lumOff val="60000"/>
                  </a:schemeClr>
                </a:solidFill>
                <a:ln>
                  <a:solidFill>
                    <a:schemeClr val="accent6">
                      <a:lumMod val="40000"/>
                      <a:lumOff val="60000"/>
                    </a:schemeClr>
                  </a:solidFill>
                </a:ln>
              </p:spPr>
              <p:txBody>
                <a:bodyPr wrap="square" rtlCol="0">
                  <a:spAutoFit/>
                </a:bodyPr>
                <a:lstStyle/>
                <a:p>
                  <a:r>
                    <a:rPr lang="en-US" altLang="zh-CN" dirty="0" smtClean="0"/>
                    <a:t>output layer</a:t>
                  </a:r>
                  <a:endParaRPr lang="zh-CN" altLang="en-US" dirty="0"/>
                </a:p>
              </p:txBody>
            </p:sp>
          </p:grpSp>
          <p:grpSp>
            <p:nvGrpSpPr>
              <p:cNvPr id="126" name="组合 125"/>
              <p:cNvGrpSpPr/>
              <p:nvPr/>
            </p:nvGrpSpPr>
            <p:grpSpPr>
              <a:xfrm>
                <a:off x="2832237" y="1291248"/>
                <a:ext cx="5159996" cy="4701499"/>
                <a:chOff x="2832237" y="1291248"/>
                <a:chExt cx="5159996" cy="4701499"/>
              </a:xfrm>
            </p:grpSpPr>
            <p:grpSp>
              <p:nvGrpSpPr>
                <p:cNvPr id="110" name="组合 109"/>
                <p:cNvGrpSpPr/>
                <p:nvPr/>
              </p:nvGrpSpPr>
              <p:grpSpPr>
                <a:xfrm>
                  <a:off x="4848893" y="1847461"/>
                  <a:ext cx="1355923" cy="3265715"/>
                  <a:chOff x="2869069" y="1291248"/>
                  <a:chExt cx="1355923" cy="4701499"/>
                </a:xfrm>
                <a:solidFill>
                  <a:schemeClr val="accent2">
                    <a:lumMod val="40000"/>
                    <a:lumOff val="60000"/>
                  </a:schemeClr>
                </a:solidFill>
              </p:grpSpPr>
              <p:sp>
                <p:nvSpPr>
                  <p:cNvPr id="111" name="矩形 110"/>
                  <p:cNvSpPr/>
                  <p:nvPr/>
                </p:nvSpPr>
                <p:spPr>
                  <a:xfrm>
                    <a:off x="2872053" y="1291248"/>
                    <a:ext cx="1352939" cy="4701499"/>
                  </a:xfrm>
                  <a:prstGeom prst="rect">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p:cNvSpPr txBox="1"/>
                  <p:nvPr/>
                </p:nvSpPr>
                <p:spPr>
                  <a:xfrm>
                    <a:off x="2869069" y="5423054"/>
                    <a:ext cx="1355923" cy="531710"/>
                  </a:xfrm>
                  <a:prstGeom prst="rect">
                    <a:avLst/>
                  </a:prstGeom>
                  <a:grpFill/>
                  <a:ln>
                    <a:solidFill>
                      <a:schemeClr val="accent2">
                        <a:lumMod val="40000"/>
                        <a:lumOff val="60000"/>
                      </a:schemeClr>
                    </a:solidFill>
                  </a:ln>
                </p:spPr>
                <p:txBody>
                  <a:bodyPr wrap="square" rtlCol="0">
                    <a:spAutoFit/>
                  </a:bodyPr>
                  <a:lstStyle/>
                  <a:p>
                    <a:r>
                      <a:rPr lang="en-US" altLang="zh-CN" dirty="0" smtClean="0"/>
                      <a:t>hidden layer</a:t>
                    </a:r>
                    <a:endParaRPr lang="zh-CN" altLang="en-US" dirty="0"/>
                  </a:p>
                </p:txBody>
              </p:sp>
            </p:grpSp>
            <p:grpSp>
              <p:nvGrpSpPr>
                <p:cNvPr id="125" name="组合 124"/>
                <p:cNvGrpSpPr/>
                <p:nvPr/>
              </p:nvGrpSpPr>
              <p:grpSpPr>
                <a:xfrm>
                  <a:off x="2832237" y="1291248"/>
                  <a:ext cx="5159996" cy="4701499"/>
                  <a:chOff x="2832237" y="1291248"/>
                  <a:chExt cx="5159996" cy="4701499"/>
                </a:xfrm>
              </p:grpSpPr>
              <p:grpSp>
                <p:nvGrpSpPr>
                  <p:cNvPr id="109" name="组合 108"/>
                  <p:cNvGrpSpPr/>
                  <p:nvPr/>
                </p:nvGrpSpPr>
                <p:grpSpPr>
                  <a:xfrm>
                    <a:off x="2832237" y="1291248"/>
                    <a:ext cx="1352939" cy="4701499"/>
                    <a:chOff x="2872053" y="1291248"/>
                    <a:chExt cx="1352939" cy="4701499"/>
                  </a:xfrm>
                </p:grpSpPr>
                <p:sp>
                  <p:nvSpPr>
                    <p:cNvPr id="107" name="矩形 106"/>
                    <p:cNvSpPr/>
                    <p:nvPr/>
                  </p:nvSpPr>
                  <p:spPr>
                    <a:xfrm>
                      <a:off x="2872053" y="1291248"/>
                      <a:ext cx="1352939" cy="4701499"/>
                    </a:xfrm>
                    <a:prstGeom prst="rect">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2962416" y="5606321"/>
                      <a:ext cx="1244090" cy="369332"/>
                    </a:xfrm>
                    <a:prstGeom prst="rect">
                      <a:avLst/>
                    </a:prstGeom>
                    <a:noFill/>
                    <a:ln>
                      <a:solidFill>
                        <a:schemeClr val="accent1"/>
                      </a:solidFill>
                    </a:ln>
                  </p:spPr>
                  <p:txBody>
                    <a:bodyPr wrap="square" rtlCol="0">
                      <a:spAutoFit/>
                    </a:bodyPr>
                    <a:lstStyle/>
                    <a:p>
                      <a:r>
                        <a:rPr lang="en-US" altLang="zh-CN" dirty="0"/>
                        <a:t>i</a:t>
                      </a:r>
                      <a:r>
                        <a:rPr lang="en-US" altLang="zh-CN" dirty="0" smtClean="0"/>
                        <a:t>nput layer</a:t>
                      </a:r>
                      <a:endParaRPr lang="zh-CN" altLang="en-US" dirty="0"/>
                    </a:p>
                  </p:txBody>
                </p:sp>
              </p:grpSp>
              <p:grpSp>
                <p:nvGrpSpPr>
                  <p:cNvPr id="105" name="组合 104"/>
                  <p:cNvGrpSpPr/>
                  <p:nvPr/>
                </p:nvGrpSpPr>
                <p:grpSpPr>
                  <a:xfrm>
                    <a:off x="3032499" y="1480609"/>
                    <a:ext cx="4959734" cy="4010150"/>
                    <a:chOff x="1334328" y="1392539"/>
                    <a:chExt cx="4959734" cy="4010150"/>
                  </a:xfrm>
                </p:grpSpPr>
                <p:sp>
                  <p:nvSpPr>
                    <p:cNvPr id="16" name="椭圆 15"/>
                    <p:cNvSpPr/>
                    <p:nvPr/>
                  </p:nvSpPr>
                  <p:spPr>
                    <a:xfrm>
                      <a:off x="5366462" y="2912082"/>
                      <a:ext cx="927600" cy="914360"/>
                    </a:xfrm>
                    <a:prstGeom prst="ellipse">
                      <a:avLst/>
                    </a:prstGeom>
                    <a:solidFill>
                      <a:srgbClr val="93B78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p:cNvGrpSpPr/>
                    <p:nvPr/>
                  </p:nvGrpSpPr>
                  <p:grpSpPr>
                    <a:xfrm>
                      <a:off x="1334328" y="1392539"/>
                      <a:ext cx="4925142" cy="4010150"/>
                      <a:chOff x="1334328" y="1392539"/>
                      <a:chExt cx="4925142" cy="4010150"/>
                    </a:xfrm>
                  </p:grpSpPr>
                  <p:grpSp>
                    <p:nvGrpSpPr>
                      <p:cNvPr id="8" name="组合 7"/>
                      <p:cNvGrpSpPr/>
                      <p:nvPr/>
                    </p:nvGrpSpPr>
                    <p:grpSpPr>
                      <a:xfrm>
                        <a:off x="1378100" y="1392539"/>
                        <a:ext cx="927600" cy="914360"/>
                        <a:chOff x="1044911" y="1997722"/>
                        <a:chExt cx="927600" cy="914360"/>
                      </a:xfrm>
                    </p:grpSpPr>
                    <p:sp>
                      <p:nvSpPr>
                        <p:cNvPr id="13" name="椭圆 12"/>
                        <p:cNvSpPr/>
                        <p:nvPr/>
                      </p:nvSpPr>
                      <p:spPr>
                        <a:xfrm>
                          <a:off x="1044911" y="1997722"/>
                          <a:ext cx="927600" cy="914360"/>
                        </a:xfrm>
                        <a:prstGeom prst="ellipse">
                          <a:avLst/>
                        </a:prstGeom>
                        <a:solidFill>
                          <a:srgbClr val="1B90A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17" name="文本框 16"/>
                            <p:cNvSpPr txBox="1"/>
                            <p:nvPr/>
                          </p:nvSpPr>
                          <p:spPr>
                            <a:xfrm>
                              <a:off x="1080461" y="2254302"/>
                              <a:ext cx="856499" cy="401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m:t>
                                        </m:r>
                                      </m:e>
                                      <m:sub>
                                        <m:r>
                                          <a:rPr lang="en-US" altLang="zh-CN" sz="2000" b="0" i="1" smtClean="0">
                                            <a:solidFill>
                                              <a:schemeClr val="bg1"/>
                                            </a:solidFill>
                                            <a:latin typeface="Cambria Math" panose="02040503050406030204" pitchFamily="18" charset="0"/>
                                            <a:ea typeface="微软雅黑" panose="020B0503020204020204" pitchFamily="34" charset="-122"/>
                                          </a:rPr>
                                          <m:t>1</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1080461" y="2254302"/>
                              <a:ext cx="856499" cy="401200"/>
                            </a:xfrm>
                            <a:prstGeom prst="rect">
                              <a:avLst/>
                            </a:prstGeom>
                            <a:blipFill rotWithShape="0">
                              <a:blip r:embed="rId2"/>
                              <a:stretch>
                                <a:fillRect b="-1515"/>
                              </a:stretch>
                            </a:blipFill>
                          </p:spPr>
                          <p:txBody>
                            <a:bodyPr/>
                            <a:lstStyle/>
                            <a:p>
                              <a:r>
                                <a:rPr lang="zh-CN" altLang="en-US">
                                  <a:noFill/>
                                </a:rPr>
                                <a:t> </a:t>
                              </a:r>
                            </a:p>
                          </p:txBody>
                        </p:sp>
                      </mc:Fallback>
                    </mc:AlternateContent>
                  </p:grpSp>
                  <p:grpSp>
                    <p:nvGrpSpPr>
                      <p:cNvPr id="34" name="组合 33"/>
                      <p:cNvGrpSpPr/>
                      <p:nvPr/>
                    </p:nvGrpSpPr>
                    <p:grpSpPr>
                      <a:xfrm>
                        <a:off x="3381869" y="1997722"/>
                        <a:ext cx="958586" cy="914360"/>
                        <a:chOff x="6780776" y="2248431"/>
                        <a:chExt cx="958586" cy="914360"/>
                      </a:xfrm>
                    </p:grpSpPr>
                    <p:sp>
                      <p:nvSpPr>
                        <p:cNvPr id="14" name="椭圆 13"/>
                        <p:cNvSpPr/>
                        <p:nvPr/>
                      </p:nvSpPr>
                      <p:spPr>
                        <a:xfrm>
                          <a:off x="6780776" y="2248431"/>
                          <a:ext cx="927600" cy="914360"/>
                        </a:xfrm>
                        <a:prstGeom prst="ellipse">
                          <a:avLst/>
                        </a:prstGeom>
                        <a:solidFill>
                          <a:srgbClr val="FDCD5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19" name="文本框 18"/>
                            <p:cNvSpPr txBox="1"/>
                            <p:nvPr/>
                          </p:nvSpPr>
                          <p:spPr>
                            <a:xfrm>
                              <a:off x="6803993" y="2474778"/>
                              <a:ext cx="93536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solidFill>
                                              <a:schemeClr val="bg1"/>
                                            </a:solidFill>
                                            <a:latin typeface="Cambria Math" panose="02040503050406030204" pitchFamily="18" charset="0"/>
                                            <a:ea typeface="微软雅黑" panose="020B0503020204020204" pitchFamily="34" charset="-122"/>
                                          </a:rPr>
                                        </m:ctrlPr>
                                      </m:sSubPr>
                                      <m:e>
                                        <m:r>
                                          <a:rPr lang="en-US" altLang="zh-CN" sz="2400" b="0" i="1" dirty="0" smtClean="0">
                                            <a:solidFill>
                                              <a:schemeClr val="bg1"/>
                                            </a:solidFill>
                                            <a:latin typeface="Cambria Math" panose="02040503050406030204" pitchFamily="18" charset="0"/>
                                            <a:ea typeface="微软雅黑" panose="020B0503020204020204" pitchFamily="34" charset="-122"/>
                                          </a:rPr>
                                          <m:t>h</m:t>
                                        </m:r>
                                      </m:e>
                                      <m:sub>
                                        <m:r>
                                          <a:rPr lang="en-US" altLang="zh-CN" sz="2400" b="0" i="1" dirty="0" smtClean="0">
                                            <a:solidFill>
                                              <a:schemeClr val="bg1"/>
                                            </a:solidFill>
                                            <a:latin typeface="Cambria Math" panose="02040503050406030204" pitchFamily="18" charset="0"/>
                                            <a:ea typeface="微软雅黑" panose="020B0503020204020204" pitchFamily="34" charset="-122"/>
                                          </a:rPr>
                                          <m:t>1</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6803993" y="2474778"/>
                              <a:ext cx="935369" cy="461665"/>
                            </a:xfrm>
                            <a:prstGeom prst="rect">
                              <a:avLst/>
                            </a:prstGeom>
                            <a:blipFill rotWithShape="0">
                              <a:blip r:embed="rId3"/>
                              <a:stretch>
                                <a:fillRect b="-2667"/>
                              </a:stretch>
                            </a:blipFill>
                          </p:spPr>
                          <p:txBody>
                            <a:bodyPr/>
                            <a:lstStyle/>
                            <a:p>
                              <a:r>
                                <a:rPr lang="zh-CN" altLang="en-US">
                                  <a:noFill/>
                                </a:rPr>
                                <a:t> </a:t>
                              </a:r>
                            </a:p>
                          </p:txBody>
                        </p:sp>
                      </mc:Fallback>
                    </mc:AlternateContent>
                  </p:grpSp>
                  <p:grpSp>
                    <p:nvGrpSpPr>
                      <p:cNvPr id="67" name="组合 66"/>
                      <p:cNvGrpSpPr/>
                      <p:nvPr/>
                    </p:nvGrpSpPr>
                    <p:grpSpPr>
                      <a:xfrm>
                        <a:off x="1334354" y="2660842"/>
                        <a:ext cx="927600" cy="914360"/>
                        <a:chOff x="1044911" y="1997722"/>
                        <a:chExt cx="927600" cy="914360"/>
                      </a:xfrm>
                    </p:grpSpPr>
                    <p:sp>
                      <p:nvSpPr>
                        <p:cNvPr id="68" name="椭圆 67"/>
                        <p:cNvSpPr/>
                        <p:nvPr/>
                      </p:nvSpPr>
                      <p:spPr>
                        <a:xfrm>
                          <a:off x="1044911" y="1997722"/>
                          <a:ext cx="927600" cy="914360"/>
                        </a:xfrm>
                        <a:prstGeom prst="ellipse">
                          <a:avLst/>
                        </a:prstGeom>
                        <a:solidFill>
                          <a:srgbClr val="1B90A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72" name="文本框 71"/>
                            <p:cNvSpPr txBox="1"/>
                            <p:nvPr/>
                          </p:nvSpPr>
                          <p:spPr>
                            <a:xfrm>
                              <a:off x="1080461" y="2254302"/>
                              <a:ext cx="856499" cy="401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m:t>
                                        </m:r>
                                      </m:e>
                                      <m:sub>
                                        <m:r>
                                          <a:rPr lang="en-US" altLang="zh-CN" sz="2000" b="0" i="1" smtClean="0">
                                            <a:solidFill>
                                              <a:schemeClr val="bg1"/>
                                            </a:solidFill>
                                            <a:latin typeface="Cambria Math" panose="02040503050406030204" pitchFamily="18" charset="0"/>
                                            <a:ea typeface="微软雅黑" panose="020B0503020204020204" pitchFamily="34" charset="-122"/>
                                          </a:rPr>
                                          <m:t>1</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72" name="文本框 71"/>
                            <p:cNvSpPr txBox="1">
                              <a:spLocks noRot="1" noChangeAspect="1" noMove="1" noResize="1" noEditPoints="1" noAdjustHandles="1" noChangeArrowheads="1" noChangeShapeType="1" noTextEdit="1"/>
                            </p:cNvSpPr>
                            <p:nvPr/>
                          </p:nvSpPr>
                          <p:spPr>
                            <a:xfrm>
                              <a:off x="1080461" y="2254302"/>
                              <a:ext cx="856499" cy="401200"/>
                            </a:xfrm>
                            <a:prstGeom prst="rect">
                              <a:avLst/>
                            </a:prstGeom>
                            <a:blipFill rotWithShape="0">
                              <a:blip r:embed="rId4"/>
                              <a:stretch>
                                <a:fillRect b="-1515"/>
                              </a:stretch>
                            </a:blipFill>
                          </p:spPr>
                          <p:txBody>
                            <a:bodyPr/>
                            <a:lstStyle/>
                            <a:p>
                              <a:r>
                                <a:rPr lang="zh-CN" altLang="en-US">
                                  <a:noFill/>
                                </a:rPr>
                                <a:t> </a:t>
                              </a:r>
                            </a:p>
                          </p:txBody>
                        </p:sp>
                      </mc:Fallback>
                    </mc:AlternateContent>
                  </p:grpSp>
                  <p:grpSp>
                    <p:nvGrpSpPr>
                      <p:cNvPr id="74" name="组合 73"/>
                      <p:cNvGrpSpPr/>
                      <p:nvPr/>
                    </p:nvGrpSpPr>
                    <p:grpSpPr>
                      <a:xfrm>
                        <a:off x="1334328" y="4488329"/>
                        <a:ext cx="927600" cy="914360"/>
                        <a:chOff x="1044911" y="1997722"/>
                        <a:chExt cx="927600" cy="914360"/>
                      </a:xfrm>
                    </p:grpSpPr>
                    <p:sp>
                      <p:nvSpPr>
                        <p:cNvPr id="76" name="椭圆 75"/>
                        <p:cNvSpPr/>
                        <p:nvPr/>
                      </p:nvSpPr>
                      <p:spPr>
                        <a:xfrm>
                          <a:off x="1044911" y="1997722"/>
                          <a:ext cx="927600" cy="914360"/>
                        </a:xfrm>
                        <a:prstGeom prst="ellipse">
                          <a:avLst/>
                        </a:prstGeom>
                        <a:solidFill>
                          <a:srgbClr val="1B90A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78" name="文本框 77"/>
                            <p:cNvSpPr txBox="1"/>
                            <p:nvPr/>
                          </p:nvSpPr>
                          <p:spPr>
                            <a:xfrm>
                              <a:off x="1080461" y="2254302"/>
                              <a:ext cx="856499" cy="4012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ea typeface="微软雅黑" panose="020B0503020204020204" pitchFamily="34" charset="-122"/>
                                          </a:rPr>
                                        </m:ctrlPr>
                                      </m:sSubPr>
                                      <m:e>
                                        <m:r>
                                          <a:rPr lang="en-US" altLang="zh-CN" sz="2000" b="0" i="1" smtClean="0">
                                            <a:solidFill>
                                              <a:schemeClr val="bg1"/>
                                            </a:solidFill>
                                            <a:latin typeface="Cambria Math" panose="02040503050406030204" pitchFamily="18" charset="0"/>
                                            <a:ea typeface="微软雅黑" panose="020B0503020204020204" pitchFamily="34" charset="-122"/>
                                          </a:rPr>
                                          <m:t>𝑣𝑎𝑟</m:t>
                                        </m:r>
                                      </m:e>
                                      <m:sub>
                                        <m:r>
                                          <a:rPr lang="en-US" altLang="zh-CN" sz="2000" b="0" i="1" smtClean="0">
                                            <a:solidFill>
                                              <a:schemeClr val="bg1"/>
                                            </a:solidFill>
                                            <a:latin typeface="Cambria Math" panose="02040503050406030204" pitchFamily="18" charset="0"/>
                                            <a:ea typeface="微软雅黑" panose="020B0503020204020204" pitchFamily="34" charset="-122"/>
                                          </a:rPr>
                                          <m:t>𝑘</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78" name="文本框 77"/>
                            <p:cNvSpPr txBox="1">
                              <a:spLocks noRot="1" noChangeAspect="1" noMove="1" noResize="1" noEditPoints="1" noAdjustHandles="1" noChangeArrowheads="1" noChangeShapeType="1" noTextEdit="1"/>
                            </p:cNvSpPr>
                            <p:nvPr/>
                          </p:nvSpPr>
                          <p:spPr>
                            <a:xfrm>
                              <a:off x="1080461" y="2254302"/>
                              <a:ext cx="856499" cy="401200"/>
                            </a:xfrm>
                            <a:prstGeom prst="rect">
                              <a:avLst/>
                            </a:prstGeom>
                            <a:blipFill rotWithShape="0">
                              <a:blip r:embed="rId5"/>
                              <a:stretch>
                                <a:fillRect b="-3030"/>
                              </a:stretch>
                            </a:blipFill>
                          </p:spPr>
                          <p:txBody>
                            <a:bodyPr/>
                            <a:lstStyle/>
                            <a:p>
                              <a:r>
                                <a:rPr lang="zh-CN" altLang="en-US">
                                  <a:noFill/>
                                </a:rPr>
                                <a:t> </a:t>
                              </a:r>
                            </a:p>
                          </p:txBody>
                        </p:sp>
                      </mc:Fallback>
                    </mc:AlternateContent>
                  </p:grpSp>
                  <p:sp>
                    <p:nvSpPr>
                      <p:cNvPr id="18" name="文本框 17"/>
                      <p:cNvSpPr txBox="1"/>
                      <p:nvPr/>
                    </p:nvSpPr>
                    <p:spPr>
                      <a:xfrm>
                        <a:off x="1603891" y="3721254"/>
                        <a:ext cx="615553" cy="1016753"/>
                      </a:xfrm>
                      <a:prstGeom prst="rect">
                        <a:avLst/>
                      </a:prstGeom>
                      <a:noFill/>
                    </p:spPr>
                    <p:txBody>
                      <a:bodyPr vert="eaVert" wrap="square" rtlCol="0">
                        <a:spAutoFit/>
                      </a:bodyPr>
                      <a:lstStyle/>
                      <a:p>
                        <a:r>
                          <a:rPr lang="en-US" altLang="zh-CN" sz="2800" b="1" dirty="0" smtClean="0"/>
                          <a:t>… …</a:t>
                        </a:r>
                        <a:endParaRPr lang="zh-CN" altLang="en-US" sz="2800" b="1" dirty="0"/>
                      </a:p>
                    </p:txBody>
                  </p:sp>
                  <p:grpSp>
                    <p:nvGrpSpPr>
                      <p:cNvPr id="86" name="组合 85"/>
                      <p:cNvGrpSpPr/>
                      <p:nvPr/>
                    </p:nvGrpSpPr>
                    <p:grpSpPr>
                      <a:xfrm>
                        <a:off x="3366376" y="3730921"/>
                        <a:ext cx="958586" cy="914360"/>
                        <a:chOff x="6780776" y="2248431"/>
                        <a:chExt cx="958586" cy="914360"/>
                      </a:xfrm>
                    </p:grpSpPr>
                    <p:sp>
                      <p:nvSpPr>
                        <p:cNvPr id="87" name="椭圆 86"/>
                        <p:cNvSpPr/>
                        <p:nvPr/>
                      </p:nvSpPr>
                      <p:spPr>
                        <a:xfrm>
                          <a:off x="6780776" y="2248431"/>
                          <a:ext cx="927600" cy="914360"/>
                        </a:xfrm>
                        <a:prstGeom prst="ellipse">
                          <a:avLst/>
                        </a:prstGeom>
                        <a:solidFill>
                          <a:srgbClr val="FDCD5F"/>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88" name="文本框 87"/>
                            <p:cNvSpPr txBox="1"/>
                            <p:nvPr/>
                          </p:nvSpPr>
                          <p:spPr>
                            <a:xfrm>
                              <a:off x="6803993" y="2474778"/>
                              <a:ext cx="93536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solidFill>
                                              <a:schemeClr val="bg1"/>
                                            </a:solidFill>
                                            <a:latin typeface="Cambria Math" panose="02040503050406030204" pitchFamily="18" charset="0"/>
                                            <a:ea typeface="微软雅黑" panose="020B0503020204020204" pitchFamily="34" charset="-122"/>
                                          </a:rPr>
                                        </m:ctrlPr>
                                      </m:sSubPr>
                                      <m:e>
                                        <m:r>
                                          <a:rPr lang="en-US" altLang="zh-CN" sz="2400" b="0" i="1" dirty="0" smtClean="0">
                                            <a:solidFill>
                                              <a:schemeClr val="bg1"/>
                                            </a:solidFill>
                                            <a:latin typeface="Cambria Math" panose="02040503050406030204" pitchFamily="18" charset="0"/>
                                            <a:ea typeface="微软雅黑" panose="020B0503020204020204" pitchFamily="34" charset="-122"/>
                                          </a:rPr>
                                          <m:t>h</m:t>
                                        </m:r>
                                      </m:e>
                                      <m:sub>
                                        <m:r>
                                          <a:rPr lang="en-US" altLang="zh-CN" sz="2400" b="0" i="1" dirty="0" smtClean="0">
                                            <a:solidFill>
                                              <a:schemeClr val="bg1"/>
                                            </a:solidFill>
                                            <a:latin typeface="Cambria Math" panose="02040503050406030204" pitchFamily="18" charset="0"/>
                                            <a:ea typeface="微软雅黑" panose="020B0503020204020204" pitchFamily="34" charset="-122"/>
                                          </a:rPr>
                                          <m:t>2</m:t>
                                        </m:r>
                                      </m:sub>
                                    </m:sSub>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p:sp>
                          <p:nvSpPr>
                            <p:cNvPr id="88" name="文本框 87"/>
                            <p:cNvSpPr txBox="1">
                              <a:spLocks noRot="1" noChangeAspect="1" noMove="1" noResize="1" noEditPoints="1" noAdjustHandles="1" noChangeArrowheads="1" noChangeShapeType="1" noTextEdit="1"/>
                            </p:cNvSpPr>
                            <p:nvPr/>
                          </p:nvSpPr>
                          <p:spPr>
                            <a:xfrm>
                              <a:off x="6803993" y="2474778"/>
                              <a:ext cx="935369" cy="461665"/>
                            </a:xfrm>
                            <a:prstGeom prst="rect">
                              <a:avLst/>
                            </a:prstGeom>
                            <a:blipFill rotWithShape="0">
                              <a:blip r:embed="rId6"/>
                              <a:stretch>
                                <a:fillRect b="-2632"/>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xmlns="" Requires="a14">
                      <p:sp>
                        <p:nvSpPr>
                          <p:cNvPr id="22" name="文本框 21"/>
                          <p:cNvSpPr txBox="1"/>
                          <p:nvPr/>
                        </p:nvSpPr>
                        <p:spPr>
                          <a:xfrm>
                            <a:off x="5401054" y="3184596"/>
                            <a:ext cx="8584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𝑜𝑢𝑡𝑝𝑢𝑡</m:t>
                                  </m:r>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5401054" y="3184596"/>
                            <a:ext cx="858416" cy="369332"/>
                          </a:xfrm>
                          <a:prstGeom prst="rect">
                            <a:avLst/>
                          </a:prstGeom>
                          <a:blipFill rotWithShape="0">
                            <a:blip r:embed="rId7"/>
                            <a:stretch>
                              <a:fillRect l="-709" r="-4255" b="-9836"/>
                            </a:stretch>
                          </a:blipFill>
                        </p:spPr>
                        <p:txBody>
                          <a:bodyPr/>
                          <a:lstStyle/>
                          <a:p>
                            <a:r>
                              <a:rPr lang="zh-CN" altLang="en-US">
                                <a:noFill/>
                              </a:rPr>
                              <a:t> </a:t>
                            </a:r>
                          </a:p>
                        </p:txBody>
                      </p:sp>
                    </mc:Fallback>
                  </mc:AlternateContent>
                  <p:cxnSp>
                    <p:nvCxnSpPr>
                      <p:cNvPr id="25" name="直接箭头连接符 24"/>
                      <p:cNvCxnSpPr>
                        <a:stCxn id="13" idx="6"/>
                        <a:endCxn id="19" idx="1"/>
                      </p:cNvCxnSpPr>
                      <p:nvPr/>
                    </p:nvCxnSpPr>
                    <p:spPr>
                      <a:xfrm>
                        <a:off x="2305700" y="1849719"/>
                        <a:ext cx="1099386" cy="60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8" idx="6"/>
                        <a:endCxn id="87" idx="2"/>
                      </p:cNvCxnSpPr>
                      <p:nvPr/>
                    </p:nvCxnSpPr>
                    <p:spPr>
                      <a:xfrm>
                        <a:off x="2261954" y="3118022"/>
                        <a:ext cx="1104422" cy="107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8" idx="6"/>
                        <a:endCxn id="14" idx="2"/>
                      </p:cNvCxnSpPr>
                      <p:nvPr/>
                    </p:nvCxnSpPr>
                    <p:spPr>
                      <a:xfrm flipV="1">
                        <a:off x="2261954" y="2454902"/>
                        <a:ext cx="1119915" cy="66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76" idx="6"/>
                        <a:endCxn id="87" idx="2"/>
                      </p:cNvCxnSpPr>
                      <p:nvPr/>
                    </p:nvCxnSpPr>
                    <p:spPr>
                      <a:xfrm flipV="1">
                        <a:off x="2261928" y="4188101"/>
                        <a:ext cx="1104448" cy="75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76" idx="6"/>
                        <a:endCxn id="14" idx="2"/>
                      </p:cNvCxnSpPr>
                      <p:nvPr/>
                    </p:nvCxnSpPr>
                    <p:spPr>
                      <a:xfrm flipV="1">
                        <a:off x="2261928" y="2454902"/>
                        <a:ext cx="1119941" cy="2490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3" idx="6"/>
                        <a:endCxn id="87" idx="2"/>
                      </p:cNvCxnSpPr>
                      <p:nvPr/>
                    </p:nvCxnSpPr>
                    <p:spPr>
                      <a:xfrm>
                        <a:off x="2305700" y="1849719"/>
                        <a:ext cx="1060676" cy="233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4" idx="6"/>
                        <a:endCxn id="16" idx="2"/>
                      </p:cNvCxnSpPr>
                      <p:nvPr/>
                    </p:nvCxnSpPr>
                    <p:spPr>
                      <a:xfrm>
                        <a:off x="4309469" y="2454902"/>
                        <a:ext cx="1056993" cy="91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88" idx="3"/>
                        <a:endCxn id="16" idx="2"/>
                      </p:cNvCxnSpPr>
                      <p:nvPr/>
                    </p:nvCxnSpPr>
                    <p:spPr>
                      <a:xfrm flipV="1">
                        <a:off x="4324962" y="3369262"/>
                        <a:ext cx="1041500" cy="81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grpSp>
        <p:cxnSp>
          <p:nvCxnSpPr>
            <p:cNvPr id="117" name="直接箭头连接符 116"/>
            <p:cNvCxnSpPr/>
            <p:nvPr/>
          </p:nvCxnSpPr>
          <p:spPr>
            <a:xfrm>
              <a:off x="5334728" y="1639229"/>
              <a:ext cx="265750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0" name="直接箭头连接符 119"/>
            <p:cNvCxnSpPr/>
            <p:nvPr/>
          </p:nvCxnSpPr>
          <p:spPr>
            <a:xfrm flipH="1">
              <a:off x="5232091" y="5345064"/>
              <a:ext cx="2895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5334728" y="1251077"/>
              <a:ext cx="2530978" cy="369332"/>
            </a:xfrm>
            <a:prstGeom prst="rect">
              <a:avLst/>
            </a:prstGeom>
            <a:noFill/>
          </p:spPr>
          <p:txBody>
            <a:bodyPr wrap="square" rtlCol="0">
              <a:spAutoFit/>
            </a:bodyPr>
            <a:lstStyle/>
            <a:p>
              <a:r>
                <a:rPr lang="en-US" altLang="zh-CN" b="1" dirty="0"/>
                <a:t>Forward propagation</a:t>
              </a:r>
              <a:endParaRPr lang="zh-CN" altLang="en-US" b="1" dirty="0"/>
            </a:p>
          </p:txBody>
        </p:sp>
        <p:sp>
          <p:nvSpPr>
            <p:cNvPr id="122" name="文本框 121"/>
            <p:cNvSpPr txBox="1"/>
            <p:nvPr/>
          </p:nvSpPr>
          <p:spPr>
            <a:xfrm>
              <a:off x="5833736" y="5356743"/>
              <a:ext cx="2530978" cy="369332"/>
            </a:xfrm>
            <a:prstGeom prst="rect">
              <a:avLst/>
            </a:prstGeom>
            <a:noFill/>
          </p:spPr>
          <p:txBody>
            <a:bodyPr wrap="square" rtlCol="0">
              <a:spAutoFit/>
            </a:bodyPr>
            <a:lstStyle/>
            <a:p>
              <a:r>
                <a:rPr lang="en-US" altLang="zh-CN" b="1" dirty="0" smtClean="0"/>
                <a:t>Backward </a:t>
              </a:r>
              <a:r>
                <a:rPr lang="en-US" altLang="zh-CN" b="1" dirty="0"/>
                <a:t>propagation</a:t>
              </a:r>
              <a:endParaRPr lang="zh-CN" altLang="en-US" b="1" dirty="0"/>
            </a:p>
          </p:txBody>
        </p:sp>
      </p:grpSp>
      <mc:AlternateContent xmlns:mc="http://schemas.openxmlformats.org/markup-compatibility/2006">
        <mc:Choice xmlns:a14="http://schemas.microsoft.com/office/drawing/2010/main" xmlns="" Requires="a14">
          <p:sp>
            <p:nvSpPr>
              <p:cNvPr id="123" name="文本框 122"/>
              <p:cNvSpPr txBox="1"/>
              <p:nvPr/>
            </p:nvSpPr>
            <p:spPr>
              <a:xfrm>
                <a:off x="8565501" y="3102277"/>
                <a:ext cx="227667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𝑢𝑠𝑒</m:t>
                      </m:r>
                      <m:r>
                        <a:rPr lang="en-US" altLang="zh-CN" b="0" i="1" smtClean="0">
                          <a:latin typeface="Cambria Math" panose="02040503050406030204" pitchFamily="18" charset="0"/>
                        </a:rPr>
                        <m:t> </m:t>
                      </m:r>
                      <m:r>
                        <a:rPr lang="en-US" altLang="zh-CN" i="1">
                          <a:latin typeface="Cambria Math" panose="02040503050406030204" pitchFamily="18" charset="0"/>
                        </a:rPr>
                        <m:t>𝐶𝑟𝑜𝑠𝑠</m:t>
                      </m:r>
                      <m:r>
                        <a:rPr lang="en-US" altLang="zh-CN" i="1">
                          <a:latin typeface="Cambria Math" panose="02040503050406030204" pitchFamily="18" charset="0"/>
                        </a:rPr>
                        <m:t> </m:t>
                      </m:r>
                      <m:r>
                        <a:rPr lang="en-US" altLang="zh-CN" i="1">
                          <a:latin typeface="Cambria Math" panose="02040503050406030204" pitchFamily="18" charset="0"/>
                        </a:rPr>
                        <m:t>𝑒𝑛𝑡𝑟𝑜𝑝𝑦</m:t>
                      </m:r>
                      <m:r>
                        <a:rPr lang="en-US" altLang="zh-CN" b="0" i="1" smtClean="0">
                          <a:latin typeface="Cambria Math" panose="02040503050406030204" pitchFamily="18" charset="0"/>
                        </a:rPr>
                        <m:t> </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i="1">
                          <a:latin typeface="Cambria Math" panose="02040503050406030204" pitchFamily="18" charset="0"/>
                        </a:rPr>
                        <m:t>𝑙𝑜𝑠𝑠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𝑓𝑢𝑛𝑐𝑡𝑖𝑜𝑛</m:t>
                      </m:r>
                    </m:oMath>
                  </m:oMathPara>
                </a14:m>
                <a:endParaRPr lang="zh-CN" altLang="en-US" dirty="0"/>
              </a:p>
            </p:txBody>
          </p:sp>
        </mc:Choice>
        <mc:Fallback>
          <p:sp>
            <p:nvSpPr>
              <p:cNvPr id="123" name="文本框 122"/>
              <p:cNvSpPr txBox="1">
                <a:spLocks noRot="1" noChangeAspect="1" noMove="1" noResize="1" noEditPoints="1" noAdjustHandles="1" noChangeArrowheads="1" noChangeShapeType="1" noTextEdit="1"/>
              </p:cNvSpPr>
              <p:nvPr/>
            </p:nvSpPr>
            <p:spPr>
              <a:xfrm>
                <a:off x="8565501" y="3102277"/>
                <a:ext cx="2276670" cy="646331"/>
              </a:xfrm>
              <a:prstGeom prst="rect">
                <a:avLst/>
              </a:prstGeom>
              <a:blipFill rotWithShape="0">
                <a:blip r:embed="rId8"/>
                <a:stretch>
                  <a:fillRect b="-6604"/>
                </a:stretch>
              </a:blipFill>
            </p:spPr>
            <p:txBody>
              <a:bodyPr/>
              <a:lstStyle/>
              <a:p>
                <a:r>
                  <a:rPr lang="zh-CN" altLang="en-US">
                    <a:noFill/>
                  </a:rPr>
                  <a:t> </a:t>
                </a:r>
              </a:p>
            </p:txBody>
          </p:sp>
        </mc:Fallback>
      </mc:AlternateContent>
      <p:sp>
        <p:nvSpPr>
          <p:cNvPr id="130" name="文本框 129"/>
          <p:cNvSpPr txBox="1"/>
          <p:nvPr/>
        </p:nvSpPr>
        <p:spPr>
          <a:xfrm>
            <a:off x="7680136" y="1426412"/>
            <a:ext cx="2530978" cy="369332"/>
          </a:xfrm>
          <a:prstGeom prst="rect">
            <a:avLst/>
          </a:prstGeom>
          <a:noFill/>
        </p:spPr>
        <p:txBody>
          <a:bodyPr wrap="square" rtlCol="0">
            <a:spAutoFit/>
          </a:bodyPr>
          <a:lstStyle/>
          <a:p>
            <a:r>
              <a:rPr lang="en-US" altLang="zh-CN" b="1" dirty="0" smtClean="0"/>
              <a:t>Calculate</a:t>
            </a:r>
            <a:endParaRPr lang="zh-CN" altLang="en-US" b="1" dirty="0"/>
          </a:p>
        </p:txBody>
      </p:sp>
      <p:sp>
        <p:nvSpPr>
          <p:cNvPr id="131" name="文本框 130"/>
          <p:cNvSpPr txBox="1"/>
          <p:nvPr/>
        </p:nvSpPr>
        <p:spPr>
          <a:xfrm>
            <a:off x="7680136" y="5151067"/>
            <a:ext cx="2530978" cy="369332"/>
          </a:xfrm>
          <a:prstGeom prst="rect">
            <a:avLst/>
          </a:prstGeom>
          <a:noFill/>
        </p:spPr>
        <p:txBody>
          <a:bodyPr wrap="square" rtlCol="0">
            <a:spAutoFit/>
          </a:bodyPr>
          <a:lstStyle/>
          <a:p>
            <a:r>
              <a:rPr lang="en-US" altLang="zh-CN" b="1" dirty="0" smtClean="0"/>
              <a:t>Estimate</a:t>
            </a:r>
            <a:endParaRPr lang="zh-CN" altLang="en-US" b="1" dirty="0"/>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769393" y="2395654"/>
            <a:ext cx="2383826"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AUC:0.93</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Neural Network</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206694" y="1487405"/>
            <a:ext cx="6163535" cy="4105848"/>
          </a:xfrm>
          <a:prstGeom prst="rect">
            <a:avLst/>
          </a:prstGeom>
        </p:spPr>
      </p:pic>
      <p:sp>
        <p:nvSpPr>
          <p:cNvPr id="12" name="文本框 11"/>
          <p:cNvSpPr txBox="1"/>
          <p:nvPr/>
        </p:nvSpPr>
        <p:spPr>
          <a:xfrm>
            <a:off x="6769393" y="4153334"/>
            <a:ext cx="4294847"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Cost-sensitive loss:0.73</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769392" y="3305271"/>
            <a:ext cx="4147424" cy="461665"/>
          </a:xfrm>
          <a:prstGeom prst="rect">
            <a:avLst/>
          </a:prstGeom>
          <a:noFill/>
        </p:spPr>
        <p:txBody>
          <a:bodyPr wrap="square" rtlCol="0">
            <a:spAutoFit/>
          </a:bodyPr>
          <a:lstStyle/>
          <a:p>
            <a:r>
              <a:rPr lang="en-US" altLang="zh-CN" sz="2400" dirty="0" smtClean="0">
                <a:solidFill>
                  <a:srgbClr val="595E64"/>
                </a:solidFill>
                <a:latin typeface="微软雅黑" panose="020B0503020204020204" pitchFamily="34" charset="-122"/>
                <a:ea typeface="微软雅黑" panose="020B0503020204020204" pitchFamily="34" charset="-122"/>
              </a:rPr>
              <a:t>Only makes a few mistakes</a:t>
            </a: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Thought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99005" y="1137920"/>
            <a:ext cx="7199076" cy="369332"/>
          </a:xfrm>
          <a:prstGeom prst="rect">
            <a:avLst/>
          </a:prstGeom>
          <a:noFill/>
        </p:spPr>
        <p:txBody>
          <a:bodyPr wrap="square" rtlCol="0">
            <a:spAutoFit/>
          </a:bodyPr>
          <a:lstStyle/>
          <a:p>
            <a:r>
              <a:rPr lang="en-US" altLang="zh-CN" dirty="0" smtClean="0">
                <a:solidFill>
                  <a:srgbClr val="595E64"/>
                </a:solidFill>
                <a:latin typeface="微软雅黑" panose="020B0503020204020204" pitchFamily="34" charset="-122"/>
                <a:ea typeface="微软雅黑" panose="020B0503020204020204" pitchFamily="34" charset="-122"/>
              </a:rPr>
              <a:t>Neural network and Random Forest both </a:t>
            </a:r>
            <a:r>
              <a:rPr lang="en-US" altLang="zh-CN" dirty="0" err="1" smtClean="0">
                <a:solidFill>
                  <a:srgbClr val="595E64"/>
                </a:solidFill>
                <a:latin typeface="微软雅黑" panose="020B0503020204020204" pitchFamily="34" charset="-122"/>
                <a:ea typeface="微软雅黑" panose="020B0503020204020204" pitchFamily="34" charset="-122"/>
              </a:rPr>
              <a:t>perfom</a:t>
            </a:r>
            <a:r>
              <a:rPr lang="en-US" altLang="zh-CN" dirty="0" smtClean="0">
                <a:solidFill>
                  <a:srgbClr val="595E64"/>
                </a:solidFill>
                <a:latin typeface="微软雅黑" panose="020B0503020204020204" pitchFamily="34" charset="-122"/>
                <a:ea typeface="微软雅黑" panose="020B0503020204020204" pitchFamily="34" charset="-122"/>
              </a:rPr>
              <a:t> very perfect</a:t>
            </a:r>
            <a:endParaRPr lang="zh-CN" altLang="en-US" dirty="0">
              <a:solidFill>
                <a:srgbClr val="595E6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49813" y="2542431"/>
            <a:ext cx="5117867" cy="2329289"/>
            <a:chOff x="632693" y="2491631"/>
            <a:chExt cx="5117867" cy="2329289"/>
          </a:xfrm>
        </p:grpSpPr>
        <p:grpSp>
          <p:nvGrpSpPr>
            <p:cNvPr id="9" name="组合 8"/>
            <p:cNvGrpSpPr/>
            <p:nvPr/>
          </p:nvGrpSpPr>
          <p:grpSpPr>
            <a:xfrm>
              <a:off x="632693" y="3266440"/>
              <a:ext cx="5117867" cy="1554480"/>
              <a:chOff x="619636" y="2606040"/>
              <a:chExt cx="5117867" cy="1554480"/>
            </a:xfrm>
          </p:grpSpPr>
          <p:grpSp>
            <p:nvGrpSpPr>
              <p:cNvPr id="5" name="组合 4"/>
              <p:cNvGrpSpPr/>
              <p:nvPr/>
            </p:nvGrpSpPr>
            <p:grpSpPr>
              <a:xfrm>
                <a:off x="619636" y="2839997"/>
                <a:ext cx="1198880" cy="1132562"/>
                <a:chOff x="1117600" y="2687728"/>
                <a:chExt cx="1198880" cy="1128777"/>
              </a:xfrm>
            </p:grpSpPr>
            <p:sp>
              <p:nvSpPr>
                <p:cNvPr id="3" name="椭圆 2"/>
                <p:cNvSpPr/>
                <p:nvPr/>
              </p:nvSpPr>
              <p:spPr>
                <a:xfrm>
                  <a:off x="1136471" y="2687728"/>
                  <a:ext cx="1097280" cy="1128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7600" y="3077101"/>
                  <a:ext cx="1198880" cy="369332"/>
                </a:xfrm>
                <a:prstGeom prst="rect">
                  <a:avLst/>
                </a:prstGeom>
                <a:noFill/>
              </p:spPr>
              <p:txBody>
                <a:bodyPr wrap="square" rtlCol="0">
                  <a:spAutoFit/>
                </a:bodyPr>
                <a:lstStyle/>
                <a:p>
                  <a:r>
                    <a:rPr lang="en-US" altLang="zh-CN" dirty="0" smtClean="0"/>
                    <a:t>4 samples</a:t>
                  </a:r>
                  <a:endParaRPr lang="zh-CN" altLang="en-US" dirty="0"/>
                </a:p>
              </p:txBody>
            </p:sp>
          </p:grpSp>
          <p:grpSp>
            <p:nvGrpSpPr>
              <p:cNvPr id="6" name="组合 5"/>
              <p:cNvGrpSpPr/>
              <p:nvPr/>
            </p:nvGrpSpPr>
            <p:grpSpPr>
              <a:xfrm>
                <a:off x="4074160" y="2606040"/>
                <a:ext cx="1663343" cy="1554480"/>
                <a:chOff x="2733040" y="2590800"/>
                <a:chExt cx="1663343" cy="1554480"/>
              </a:xfrm>
            </p:grpSpPr>
            <p:sp>
              <p:nvSpPr>
                <p:cNvPr id="50" name="椭圆 49"/>
                <p:cNvSpPr/>
                <p:nvPr/>
              </p:nvSpPr>
              <p:spPr>
                <a:xfrm>
                  <a:off x="2733040" y="2590800"/>
                  <a:ext cx="1625600" cy="15544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7" name="文本框 56"/>
                <p:cNvSpPr txBox="1"/>
                <p:nvPr/>
              </p:nvSpPr>
              <p:spPr>
                <a:xfrm>
                  <a:off x="2943503" y="3183374"/>
                  <a:ext cx="1452880" cy="369332"/>
                </a:xfrm>
                <a:prstGeom prst="rect">
                  <a:avLst/>
                </a:prstGeom>
                <a:noFill/>
              </p:spPr>
              <p:txBody>
                <a:bodyPr wrap="square" rtlCol="0">
                  <a:spAutoFit/>
                </a:bodyPr>
                <a:lstStyle/>
                <a:p>
                  <a:r>
                    <a:rPr lang="en-US" altLang="zh-CN" dirty="0" smtClean="0"/>
                    <a:t>60 samples</a:t>
                  </a:r>
                  <a:endParaRPr lang="zh-CN" altLang="en-US" dirty="0"/>
                </a:p>
              </p:txBody>
            </p:sp>
          </p:grpSp>
          <p:sp>
            <p:nvSpPr>
              <p:cNvPr id="7" name="右箭头 6"/>
              <p:cNvSpPr/>
              <p:nvPr/>
            </p:nvSpPr>
            <p:spPr>
              <a:xfrm>
                <a:off x="2042036" y="3212346"/>
                <a:ext cx="1808604" cy="355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p:cNvSpPr txBox="1"/>
              <p:nvPr/>
            </p:nvSpPr>
            <p:spPr>
              <a:xfrm>
                <a:off x="2437685" y="2963148"/>
                <a:ext cx="1219200" cy="369332"/>
              </a:xfrm>
              <a:prstGeom prst="rect">
                <a:avLst/>
              </a:prstGeom>
              <a:noFill/>
            </p:spPr>
            <p:txBody>
              <a:bodyPr wrap="square" rtlCol="0">
                <a:spAutoFit/>
              </a:bodyPr>
              <a:lstStyle/>
              <a:p>
                <a:r>
                  <a:rPr lang="en-US" altLang="zh-CN" dirty="0" smtClean="0"/>
                  <a:t>SMOTE</a:t>
                </a:r>
                <a:endParaRPr lang="zh-CN" altLang="en-US" dirty="0"/>
              </a:p>
            </p:txBody>
          </p:sp>
          <p:sp>
            <p:nvSpPr>
              <p:cNvPr id="60" name="文本框 59"/>
              <p:cNvSpPr txBox="1"/>
              <p:nvPr/>
            </p:nvSpPr>
            <p:spPr>
              <a:xfrm>
                <a:off x="1973813" y="3591838"/>
                <a:ext cx="2143884" cy="369332"/>
              </a:xfrm>
              <a:prstGeom prst="rect">
                <a:avLst/>
              </a:prstGeom>
              <a:noFill/>
            </p:spPr>
            <p:txBody>
              <a:bodyPr wrap="square" rtlCol="0">
                <a:spAutoFit/>
              </a:bodyPr>
              <a:lstStyle/>
              <a:p>
                <a:r>
                  <a:rPr lang="en-US" altLang="zh-CN" dirty="0" smtClean="0"/>
                  <a:t>Solving unbalance</a:t>
                </a:r>
                <a:endParaRPr lang="zh-CN" altLang="en-US" dirty="0"/>
              </a:p>
            </p:txBody>
          </p:sp>
        </p:grpSp>
        <p:sp>
          <p:nvSpPr>
            <p:cNvPr id="61" name="文本框 60"/>
            <p:cNvSpPr txBox="1"/>
            <p:nvPr/>
          </p:nvSpPr>
          <p:spPr>
            <a:xfrm>
              <a:off x="1023619" y="2491631"/>
              <a:ext cx="4716781"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Only 4 positive samples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aphicFrame>
        <p:nvGraphicFramePr>
          <p:cNvPr id="12" name="表格 11"/>
          <p:cNvGraphicFramePr>
            <a:graphicFrameLocks noGrp="1"/>
          </p:cNvGraphicFramePr>
          <p:nvPr/>
        </p:nvGraphicFramePr>
        <p:xfrm>
          <a:off x="6847840" y="2152273"/>
          <a:ext cx="3545839" cy="370840"/>
        </p:xfrm>
        <a:graphic>
          <a:graphicData uri="http://schemas.openxmlformats.org/drawingml/2006/table">
            <a:tbl>
              <a:tblPr firstRow="1" bandRow="1">
                <a:tableStyleId>{5C22544A-7EE6-4342-B048-85BDC9FD1C3A}</a:tableStyleId>
              </a:tblPr>
              <a:tblGrid>
                <a:gridCol w="592531"/>
                <a:gridCol w="592531"/>
                <a:gridCol w="592531"/>
                <a:gridCol w="592531"/>
                <a:gridCol w="592531"/>
                <a:gridCol w="583184"/>
              </a:tblGrid>
              <a:tr h="370840">
                <a:tc>
                  <a:txBody>
                    <a:bodyPr/>
                    <a:lstStyle/>
                    <a:p>
                      <a:pPr algn="ctr"/>
                      <a:r>
                        <a:rPr lang="en-US" altLang="zh-CN" dirty="0" smtClean="0"/>
                        <a:t>71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0.26</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4.6</a:t>
                      </a:r>
                      <a:endParaRPr lang="zh-CN" altLang="en-US" dirty="0"/>
                    </a:p>
                  </a:txBody>
                  <a:tcPr/>
                </a:tc>
                <a:tc>
                  <a:txBody>
                    <a:bodyPr/>
                    <a:lstStyle/>
                    <a:p>
                      <a:pPr algn="ctr"/>
                      <a:r>
                        <a:rPr lang="en-US" altLang="zh-CN" dirty="0" smtClean="0"/>
                        <a:t>1</a:t>
                      </a:r>
                      <a:endParaRPr lang="zh-CN" altLang="en-US" dirty="0"/>
                    </a:p>
                  </a:txBody>
                  <a:tcPr/>
                </a:tc>
              </a:tr>
            </a:tbl>
          </a:graphicData>
        </a:graphic>
      </p:graphicFrame>
      <p:graphicFrame>
        <p:nvGraphicFramePr>
          <p:cNvPr id="13" name="表格 12"/>
          <p:cNvGraphicFramePr>
            <a:graphicFrameLocks noGrp="1"/>
          </p:cNvGraphicFramePr>
          <p:nvPr/>
        </p:nvGraphicFramePr>
        <p:xfrm>
          <a:off x="6847838" y="3785554"/>
          <a:ext cx="3545838" cy="370840"/>
        </p:xfrm>
        <a:graphic>
          <a:graphicData uri="http://schemas.openxmlformats.org/drawingml/2006/table">
            <a:tbl>
              <a:tblPr firstRow="1" bandRow="1">
                <a:tableStyleId>{93296810-A885-4BE3-A3E7-6D5BEEA58F35}</a:tableStyleId>
              </a:tblPr>
              <a:tblGrid>
                <a:gridCol w="590973"/>
                <a:gridCol w="590973"/>
                <a:gridCol w="590973"/>
                <a:gridCol w="590973"/>
                <a:gridCol w="590973"/>
                <a:gridCol w="590973"/>
              </a:tblGrid>
              <a:tr h="370840">
                <a:tc>
                  <a:txBody>
                    <a:bodyPr/>
                    <a:lstStyle/>
                    <a:p>
                      <a:pPr algn="ctr"/>
                      <a:r>
                        <a:rPr lang="en-US" altLang="zh-CN" dirty="0" smtClean="0"/>
                        <a:t>73</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0.25</a:t>
                      </a:r>
                      <a:endParaRPr lang="zh-CN" altLang="en-US" dirty="0"/>
                    </a:p>
                  </a:txBody>
                  <a:tcPr/>
                </a:tc>
                <a:tc>
                  <a:txBody>
                    <a:bodyPr/>
                    <a:lstStyle/>
                    <a:p>
                      <a:pPr algn="ctr"/>
                      <a:r>
                        <a:rPr lang="en-US" altLang="zh-CN" dirty="0" smtClean="0"/>
                        <a:t>10.3</a:t>
                      </a:r>
                      <a:endParaRPr lang="zh-CN" altLang="en-US" dirty="0"/>
                    </a:p>
                  </a:txBody>
                  <a:tcPr/>
                </a:tc>
                <a:tc>
                  <a:txBody>
                    <a:bodyPr/>
                    <a:lstStyle/>
                    <a:p>
                      <a:pPr algn="ctr"/>
                      <a:r>
                        <a:rPr lang="en-US" altLang="zh-CN" dirty="0" smtClean="0"/>
                        <a:t>4.7</a:t>
                      </a:r>
                      <a:endParaRPr lang="zh-CN" altLang="en-US" dirty="0"/>
                    </a:p>
                  </a:txBody>
                  <a:tcPr/>
                </a:tc>
                <a:tc>
                  <a:txBody>
                    <a:bodyPr/>
                    <a:lstStyle/>
                    <a:p>
                      <a:pPr algn="ctr"/>
                      <a:r>
                        <a:rPr lang="en-US" altLang="zh-CN" dirty="0" smtClean="0"/>
                        <a:t>1</a:t>
                      </a:r>
                      <a:endParaRPr lang="zh-CN" altLang="en-US" dirty="0"/>
                    </a:p>
                  </a:txBody>
                  <a:tcPr/>
                </a:tc>
              </a:tr>
            </a:tbl>
          </a:graphicData>
        </a:graphic>
      </p:graphicFrame>
      <p:graphicFrame>
        <p:nvGraphicFramePr>
          <p:cNvPr id="16" name="表格 15"/>
          <p:cNvGraphicFramePr>
            <a:graphicFrameLocks noGrp="1"/>
          </p:cNvGraphicFramePr>
          <p:nvPr/>
        </p:nvGraphicFramePr>
        <p:xfrm>
          <a:off x="6847838" y="4127026"/>
          <a:ext cx="3545838" cy="370840"/>
        </p:xfrm>
        <a:graphic>
          <a:graphicData uri="http://schemas.openxmlformats.org/drawingml/2006/table">
            <a:tbl>
              <a:tblPr firstRow="1" bandRow="1">
                <a:tableStyleId>{93296810-A885-4BE3-A3E7-6D5BEEA58F35}</a:tableStyleId>
              </a:tblPr>
              <a:tblGrid>
                <a:gridCol w="590973"/>
                <a:gridCol w="590973"/>
                <a:gridCol w="590973"/>
                <a:gridCol w="590973"/>
                <a:gridCol w="590973"/>
                <a:gridCol w="590973"/>
              </a:tblGrid>
              <a:tr h="370840">
                <a:tc>
                  <a:txBody>
                    <a:bodyPr/>
                    <a:lstStyle/>
                    <a:p>
                      <a:pPr algn="ctr"/>
                      <a:r>
                        <a:rPr lang="en-US" altLang="zh-CN" dirty="0" smtClean="0"/>
                        <a:t>70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0.26</a:t>
                      </a:r>
                      <a:endParaRPr lang="zh-CN" altLang="en-US" dirty="0"/>
                    </a:p>
                  </a:txBody>
                  <a:tcPr/>
                </a:tc>
                <a:tc>
                  <a:txBody>
                    <a:bodyPr/>
                    <a:lstStyle/>
                    <a:p>
                      <a:pPr algn="ctr"/>
                      <a:r>
                        <a:rPr lang="en-US" altLang="zh-CN" dirty="0" smtClean="0"/>
                        <a:t>9.6</a:t>
                      </a:r>
                      <a:endParaRPr lang="zh-CN" altLang="en-US" dirty="0"/>
                    </a:p>
                  </a:txBody>
                  <a:tcPr/>
                </a:tc>
                <a:tc>
                  <a:txBody>
                    <a:bodyPr/>
                    <a:lstStyle/>
                    <a:p>
                      <a:pPr algn="ctr"/>
                      <a:r>
                        <a:rPr lang="en-US" altLang="zh-CN" dirty="0" smtClean="0"/>
                        <a:t>4.7</a:t>
                      </a:r>
                      <a:endParaRPr lang="zh-CN" altLang="en-US" dirty="0"/>
                    </a:p>
                  </a:txBody>
                  <a:tcPr/>
                </a:tc>
                <a:tc>
                  <a:txBody>
                    <a:bodyPr/>
                    <a:lstStyle/>
                    <a:p>
                      <a:pPr algn="ctr"/>
                      <a:r>
                        <a:rPr lang="en-US" altLang="zh-CN" dirty="0" smtClean="0"/>
                        <a:t>1</a:t>
                      </a:r>
                      <a:endParaRPr lang="zh-CN" altLang="en-US" dirty="0"/>
                    </a:p>
                  </a:txBody>
                  <a:tcPr/>
                </a:tc>
              </a:tr>
            </a:tbl>
          </a:graphicData>
        </a:graphic>
      </p:graphicFrame>
      <p:graphicFrame>
        <p:nvGraphicFramePr>
          <p:cNvPr id="72" name="表格 71"/>
          <p:cNvGraphicFramePr>
            <a:graphicFrameLocks noGrp="1"/>
          </p:cNvGraphicFramePr>
          <p:nvPr/>
        </p:nvGraphicFramePr>
        <p:xfrm>
          <a:off x="6847838" y="4464905"/>
          <a:ext cx="3545838" cy="365760"/>
        </p:xfrm>
        <a:graphic>
          <a:graphicData uri="http://schemas.openxmlformats.org/drawingml/2006/table">
            <a:tbl>
              <a:tblPr firstRow="1" bandRow="1">
                <a:tableStyleId>{93296810-A885-4BE3-A3E7-6D5BEEA58F35}</a:tableStyleId>
              </a:tblPr>
              <a:tblGrid>
                <a:gridCol w="590973"/>
                <a:gridCol w="590973"/>
                <a:gridCol w="590973"/>
                <a:gridCol w="590973"/>
                <a:gridCol w="590973"/>
                <a:gridCol w="590973"/>
              </a:tblGrid>
              <a:tr h="0">
                <a:tc>
                  <a:txBody>
                    <a:bodyPr/>
                    <a:lstStyle/>
                    <a:p>
                      <a:pPr algn="ctr"/>
                      <a:r>
                        <a:rPr lang="en-US" altLang="zh-CN" dirty="0" smtClean="0"/>
                        <a:t>70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0.26</a:t>
                      </a:r>
                      <a:endParaRPr lang="zh-CN" altLang="en-US" dirty="0"/>
                    </a:p>
                  </a:txBody>
                  <a:tcPr/>
                </a:tc>
                <a:tc>
                  <a:txBody>
                    <a:bodyPr/>
                    <a:lstStyle/>
                    <a:p>
                      <a:pPr algn="ctr"/>
                      <a:r>
                        <a:rPr lang="en-US" altLang="zh-CN" dirty="0" smtClean="0"/>
                        <a:t>9.9</a:t>
                      </a:r>
                      <a:endParaRPr lang="zh-CN" altLang="en-US" dirty="0"/>
                    </a:p>
                  </a:txBody>
                  <a:tcPr/>
                </a:tc>
                <a:tc>
                  <a:txBody>
                    <a:bodyPr/>
                    <a:lstStyle/>
                    <a:p>
                      <a:pPr algn="ctr"/>
                      <a:r>
                        <a:rPr lang="en-US" altLang="zh-CN" dirty="0" smtClean="0"/>
                        <a:t>4.8</a:t>
                      </a:r>
                      <a:endParaRPr lang="zh-CN" altLang="en-US" dirty="0"/>
                    </a:p>
                  </a:txBody>
                  <a:tcPr/>
                </a:tc>
                <a:tc>
                  <a:txBody>
                    <a:bodyPr/>
                    <a:lstStyle/>
                    <a:p>
                      <a:pPr algn="ctr"/>
                      <a:r>
                        <a:rPr lang="en-US" altLang="zh-CN" dirty="0" smtClean="0"/>
                        <a:t>1</a:t>
                      </a:r>
                      <a:endParaRPr lang="zh-CN" altLang="en-US" dirty="0"/>
                    </a:p>
                  </a:txBody>
                  <a:tcPr/>
                </a:tc>
              </a:tr>
            </a:tbl>
          </a:graphicData>
        </a:graphic>
      </p:graphicFrame>
      <p:graphicFrame>
        <p:nvGraphicFramePr>
          <p:cNvPr id="76" name="表格 75"/>
          <p:cNvGraphicFramePr>
            <a:graphicFrameLocks noGrp="1"/>
          </p:cNvGraphicFramePr>
          <p:nvPr/>
        </p:nvGraphicFramePr>
        <p:xfrm>
          <a:off x="6847838" y="4813638"/>
          <a:ext cx="3545838" cy="370840"/>
        </p:xfrm>
        <a:graphic>
          <a:graphicData uri="http://schemas.openxmlformats.org/drawingml/2006/table">
            <a:tbl>
              <a:tblPr firstRow="1" bandRow="1">
                <a:tableStyleId>{93296810-A885-4BE3-A3E7-6D5BEEA58F35}</a:tableStyleId>
              </a:tblPr>
              <a:tblGrid>
                <a:gridCol w="590973"/>
                <a:gridCol w="590973"/>
                <a:gridCol w="590973"/>
                <a:gridCol w="590973"/>
                <a:gridCol w="590973"/>
                <a:gridCol w="590973"/>
              </a:tblGrid>
              <a:tr h="370840">
                <a:tc>
                  <a:txBody>
                    <a:bodyPr/>
                    <a:lstStyle/>
                    <a:p>
                      <a:pPr algn="ctr"/>
                      <a:r>
                        <a:rPr lang="en-US" altLang="zh-CN" dirty="0" smtClean="0"/>
                        <a:t>70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0.26</a:t>
                      </a:r>
                      <a:endParaRPr lang="zh-CN" altLang="en-US" dirty="0"/>
                    </a:p>
                  </a:txBody>
                  <a:tcPr/>
                </a:tc>
                <a:tc>
                  <a:txBody>
                    <a:bodyPr/>
                    <a:lstStyle/>
                    <a:p>
                      <a:pPr algn="ctr"/>
                      <a:r>
                        <a:rPr lang="en-US" altLang="zh-CN" dirty="0" smtClean="0"/>
                        <a:t>9.4</a:t>
                      </a:r>
                      <a:endParaRPr lang="zh-CN" altLang="en-US" dirty="0"/>
                    </a:p>
                  </a:txBody>
                  <a:tcPr/>
                </a:tc>
                <a:tc>
                  <a:txBody>
                    <a:bodyPr/>
                    <a:lstStyle/>
                    <a:p>
                      <a:pPr algn="ctr"/>
                      <a:r>
                        <a:rPr lang="en-US" altLang="zh-CN" dirty="0" smtClean="0"/>
                        <a:t>4.7</a:t>
                      </a:r>
                      <a:endParaRPr lang="zh-CN" altLang="en-US" dirty="0"/>
                    </a:p>
                  </a:txBody>
                  <a:tcPr/>
                </a:tc>
                <a:tc>
                  <a:txBody>
                    <a:bodyPr/>
                    <a:lstStyle/>
                    <a:p>
                      <a:pPr algn="ctr"/>
                      <a:r>
                        <a:rPr lang="en-US" altLang="zh-CN" dirty="0" smtClean="0"/>
                        <a:t>1</a:t>
                      </a:r>
                      <a:endParaRPr lang="zh-CN" altLang="en-US" dirty="0"/>
                    </a:p>
                  </a:txBody>
                  <a:tcPr/>
                </a:tc>
              </a:tr>
            </a:tbl>
          </a:graphicData>
        </a:graphic>
      </p:graphicFrame>
      <p:sp>
        <p:nvSpPr>
          <p:cNvPr id="17" name="下箭头 16"/>
          <p:cNvSpPr/>
          <p:nvPr/>
        </p:nvSpPr>
        <p:spPr>
          <a:xfrm>
            <a:off x="8331197" y="2682240"/>
            <a:ext cx="579120" cy="86895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文本框 17"/>
          <p:cNvSpPr txBox="1"/>
          <p:nvPr/>
        </p:nvSpPr>
        <p:spPr>
          <a:xfrm>
            <a:off x="7152634" y="2851527"/>
            <a:ext cx="1178563" cy="369332"/>
          </a:xfrm>
          <a:prstGeom prst="rect">
            <a:avLst/>
          </a:prstGeom>
          <a:noFill/>
        </p:spPr>
        <p:txBody>
          <a:bodyPr wrap="square" rtlCol="0">
            <a:spAutoFit/>
          </a:bodyPr>
          <a:lstStyle/>
          <a:p>
            <a:r>
              <a:rPr lang="en-US" altLang="zh-CN" dirty="0"/>
              <a:t>G</a:t>
            </a:r>
            <a:r>
              <a:rPr lang="en-US" altLang="zh-CN" dirty="0" smtClean="0"/>
              <a:t>enerate</a:t>
            </a:r>
            <a:endParaRPr lang="zh-CN" altLang="en-US" dirty="0"/>
          </a:p>
        </p:txBody>
      </p:sp>
      <p:sp>
        <p:nvSpPr>
          <p:cNvPr id="100" name="文本框 99"/>
          <p:cNvSpPr txBox="1"/>
          <p:nvPr/>
        </p:nvSpPr>
        <p:spPr>
          <a:xfrm>
            <a:off x="10393676" y="4080184"/>
            <a:ext cx="354227" cy="769441"/>
          </a:xfrm>
          <a:prstGeom prst="rect">
            <a:avLst/>
          </a:prstGeom>
          <a:noFill/>
        </p:spPr>
        <p:txBody>
          <a:bodyPr wrap="square" rtlCol="0">
            <a:spAutoFit/>
          </a:bodyPr>
          <a:lstStyle/>
          <a:p>
            <a:r>
              <a:rPr lang="en-US" altLang="zh-CN" sz="4400" dirty="0" smtClean="0"/>
              <a:t>}</a:t>
            </a:r>
            <a:endParaRPr lang="zh-CN" altLang="en-US" sz="4400" dirty="0"/>
          </a:p>
        </p:txBody>
      </p:sp>
      <p:sp>
        <p:nvSpPr>
          <p:cNvPr id="101" name="文本框 100"/>
          <p:cNvSpPr txBox="1"/>
          <p:nvPr/>
        </p:nvSpPr>
        <p:spPr>
          <a:xfrm>
            <a:off x="10747903" y="4238706"/>
            <a:ext cx="1137920" cy="461665"/>
          </a:xfrm>
          <a:prstGeom prst="rect">
            <a:avLst/>
          </a:prstGeom>
          <a:noFill/>
        </p:spPr>
        <p:txBody>
          <a:bodyPr wrap="square" rtlCol="0">
            <a:spAutoFit/>
          </a:bodyPr>
          <a:lstStyle/>
          <a:p>
            <a:r>
              <a:rPr lang="en-US" altLang="zh-CN" sz="2400" b="1" dirty="0" smtClean="0"/>
              <a:t>similar</a:t>
            </a:r>
            <a:endParaRPr lang="zh-CN" altLang="en-US" sz="2400" b="1" dirty="0"/>
          </a:p>
        </p:txBody>
      </p:sp>
      <p:sp>
        <p:nvSpPr>
          <p:cNvPr id="102" name="文本框 101"/>
          <p:cNvSpPr txBox="1"/>
          <p:nvPr/>
        </p:nvSpPr>
        <p:spPr>
          <a:xfrm>
            <a:off x="2267528" y="5499161"/>
            <a:ext cx="8303261" cy="461665"/>
          </a:xfrm>
          <a:prstGeom prst="rect">
            <a:avLst/>
          </a:prstGeom>
          <a:noFill/>
        </p:spPr>
        <p:txBody>
          <a:bodyPr wrap="square" rtlCol="0">
            <a:spAutoFit/>
          </a:bodyPr>
          <a:lstStyle/>
          <a:p>
            <a:r>
              <a:rPr lang="en-US" altLang="zh-CN" sz="2400" dirty="0" smtClean="0">
                <a:solidFill>
                  <a:srgbClr val="595E64"/>
                </a:solidFill>
                <a:latin typeface="微软雅黑" panose="020B0503020204020204" pitchFamily="34" charset="-122"/>
                <a:ea typeface="微软雅黑" panose="020B0503020204020204" pitchFamily="34" charset="-122"/>
              </a:rPr>
              <a:t>The model just remember the positive samples</a:t>
            </a:r>
            <a:endParaRPr lang="zh-CN" altLang="en-US" sz="2400" dirty="0">
              <a:solidFill>
                <a:srgbClr val="595E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585514" y="2477800"/>
            <a:ext cx="6290009" cy="584775"/>
            <a:chOff x="4585514" y="1054863"/>
            <a:chExt cx="6290009" cy="584775"/>
          </a:xfrm>
        </p:grpSpPr>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86596" y="1054863"/>
              <a:ext cx="2128603" cy="584775"/>
            </a:xfrm>
            <a:prstGeom prst="rect">
              <a:avLst/>
            </a:prstGeom>
            <a:noFill/>
          </p:spPr>
          <p:txBody>
            <a:bodyPr wrap="square" rtlCol="0">
              <a:spAutoFit/>
            </a:bodyPr>
            <a:lstStyle/>
            <a:p>
              <a:r>
                <a:rPr lang="en-US" altLang="zh-CN" sz="3200" b="1" dirty="0" smtClean="0">
                  <a:solidFill>
                    <a:srgbClr val="595E64"/>
                  </a:solidFill>
                  <a:latin typeface="微软雅黑" panose="020B0503020204020204" pitchFamily="34" charset="-122"/>
                  <a:ea typeface="微软雅黑" panose="020B0503020204020204" pitchFamily="34" charset="-122"/>
                </a:rPr>
                <a:t>Part Four</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17923" y="1085640"/>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Survival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416752" y="3238500"/>
            <a:ext cx="4281170" cy="523220"/>
            <a:chOff x="6594353" y="4489777"/>
            <a:chExt cx="4281170" cy="52322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Applicability</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416752" y="4114800"/>
            <a:ext cx="6203748" cy="523220"/>
            <a:chOff x="6594353" y="4489777"/>
            <a:chExt cx="6203748" cy="523220"/>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217923" y="4489777"/>
              <a:ext cx="5580178"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Simple KM survival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416752" y="4991100"/>
            <a:ext cx="6356148" cy="523220"/>
            <a:chOff x="6594353" y="4489777"/>
            <a:chExt cx="6356148" cy="523220"/>
          </a:xfrm>
        </p:grpSpPr>
        <p:sp>
          <p:nvSpPr>
            <p:cNvPr id="38" name="等腰三角形 37"/>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217923" y="4489777"/>
              <a:ext cx="5732578"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Classified KM survival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416752" y="5848350"/>
            <a:ext cx="4281170" cy="523220"/>
            <a:chOff x="6594353" y="4489777"/>
            <a:chExt cx="4281170" cy="523220"/>
          </a:xfrm>
        </p:grpSpPr>
        <p:sp>
          <p:nvSpPr>
            <p:cNvPr id="22" name="等腰三角形 21"/>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8"/>
            <p:cNvSpPr txBox="1"/>
            <p:nvPr/>
          </p:nvSpPr>
          <p:spPr>
            <a:xfrm>
              <a:off x="7217923" y="4489777"/>
              <a:ext cx="3657600" cy="523220"/>
            </a:xfrm>
            <a:prstGeom prst="rect">
              <a:avLst/>
            </a:prstGeom>
            <a:noFill/>
          </p:spPr>
          <p:txBody>
            <a:bodyPr wrap="square" rtlCol="0">
              <a:spAutoFit/>
            </a:bodyPr>
            <a:lstStyle/>
            <a:p>
              <a:r>
                <a:rPr lang="en-US" altLang="en-US" sz="2800" dirty="0" smtClean="0">
                  <a:solidFill>
                    <a:srgbClr val="595E64"/>
                  </a:solidFill>
                  <a:latin typeface="微软雅黑" panose="020B0503020204020204" pitchFamily="34" charset="-122"/>
                  <a:ea typeface="微软雅黑" panose="020B0503020204020204" pitchFamily="34" charset="-122"/>
                </a:rPr>
                <a:t>Cox survival analysis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a:off x="591904" y="2612884"/>
            <a:ext cx="2006362"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Part4</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2507029" y="2762259"/>
            <a:ext cx="465354" cy="469881"/>
            <a:chOff x="2099842" y="1975504"/>
            <a:chExt cx="823123" cy="831130"/>
          </a:xfrm>
          <a:solidFill>
            <a:schemeClr val="bg1"/>
          </a:solidFill>
        </p:grpSpPr>
        <p:sp>
          <p:nvSpPr>
            <p:cNvPr id="30" name="等腰三角形 2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Applicability</a:t>
            </a:r>
          </a:p>
        </p:txBody>
      </p:sp>
      <p:sp>
        <p:nvSpPr>
          <p:cNvPr id="8216" name="Rectangle 2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Group 1"/>
          <p:cNvGrpSpPr>
            <a:grpSpLocks noChangeAspect="1"/>
          </p:cNvGrpSpPr>
          <p:nvPr/>
        </p:nvGrpSpPr>
        <p:grpSpPr bwMode="auto">
          <a:xfrm>
            <a:off x="-784993" y="1261359"/>
            <a:ext cx="8654988" cy="4785800"/>
            <a:chOff x="1573" y="3924"/>
            <a:chExt cx="8626" cy="4769"/>
          </a:xfrm>
        </p:grpSpPr>
        <p:sp>
          <p:nvSpPr>
            <p:cNvPr id="8215" name="AutoShape 23"/>
            <p:cNvSpPr>
              <a:spLocks noChangeAspect="1" noChangeArrowheads="1" noTextEdit="1"/>
            </p:cNvSpPr>
            <p:nvPr/>
          </p:nvSpPr>
          <p:spPr bwMode="auto">
            <a:xfrm>
              <a:off x="1573" y="3924"/>
              <a:ext cx="8312" cy="4499"/>
            </a:xfrm>
            <a:prstGeom prst="rect">
              <a:avLst/>
            </a:prstGeom>
            <a:noFill/>
          </p:spPr>
          <p:txBody>
            <a:bodyPr vert="horz" wrap="square" lIns="91440" tIns="45720" rIns="91440" bIns="45720" numCol="1" anchor="t" anchorCtr="0" compatLnSpc="1"/>
            <a:lstStyle/>
            <a:p>
              <a:endParaRPr lang="zh-CN" altLang="en-US"/>
            </a:p>
          </p:txBody>
        </p:sp>
        <p:sp>
          <p:nvSpPr>
            <p:cNvPr id="8214" name="Text Box 22"/>
            <p:cNvSpPr txBox="1">
              <a:spLocks noChangeArrowheads="1"/>
            </p:cNvSpPr>
            <p:nvPr/>
          </p:nvSpPr>
          <p:spPr bwMode="auto">
            <a:xfrm>
              <a:off x="8759" y="8064"/>
              <a:ext cx="1440" cy="629"/>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time</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13" name="Text Box 21"/>
            <p:cNvSpPr txBox="1">
              <a:spLocks noChangeArrowheads="1"/>
            </p:cNvSpPr>
            <p:nvPr/>
          </p:nvSpPr>
          <p:spPr bwMode="auto">
            <a:xfrm>
              <a:off x="2254" y="4088"/>
              <a:ext cx="843" cy="1952"/>
            </a:xfrm>
            <a:prstGeom prst="rect">
              <a:avLst/>
            </a:prstGeom>
            <a:solidFill>
              <a:srgbClr val="FFFFFF"/>
            </a:solidFill>
            <a:ln w="9525">
              <a:solidFill>
                <a:srgbClr val="FFFFFF"/>
              </a:solidFill>
              <a:miter lim="800000"/>
            </a:ln>
          </p:spPr>
          <p:txBody>
            <a:bodyPr vert="eaVert"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observstions</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12" name="AutoShape 20"/>
            <p:cNvSpPr>
              <a:spLocks noChangeShapeType="1"/>
            </p:cNvSpPr>
            <p:nvPr/>
          </p:nvSpPr>
          <p:spPr bwMode="auto">
            <a:xfrm>
              <a:off x="3167" y="4119"/>
              <a:ext cx="1" cy="38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8211" name="AutoShape 19"/>
            <p:cNvSpPr>
              <a:spLocks noChangeShapeType="1"/>
            </p:cNvSpPr>
            <p:nvPr/>
          </p:nvSpPr>
          <p:spPr bwMode="auto">
            <a:xfrm flipV="1">
              <a:off x="3165" y="7974"/>
              <a:ext cx="6086" cy="13"/>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8210" name="AutoShape 18"/>
            <p:cNvSpPr>
              <a:spLocks noChangeShapeType="1"/>
            </p:cNvSpPr>
            <p:nvPr/>
          </p:nvSpPr>
          <p:spPr bwMode="auto">
            <a:xfrm>
              <a:off x="4762" y="4119"/>
              <a:ext cx="1" cy="3855"/>
            </a:xfrm>
            <a:prstGeom prst="straightConnector1">
              <a:avLst/>
            </a:prstGeom>
            <a:noFill/>
            <a:ln w="9525">
              <a:solidFill>
                <a:srgbClr val="000000"/>
              </a:solidFill>
              <a:prstDash val="dash"/>
              <a:round/>
            </a:ln>
          </p:spPr>
          <p:txBody>
            <a:bodyPr vert="horz" wrap="square" lIns="91440" tIns="45720" rIns="91440" bIns="45720" numCol="1" anchor="t" anchorCtr="0" compatLnSpc="1"/>
            <a:lstStyle/>
            <a:p>
              <a:endParaRPr lang="zh-CN" altLang="en-US"/>
            </a:p>
          </p:txBody>
        </p:sp>
        <p:sp>
          <p:nvSpPr>
            <p:cNvPr id="8209" name="AutoShape 17"/>
            <p:cNvSpPr>
              <a:spLocks noChangeShapeType="1"/>
            </p:cNvSpPr>
            <p:nvPr/>
          </p:nvSpPr>
          <p:spPr bwMode="auto">
            <a:xfrm>
              <a:off x="7037" y="4207"/>
              <a:ext cx="1" cy="3780"/>
            </a:xfrm>
            <a:prstGeom prst="straightConnector1">
              <a:avLst/>
            </a:prstGeom>
            <a:noFill/>
            <a:ln w="9525">
              <a:solidFill>
                <a:srgbClr val="000000"/>
              </a:solidFill>
              <a:prstDash val="dash"/>
              <a:round/>
            </a:ln>
          </p:spPr>
          <p:txBody>
            <a:bodyPr vert="horz" wrap="square" lIns="91440" tIns="45720" rIns="91440" bIns="45720" numCol="1" anchor="t" anchorCtr="0" compatLnSpc="1"/>
            <a:lstStyle/>
            <a:p>
              <a:endParaRPr lang="zh-CN" altLang="en-US"/>
            </a:p>
          </p:txBody>
        </p:sp>
        <p:sp>
          <p:nvSpPr>
            <p:cNvPr id="8208" name="Text Box 16"/>
            <p:cNvSpPr txBox="1">
              <a:spLocks noChangeArrowheads="1"/>
            </p:cNvSpPr>
            <p:nvPr/>
          </p:nvSpPr>
          <p:spPr bwMode="auto">
            <a:xfrm>
              <a:off x="4551" y="8028"/>
              <a:ext cx="1101" cy="470"/>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07" name="Text Box 15"/>
            <p:cNvSpPr txBox="1">
              <a:spLocks noChangeArrowheads="1"/>
            </p:cNvSpPr>
            <p:nvPr/>
          </p:nvSpPr>
          <p:spPr bwMode="auto">
            <a:xfrm>
              <a:off x="6851" y="8039"/>
              <a:ext cx="1630" cy="386"/>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b</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06" name="AutoShape 14"/>
            <p:cNvSpPr>
              <a:spLocks noChangeShapeType="1"/>
            </p:cNvSpPr>
            <p:nvPr/>
          </p:nvSpPr>
          <p:spPr bwMode="auto">
            <a:xfrm>
              <a:off x="3396" y="4500"/>
              <a:ext cx="897" cy="1"/>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205" name="Text Box 13"/>
            <p:cNvSpPr txBox="1">
              <a:spLocks noChangeArrowheads="1"/>
            </p:cNvSpPr>
            <p:nvPr/>
          </p:nvSpPr>
          <p:spPr bwMode="auto">
            <a:xfrm>
              <a:off x="3532" y="3999"/>
              <a:ext cx="761" cy="435"/>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t1</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04" name="AutoShape 12"/>
            <p:cNvSpPr>
              <a:spLocks noChangeShapeType="1"/>
            </p:cNvSpPr>
            <p:nvPr/>
          </p:nvSpPr>
          <p:spPr bwMode="auto">
            <a:xfrm flipV="1">
              <a:off x="3682" y="4877"/>
              <a:ext cx="3980" cy="14"/>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203" name="Text Box 11"/>
            <p:cNvSpPr txBox="1">
              <a:spLocks noChangeArrowheads="1"/>
            </p:cNvSpPr>
            <p:nvPr/>
          </p:nvSpPr>
          <p:spPr bwMode="auto">
            <a:xfrm>
              <a:off x="5461" y="4334"/>
              <a:ext cx="1508" cy="477"/>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t2</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02" name="AutoShape 10"/>
            <p:cNvSpPr>
              <a:spLocks noChangeShapeType="1"/>
            </p:cNvSpPr>
            <p:nvPr/>
          </p:nvSpPr>
          <p:spPr bwMode="auto">
            <a:xfrm>
              <a:off x="4972" y="5638"/>
              <a:ext cx="1793" cy="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201" name="Text Box 9"/>
            <p:cNvSpPr txBox="1">
              <a:spLocks noChangeArrowheads="1"/>
            </p:cNvSpPr>
            <p:nvPr/>
          </p:nvSpPr>
          <p:spPr bwMode="auto">
            <a:xfrm>
              <a:off x="5529" y="5081"/>
              <a:ext cx="761" cy="463"/>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t3</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200" name="AutoShape 8"/>
            <p:cNvSpPr>
              <a:spLocks noChangeShapeType="1"/>
            </p:cNvSpPr>
            <p:nvPr/>
          </p:nvSpPr>
          <p:spPr bwMode="auto">
            <a:xfrm>
              <a:off x="3953" y="6358"/>
              <a:ext cx="2581" cy="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199" name="Text Box 7"/>
            <p:cNvSpPr txBox="1">
              <a:spLocks noChangeArrowheads="1"/>
            </p:cNvSpPr>
            <p:nvPr/>
          </p:nvSpPr>
          <p:spPr bwMode="auto">
            <a:xfrm>
              <a:off x="5352" y="5896"/>
              <a:ext cx="625" cy="448"/>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t4</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198" name="AutoShape 6"/>
            <p:cNvSpPr>
              <a:spLocks noChangeShapeType="1"/>
            </p:cNvSpPr>
            <p:nvPr/>
          </p:nvSpPr>
          <p:spPr bwMode="auto">
            <a:xfrm flipV="1">
              <a:off x="5149" y="6833"/>
              <a:ext cx="3858" cy="14"/>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197" name="Text Box 5"/>
            <p:cNvSpPr txBox="1">
              <a:spLocks noChangeArrowheads="1"/>
            </p:cNvSpPr>
            <p:nvPr/>
          </p:nvSpPr>
          <p:spPr bwMode="auto">
            <a:xfrm>
              <a:off x="7391" y="6386"/>
              <a:ext cx="693" cy="381"/>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t5</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196" name="AutoShape 4"/>
            <p:cNvSpPr>
              <a:spLocks noChangeShapeType="1"/>
            </p:cNvSpPr>
            <p:nvPr/>
          </p:nvSpPr>
          <p:spPr bwMode="auto">
            <a:xfrm>
              <a:off x="4763" y="7485"/>
              <a:ext cx="1771" cy="1"/>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8195" name="Text Box 3"/>
            <p:cNvSpPr txBox="1">
              <a:spLocks noChangeArrowheads="1"/>
            </p:cNvSpPr>
            <p:nvPr/>
          </p:nvSpPr>
          <p:spPr bwMode="auto">
            <a:xfrm>
              <a:off x="6395" y="6983"/>
              <a:ext cx="489" cy="381"/>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t6</a:t>
              </a:r>
              <a:endParaRPr kumimoji="0" lang="en-US" altLang="zh-CN"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194" name="AutoShape 2"/>
            <p:cNvSpPr>
              <a:spLocks noChangeShapeType="1"/>
            </p:cNvSpPr>
            <p:nvPr/>
          </p:nvSpPr>
          <p:spPr bwMode="auto">
            <a:xfrm>
              <a:off x="6534" y="7486"/>
              <a:ext cx="1631" cy="0"/>
            </a:xfrm>
            <a:prstGeom prst="straightConnector1">
              <a:avLst/>
            </a:prstGeom>
            <a:noFill/>
            <a:ln w="9525">
              <a:solidFill>
                <a:srgbClr val="000000"/>
              </a:solidFill>
              <a:prstDash val="dash"/>
              <a:round/>
              <a:tailEnd type="triangle" w="med" len="med"/>
            </a:ln>
          </p:spPr>
          <p:txBody>
            <a:bodyPr vert="horz" wrap="square" lIns="91440" tIns="45720" rIns="91440" bIns="45720" numCol="1" anchor="t" anchorCtr="0" compatLnSpc="1"/>
            <a:lstStyle/>
            <a:p>
              <a:endParaRPr lang="zh-CN" altLang="en-US"/>
            </a:p>
          </p:txBody>
        </p:sp>
      </p:grpSp>
      <p:sp>
        <p:nvSpPr>
          <p:cNvPr id="28" name="文本框 41"/>
          <p:cNvSpPr txBox="1"/>
          <p:nvPr/>
        </p:nvSpPr>
        <p:spPr>
          <a:xfrm>
            <a:off x="7934623" y="1139254"/>
            <a:ext cx="4247535" cy="4708981"/>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The survival time of the patients we observed can be divided into these cases, because the time we observe is limited, so only part of the patient's survival trajectory can be completely covered, and for other samples that are not fully observed, it is called censored data.</a:t>
            </a:r>
            <a:endParaRPr lang="zh-CN" altLang="en-US" sz="2000" dirty="0" smtClean="0">
              <a:solidFill>
                <a:srgbClr val="595E64"/>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Applicability</a:t>
            </a:r>
          </a:p>
        </p:txBody>
      </p:sp>
      <p:sp>
        <p:nvSpPr>
          <p:cNvPr id="8216" name="Rectangle 2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3" name="Group 31"/>
          <p:cNvGrpSpPr/>
          <p:nvPr/>
        </p:nvGrpSpPr>
        <p:grpSpPr bwMode="auto">
          <a:xfrm>
            <a:off x="3312573" y="898398"/>
            <a:ext cx="5768975" cy="5064125"/>
            <a:chOff x="963" y="717"/>
            <a:chExt cx="3634" cy="3190"/>
          </a:xfrm>
        </p:grpSpPr>
        <p:sp>
          <p:nvSpPr>
            <p:cNvPr id="44" name="Rectangle 8"/>
            <p:cNvSpPr>
              <a:spLocks noChangeArrowheads="1"/>
            </p:cNvSpPr>
            <p:nvPr/>
          </p:nvSpPr>
          <p:spPr bwMode="gray">
            <a:xfrm rot="13770025">
              <a:off x="3146" y="2563"/>
              <a:ext cx="605" cy="121"/>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w="9525" algn="ctr">
              <a:noFill/>
              <a:miter lim="800000"/>
            </a:ln>
            <a:effectLst/>
          </p:spPr>
          <p:txBody>
            <a:bodyPr wrap="none" anchor="ctr"/>
            <a:lstStyle/>
            <a:p>
              <a:endParaRPr lang="zh-CN" altLang="en-US"/>
            </a:p>
          </p:txBody>
        </p:sp>
        <p:sp>
          <p:nvSpPr>
            <p:cNvPr id="45" name="Rectangle 9"/>
            <p:cNvSpPr>
              <a:spLocks noChangeArrowheads="1"/>
            </p:cNvSpPr>
            <p:nvPr/>
          </p:nvSpPr>
          <p:spPr bwMode="gray">
            <a:xfrm rot="-743917">
              <a:off x="1893" y="2278"/>
              <a:ext cx="636" cy="109"/>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w="9525" algn="ctr">
              <a:noFill/>
              <a:miter lim="800000"/>
            </a:ln>
            <a:effectLst/>
          </p:spPr>
          <p:txBody>
            <a:bodyPr wrap="none" anchor="ctr"/>
            <a:lstStyle/>
            <a:p>
              <a:endParaRPr lang="zh-CN" altLang="en-US"/>
            </a:p>
          </p:txBody>
        </p:sp>
        <p:grpSp>
          <p:nvGrpSpPr>
            <p:cNvPr id="46" name="Group 10"/>
            <p:cNvGrpSpPr/>
            <p:nvPr/>
          </p:nvGrpSpPr>
          <p:grpSpPr bwMode="auto">
            <a:xfrm>
              <a:off x="2484" y="1443"/>
              <a:ext cx="1014" cy="1169"/>
              <a:chOff x="2433" y="1234"/>
              <a:chExt cx="1014" cy="1169"/>
            </a:xfrm>
          </p:grpSpPr>
          <p:sp>
            <p:nvSpPr>
              <p:cNvPr id="62" name="Rectangle 11"/>
              <p:cNvSpPr>
                <a:spLocks noChangeArrowheads="1"/>
              </p:cNvSpPr>
              <p:nvPr/>
            </p:nvSpPr>
            <p:spPr bwMode="gray">
              <a:xfrm rot="-3205350">
                <a:off x="3175" y="1380"/>
                <a:ext cx="376" cy="83"/>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w="9525" algn="ctr">
                <a:noFill/>
                <a:miter lim="800000"/>
              </a:ln>
              <a:effectLst/>
            </p:spPr>
            <p:txBody>
              <a:bodyPr wrap="none" anchor="ctr"/>
              <a:lstStyle/>
              <a:p>
                <a:endParaRPr lang="zh-CN" altLang="en-US"/>
              </a:p>
            </p:txBody>
          </p:sp>
          <p:grpSp>
            <p:nvGrpSpPr>
              <p:cNvPr id="63" name="Group 12"/>
              <p:cNvGrpSpPr/>
              <p:nvPr/>
            </p:nvGrpSpPr>
            <p:grpSpPr bwMode="auto">
              <a:xfrm>
                <a:off x="2433" y="1401"/>
                <a:ext cx="1014" cy="1002"/>
                <a:chOff x="2016" y="1920"/>
                <a:chExt cx="1680" cy="1680"/>
              </a:xfrm>
            </p:grpSpPr>
            <p:sp>
              <p:nvSpPr>
                <p:cNvPr id="65" name="Oval 1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endParaRPr lang="zh-CN" altLang="en-US"/>
                </a:p>
              </p:txBody>
            </p:sp>
            <p:sp>
              <p:nvSpPr>
                <p:cNvPr id="66" name="Freeform 14"/>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ln>
              </p:spPr>
              <p:txBody>
                <a:bodyPr/>
                <a:lstStyle/>
                <a:p>
                  <a:endParaRPr lang="zh-CN" altLang="en-US"/>
                </a:p>
              </p:txBody>
            </p:sp>
          </p:grpSp>
          <p:sp>
            <p:nvSpPr>
              <p:cNvPr id="64" name="Text Box 15"/>
              <p:cNvSpPr txBox="1">
                <a:spLocks noChangeArrowheads="1"/>
              </p:cNvSpPr>
              <p:nvPr/>
            </p:nvSpPr>
            <p:spPr bwMode="gray">
              <a:xfrm>
                <a:off x="2486" y="1765"/>
                <a:ext cx="872" cy="523"/>
              </a:xfrm>
              <a:prstGeom prst="rect">
                <a:avLst/>
              </a:prstGeom>
              <a:noFill/>
              <a:ln w="9525">
                <a:noFill/>
                <a:miter lim="800000"/>
              </a:ln>
              <a:effectLst/>
            </p:spPr>
            <p:txBody>
              <a:bodyPr wrap="square">
                <a:spAutoFit/>
              </a:bodyPr>
              <a:lstStyle/>
              <a:p>
                <a:pPr algn="ctr" eaLnBrk="0" hangingPunct="0"/>
                <a:r>
                  <a:rPr lang="en-US" altLang="zh-CN" sz="2400" b="1" dirty="0" smtClean="0">
                    <a:solidFill>
                      <a:srgbClr val="FFFFFF"/>
                    </a:solidFill>
                    <a:effectLst>
                      <a:outerShdw blurRad="38100" dist="38100" dir="2700000" algn="tl">
                        <a:srgbClr val="000000"/>
                      </a:outerShdw>
                    </a:effectLst>
                    <a:ea typeface="宋体" panose="02010600030101010101" pitchFamily="2" charset="-122"/>
                  </a:rPr>
                  <a:t>censored</a:t>
                </a:r>
              </a:p>
              <a:p>
                <a:pPr algn="ctr" eaLnBrk="0" hangingPunct="0"/>
                <a:r>
                  <a:rPr lang="en-US" altLang="zh-CN" sz="2400" b="1" dirty="0" smtClean="0">
                    <a:solidFill>
                      <a:srgbClr val="FFFFFF"/>
                    </a:solidFill>
                    <a:effectLst>
                      <a:outerShdw blurRad="38100" dist="38100" dir="2700000" algn="tl">
                        <a:srgbClr val="000000"/>
                      </a:outerShdw>
                    </a:effectLst>
                    <a:ea typeface="宋体" panose="02010600030101010101" pitchFamily="2" charset="-122"/>
                  </a:rPr>
                  <a:t> data</a:t>
                </a:r>
                <a:endParaRPr lang="en-US" altLang="zh-CN" sz="2400" b="1" dirty="0">
                  <a:solidFill>
                    <a:srgbClr val="FFFFFF"/>
                  </a:solidFill>
                  <a:effectLst>
                    <a:outerShdw blurRad="38100" dist="38100" dir="2700000" algn="tl">
                      <a:srgbClr val="000000"/>
                    </a:outerShdw>
                  </a:effectLst>
                  <a:ea typeface="宋体" panose="02010600030101010101" pitchFamily="2" charset="-122"/>
                </a:endParaRPr>
              </a:p>
            </p:txBody>
          </p:sp>
        </p:grpSp>
        <p:grpSp>
          <p:nvGrpSpPr>
            <p:cNvPr id="47" name="Group 16"/>
            <p:cNvGrpSpPr/>
            <p:nvPr/>
          </p:nvGrpSpPr>
          <p:grpSpPr bwMode="auto">
            <a:xfrm>
              <a:off x="3438" y="717"/>
              <a:ext cx="1094" cy="1076"/>
              <a:chOff x="3387" y="508"/>
              <a:chExt cx="1094" cy="1076"/>
            </a:xfrm>
          </p:grpSpPr>
          <p:grpSp>
            <p:nvGrpSpPr>
              <p:cNvPr id="58" name="Group 17"/>
              <p:cNvGrpSpPr/>
              <p:nvPr/>
            </p:nvGrpSpPr>
            <p:grpSpPr bwMode="auto">
              <a:xfrm>
                <a:off x="3387" y="508"/>
                <a:ext cx="1094" cy="1076"/>
                <a:chOff x="2217" y="969"/>
                <a:chExt cx="3350" cy="3330"/>
              </a:xfrm>
            </p:grpSpPr>
            <p:sp>
              <p:nvSpPr>
                <p:cNvPr id="60" name="Oval 18"/>
                <p:cNvSpPr>
                  <a:spLocks noChangeArrowheads="1"/>
                </p:cNvSpPr>
                <p:nvPr/>
              </p:nvSpPr>
              <p:spPr bwMode="gray">
                <a:xfrm>
                  <a:off x="2217" y="969"/>
                  <a:ext cx="3350" cy="3330"/>
                </a:xfrm>
                <a:prstGeom prst="ellipse">
                  <a:avLst/>
                </a:prstGeom>
                <a:gradFill rotWithShape="1">
                  <a:gsLst>
                    <a:gs pos="0">
                      <a:schemeClr val="accent1"/>
                    </a:gs>
                    <a:gs pos="100000">
                      <a:schemeClr val="accent1">
                        <a:gamma/>
                        <a:shade val="45490"/>
                        <a:invGamma/>
                      </a:schemeClr>
                    </a:gs>
                  </a:gsLst>
                  <a:lin ang="5400000" scaled="1"/>
                </a:gradFill>
                <a:ln w="9525">
                  <a:noFill/>
                  <a:round/>
                </a:ln>
                <a:effectLst/>
              </p:spPr>
              <p:txBody>
                <a:bodyPr wrap="none" anchor="ctr"/>
                <a:lstStyle/>
                <a:p>
                  <a:endParaRPr lang="zh-CN" altLang="en-US"/>
                </a:p>
              </p:txBody>
            </p:sp>
            <p:sp>
              <p:nvSpPr>
                <p:cNvPr id="61" name="Freeform 19"/>
                <p:cNvSpPr/>
                <p:nvPr/>
              </p:nvSpPr>
              <p:spPr bwMode="gray">
                <a:xfrm>
                  <a:off x="2583" y="1071"/>
                  <a:ext cx="2552" cy="106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w="0">
                  <a:noFill/>
                  <a:prstDash val="solid"/>
                  <a:round/>
                </a:ln>
              </p:spPr>
              <p:txBody>
                <a:bodyPr/>
                <a:lstStyle/>
                <a:p>
                  <a:endParaRPr lang="zh-CN" altLang="en-US"/>
                </a:p>
              </p:txBody>
            </p:sp>
          </p:grpSp>
          <p:sp>
            <p:nvSpPr>
              <p:cNvPr id="59" name="Text Box 20"/>
              <p:cNvSpPr txBox="1">
                <a:spLocks noChangeArrowheads="1"/>
              </p:cNvSpPr>
              <p:nvPr/>
            </p:nvSpPr>
            <p:spPr bwMode="gray">
              <a:xfrm>
                <a:off x="3443" y="915"/>
                <a:ext cx="973" cy="446"/>
              </a:xfrm>
              <a:prstGeom prst="rect">
                <a:avLst/>
              </a:prstGeom>
              <a:noFill/>
              <a:ln w="9525" algn="ctr">
                <a:noFill/>
                <a:miter lim="800000"/>
              </a:ln>
              <a:effectLst/>
            </p:spPr>
            <p:txBody>
              <a:bodyPr wrap="square">
                <a:spAutoFit/>
              </a:bodyPr>
              <a:lstStyle/>
              <a:p>
                <a:pPr algn="ctr" eaLnBrk="0" hangingPunct="0"/>
                <a:r>
                  <a:rPr lang="en-US" altLang="zh-CN" sz="2000" dirty="0" smtClean="0">
                    <a:solidFill>
                      <a:srgbClr val="FFFFFF"/>
                    </a:solidFill>
                    <a:effectLst>
                      <a:outerShdw blurRad="38100" dist="38100" dir="2700000" algn="tl">
                        <a:srgbClr val="000000"/>
                      </a:outerShdw>
                    </a:effectLst>
                    <a:latin typeface="Verdana" panose="020B0604030504040204" pitchFamily="34" charset="0"/>
                    <a:ea typeface="宋体" panose="02010600030101010101" pitchFamily="2" charset="-122"/>
                  </a:rPr>
                  <a:t>regression equations</a:t>
                </a:r>
                <a:endParaRPr lang="en-US" altLang="zh-CN" sz="2000" dirty="0">
                  <a:solidFill>
                    <a:srgbClr val="FFFFFF"/>
                  </a:solidFill>
                  <a:effectLst>
                    <a:outerShdw blurRad="38100" dist="38100" dir="2700000" algn="tl">
                      <a:srgbClr val="000000"/>
                    </a:outerShdw>
                  </a:effectLst>
                  <a:latin typeface="Verdana" panose="020B0604030504040204" pitchFamily="34" charset="0"/>
                  <a:ea typeface="宋体" panose="02010600030101010101" pitchFamily="2" charset="-122"/>
                </a:endParaRPr>
              </a:p>
            </p:txBody>
          </p:sp>
        </p:grpSp>
        <p:grpSp>
          <p:nvGrpSpPr>
            <p:cNvPr id="48" name="Group 21"/>
            <p:cNvGrpSpPr/>
            <p:nvPr/>
          </p:nvGrpSpPr>
          <p:grpSpPr bwMode="auto">
            <a:xfrm>
              <a:off x="963" y="1860"/>
              <a:ext cx="1099" cy="1128"/>
              <a:chOff x="912" y="1651"/>
              <a:chExt cx="1099" cy="1128"/>
            </a:xfrm>
          </p:grpSpPr>
          <p:grpSp>
            <p:nvGrpSpPr>
              <p:cNvPr id="54" name="Group 22"/>
              <p:cNvGrpSpPr/>
              <p:nvPr/>
            </p:nvGrpSpPr>
            <p:grpSpPr bwMode="auto">
              <a:xfrm>
                <a:off x="912" y="1651"/>
                <a:ext cx="1099" cy="1128"/>
                <a:chOff x="2016" y="1920"/>
                <a:chExt cx="1680" cy="1680"/>
              </a:xfrm>
            </p:grpSpPr>
            <p:sp>
              <p:nvSpPr>
                <p:cNvPr id="56" name="Oval 2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w="9525">
                  <a:noFill/>
                  <a:round/>
                </a:ln>
                <a:effectLst/>
              </p:spPr>
              <p:txBody>
                <a:bodyPr wrap="none" anchor="ctr"/>
                <a:lstStyle/>
                <a:p>
                  <a:endParaRPr lang="zh-CN" altLang="en-US"/>
                </a:p>
              </p:txBody>
            </p:sp>
            <p:sp>
              <p:nvSpPr>
                <p:cNvPr id="57" name="Freeform 24"/>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0">
                  <a:noFill/>
                  <a:prstDash val="solid"/>
                  <a:round/>
                </a:ln>
              </p:spPr>
              <p:txBody>
                <a:bodyPr/>
                <a:lstStyle/>
                <a:p>
                  <a:endParaRPr lang="zh-CN" altLang="en-US"/>
                </a:p>
              </p:txBody>
            </p:sp>
          </p:grpSp>
          <p:sp>
            <p:nvSpPr>
              <p:cNvPr id="55" name="Text Box 25"/>
              <p:cNvSpPr txBox="1">
                <a:spLocks noChangeArrowheads="1"/>
              </p:cNvSpPr>
              <p:nvPr/>
            </p:nvSpPr>
            <p:spPr bwMode="gray">
              <a:xfrm>
                <a:off x="950" y="2152"/>
                <a:ext cx="1010" cy="446"/>
              </a:xfrm>
              <a:prstGeom prst="rect">
                <a:avLst/>
              </a:prstGeom>
              <a:noFill/>
              <a:ln w="9525">
                <a:noFill/>
                <a:miter lim="800000"/>
              </a:ln>
              <a:effectLst/>
            </p:spPr>
            <p:txBody>
              <a:bodyPr wrap="square">
                <a:spAutoFit/>
              </a:bodyPr>
              <a:lstStyle/>
              <a:p>
                <a:pPr algn="ctr" eaLnBrk="0" hangingPunct="0"/>
                <a:r>
                  <a:rPr lang="en-US" altLang="zh-CN" sz="2000" b="1" dirty="0" smtClean="0">
                    <a:solidFill>
                      <a:srgbClr val="FFFFFF"/>
                    </a:solidFill>
                    <a:effectLst>
                      <a:outerShdw blurRad="38100" dist="38100" dir="2700000" algn="tl">
                        <a:srgbClr val="000000"/>
                      </a:outerShdw>
                    </a:effectLst>
                    <a:ea typeface="宋体" panose="02010600030101010101" pitchFamily="2" charset="-122"/>
                  </a:rPr>
                  <a:t>classification </a:t>
                </a:r>
              </a:p>
              <a:p>
                <a:pPr algn="ctr" eaLnBrk="0" hangingPunct="0"/>
                <a:r>
                  <a:rPr lang="en-US" altLang="zh-CN" sz="2000" b="1" dirty="0" smtClean="0">
                    <a:solidFill>
                      <a:srgbClr val="FFFFFF"/>
                    </a:solidFill>
                    <a:effectLst>
                      <a:outerShdw blurRad="38100" dist="38100" dir="2700000" algn="tl">
                        <a:srgbClr val="000000"/>
                      </a:outerShdw>
                    </a:effectLst>
                    <a:ea typeface="宋体" panose="02010600030101010101" pitchFamily="2" charset="-122"/>
                  </a:rPr>
                  <a:t>models</a:t>
                </a:r>
                <a:endParaRPr lang="en-US" altLang="zh-CN" sz="2000" b="1" dirty="0">
                  <a:solidFill>
                    <a:srgbClr val="FFFFFF"/>
                  </a:solidFill>
                  <a:effectLst>
                    <a:outerShdw blurRad="38100" dist="38100" dir="2700000" algn="tl">
                      <a:srgbClr val="000000"/>
                    </a:outerShdw>
                  </a:effectLst>
                  <a:ea typeface="宋体" panose="02010600030101010101" pitchFamily="2" charset="-122"/>
                </a:endParaRPr>
              </a:p>
            </p:txBody>
          </p:sp>
        </p:grpSp>
        <p:grpSp>
          <p:nvGrpSpPr>
            <p:cNvPr id="49" name="Group 26"/>
            <p:cNvGrpSpPr/>
            <p:nvPr/>
          </p:nvGrpSpPr>
          <p:grpSpPr bwMode="auto">
            <a:xfrm>
              <a:off x="3329" y="2654"/>
              <a:ext cx="1268" cy="1253"/>
              <a:chOff x="3278" y="2445"/>
              <a:chExt cx="1268" cy="1253"/>
            </a:xfrm>
          </p:grpSpPr>
          <p:grpSp>
            <p:nvGrpSpPr>
              <p:cNvPr id="50" name="Group 27"/>
              <p:cNvGrpSpPr/>
              <p:nvPr/>
            </p:nvGrpSpPr>
            <p:grpSpPr bwMode="auto">
              <a:xfrm>
                <a:off x="3278" y="2445"/>
                <a:ext cx="1268" cy="1253"/>
                <a:chOff x="2017" y="1920"/>
                <a:chExt cx="1681" cy="1680"/>
              </a:xfrm>
            </p:grpSpPr>
            <p:sp>
              <p:nvSpPr>
                <p:cNvPr id="52" name="Oval 28"/>
                <p:cNvSpPr>
                  <a:spLocks noChangeArrowheads="1"/>
                </p:cNvSpPr>
                <p:nvPr/>
              </p:nvSpPr>
              <p:spPr bwMode="gray">
                <a:xfrm>
                  <a:off x="2017" y="1920"/>
                  <a:ext cx="1681" cy="1680"/>
                </a:xfrm>
                <a:prstGeom prst="ellipse">
                  <a:avLst/>
                </a:prstGeom>
                <a:gradFill rotWithShape="1">
                  <a:gsLst>
                    <a:gs pos="0">
                      <a:schemeClr val="hlink"/>
                    </a:gs>
                    <a:gs pos="100000">
                      <a:schemeClr val="hlink">
                        <a:gamma/>
                        <a:shade val="54510"/>
                        <a:invGamma/>
                      </a:schemeClr>
                    </a:gs>
                  </a:gsLst>
                  <a:lin ang="5400000" scaled="1"/>
                </a:gradFill>
                <a:ln w="9525">
                  <a:noFill/>
                  <a:round/>
                </a:ln>
                <a:effectLst/>
              </p:spPr>
              <p:txBody>
                <a:bodyPr wrap="none" anchor="ctr"/>
                <a:lstStyle/>
                <a:p>
                  <a:endParaRPr lang="zh-CN" altLang="en-US"/>
                </a:p>
              </p:txBody>
            </p:sp>
            <p:sp>
              <p:nvSpPr>
                <p:cNvPr id="53" name="Freeform 29"/>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ln>
                <a:effectLst/>
              </p:spPr>
              <p:txBody>
                <a:bodyPr/>
                <a:lstStyle/>
                <a:p>
                  <a:endParaRPr lang="zh-CN" altLang="en-US"/>
                </a:p>
              </p:txBody>
            </p:sp>
          </p:grpSp>
          <p:sp>
            <p:nvSpPr>
              <p:cNvPr id="51" name="Text Box 30"/>
              <p:cNvSpPr txBox="1">
                <a:spLocks noChangeArrowheads="1"/>
              </p:cNvSpPr>
              <p:nvPr/>
            </p:nvSpPr>
            <p:spPr bwMode="gray">
              <a:xfrm>
                <a:off x="3457" y="2941"/>
                <a:ext cx="896" cy="601"/>
              </a:xfrm>
              <a:prstGeom prst="rect">
                <a:avLst/>
              </a:prstGeom>
              <a:noFill/>
              <a:ln w="9525">
                <a:noFill/>
                <a:miter lim="800000"/>
              </a:ln>
              <a:effectLst/>
            </p:spPr>
            <p:txBody>
              <a:bodyPr wrap="none">
                <a:spAutoFit/>
              </a:bodyPr>
              <a:lstStyle/>
              <a:p>
                <a:pPr algn="ctr" eaLnBrk="0" hangingPunct="0"/>
                <a:r>
                  <a:rPr lang="en-US" altLang="zh-CN" sz="2800" b="1" dirty="0" smtClean="0">
                    <a:solidFill>
                      <a:srgbClr val="FFFFFF"/>
                    </a:solidFill>
                    <a:effectLst>
                      <a:outerShdw blurRad="38100" dist="38100" dir="2700000" algn="tl">
                        <a:srgbClr val="000000"/>
                      </a:outerShdw>
                    </a:effectLst>
                    <a:ea typeface="宋体" panose="02010600030101010101" pitchFamily="2" charset="-122"/>
                  </a:rPr>
                  <a:t>survival </a:t>
                </a:r>
              </a:p>
              <a:p>
                <a:pPr algn="ctr" eaLnBrk="0" hangingPunct="0"/>
                <a:r>
                  <a:rPr lang="en-US" altLang="zh-CN" sz="2800" b="1" dirty="0" smtClean="0">
                    <a:solidFill>
                      <a:srgbClr val="FFFFFF"/>
                    </a:solidFill>
                    <a:effectLst>
                      <a:outerShdw blurRad="38100" dist="38100" dir="2700000" algn="tl">
                        <a:srgbClr val="000000"/>
                      </a:outerShdw>
                    </a:effectLst>
                    <a:ea typeface="宋体" panose="02010600030101010101" pitchFamily="2" charset="-122"/>
                  </a:rPr>
                  <a:t>analysis</a:t>
                </a:r>
                <a:endParaRPr lang="en-US" altLang="zh-CN" sz="2800" b="1" dirty="0">
                  <a:solidFill>
                    <a:srgbClr val="FFFFFF"/>
                  </a:solidFill>
                  <a:effectLst>
                    <a:outerShdw blurRad="38100" dist="38100" dir="2700000" algn="tl">
                      <a:srgbClr val="000000"/>
                    </a:outerShdw>
                  </a:effectLst>
                  <a:ea typeface="宋体" panose="02010600030101010101" pitchFamily="2" charset="-122"/>
                </a:endParaRPr>
              </a:p>
            </p:txBody>
          </p:sp>
        </p:grpSp>
      </p:grpSp>
      <p:sp>
        <p:nvSpPr>
          <p:cNvPr id="67" name="文本框 8"/>
          <p:cNvSpPr txBox="1"/>
          <p:nvPr/>
        </p:nvSpPr>
        <p:spPr>
          <a:xfrm>
            <a:off x="-265470" y="824459"/>
            <a:ext cx="3593288" cy="3462486"/>
          </a:xfrm>
          <a:prstGeom prst="rect">
            <a:avLst/>
          </a:prstGeom>
          <a:noFill/>
        </p:spPr>
        <p:txBody>
          <a:bodyPr wrap="square" rtlCol="0">
            <a:spAutoFit/>
          </a:bodyPr>
          <a:lstStyle/>
          <a:p>
            <a:pPr marL="285750" indent="-285750">
              <a:lnSpc>
                <a:spcPct val="150000"/>
              </a:lnSpc>
            </a:pPr>
            <a:r>
              <a:rPr lang="en-US" altLang="zh-CN" dirty="0" smtClean="0">
                <a:solidFill>
                  <a:srgbClr val="595E64"/>
                </a:solidFill>
                <a:latin typeface="微软雅黑" panose="020B0503020204020204" pitchFamily="34" charset="-122"/>
                <a:ea typeface="微软雅黑" panose="020B0503020204020204" pitchFamily="34" charset="-122"/>
              </a:rPr>
              <a:t>	</a:t>
            </a:r>
            <a:r>
              <a:rPr lang="en-US" altLang="zh-CN" sz="1600" dirty="0" smtClean="0">
                <a:solidFill>
                  <a:srgbClr val="595E64"/>
                </a:solidFill>
                <a:latin typeface="微软雅黑" panose="020B0503020204020204" pitchFamily="34" charset="-122"/>
                <a:ea typeface="微软雅黑" panose="020B0503020204020204" pitchFamily="34" charset="-122"/>
              </a:rPr>
              <a:t>In the data processing, patients are divided into two groups according to whether they could live for a year or not, referring to the patients' current survival status and the survival time. But those could lose a lot of original data information</a:t>
            </a:r>
            <a:endParaRPr lang="zh-CN" altLang="en-US" dirty="0">
              <a:solidFill>
                <a:srgbClr val="595E64"/>
              </a:solidFill>
              <a:latin typeface="微软雅黑" panose="020B0503020204020204" pitchFamily="34" charset="-122"/>
              <a:ea typeface="微软雅黑" panose="020B0503020204020204" pitchFamily="34" charset="-122"/>
            </a:endParaRPr>
          </a:p>
        </p:txBody>
      </p:sp>
      <p:sp>
        <p:nvSpPr>
          <p:cNvPr id="68" name="稻壳儿小白白(http://dwz.cn/Wu2UP)"/>
          <p:cNvSpPr/>
          <p:nvPr/>
        </p:nvSpPr>
        <p:spPr bwMode="auto">
          <a:xfrm flipH="1">
            <a:off x="8956204" y="1612086"/>
            <a:ext cx="1718301" cy="424313"/>
          </a:xfrm>
          <a:custGeom>
            <a:avLst/>
            <a:gdLst>
              <a:gd name="T0" fmla="*/ 0 w 1600200"/>
              <a:gd name="T1" fmla="*/ 552450 h 552450"/>
              <a:gd name="T2" fmla="*/ 171450 w 1600200"/>
              <a:gd name="T3" fmla="*/ 0 h 552450"/>
              <a:gd name="T4" fmla="*/ 1600200 w 1600200"/>
              <a:gd name="T5" fmla="*/ 0 h 552450"/>
            </a:gdLst>
            <a:ahLst/>
            <a:cxnLst>
              <a:cxn ang="0">
                <a:pos x="T0" y="T1"/>
              </a:cxn>
              <a:cxn ang="0">
                <a:pos x="T2" y="T3"/>
              </a:cxn>
              <a:cxn ang="0">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p:spPr>
        <p:txBody>
          <a:bodyPr anchor="ctr"/>
          <a:lstStyle/>
          <a:p>
            <a:endParaRPr lang="zh-CN" altLang="en-US"/>
          </a:p>
        </p:txBody>
      </p:sp>
      <p:sp>
        <p:nvSpPr>
          <p:cNvPr id="69" name="稻壳儿小白白(http://dwz.cn/Wu2UP)"/>
          <p:cNvSpPr/>
          <p:nvPr/>
        </p:nvSpPr>
        <p:spPr bwMode="auto">
          <a:xfrm flipH="1">
            <a:off x="3360098" y="1707430"/>
            <a:ext cx="673100" cy="1003300"/>
          </a:xfrm>
          <a:custGeom>
            <a:avLst/>
            <a:gdLst>
              <a:gd name="T0" fmla="*/ 0 w 647700"/>
              <a:gd name="T1" fmla="*/ 965200 h 965200"/>
              <a:gd name="T2" fmla="*/ 101600 w 647700"/>
              <a:gd name="T3" fmla="*/ 520700 h 965200"/>
              <a:gd name="T4" fmla="*/ 647700 w 647700"/>
              <a:gd name="T5" fmla="*/ 0 h 965200"/>
            </a:gdLst>
            <a:ahLst/>
            <a:cxnLst>
              <a:cxn ang="0">
                <a:pos x="T0" y="T1"/>
              </a:cxn>
              <a:cxn ang="0">
                <a:pos x="T2" y="T3"/>
              </a:cxn>
              <a:cxn ang="0">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p:spPr>
        <p:txBody>
          <a:bodyPr anchor="ctr"/>
          <a:lstStyle/>
          <a:p>
            <a:endParaRPr lang="zh-CN" altLang="en-US"/>
          </a:p>
        </p:txBody>
      </p:sp>
      <p:sp>
        <p:nvSpPr>
          <p:cNvPr id="70" name="文本框 8"/>
          <p:cNvSpPr txBox="1"/>
          <p:nvPr/>
        </p:nvSpPr>
        <p:spPr>
          <a:xfrm>
            <a:off x="8864183" y="2161082"/>
            <a:ext cx="3327817" cy="1705403"/>
          </a:xfrm>
          <a:prstGeom prst="rect">
            <a:avLst/>
          </a:prstGeom>
          <a:noFill/>
        </p:spPr>
        <p:txBody>
          <a:bodyPr wrap="square" rtlCol="0">
            <a:spAutoFit/>
          </a:bodyPr>
          <a:lstStyle/>
          <a:p>
            <a:pPr marL="285750" indent="-285750">
              <a:lnSpc>
                <a:spcPct val="150000"/>
              </a:lnSpc>
            </a:pPr>
            <a:r>
              <a:rPr lang="en-US" altLang="zh-CN" dirty="0" smtClean="0">
                <a:solidFill>
                  <a:srgbClr val="595E64"/>
                </a:solidFill>
                <a:latin typeface="微软雅黑" panose="020B0503020204020204" pitchFamily="34" charset="-122"/>
                <a:ea typeface="微软雅黑" panose="020B0503020204020204" pitchFamily="34" charset="-122"/>
              </a:rPr>
              <a:t>	The direct use of models such as regression equations can cause large errors in the prediction.</a:t>
            </a:r>
            <a:endParaRPr lang="zh-CN" altLang="en-US" dirty="0">
              <a:solidFill>
                <a:srgbClr val="595E64"/>
              </a:solidFill>
              <a:latin typeface="微软雅黑" panose="020B0503020204020204" pitchFamily="34" charset="-122"/>
              <a:ea typeface="微软雅黑" panose="020B0503020204020204" pitchFamily="34" charset="-122"/>
            </a:endParaRPr>
          </a:p>
        </p:txBody>
      </p:sp>
      <p:sp>
        <p:nvSpPr>
          <p:cNvPr id="71" name="文本框 8"/>
          <p:cNvSpPr txBox="1"/>
          <p:nvPr/>
        </p:nvSpPr>
        <p:spPr>
          <a:xfrm>
            <a:off x="1032388" y="5199742"/>
            <a:ext cx="4261640" cy="923330"/>
          </a:xfrm>
          <a:prstGeom prst="rect">
            <a:avLst/>
          </a:prstGeom>
          <a:noFill/>
        </p:spPr>
        <p:txBody>
          <a:bodyPr wrap="square" rtlCol="0">
            <a:spAutoFit/>
          </a:bodyPr>
          <a:lstStyle/>
          <a:p>
            <a:pPr marL="285750" indent="-285750">
              <a:lnSpc>
                <a:spcPct val="150000"/>
              </a:lnSpc>
            </a:pPr>
            <a:r>
              <a:rPr lang="en-US" altLang="zh-CN" dirty="0" smtClean="0">
                <a:solidFill>
                  <a:srgbClr val="595E64"/>
                </a:solidFill>
                <a:latin typeface="微软雅黑" panose="020B0503020204020204" pitchFamily="34" charset="-122"/>
                <a:ea typeface="微软雅黑" panose="020B0503020204020204" pitchFamily="34" charset="-122"/>
              </a:rPr>
              <a:t>	We also used survival analysis to make full use of the original data.</a:t>
            </a:r>
            <a:endParaRPr lang="zh-CN" altLang="en-US" dirty="0">
              <a:solidFill>
                <a:srgbClr val="595E64"/>
              </a:solidFill>
              <a:latin typeface="微软雅黑" panose="020B0503020204020204" pitchFamily="34" charset="-122"/>
              <a:ea typeface="微软雅黑" panose="020B0503020204020204" pitchFamily="34" charset="-122"/>
            </a:endParaRPr>
          </a:p>
        </p:txBody>
      </p:sp>
      <p:sp>
        <p:nvSpPr>
          <p:cNvPr id="72" name="稻壳儿小白白(http://dwz.cn/Wu2UP)"/>
          <p:cNvSpPr/>
          <p:nvPr/>
        </p:nvSpPr>
        <p:spPr bwMode="auto">
          <a:xfrm>
            <a:off x="5331166" y="5019226"/>
            <a:ext cx="1758552" cy="366777"/>
          </a:xfrm>
          <a:custGeom>
            <a:avLst/>
            <a:gdLst>
              <a:gd name="T0" fmla="*/ 0 w 1600200"/>
              <a:gd name="T1" fmla="*/ 552450 h 552450"/>
              <a:gd name="T2" fmla="*/ 171450 w 1600200"/>
              <a:gd name="T3" fmla="*/ 0 h 552450"/>
              <a:gd name="T4" fmla="*/ 1600200 w 1600200"/>
              <a:gd name="T5" fmla="*/ 0 h 552450"/>
            </a:gdLst>
            <a:ahLst/>
            <a:cxnLst>
              <a:cxn ang="0">
                <a:pos x="T0" y="T1"/>
              </a:cxn>
              <a:cxn ang="0">
                <a:pos x="T2" y="T3"/>
              </a:cxn>
              <a:cxn ang="0">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p:spPr>
        <p:txBody>
          <a:bodyPr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800" decel="100000"/>
                                        <p:tgtEl>
                                          <p:spTgt spid="70"/>
                                        </p:tgtEl>
                                      </p:cBhvr>
                                    </p:animEffect>
                                    <p:anim calcmode="lin" valueType="num">
                                      <p:cBhvr>
                                        <p:cTn id="8" dur="800" decel="100000" fill="hold"/>
                                        <p:tgtEl>
                                          <p:spTgt spid="70"/>
                                        </p:tgtEl>
                                        <p:attrNameLst>
                                          <p:attrName>style.rotation</p:attrName>
                                        </p:attrNameLst>
                                      </p:cBhvr>
                                      <p:tavLst>
                                        <p:tav tm="0">
                                          <p:val>
                                            <p:fltVal val="-90"/>
                                          </p:val>
                                        </p:tav>
                                        <p:tav tm="100000">
                                          <p:val>
                                            <p:fltVal val="0"/>
                                          </p:val>
                                        </p:tav>
                                      </p:tavLst>
                                    </p:anim>
                                    <p:anim calcmode="lin" valueType="num">
                                      <p:cBhvr>
                                        <p:cTn id="9" dur="800" decel="100000" fill="hold"/>
                                        <p:tgtEl>
                                          <p:spTgt spid="70"/>
                                        </p:tgtEl>
                                        <p:attrNameLst>
                                          <p:attrName>ppt_x</p:attrName>
                                        </p:attrNameLst>
                                      </p:cBhvr>
                                      <p:tavLst>
                                        <p:tav tm="0">
                                          <p:val>
                                            <p:strVal val="#ppt_x+0.4"/>
                                          </p:val>
                                        </p:tav>
                                        <p:tav tm="100000">
                                          <p:val>
                                            <p:strVal val="#ppt_x-0.05"/>
                                          </p:val>
                                        </p:tav>
                                      </p:tavLst>
                                    </p:anim>
                                    <p:anim calcmode="lin" valueType="num">
                                      <p:cBhvr>
                                        <p:cTn id="10" dur="800" decel="100000" fill="hold"/>
                                        <p:tgtEl>
                                          <p:spTgt spid="7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800" decel="100000"/>
                                        <p:tgtEl>
                                          <p:spTgt spid="67"/>
                                        </p:tgtEl>
                                      </p:cBhvr>
                                    </p:animEffect>
                                    <p:anim calcmode="lin" valueType="num">
                                      <p:cBhvr>
                                        <p:cTn id="22" dur="800" decel="100000" fill="hold"/>
                                        <p:tgtEl>
                                          <p:spTgt spid="67"/>
                                        </p:tgtEl>
                                        <p:attrNameLst>
                                          <p:attrName>style.rotation</p:attrName>
                                        </p:attrNameLst>
                                      </p:cBhvr>
                                      <p:tavLst>
                                        <p:tav tm="0">
                                          <p:val>
                                            <p:fltVal val="-90"/>
                                          </p:val>
                                        </p:tav>
                                        <p:tav tm="100000">
                                          <p:val>
                                            <p:fltVal val="0"/>
                                          </p:val>
                                        </p:tav>
                                      </p:tavLst>
                                    </p:anim>
                                    <p:anim calcmode="lin" valueType="num">
                                      <p:cBhvr>
                                        <p:cTn id="23" dur="800" decel="100000" fill="hold"/>
                                        <p:tgtEl>
                                          <p:spTgt spid="67"/>
                                        </p:tgtEl>
                                        <p:attrNameLst>
                                          <p:attrName>ppt_x</p:attrName>
                                        </p:attrNameLst>
                                      </p:cBhvr>
                                      <p:tavLst>
                                        <p:tav tm="0">
                                          <p:val>
                                            <p:strVal val="#ppt_x+0.4"/>
                                          </p:val>
                                        </p:tav>
                                        <p:tav tm="100000">
                                          <p:val>
                                            <p:strVal val="#ppt_x-0.05"/>
                                          </p:val>
                                        </p:tav>
                                      </p:tavLst>
                                    </p:anim>
                                    <p:anim calcmode="lin" valueType="num">
                                      <p:cBhvr>
                                        <p:cTn id="24" dur="800" decel="100000" fill="hold"/>
                                        <p:tgtEl>
                                          <p:spTgt spid="67"/>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67"/>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67"/>
                                        </p:tgtEl>
                                        <p:attrNameLst>
                                          <p:attrName>ppt_y</p:attrName>
                                        </p:attrNameLst>
                                      </p:cBhvr>
                                      <p:tavLst>
                                        <p:tav tm="0">
                                          <p:val>
                                            <p:strVal val="#ppt_y+0.1"/>
                                          </p:val>
                                        </p:tav>
                                        <p:tav tm="100000">
                                          <p:val>
                                            <p:strVal val="#ppt_y"/>
                                          </p:val>
                                        </p:tav>
                                      </p:tavLst>
                                    </p:anim>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down)">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800" decel="100000"/>
                                        <p:tgtEl>
                                          <p:spTgt spid="71"/>
                                        </p:tgtEl>
                                      </p:cBhvr>
                                    </p:animEffect>
                                    <p:anim calcmode="lin" valueType="num">
                                      <p:cBhvr>
                                        <p:cTn id="36" dur="800" decel="100000" fill="hold"/>
                                        <p:tgtEl>
                                          <p:spTgt spid="71"/>
                                        </p:tgtEl>
                                        <p:attrNameLst>
                                          <p:attrName>style.rotation</p:attrName>
                                        </p:attrNameLst>
                                      </p:cBhvr>
                                      <p:tavLst>
                                        <p:tav tm="0">
                                          <p:val>
                                            <p:fltVal val="-90"/>
                                          </p:val>
                                        </p:tav>
                                        <p:tav tm="100000">
                                          <p:val>
                                            <p:fltVal val="0"/>
                                          </p:val>
                                        </p:tav>
                                      </p:tavLst>
                                    </p:anim>
                                    <p:anim calcmode="lin" valueType="num">
                                      <p:cBhvr>
                                        <p:cTn id="37" dur="800" decel="100000" fill="hold"/>
                                        <p:tgtEl>
                                          <p:spTgt spid="71"/>
                                        </p:tgtEl>
                                        <p:attrNameLst>
                                          <p:attrName>ppt_x</p:attrName>
                                        </p:attrNameLst>
                                      </p:cBhvr>
                                      <p:tavLst>
                                        <p:tav tm="0">
                                          <p:val>
                                            <p:strVal val="#ppt_x+0.4"/>
                                          </p:val>
                                        </p:tav>
                                        <p:tav tm="100000">
                                          <p:val>
                                            <p:strVal val="#ppt_x-0.05"/>
                                          </p:val>
                                        </p:tav>
                                      </p:tavLst>
                                    </p:anim>
                                    <p:anim calcmode="lin" valueType="num">
                                      <p:cBhvr>
                                        <p:cTn id="38" dur="800" decel="100000" fill="hold"/>
                                        <p:tgtEl>
                                          <p:spTgt spid="71"/>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wipe(dow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P spid="69" grpId="0" animBg="1"/>
      <p:bldP spid="70" grpId="0"/>
      <p:bldP spid="71" grpId="0"/>
      <p:bldP spid="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548283" y="2053654"/>
            <a:ext cx="5039113" cy="3323987"/>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t>  </a:t>
            </a:r>
            <a:r>
              <a:rPr lang="en-US" altLang="zh-CN" sz="2000" dirty="0" smtClean="0">
                <a:solidFill>
                  <a:srgbClr val="595E64"/>
                </a:solidFill>
                <a:latin typeface="微软雅黑" panose="020B0503020204020204" pitchFamily="34" charset="-122"/>
                <a:ea typeface="微软雅黑" panose="020B0503020204020204" pitchFamily="34" charset="-122"/>
              </a:rPr>
              <a:t>the survival time of the deceased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patients is symmetrical</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the survival time of the living patients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is right-biased</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It means that the patients who have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been treated can be guaranteed a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longer survival time before they die.</a:t>
            </a:r>
          </a:p>
        </p:txBody>
      </p:sp>
      <p:sp>
        <p:nvSpPr>
          <p:cNvPr id="19" name="文本框 18"/>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Applicability</a:t>
            </a:r>
          </a:p>
        </p:txBody>
      </p:sp>
      <p:pic>
        <p:nvPicPr>
          <p:cNvPr id="17" name="Picture"/>
          <p:cNvPicPr/>
          <p:nvPr/>
        </p:nvPicPr>
        <p:blipFill>
          <a:blip r:embed="rId2"/>
          <a:stretch>
            <a:fillRect/>
          </a:stretch>
        </p:blipFill>
        <p:spPr>
          <a:xfrm>
            <a:off x="413401" y="906592"/>
            <a:ext cx="5717576" cy="5179414"/>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7403689" y="983307"/>
            <a:ext cx="4788311" cy="5170646"/>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This chart shows the estimated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value and confidence interval of the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survival curve of the deceased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patient.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The Kaplan-Meier survival curve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shows a blue solid line, and the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95% confidence limit shows a grey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background.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It is easy to see that the survival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rate of the deceased patient tends </a:t>
            </a:r>
          </a:p>
          <a:p>
            <a:pPr>
              <a:lnSpc>
                <a:spcPct val="150000"/>
              </a:lnSpc>
            </a:pPr>
            <a:r>
              <a:rPr lang="en-US" altLang="zh-CN" sz="2000" dirty="0" smtClean="0">
                <a:solidFill>
                  <a:srgbClr val="595E64"/>
                </a:solidFill>
                <a:latin typeface="微软雅黑" panose="020B0503020204020204" pitchFamily="34" charset="-122"/>
                <a:ea typeface="微软雅黑" panose="020B0503020204020204" pitchFamily="34" charset="-122"/>
              </a:rPr>
              <a:t>   to zero over time.</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Simple KM survival analysis</a:t>
            </a:r>
          </a:p>
        </p:txBody>
      </p:sp>
      <p:pic>
        <p:nvPicPr>
          <p:cNvPr id="5" name="Picture"/>
          <p:cNvPicPr/>
          <p:nvPr/>
        </p:nvPicPr>
        <p:blipFill>
          <a:blip r:embed="rId2"/>
          <a:stretch>
            <a:fillRect/>
          </a:stretch>
        </p:blipFill>
        <p:spPr>
          <a:xfrm>
            <a:off x="473361" y="1176416"/>
            <a:ext cx="5492724" cy="4504856"/>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585514" y="2668300"/>
            <a:ext cx="6290009" cy="584775"/>
            <a:chOff x="4585514" y="1054863"/>
            <a:chExt cx="6290009" cy="584775"/>
          </a:xfrm>
        </p:grpSpPr>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8" y="1054863"/>
              <a:ext cx="3801422" cy="584775"/>
            </a:xfrm>
            <a:prstGeom prst="rect">
              <a:avLst/>
            </a:prstGeom>
            <a:noFill/>
          </p:spPr>
          <p:txBody>
            <a:bodyPr wrap="square" rtlCol="0">
              <a:spAutoFit/>
            </a:bodyPr>
            <a:lstStyle/>
            <a:p>
              <a:r>
                <a:rPr lang="en-US" altLang="zh-CN" sz="3200" b="1" dirty="0" smtClean="0">
                  <a:solidFill>
                    <a:srgbClr val="595E64"/>
                  </a:solidFill>
                  <a:latin typeface="微软雅黑" panose="020B0503020204020204" pitchFamily="34" charset="-122"/>
                  <a:ea typeface="微软雅黑" panose="020B0503020204020204" pitchFamily="34" charset="-122"/>
                </a:rPr>
                <a:t> </a:t>
              </a:r>
              <a:r>
                <a:rPr lang="en-US" altLang="zh-CN" sz="3200" b="1" smtClean="0">
                  <a:solidFill>
                    <a:srgbClr val="595E64"/>
                  </a:solidFill>
                  <a:latin typeface="微软雅黑" panose="020B0503020204020204" pitchFamily="34" charset="-122"/>
                  <a:ea typeface="微软雅黑" panose="020B0503020204020204" pitchFamily="34" charset="-122"/>
                </a:rPr>
                <a:t>PART One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17923" y="1085640"/>
              <a:ext cx="3657600" cy="523220"/>
            </a:xfrm>
            <a:prstGeom prst="rect">
              <a:avLst/>
            </a:prstGeom>
            <a:noFill/>
          </p:spPr>
          <p:txBody>
            <a:bodyPr wrap="square" rtlCol="0">
              <a:spAutoFit/>
            </a:bodyPr>
            <a:lstStyle/>
            <a:p>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416752" y="3429000"/>
            <a:ext cx="4281170" cy="523220"/>
            <a:chOff x="6594353" y="4489777"/>
            <a:chExt cx="4281170" cy="52322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Data Visualization</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416752" y="4305300"/>
            <a:ext cx="4281170" cy="523220"/>
            <a:chOff x="6594353" y="4489777"/>
            <a:chExt cx="4281170" cy="523220"/>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Data Preprocessing</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591904" y="2612884"/>
            <a:ext cx="2006362"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Part1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507029" y="2762259"/>
            <a:ext cx="465354" cy="469881"/>
            <a:chOff x="2099842" y="1975504"/>
            <a:chExt cx="823123" cy="831130"/>
          </a:xfrm>
          <a:solidFill>
            <a:schemeClr val="bg1"/>
          </a:solidFill>
        </p:grpSpPr>
        <p:sp>
          <p:nvSpPr>
            <p:cNvPr id="21" name="等腰三角形 20"/>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7090347" y="1543986"/>
            <a:ext cx="4287187" cy="4247317"/>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Some researchers tend to generate cumulative mortality curves rather than survival curves, which show cumulative probability of experiencing events of interest.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From this chart, we can estimate the possibility of death at a certain point in time.</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Simple KM survival analysis</a:t>
            </a:r>
          </a:p>
        </p:txBody>
      </p:sp>
      <p:pic>
        <p:nvPicPr>
          <p:cNvPr id="6" name="Picture"/>
          <p:cNvPicPr/>
          <p:nvPr/>
        </p:nvPicPr>
        <p:blipFill>
          <a:blip r:embed="rId2"/>
          <a:stretch>
            <a:fillRect/>
          </a:stretch>
        </p:blipFill>
        <p:spPr>
          <a:xfrm>
            <a:off x="473361" y="1116454"/>
            <a:ext cx="5507714" cy="487961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7090347" y="1543986"/>
            <a:ext cx="4077325" cy="4285276"/>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400" dirty="0" smtClean="0">
                <a:solidFill>
                  <a:srgbClr val="595E64"/>
                </a:solidFill>
                <a:latin typeface="微软雅黑" panose="020B0503020204020204" pitchFamily="34" charset="-122"/>
                <a:ea typeface="微软雅黑" panose="020B0503020204020204" pitchFamily="34" charset="-122"/>
              </a:rPr>
              <a:t>  </a:t>
            </a:r>
            <a:r>
              <a:rPr lang="en-US" altLang="zh-CN" sz="2000" dirty="0" smtClean="0">
                <a:solidFill>
                  <a:srgbClr val="595E64"/>
                </a:solidFill>
                <a:latin typeface="微软雅黑" panose="020B0503020204020204" pitchFamily="34" charset="-122"/>
                <a:ea typeface="微软雅黑" panose="020B0503020204020204" pitchFamily="34" charset="-122"/>
              </a:rPr>
              <a:t>According to the </a:t>
            </a:r>
            <a:r>
              <a:rPr lang="en-US" altLang="zh-CN" sz="2000" dirty="0" err="1" smtClean="0">
                <a:solidFill>
                  <a:srgbClr val="595E64"/>
                </a:solidFill>
                <a:latin typeface="微软雅黑" panose="020B0503020204020204" pitchFamily="34" charset="-122"/>
                <a:ea typeface="微软雅黑" panose="020B0503020204020204" pitchFamily="34" charset="-122"/>
              </a:rPr>
              <a:t>boxplot</a:t>
            </a:r>
            <a:r>
              <a:rPr lang="en-US" altLang="zh-CN" sz="2000" dirty="0" smtClean="0">
                <a:solidFill>
                  <a:srgbClr val="595E64"/>
                </a:solidFill>
                <a:latin typeface="微软雅黑" panose="020B0503020204020204" pitchFamily="34" charset="-122"/>
                <a:ea typeface="微软雅黑" panose="020B0503020204020204" pitchFamily="34" charset="-122"/>
              </a:rPr>
              <a:t>, we can see that the mean values of the deceased and the living are quite different.</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Because the p value is less than 0.05, it indicates that the age of patients in different survival status has different expression.</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Classified KM survival analysis</a:t>
            </a:r>
          </a:p>
        </p:txBody>
      </p:sp>
      <p:pic>
        <p:nvPicPr>
          <p:cNvPr id="5" name="Picture"/>
          <p:cNvPicPr/>
          <p:nvPr/>
        </p:nvPicPr>
        <p:blipFill>
          <a:blip r:embed="rId2"/>
          <a:stretch>
            <a:fillRect/>
          </a:stretch>
        </p:blipFill>
        <p:spPr>
          <a:xfrm>
            <a:off x="383419" y="996534"/>
            <a:ext cx="6107321" cy="508947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6340838" y="781664"/>
            <a:ext cx="5851162" cy="5577937"/>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It can be determined by the function that the best segmentation point of age is 65 years old, and the survival curve of different categories is drawn by dividing 65 years old.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With the extension of time, the difference in the rate of decline in the survival rate of patients in different age groups is still relatively large.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When using the </a:t>
            </a:r>
            <a:r>
              <a:rPr lang="en-US" altLang="zh-CN" sz="2000" dirty="0" err="1" smtClean="0">
                <a:solidFill>
                  <a:srgbClr val="595E64"/>
                </a:solidFill>
                <a:latin typeface="微软雅黑" panose="020B0503020204020204" pitchFamily="34" charset="-122"/>
                <a:ea typeface="微软雅黑" panose="020B0503020204020204" pitchFamily="34" charset="-122"/>
              </a:rPr>
              <a:t>logrank</a:t>
            </a:r>
            <a:r>
              <a:rPr lang="en-US" altLang="zh-CN" sz="2000" dirty="0" smtClean="0">
                <a:solidFill>
                  <a:srgbClr val="595E64"/>
                </a:solidFill>
                <a:latin typeface="微软雅黑" panose="020B0503020204020204" pitchFamily="34" charset="-122"/>
                <a:ea typeface="微软雅黑" panose="020B0503020204020204" pitchFamily="34" charset="-122"/>
              </a:rPr>
              <a:t> test method to test, the p value is close to 0, indicating that the grouping effect is great, that is, different ages have a great impact on the survival time. </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Classified KM survival analysis</a:t>
            </a:r>
          </a:p>
        </p:txBody>
      </p:sp>
      <p:pic>
        <p:nvPicPr>
          <p:cNvPr id="6" name="Picture"/>
          <p:cNvPicPr/>
          <p:nvPr/>
        </p:nvPicPr>
        <p:blipFill>
          <a:blip r:embed="rId2"/>
          <a:stretch>
            <a:fillRect/>
          </a:stretch>
        </p:blipFill>
        <p:spPr>
          <a:xfrm>
            <a:off x="653243" y="1161425"/>
            <a:ext cx="5507714" cy="492458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914640" y="1008693"/>
            <a:ext cx="10253273" cy="3815916"/>
          </a:xfrm>
          <a:prstGeom prst="rect">
            <a:avLst/>
          </a:prstGeom>
          <a:noFill/>
        </p:spPr>
        <p:txBody>
          <a:bodyPr wrap="square" rtlCol="0">
            <a:spAutoFit/>
          </a:bodyPr>
          <a:lstStyle/>
          <a:p>
            <a:pPr>
              <a:lnSpc>
                <a:spcPct val="200000"/>
              </a:lnSpc>
              <a:buFont typeface="Arial" panose="020B0604020202020204" pitchFamily="34" charset="0"/>
              <a:buChar char="•"/>
            </a:pPr>
            <a:r>
              <a:rPr lang="en-US" altLang="zh-CN" sz="2400" dirty="0" smtClean="0">
                <a:solidFill>
                  <a:srgbClr val="595E64"/>
                </a:solidFill>
                <a:latin typeface="微软雅黑" panose="020B0503020204020204" pitchFamily="34" charset="-122"/>
                <a:ea typeface="微软雅黑" panose="020B0503020204020204" pitchFamily="34" charset="-122"/>
              </a:rPr>
              <a:t>  </a:t>
            </a:r>
            <a:r>
              <a:rPr lang="en-US" altLang="zh-CN" sz="2000" dirty="0" smtClean="0">
                <a:solidFill>
                  <a:srgbClr val="595E64"/>
                </a:solidFill>
                <a:latin typeface="微软雅黑" panose="020B0503020204020204" pitchFamily="34" charset="-122"/>
                <a:ea typeface="微软雅黑" panose="020B0503020204020204" pitchFamily="34" charset="-122"/>
              </a:rPr>
              <a:t>do not know the type of distribution of survival time</a:t>
            </a:r>
          </a:p>
          <a:p>
            <a:pPr>
              <a:lnSpc>
                <a:spcPct val="20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want to analyze the impact of multiple risk factors on survival time</a:t>
            </a:r>
          </a:p>
          <a:p>
            <a:pPr>
              <a:lnSpc>
                <a:spcPct val="20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study the relationship between predictors (covariates) and "time-events" through risk functions </a:t>
            </a:r>
          </a:p>
          <a:p>
            <a:pPr>
              <a:lnSpc>
                <a:spcPct val="20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overcome the current different living conditions of the patients and combine them with survival time for analysis</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Cox survival analysis</a:t>
            </a:r>
          </a:p>
        </p:txBody>
      </p:sp>
      <p:sp>
        <p:nvSpPr>
          <p:cNvPr id="102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2863122" y="5093750"/>
          <a:ext cx="6535711" cy="736753"/>
        </p:xfrm>
        <a:graphic>
          <a:graphicData uri="http://schemas.openxmlformats.org/presentationml/2006/ole">
            <p:oleObj spid="_x0000_s29697" name="Equation" r:id="rId3" imgW="2171700" imgH="241300" progId="Equation.DSMT4">
              <p:embed/>
            </p:oleObj>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899410" y="3972393"/>
            <a:ext cx="10403173" cy="1477328"/>
          </a:xfrm>
          <a:prstGeom prst="rect">
            <a:avLst/>
          </a:prstGeom>
          <a:noFill/>
        </p:spPr>
        <p:txBody>
          <a:bodyPr wrap="square" rtlCol="0">
            <a:spAutoFit/>
          </a:bodyPr>
          <a:lstStyle/>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For each additional unit of age, the patients' mortality rate will increase by 0.085.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For each additional unit of </a:t>
            </a:r>
            <a:r>
              <a:rPr lang="en-US" altLang="zh-CN" sz="2000" dirty="0" err="1" smtClean="0">
                <a:solidFill>
                  <a:srgbClr val="595E64"/>
                </a:solidFill>
                <a:latin typeface="微软雅黑" panose="020B0503020204020204" pitchFamily="34" charset="-122"/>
                <a:ea typeface="微软雅黑" panose="020B0503020204020204" pitchFamily="34" charset="-122"/>
              </a:rPr>
              <a:t>epss</a:t>
            </a:r>
            <a:r>
              <a:rPr lang="en-US" altLang="zh-CN" sz="2000" dirty="0" smtClean="0">
                <a:solidFill>
                  <a:srgbClr val="595E64"/>
                </a:solidFill>
                <a:latin typeface="微软雅黑" panose="020B0503020204020204" pitchFamily="34" charset="-122"/>
                <a:ea typeface="微软雅黑" panose="020B0503020204020204" pitchFamily="34" charset="-122"/>
              </a:rPr>
              <a:t>, the patients' mortality </a:t>
            </a:r>
            <a:r>
              <a:rPr lang="en-US" altLang="zh-CN" sz="2000" dirty="0" smtClean="0">
                <a:solidFill>
                  <a:srgbClr val="595E64"/>
                </a:solidFill>
                <a:latin typeface="微软雅黑" panose="020B0503020204020204" pitchFamily="34" charset="-122"/>
                <a:ea typeface="微软雅黑" panose="020B0503020204020204" pitchFamily="34" charset="-122"/>
              </a:rPr>
              <a:t>rate will </a:t>
            </a:r>
            <a:r>
              <a:rPr lang="en-US" altLang="zh-CN" sz="2000" dirty="0" smtClean="0">
                <a:solidFill>
                  <a:srgbClr val="595E64"/>
                </a:solidFill>
                <a:latin typeface="微软雅黑" panose="020B0503020204020204" pitchFamily="34" charset="-122"/>
                <a:ea typeface="微软雅黑" panose="020B0503020204020204" pitchFamily="34" charset="-122"/>
              </a:rPr>
              <a:t>increase by 0.047. </a:t>
            </a:r>
          </a:p>
          <a:p>
            <a:pPr>
              <a:lnSpc>
                <a:spcPct val="150000"/>
              </a:lnSpc>
              <a:buFont typeface="Arial" panose="020B0604020202020204" pitchFamily="34" charset="0"/>
              <a:buChar char="•"/>
            </a:pPr>
            <a:r>
              <a:rPr lang="en-US" altLang="zh-CN" sz="2000" dirty="0" smtClean="0">
                <a:solidFill>
                  <a:srgbClr val="595E64"/>
                </a:solidFill>
                <a:latin typeface="微软雅黑" panose="020B0503020204020204" pitchFamily="34" charset="-122"/>
                <a:ea typeface="微软雅黑" panose="020B0503020204020204" pitchFamily="34" charset="-122"/>
              </a:rPr>
              <a:t>  For each additional unit </a:t>
            </a:r>
            <a:r>
              <a:rPr lang="en-US" altLang="zh-CN" sz="2000" dirty="0" smtClean="0">
                <a:solidFill>
                  <a:srgbClr val="595E64"/>
                </a:solidFill>
                <a:latin typeface="微软雅黑" panose="020B0503020204020204" pitchFamily="34" charset="-122"/>
                <a:ea typeface="微软雅黑" panose="020B0503020204020204" pitchFamily="34" charset="-122"/>
              </a:rPr>
              <a:t>of </a:t>
            </a:r>
            <a:r>
              <a:rPr lang="en-US" altLang="zh-CN" sz="2000" dirty="0" err="1" smtClean="0">
                <a:solidFill>
                  <a:srgbClr val="595E64"/>
                </a:solidFill>
                <a:latin typeface="微软雅黑" panose="020B0503020204020204" pitchFamily="34" charset="-122"/>
                <a:ea typeface="微软雅黑" panose="020B0503020204020204" pitchFamily="34" charset="-122"/>
              </a:rPr>
              <a:t>wmi</a:t>
            </a:r>
            <a:r>
              <a:rPr lang="en-US" altLang="zh-CN" sz="2000" dirty="0" smtClean="0">
                <a:solidFill>
                  <a:srgbClr val="595E64"/>
                </a:solidFill>
                <a:latin typeface="微软雅黑" panose="020B0503020204020204" pitchFamily="34" charset="-122"/>
                <a:ea typeface="微软雅黑" panose="020B0503020204020204" pitchFamily="34" charset="-122"/>
              </a:rPr>
              <a:t>, the patients' mortality </a:t>
            </a:r>
            <a:r>
              <a:rPr lang="en-US" altLang="zh-CN" sz="2000" dirty="0" smtClean="0">
                <a:solidFill>
                  <a:srgbClr val="595E64"/>
                </a:solidFill>
                <a:latin typeface="微软雅黑" panose="020B0503020204020204" pitchFamily="34" charset="-122"/>
                <a:ea typeface="微软雅黑" panose="020B0503020204020204" pitchFamily="34" charset="-122"/>
              </a:rPr>
              <a:t>rate will increase by </a:t>
            </a:r>
            <a:r>
              <a:rPr lang="en-US" altLang="zh-CN" sz="2000" dirty="0" smtClean="0">
                <a:solidFill>
                  <a:srgbClr val="595E64"/>
                </a:solidFill>
                <a:latin typeface="微软雅黑" panose="020B0503020204020204" pitchFamily="34" charset="-122"/>
                <a:ea typeface="微软雅黑" panose="020B0503020204020204" pitchFamily="34" charset="-122"/>
              </a:rPr>
              <a:t>2.263.</a:t>
            </a:r>
          </a:p>
        </p:txBody>
      </p:sp>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Cox survival analysis</a:t>
            </a:r>
          </a:p>
        </p:txBody>
      </p:sp>
      <p:graphicFrame>
        <p:nvGraphicFramePr>
          <p:cNvPr id="5" name="表格 4"/>
          <p:cNvGraphicFramePr>
            <a:graphicFrameLocks noGrp="1"/>
          </p:cNvGraphicFramePr>
          <p:nvPr/>
        </p:nvGraphicFramePr>
        <p:xfrm>
          <a:off x="1096774" y="1181474"/>
          <a:ext cx="9920999" cy="2476128"/>
        </p:xfrm>
        <a:graphic>
          <a:graphicData uri="http://schemas.openxmlformats.org/drawingml/2006/table">
            <a:tbl>
              <a:tblPr/>
              <a:tblGrid>
                <a:gridCol w="1500606"/>
                <a:gridCol w="1625173"/>
                <a:gridCol w="1864989"/>
                <a:gridCol w="1685708"/>
                <a:gridCol w="1558815"/>
                <a:gridCol w="1685708"/>
              </a:tblGrid>
              <a:tr h="619032">
                <a:tc>
                  <a:txBody>
                    <a:bodyPr/>
                    <a:lstStyle/>
                    <a:p>
                      <a:pPr marL="0" algn="ctr" defTabSz="914400" rtl="0" eaLnBrk="1" latinLnBrk="0" hangingPunct="1">
                        <a:lnSpc>
                          <a:spcPct val="150000"/>
                        </a:lnSpc>
                        <a:spcAft>
                          <a:spcPts val="0"/>
                        </a:spcAft>
                        <a:buFont typeface="Arial" panose="020B0604020202020204" pitchFamily="34" charset="0"/>
                        <a:buNone/>
                      </a:pPr>
                      <a:endParaRPr lang="en-US"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err="1">
                          <a:solidFill>
                            <a:srgbClr val="595E64"/>
                          </a:solidFill>
                          <a:latin typeface="微软雅黑" panose="020B0503020204020204" pitchFamily="34" charset="-122"/>
                          <a:ea typeface="微软雅黑" panose="020B0503020204020204" pitchFamily="34" charset="-122"/>
                          <a:cs typeface="+mn-cs"/>
                        </a:rPr>
                        <a:t>coef</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exp(</a:t>
                      </a:r>
                      <a:r>
                        <a:rPr lang="en-US" altLang="zh-CN" sz="2000" kern="1200" dirty="0" err="1">
                          <a:solidFill>
                            <a:srgbClr val="595E64"/>
                          </a:solidFill>
                          <a:latin typeface="微软雅黑" panose="020B0503020204020204" pitchFamily="34" charset="-122"/>
                          <a:ea typeface="微软雅黑" panose="020B0503020204020204" pitchFamily="34" charset="-122"/>
                          <a:cs typeface="+mn-cs"/>
                        </a:rPr>
                        <a:t>coef</a:t>
                      </a:r>
                      <a:r>
                        <a:rPr lang="en-US" altLang="zh-CN" sz="2000" kern="1200" dirty="0">
                          <a:solidFill>
                            <a:srgbClr val="595E64"/>
                          </a:solidFill>
                          <a:latin typeface="微软雅黑" panose="020B0503020204020204" pitchFamily="34" charset="-122"/>
                          <a:ea typeface="微软雅黑" panose="020B0503020204020204" pitchFamily="34" charset="-122"/>
                          <a:cs typeface="+mn-cs"/>
                        </a:rPr>
                        <a:t>)</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se(coef)</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z</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Pr(&gt;|z|)</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032">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age</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0.08139</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1.08479</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0.02154</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3.778</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0.000158</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619032">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epss</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0.04566</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1.04672</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0.02165</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2.109</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a:noFill/>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0.034907</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a:noFill/>
                    </a:lnB>
                  </a:tcPr>
                </a:tc>
              </a:tr>
              <a:tr h="619032">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wmi</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1.18291</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a:solidFill>
                            <a:srgbClr val="595E64"/>
                          </a:solidFill>
                          <a:latin typeface="微软雅黑" panose="020B0503020204020204" pitchFamily="34" charset="-122"/>
                          <a:ea typeface="微软雅黑" panose="020B0503020204020204" pitchFamily="34" charset="-122"/>
                          <a:cs typeface="+mn-cs"/>
                        </a:rPr>
                        <a:t>3.26384</a:t>
                      </a:r>
                      <a:endParaRPr lang="zh-CN" altLang="zh-CN" sz="2000" kern="120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0.39005</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3.033</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buFont typeface="Arial" panose="020B0604020202020204" pitchFamily="34" charset="0"/>
                        <a:buNone/>
                      </a:pPr>
                      <a:r>
                        <a:rPr lang="en-US" altLang="zh-CN" sz="2000" kern="1200" dirty="0">
                          <a:solidFill>
                            <a:srgbClr val="595E64"/>
                          </a:solidFill>
                          <a:latin typeface="微软雅黑" panose="020B0503020204020204" pitchFamily="34" charset="-122"/>
                          <a:ea typeface="微软雅黑" panose="020B0503020204020204" pitchFamily="34" charset="-122"/>
                          <a:cs typeface="+mn-cs"/>
                        </a:rPr>
                        <a:t>0.002424</a:t>
                      </a:r>
                      <a:endParaRPr lang="zh-CN" altLang="zh-CN" sz="2000" kern="1200" dirty="0">
                        <a:solidFill>
                          <a:srgbClr val="595E64"/>
                        </a:solidFill>
                        <a:latin typeface="微软雅黑" panose="020B0503020204020204" pitchFamily="34" charset="-122"/>
                        <a:ea typeface="微软雅黑" panose="020B0503020204020204" pitchFamily="34" charset="-122"/>
                        <a:cs typeface="+mn-c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585514" y="2757200"/>
            <a:ext cx="6290009" cy="584775"/>
            <a:chOff x="4585514" y="1054863"/>
            <a:chExt cx="6290009" cy="584775"/>
          </a:xfrm>
        </p:grpSpPr>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86596" y="1054863"/>
              <a:ext cx="2128603" cy="584775"/>
            </a:xfrm>
            <a:prstGeom prst="rect">
              <a:avLst/>
            </a:prstGeom>
            <a:noFill/>
          </p:spPr>
          <p:txBody>
            <a:bodyPr wrap="square" rtlCol="0">
              <a:spAutoFit/>
            </a:bodyPr>
            <a:lstStyle/>
            <a:p>
              <a:r>
                <a:rPr lang="en-US" altLang="zh-CN" sz="3200" b="1" dirty="0" smtClean="0">
                  <a:solidFill>
                    <a:srgbClr val="595E64"/>
                  </a:solidFill>
                  <a:latin typeface="微软雅黑" panose="020B0503020204020204" pitchFamily="34" charset="-122"/>
                  <a:ea typeface="微软雅黑" panose="020B0503020204020204" pitchFamily="34" charset="-122"/>
                </a:rPr>
                <a:t>Part Five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17923" y="1085640"/>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Conclusion</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416752" y="3517900"/>
            <a:ext cx="4281170" cy="523220"/>
            <a:chOff x="6594353" y="4489777"/>
            <a:chExt cx="4281170" cy="523220"/>
          </a:xfrm>
        </p:grpSpPr>
        <p:sp>
          <p:nvSpPr>
            <p:cNvPr id="31" name="等腰三角形 30"/>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217923" y="4489777"/>
              <a:ext cx="3657600"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Four models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grpSp>
        <p:nvGrpSpPr>
          <p:cNvPr id="5" name="组合 33"/>
          <p:cNvGrpSpPr/>
          <p:nvPr/>
        </p:nvGrpSpPr>
        <p:grpSpPr>
          <a:xfrm>
            <a:off x="5416752" y="4394200"/>
            <a:ext cx="6203748" cy="523220"/>
            <a:chOff x="6594353" y="4489777"/>
            <a:chExt cx="6203748" cy="523220"/>
          </a:xfrm>
        </p:grpSpPr>
        <p:sp>
          <p:nvSpPr>
            <p:cNvPr id="35" name="等腰三角形 34"/>
            <p:cNvSpPr/>
            <p:nvPr/>
          </p:nvSpPr>
          <p:spPr>
            <a:xfrm rot="5400000" flipH="1">
              <a:off x="6560719" y="4525328"/>
              <a:ext cx="519388" cy="452119"/>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217923" y="4489777"/>
              <a:ext cx="5580178" cy="523220"/>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Impact of factors</a:t>
              </a:r>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a:off x="591904" y="2612884"/>
            <a:ext cx="2006362"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Part5</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9" name="组合 28"/>
          <p:cNvGrpSpPr/>
          <p:nvPr/>
        </p:nvGrpSpPr>
        <p:grpSpPr>
          <a:xfrm>
            <a:off x="2507029" y="2762259"/>
            <a:ext cx="465354" cy="469881"/>
            <a:chOff x="2099842" y="1975504"/>
            <a:chExt cx="823123" cy="831130"/>
          </a:xfrm>
          <a:solidFill>
            <a:schemeClr val="bg1"/>
          </a:solidFill>
        </p:grpSpPr>
        <p:sp>
          <p:nvSpPr>
            <p:cNvPr id="30" name="等腰三角形 2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Four models</a:t>
            </a:r>
          </a:p>
        </p:txBody>
      </p:sp>
      <p:graphicFrame>
        <p:nvGraphicFramePr>
          <p:cNvPr id="6" name="表格 5"/>
          <p:cNvGraphicFramePr>
            <a:graphicFrameLocks noGrp="1"/>
          </p:cNvGraphicFramePr>
          <p:nvPr/>
        </p:nvGraphicFramePr>
        <p:xfrm>
          <a:off x="863601" y="2145579"/>
          <a:ext cx="10350498" cy="2133600"/>
        </p:xfrm>
        <a:graphic>
          <a:graphicData uri="http://schemas.openxmlformats.org/drawingml/2006/table">
            <a:tbl>
              <a:tblPr/>
              <a:tblGrid>
                <a:gridCol w="2069614"/>
                <a:gridCol w="2069614"/>
                <a:gridCol w="2069614"/>
                <a:gridCol w="2070828"/>
                <a:gridCol w="2070828"/>
              </a:tblGrid>
              <a:tr h="1218522">
                <a:tc>
                  <a:txBody>
                    <a:bodyPr/>
                    <a:lstStyle/>
                    <a:p>
                      <a:pPr algn="ctr">
                        <a:lnSpc>
                          <a:spcPct val="200000"/>
                        </a:lnSpc>
                        <a:spcAft>
                          <a:spcPts val="0"/>
                        </a:spcAft>
                      </a:pPr>
                      <a:r>
                        <a:rPr lang="en-US" sz="2800" b="1" kern="100" dirty="0">
                          <a:solidFill>
                            <a:srgbClr val="2F5496"/>
                          </a:solidFill>
                          <a:latin typeface="Calibri"/>
                          <a:ea typeface="宋体"/>
                          <a:cs typeface="Times New Roman"/>
                        </a:rPr>
                        <a:t>model</a:t>
                      </a:r>
                      <a:endParaRPr lang="zh-CN" sz="2800" kern="100" dirty="0">
                        <a:solidFill>
                          <a:srgbClr val="2F5496"/>
                        </a:solidFill>
                        <a:latin typeface="Calibri"/>
                        <a:ea typeface="宋体"/>
                        <a:cs typeface="Times New Roman"/>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b="1" kern="100" dirty="0">
                          <a:solidFill>
                            <a:srgbClr val="2F5496"/>
                          </a:solidFill>
                          <a:latin typeface="Calibri"/>
                          <a:ea typeface="宋体"/>
                          <a:cs typeface="Times New Roman"/>
                        </a:rPr>
                        <a:t>LOGISTIC   Regression</a:t>
                      </a:r>
                      <a:endParaRPr lang="zh-CN" sz="28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lnSpc>
                          <a:spcPct val="150000"/>
                        </a:lnSpc>
                        <a:spcAft>
                          <a:spcPts val="0"/>
                        </a:spcAft>
                      </a:pPr>
                      <a:r>
                        <a:rPr lang="en-US" sz="2800" b="1" kern="100" dirty="0">
                          <a:solidFill>
                            <a:srgbClr val="2F5496"/>
                          </a:solidFill>
                          <a:latin typeface="Calibri"/>
                          <a:ea typeface="宋体"/>
                          <a:cs typeface="Times New Roman"/>
                        </a:rPr>
                        <a:t>Neural Network </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lnSpc>
                          <a:spcPct val="150000"/>
                        </a:lnSpc>
                        <a:spcAft>
                          <a:spcPts val="0"/>
                        </a:spcAft>
                      </a:pPr>
                      <a:r>
                        <a:rPr lang="en-US" sz="2800" b="1" kern="100" dirty="0">
                          <a:solidFill>
                            <a:srgbClr val="2F5496"/>
                          </a:solidFill>
                          <a:latin typeface="Calibri"/>
                          <a:ea typeface="宋体"/>
                          <a:cs typeface="Times New Roman"/>
                        </a:rPr>
                        <a:t>Decision Tree model</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ctr">
                        <a:lnSpc>
                          <a:spcPct val="150000"/>
                        </a:lnSpc>
                        <a:spcAft>
                          <a:spcPts val="0"/>
                        </a:spcAft>
                      </a:pPr>
                      <a:r>
                        <a:rPr lang="en-US" sz="2800" b="1" kern="100" dirty="0">
                          <a:solidFill>
                            <a:srgbClr val="2F5496"/>
                          </a:solidFill>
                          <a:latin typeface="Calibri"/>
                          <a:ea typeface="宋体"/>
                          <a:cs typeface="Times New Roman"/>
                        </a:rPr>
                        <a:t>Random Forest</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r>
              <a:tr h="581363">
                <a:tc>
                  <a:txBody>
                    <a:bodyPr/>
                    <a:lstStyle/>
                    <a:p>
                      <a:pPr algn="ctr">
                        <a:lnSpc>
                          <a:spcPct val="200000"/>
                        </a:lnSpc>
                        <a:spcAft>
                          <a:spcPts val="0"/>
                        </a:spcAft>
                      </a:pPr>
                      <a:r>
                        <a:rPr lang="en-US" sz="2800" b="1" kern="100" dirty="0" err="1">
                          <a:solidFill>
                            <a:srgbClr val="2F5496"/>
                          </a:solidFill>
                          <a:latin typeface="Calibri"/>
                          <a:ea typeface="宋体"/>
                          <a:cs typeface="Times New Roman"/>
                        </a:rPr>
                        <a:t>auc</a:t>
                      </a:r>
                      <a:endParaRPr lang="zh-CN" sz="2800" kern="100" dirty="0">
                        <a:solidFill>
                          <a:srgbClr val="2F5496"/>
                        </a:solidFill>
                        <a:latin typeface="Calibri"/>
                        <a:ea typeface="宋体"/>
                        <a:cs typeface="Times New Roman"/>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D0DBF0"/>
                    </a:solidFill>
                  </a:tcPr>
                </a:tc>
                <a:tc>
                  <a:txBody>
                    <a:bodyPr/>
                    <a:lstStyle/>
                    <a:p>
                      <a:pPr algn="ctr">
                        <a:lnSpc>
                          <a:spcPct val="200000"/>
                        </a:lnSpc>
                        <a:spcAft>
                          <a:spcPts val="0"/>
                        </a:spcAft>
                      </a:pPr>
                      <a:r>
                        <a:rPr lang="en-US" sz="2800" kern="100" dirty="0">
                          <a:solidFill>
                            <a:srgbClr val="2F5496"/>
                          </a:solidFill>
                          <a:latin typeface="Calibri"/>
                          <a:ea typeface="宋体"/>
                          <a:cs typeface="Times New Roman"/>
                        </a:rPr>
                        <a:t>0.899</a:t>
                      </a:r>
                      <a:endParaRPr lang="zh-CN" sz="28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D0DBF0"/>
                    </a:solidFill>
                  </a:tcPr>
                </a:tc>
                <a:tc>
                  <a:txBody>
                    <a:bodyPr/>
                    <a:lstStyle/>
                    <a:p>
                      <a:pPr algn="ctr">
                        <a:lnSpc>
                          <a:spcPct val="200000"/>
                        </a:lnSpc>
                        <a:spcAft>
                          <a:spcPts val="0"/>
                        </a:spcAft>
                      </a:pPr>
                      <a:r>
                        <a:rPr lang="en-US" sz="2800" kern="100" dirty="0">
                          <a:solidFill>
                            <a:srgbClr val="2F5496"/>
                          </a:solidFill>
                          <a:latin typeface="Calibri"/>
                          <a:ea typeface="宋体"/>
                          <a:cs typeface="Times New Roman"/>
                        </a:rPr>
                        <a:t>0.930</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D0DBF0"/>
                    </a:solidFill>
                  </a:tcPr>
                </a:tc>
                <a:tc>
                  <a:txBody>
                    <a:bodyPr/>
                    <a:lstStyle/>
                    <a:p>
                      <a:pPr algn="ctr">
                        <a:lnSpc>
                          <a:spcPct val="200000"/>
                        </a:lnSpc>
                        <a:spcAft>
                          <a:spcPts val="0"/>
                        </a:spcAft>
                      </a:pPr>
                      <a:r>
                        <a:rPr lang="en-US" sz="2800" kern="100" dirty="0">
                          <a:solidFill>
                            <a:srgbClr val="2F5496"/>
                          </a:solidFill>
                          <a:latin typeface="Calibri"/>
                          <a:ea typeface="宋体"/>
                          <a:cs typeface="Times New Roman"/>
                        </a:rPr>
                        <a:t>0.967</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D0DBF0"/>
                    </a:solidFill>
                  </a:tcPr>
                </a:tc>
                <a:tc>
                  <a:txBody>
                    <a:bodyPr/>
                    <a:lstStyle/>
                    <a:p>
                      <a:pPr algn="ctr">
                        <a:lnSpc>
                          <a:spcPct val="200000"/>
                        </a:lnSpc>
                        <a:spcAft>
                          <a:spcPts val="0"/>
                        </a:spcAft>
                      </a:pPr>
                      <a:r>
                        <a:rPr lang="en-US" sz="2800" kern="100" dirty="0">
                          <a:solidFill>
                            <a:srgbClr val="2F5496"/>
                          </a:solidFill>
                          <a:latin typeface="Calibri"/>
                          <a:ea typeface="宋体"/>
                          <a:cs typeface="Times New Roman"/>
                        </a:rPr>
                        <a:t>1.000</a:t>
                      </a:r>
                      <a:endParaRPr lang="zh-CN" sz="2800" kern="100" dirty="0">
                        <a:solidFill>
                          <a:srgbClr val="2F5496"/>
                        </a:solidFill>
                        <a:latin typeface="Calibri"/>
                        <a:ea typeface="宋体"/>
                        <a:cs typeface="Times New Roman"/>
                      </a:endParaRPr>
                    </a:p>
                  </a:txBody>
                  <a:tcPr marL="68580" marR="68580"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D0DBF0"/>
                    </a:solidFill>
                  </a:tcPr>
                </a:tc>
              </a:tr>
            </a:tbl>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32692" y="146700"/>
            <a:ext cx="75519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Impact of factors</a:t>
            </a:r>
          </a:p>
        </p:txBody>
      </p:sp>
      <p:graphicFrame>
        <p:nvGraphicFramePr>
          <p:cNvPr id="4" name="表格 3"/>
          <p:cNvGraphicFramePr>
            <a:graphicFrameLocks noGrp="1"/>
          </p:cNvGraphicFramePr>
          <p:nvPr/>
        </p:nvGraphicFramePr>
        <p:xfrm>
          <a:off x="1460499" y="2172967"/>
          <a:ext cx="8902701" cy="1776732"/>
        </p:xfrm>
        <a:graphic>
          <a:graphicData uri="http://schemas.openxmlformats.org/drawingml/2006/table">
            <a:tbl>
              <a:tblPr/>
              <a:tblGrid>
                <a:gridCol w="2967567"/>
                <a:gridCol w="4242658"/>
                <a:gridCol w="1692476"/>
              </a:tblGrid>
              <a:tr h="592244">
                <a:tc rowSpan="3">
                  <a:txBody>
                    <a:bodyPr/>
                    <a:lstStyle/>
                    <a:p>
                      <a:pPr algn="ctr">
                        <a:lnSpc>
                          <a:spcPct val="350000"/>
                        </a:lnSpc>
                        <a:spcAft>
                          <a:spcPts val="0"/>
                        </a:spcAft>
                      </a:pPr>
                      <a:r>
                        <a:rPr lang="en-US" sz="2400" b="1" kern="100" dirty="0">
                          <a:solidFill>
                            <a:srgbClr val="2F5496"/>
                          </a:solidFill>
                          <a:latin typeface="Calibri"/>
                          <a:ea typeface="宋体"/>
                          <a:cs typeface="Times New Roman"/>
                        </a:rPr>
                        <a:t>variances</a:t>
                      </a:r>
                      <a:endParaRPr lang="zh-CN" sz="2400" kern="100" dirty="0">
                        <a:solidFill>
                          <a:srgbClr val="2F5496"/>
                        </a:solidFill>
                        <a:latin typeface="Calibri"/>
                        <a:ea typeface="宋体"/>
                        <a:cs typeface="Times New Roman"/>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l">
                        <a:lnSpc>
                          <a:spcPct val="150000"/>
                        </a:lnSpc>
                        <a:spcAft>
                          <a:spcPts val="0"/>
                        </a:spcAft>
                      </a:pPr>
                      <a:r>
                        <a:rPr lang="en-US" sz="2400" b="1" kern="100" dirty="0">
                          <a:solidFill>
                            <a:srgbClr val="2F5496"/>
                          </a:solidFill>
                          <a:latin typeface="Calibri"/>
                          <a:ea typeface="宋体"/>
                          <a:cs typeface="Times New Roman"/>
                        </a:rPr>
                        <a:t>age-at-heart-attack</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algn="l">
                        <a:lnSpc>
                          <a:spcPct val="150000"/>
                        </a:lnSpc>
                        <a:spcAft>
                          <a:spcPts val="0"/>
                        </a:spcAft>
                      </a:pPr>
                      <a:r>
                        <a:rPr lang="en-US" sz="2400" b="1" kern="100" dirty="0">
                          <a:solidFill>
                            <a:srgbClr val="2F5496"/>
                          </a:solidFill>
                          <a:latin typeface="Calibri"/>
                          <a:ea typeface="宋体"/>
                          <a:cs typeface="Times New Roman"/>
                        </a:rPr>
                        <a:t>0.085</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r>
              <a:tr h="592244">
                <a:tc vMerge="1">
                  <a:txBody>
                    <a:bodyPr/>
                    <a:lstStyle/>
                    <a:p>
                      <a:endParaRPr lang="zh-CN" altLang="en-US"/>
                    </a:p>
                  </a:txBody>
                  <a:tcPr/>
                </a:tc>
                <a:tc>
                  <a:txBody>
                    <a:bodyPr/>
                    <a:lstStyle/>
                    <a:p>
                      <a:pPr algn="l">
                        <a:lnSpc>
                          <a:spcPct val="150000"/>
                        </a:lnSpc>
                        <a:spcAft>
                          <a:spcPts val="0"/>
                        </a:spcAft>
                      </a:pPr>
                      <a:r>
                        <a:rPr lang="en-US" sz="2400" kern="100" dirty="0">
                          <a:solidFill>
                            <a:srgbClr val="2F5496"/>
                          </a:solidFill>
                          <a:latin typeface="Calibri"/>
                          <a:ea typeface="宋体"/>
                          <a:cs typeface="Times New Roman"/>
                        </a:rPr>
                        <a:t>E-point </a:t>
                      </a:r>
                      <a:r>
                        <a:rPr lang="en-US" sz="2400" kern="100" dirty="0" err="1">
                          <a:solidFill>
                            <a:srgbClr val="2F5496"/>
                          </a:solidFill>
                          <a:latin typeface="Calibri"/>
                          <a:ea typeface="宋体"/>
                          <a:cs typeface="Times New Roman"/>
                        </a:rPr>
                        <a:t>septal</a:t>
                      </a:r>
                      <a:r>
                        <a:rPr lang="en-US" sz="2400" kern="100" dirty="0">
                          <a:solidFill>
                            <a:srgbClr val="2F5496"/>
                          </a:solidFill>
                          <a:latin typeface="Calibri"/>
                          <a:ea typeface="宋体"/>
                          <a:cs typeface="Times New Roman"/>
                        </a:rPr>
                        <a:t> separation</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algn="l">
                        <a:lnSpc>
                          <a:spcPct val="150000"/>
                        </a:lnSpc>
                        <a:spcAft>
                          <a:spcPts val="0"/>
                        </a:spcAft>
                      </a:pPr>
                      <a:r>
                        <a:rPr lang="en-US" sz="2400" kern="100" dirty="0">
                          <a:solidFill>
                            <a:srgbClr val="2F5496"/>
                          </a:solidFill>
                          <a:latin typeface="Calibri"/>
                          <a:ea typeface="宋体"/>
                          <a:cs typeface="Times New Roman"/>
                        </a:rPr>
                        <a:t>0.047</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a:noFill/>
                    </a:lnB>
                    <a:solidFill>
                      <a:srgbClr val="D0DBF0"/>
                    </a:solidFill>
                  </a:tcPr>
                </a:tc>
              </a:tr>
              <a:tr h="592244">
                <a:tc vMerge="1">
                  <a:txBody>
                    <a:bodyPr/>
                    <a:lstStyle/>
                    <a:p>
                      <a:endParaRPr lang="zh-CN" altLang="en-US"/>
                    </a:p>
                  </a:txBody>
                  <a:tcPr/>
                </a:tc>
                <a:tc>
                  <a:txBody>
                    <a:bodyPr/>
                    <a:lstStyle/>
                    <a:p>
                      <a:pPr algn="l">
                        <a:lnSpc>
                          <a:spcPct val="150000"/>
                        </a:lnSpc>
                        <a:spcAft>
                          <a:spcPts val="0"/>
                        </a:spcAft>
                      </a:pPr>
                      <a:r>
                        <a:rPr lang="en-US" sz="2400" kern="100" dirty="0">
                          <a:solidFill>
                            <a:srgbClr val="2F5496"/>
                          </a:solidFill>
                          <a:latin typeface="Calibri"/>
                          <a:ea typeface="宋体"/>
                          <a:cs typeface="Times New Roman"/>
                        </a:rPr>
                        <a:t>wall-motion-index</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a:noFill/>
                    </a:lnT>
                    <a:lnB w="12700" cap="flat" cmpd="sng" algn="ctr">
                      <a:solidFill>
                        <a:srgbClr val="4472C4"/>
                      </a:solidFill>
                      <a:prstDash val="solid"/>
                      <a:round/>
                      <a:headEnd type="none" w="med" len="med"/>
                      <a:tailEnd type="none" w="med" len="med"/>
                    </a:lnB>
                  </a:tcPr>
                </a:tc>
                <a:tc>
                  <a:txBody>
                    <a:bodyPr/>
                    <a:lstStyle/>
                    <a:p>
                      <a:pPr algn="l">
                        <a:lnSpc>
                          <a:spcPct val="150000"/>
                        </a:lnSpc>
                        <a:spcAft>
                          <a:spcPts val="0"/>
                        </a:spcAft>
                      </a:pPr>
                      <a:r>
                        <a:rPr lang="en-US" sz="2400" kern="100" dirty="0">
                          <a:solidFill>
                            <a:srgbClr val="2F5496"/>
                          </a:solidFill>
                          <a:latin typeface="Calibri"/>
                          <a:ea typeface="宋体"/>
                          <a:cs typeface="Times New Roman"/>
                        </a:rPr>
                        <a:t>2.263</a:t>
                      </a:r>
                      <a:endParaRPr lang="zh-CN" sz="2400" kern="100" dirty="0">
                        <a:solidFill>
                          <a:srgbClr val="2F5496"/>
                        </a:solidFill>
                        <a:latin typeface="Calibri"/>
                        <a:ea typeface="宋体"/>
                        <a:cs typeface="Times New Roman"/>
                      </a:endParaRPr>
                    </a:p>
                  </a:txBody>
                  <a:tcPr marL="68580" marR="68580" marT="0" marB="0">
                    <a:lnL w="12700" cap="flat" cmpd="sng" algn="ctr">
                      <a:solidFill>
                        <a:srgbClr val="9CC2E5"/>
                      </a:solidFill>
                      <a:prstDash val="solid"/>
                      <a:round/>
                      <a:headEnd type="none" w="med" len="med"/>
                      <a:tailEnd type="none" w="med" len="med"/>
                    </a:lnL>
                    <a:lnR>
                      <a:noFill/>
                    </a:lnR>
                    <a:lnT>
                      <a:noFill/>
                    </a:lnT>
                    <a:lnB w="12700" cap="flat" cmpd="sng" algn="ctr">
                      <a:solidFill>
                        <a:srgbClr val="4472C4"/>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9070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25788" y="3341395"/>
            <a:ext cx="6038332" cy="923330"/>
          </a:xfrm>
          <a:prstGeom prst="rect">
            <a:avLst/>
          </a:prstGeom>
          <a:noFill/>
        </p:spPr>
        <p:txBody>
          <a:bodyPr wrap="square" rtlCol="0">
            <a:spAutoFit/>
          </a:bodyPr>
          <a:lstStyle/>
          <a:p>
            <a:pPr algn="dist"/>
            <a:r>
              <a:rPr lang="en-US" altLang="zh-CN" sz="5400" b="1" dirty="0" smtClean="0">
                <a:solidFill>
                  <a:srgbClr val="595E64"/>
                </a:solidFill>
                <a:ea typeface="微软雅黑" panose="020B0503020204020204" pitchFamily="34" charset="-122"/>
              </a:rPr>
              <a:t>Thanks for listening</a:t>
            </a:r>
            <a:endParaRPr lang="zh-CN" altLang="en-US" sz="5400" b="1" dirty="0">
              <a:solidFill>
                <a:srgbClr val="595E64"/>
              </a:solidFill>
              <a:ea typeface="微软雅黑" panose="020B0503020204020204" pitchFamily="34" charset="-122"/>
            </a:endParaRP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8627730" y="2085346"/>
            <a:ext cx="309963" cy="348879"/>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627730" y="3799494"/>
            <a:ext cx="309963" cy="348879"/>
          </a:xfrm>
          <a:prstGeom prst="rect">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627730" y="4656567"/>
            <a:ext cx="309963" cy="348879"/>
          </a:xfrm>
          <a:prstGeom prst="rect">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9157015" y="2085346"/>
            <a:ext cx="3589664" cy="400110"/>
          </a:xfrm>
          <a:prstGeom prst="rect">
            <a:avLst/>
          </a:prstGeom>
          <a:noFill/>
        </p:spPr>
        <p:txBody>
          <a:bodyPr wrap="square" rtlCol="0">
            <a:spAutoFit/>
          </a:bodyPr>
          <a:lstStyle/>
          <a:p>
            <a:r>
              <a:rPr lang="zh-CN" altLang="en-US" sz="2000" dirty="0" smtClean="0">
                <a:solidFill>
                  <a:srgbClr val="1B90A2"/>
                </a:solidFill>
                <a:latin typeface="微软雅黑" panose="020B0503020204020204" pitchFamily="34" charset="-122"/>
                <a:ea typeface="微软雅黑" panose="020B0503020204020204" pitchFamily="34" charset="-122"/>
              </a:rPr>
              <a:t>点此编辑内容</a:t>
            </a:r>
            <a:endParaRPr lang="zh-CN" altLang="en-US" sz="2000" dirty="0">
              <a:solidFill>
                <a:srgbClr val="1B90A2"/>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157015" y="4651184"/>
            <a:ext cx="3589664" cy="400110"/>
          </a:xfrm>
          <a:prstGeom prst="rect">
            <a:avLst/>
          </a:prstGeom>
          <a:noFill/>
        </p:spPr>
        <p:txBody>
          <a:bodyPr wrap="square" rtlCol="0">
            <a:spAutoFit/>
          </a:bodyPr>
          <a:lstStyle/>
          <a:p>
            <a:r>
              <a:rPr lang="zh-CN" altLang="en-US" sz="2000" dirty="0" smtClean="0">
                <a:solidFill>
                  <a:srgbClr val="A6A6A6"/>
                </a:solidFill>
                <a:latin typeface="微软雅黑" panose="020B0503020204020204" pitchFamily="34" charset="-122"/>
                <a:ea typeface="微软雅黑" panose="020B0503020204020204" pitchFamily="34" charset="-122"/>
              </a:rPr>
              <a:t>点此编辑内容</a:t>
            </a:r>
            <a:endParaRPr lang="zh-CN" altLang="en-US" sz="2000" dirty="0">
              <a:solidFill>
                <a:srgbClr val="A6A6A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157015" y="3795904"/>
            <a:ext cx="3589664" cy="400110"/>
          </a:xfrm>
          <a:prstGeom prst="rect">
            <a:avLst/>
          </a:prstGeom>
          <a:noFill/>
        </p:spPr>
        <p:txBody>
          <a:bodyPr wrap="square" rtlCol="0">
            <a:spAutoFit/>
          </a:bodyPr>
          <a:lstStyle/>
          <a:p>
            <a:r>
              <a:rPr lang="zh-CN" altLang="en-US" sz="2000" dirty="0" smtClean="0">
                <a:solidFill>
                  <a:srgbClr val="595E64"/>
                </a:solidFill>
                <a:latin typeface="微软雅黑" panose="020B0503020204020204" pitchFamily="34" charset="-122"/>
                <a:ea typeface="微软雅黑" panose="020B0503020204020204" pitchFamily="34" charset="-122"/>
              </a:rPr>
              <a:t>点此编辑内容</a:t>
            </a:r>
            <a:endParaRPr lang="zh-CN" altLang="en-US" sz="2000" dirty="0">
              <a:solidFill>
                <a:srgbClr val="595E64"/>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8627730" y="2942420"/>
            <a:ext cx="309963" cy="348879"/>
          </a:xfrm>
          <a:prstGeom prst="rect">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157015" y="2940625"/>
            <a:ext cx="3589664" cy="400110"/>
          </a:xfrm>
          <a:prstGeom prst="rect">
            <a:avLst/>
          </a:prstGeom>
          <a:noFill/>
        </p:spPr>
        <p:txBody>
          <a:bodyPr wrap="square" rtlCol="0">
            <a:spAutoFit/>
          </a:bodyPr>
          <a:lstStyle/>
          <a:p>
            <a:r>
              <a:rPr lang="zh-CN" altLang="en-US" sz="2000" dirty="0" smtClean="0">
                <a:solidFill>
                  <a:srgbClr val="93B784"/>
                </a:solidFill>
                <a:latin typeface="微软雅黑" panose="020B0503020204020204" pitchFamily="34" charset="-122"/>
                <a:ea typeface="微软雅黑" panose="020B0503020204020204" pitchFamily="34" charset="-122"/>
              </a:rPr>
              <a:t>点此编辑内容</a:t>
            </a:r>
            <a:endParaRPr lang="zh-CN" altLang="en-US" sz="2000" dirty="0">
              <a:solidFill>
                <a:srgbClr val="93B784"/>
              </a:solidFill>
              <a:latin typeface="微软雅黑" panose="020B0503020204020204" pitchFamily="34" charset="-122"/>
              <a:ea typeface="微软雅黑" panose="020B0503020204020204" pitchFamily="34" charset="-122"/>
            </a:endParaRPr>
          </a:p>
        </p:txBody>
      </p:sp>
      <p:sp>
        <p:nvSpPr>
          <p:cNvPr id="12" name="矩形 11"/>
          <p:cNvSpPr/>
          <p:nvPr/>
        </p:nvSpPr>
        <p:spPr>
          <a:xfrm>
            <a:off x="3048000" y="2690336"/>
            <a:ext cx="6096000" cy="369332"/>
          </a:xfrm>
          <a:prstGeom prst="rect">
            <a:avLst/>
          </a:prstGeom>
        </p:spPr>
        <p:txBody>
          <a:bodyPr>
            <a:spAutoFit/>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91724" y="1053579"/>
            <a:ext cx="11944350" cy="5238750"/>
          </a:xfrm>
          <a:prstGeom prst="rect">
            <a:avLst/>
          </a:prstGeom>
          <a:noFill/>
          <a:ln w="9525">
            <a:noFill/>
            <a:miter lim="800000"/>
            <a:headEnd/>
            <a:tailEnd/>
          </a:ln>
          <a:effectLst/>
        </p:spPr>
      </p:pic>
      <p:sp>
        <p:nvSpPr>
          <p:cNvPr id="13" name="TextBox 12"/>
          <p:cNvSpPr txBox="1"/>
          <p:nvPr/>
        </p:nvSpPr>
        <p:spPr>
          <a:xfrm>
            <a:off x="-1" y="733122"/>
            <a:ext cx="11813459" cy="1200329"/>
          </a:xfrm>
          <a:prstGeom prst="rect">
            <a:avLst/>
          </a:prstGeom>
          <a:noFill/>
        </p:spPr>
        <p:txBody>
          <a:bodyPr wrap="square" rtlCol="0">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Step One :  </a:t>
            </a:r>
            <a:r>
              <a:rPr lang="en-US" altLang="zh-CN" sz="2400" dirty="0" smtClean="0">
                <a:solidFill>
                  <a:srgbClr val="595E64"/>
                </a:solidFill>
                <a:latin typeface="微软雅黑" panose="020B0503020204020204" pitchFamily="34" charset="-122"/>
                <a:ea typeface="微软雅黑" panose="020B0503020204020204" pitchFamily="34" charset="-122"/>
              </a:rPr>
              <a:t>Visualizing the data structure of the original data.</a:t>
            </a:r>
            <a:endParaRPr lang="en-US" altLang="zh-CN" sz="1400" dirty="0" smtClean="0">
              <a:solidFill>
                <a:srgbClr val="595E64"/>
              </a:solidFill>
              <a:latin typeface="微软雅黑" panose="020B0503020204020204" pitchFamily="34" charset="-122"/>
              <a:ea typeface="微软雅黑" panose="020B0503020204020204" pitchFamily="34" charset="-122"/>
            </a:endParaRPr>
          </a:p>
          <a:p>
            <a:endParaRPr lang="zh-CN" altLang="en-US" sz="4400" dirty="0">
              <a:solidFill>
                <a:srgbClr val="595E64"/>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61950" y="2121872"/>
            <a:ext cx="11830050" cy="3024802"/>
          </a:xfrm>
          <a:prstGeom prst="rect">
            <a:avLst/>
          </a:prstGeom>
          <a:noFill/>
        </p:spPr>
        <p:txBody>
          <a:bodyPr wrap="square" rtlCol="0">
            <a:spAutoFit/>
          </a:bodyPr>
          <a:lstStyle/>
          <a:p>
            <a:pPr lvl="0">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Step Two:</a:t>
            </a:r>
          </a:p>
          <a:p>
            <a:pPr lvl="1">
              <a:lnSpc>
                <a:spcPct val="150000"/>
              </a:lnSpc>
            </a:pPr>
            <a:r>
              <a:rPr lang="en-US" altLang="zh-CN" sz="3200" dirty="0" smtClean="0">
                <a:solidFill>
                  <a:srgbClr val="595E64"/>
                </a:solidFill>
                <a:latin typeface="微软雅黑" panose="020B0503020204020204" pitchFamily="34" charset="-122"/>
                <a:ea typeface="微软雅黑" panose="020B0503020204020204" pitchFamily="34" charset="-122"/>
              </a:rPr>
              <a:t> </a:t>
            </a:r>
            <a:r>
              <a:rPr lang="en-US" altLang="zh-CN" sz="2400" dirty="0" smtClean="0">
                <a:solidFill>
                  <a:srgbClr val="595E64"/>
                </a:solidFill>
                <a:latin typeface="微软雅黑" panose="020B0503020204020204" pitchFamily="34" charset="-122"/>
                <a:ea typeface="微软雅黑" panose="020B0503020204020204" pitchFamily="34" charset="-122"/>
              </a:rPr>
              <a:t>Visualizing the missing</a:t>
            </a:r>
          </a:p>
          <a:p>
            <a:pPr lvl="1">
              <a:lnSpc>
                <a:spcPct val="150000"/>
              </a:lnSpc>
            </a:pPr>
            <a:r>
              <a:rPr lang="en-US" altLang="zh-CN" sz="2400" dirty="0" smtClean="0">
                <a:solidFill>
                  <a:srgbClr val="595E64"/>
                </a:solidFill>
                <a:latin typeface="微软雅黑" panose="020B0503020204020204" pitchFamily="34" charset="-122"/>
                <a:ea typeface="微软雅黑" panose="020B0503020204020204" pitchFamily="34" charset="-122"/>
              </a:rPr>
              <a:t> data value.</a:t>
            </a:r>
          </a:p>
          <a:p>
            <a:pPr>
              <a:lnSpc>
                <a:spcPct val="150000"/>
              </a:lnSpc>
            </a:pPr>
            <a:endParaRPr lang="zh-CN" altLang="en-US" sz="4800" dirty="0"/>
          </a:p>
        </p:txBody>
      </p:sp>
      <p:pic>
        <p:nvPicPr>
          <p:cNvPr id="5" name="图片 4" descr="pic1.png"/>
          <p:cNvPicPr>
            <a:picLocks noChangeAspect="1"/>
          </p:cNvPicPr>
          <p:nvPr/>
        </p:nvPicPr>
        <p:blipFill>
          <a:blip r:embed="rId2">
            <a:clrChange>
              <a:clrFrom>
                <a:srgbClr val="FFFFFF"/>
              </a:clrFrom>
              <a:clrTo>
                <a:srgbClr val="FFFFFF">
                  <a:alpha val="0"/>
                </a:srgbClr>
              </a:clrTo>
            </a:clrChange>
          </a:blip>
          <a:stretch>
            <a:fillRect/>
          </a:stretch>
        </p:blipFill>
        <p:spPr>
          <a:xfrm>
            <a:off x="5569986" y="1007706"/>
            <a:ext cx="5897335" cy="525313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 name="图片 2" descr="pic2.png"/>
          <p:cNvPicPr>
            <a:picLocks noChangeAspect="1"/>
          </p:cNvPicPr>
          <p:nvPr/>
        </p:nvPicPr>
        <p:blipFill>
          <a:blip r:embed="rId2">
            <a:clrChange>
              <a:clrFrom>
                <a:srgbClr val="FFFFFF"/>
              </a:clrFrom>
              <a:clrTo>
                <a:srgbClr val="FFFFFF">
                  <a:alpha val="0"/>
                </a:srgbClr>
              </a:clrTo>
            </a:clrChange>
          </a:blip>
          <a:stretch>
            <a:fillRect/>
          </a:stretch>
        </p:blipFill>
        <p:spPr>
          <a:xfrm>
            <a:off x="5810250" y="877076"/>
            <a:ext cx="5791200" cy="5393095"/>
          </a:xfrm>
          <a:prstGeom prst="rect">
            <a:avLst/>
          </a:prstGeom>
        </p:spPr>
      </p:pic>
      <p:sp>
        <p:nvSpPr>
          <p:cNvPr id="5" name="TextBox 4"/>
          <p:cNvSpPr txBox="1"/>
          <p:nvPr/>
        </p:nvSpPr>
        <p:spPr>
          <a:xfrm>
            <a:off x="307910" y="1464191"/>
            <a:ext cx="5810250" cy="4154984"/>
          </a:xfrm>
          <a:prstGeom prst="rect">
            <a:avLst/>
          </a:prstGeom>
          <a:noFill/>
        </p:spPr>
        <p:txBody>
          <a:bodyPr wrap="square" rtlCol="0">
            <a:spAutoFit/>
          </a:bodyPr>
          <a:lstStyle/>
          <a:p>
            <a:pPr>
              <a:lnSpc>
                <a:spcPct val="150000"/>
              </a:lnSpc>
            </a:pPr>
            <a:r>
              <a:rPr lang="en-US" altLang="zh-CN" sz="2800" dirty="0">
                <a:solidFill>
                  <a:srgbClr val="595E64"/>
                </a:solidFill>
                <a:latin typeface="微软雅黑" panose="020B0503020204020204" pitchFamily="34" charset="-122"/>
                <a:ea typeface="微软雅黑" panose="020B0503020204020204" pitchFamily="34" charset="-122"/>
              </a:rPr>
              <a:t>Step Three</a:t>
            </a:r>
            <a:r>
              <a:rPr lang="en-US" altLang="zh-CN" sz="2800" dirty="0" smtClean="0">
                <a:solidFill>
                  <a:srgbClr val="595E64"/>
                </a:solidFill>
                <a:latin typeface="微软雅黑" panose="020B0503020204020204" pitchFamily="34" charset="-122"/>
                <a:ea typeface="微软雅黑" panose="020B0503020204020204" pitchFamily="34" charset="-122"/>
              </a:rPr>
              <a:t>: </a:t>
            </a:r>
          </a:p>
          <a:p>
            <a:pPr>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	</a:t>
            </a:r>
            <a:r>
              <a:rPr lang="en-US" altLang="zh-CN" sz="2400" dirty="0" smtClean="0">
                <a:solidFill>
                  <a:srgbClr val="595E64"/>
                </a:solidFill>
                <a:latin typeface="微软雅黑" panose="020B0503020204020204" pitchFamily="34" charset="-122"/>
                <a:ea typeface="微软雅黑" panose="020B0503020204020204" pitchFamily="34" charset="-122"/>
              </a:rPr>
              <a:t>Visually analyzing the original data.  </a:t>
            </a:r>
          </a:p>
          <a:p>
            <a:pPr>
              <a:lnSpc>
                <a:spcPct val="150000"/>
              </a:lnSpc>
            </a:pPr>
            <a:r>
              <a:rPr lang="en-US" altLang="zh-CN" sz="2400" dirty="0" smtClean="0">
                <a:solidFill>
                  <a:srgbClr val="595E64"/>
                </a:solidFill>
                <a:latin typeface="微软雅黑" panose="020B0503020204020204" pitchFamily="34" charset="-122"/>
                <a:ea typeface="微软雅黑" panose="020B0503020204020204" pitchFamily="34" charset="-122"/>
              </a:rPr>
              <a:t>	Visually analyzing the data whose insignificantly predictive variables, missing values, and erroneous data are eliminated. </a:t>
            </a:r>
            <a:endParaRPr lang="zh-CN" altLang="en-US" sz="2400" dirty="0">
              <a:solidFill>
                <a:srgbClr val="595E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 name="图片 2" descr="pic3.png"/>
          <p:cNvPicPr>
            <a:picLocks noChangeAspect="1"/>
          </p:cNvPicPr>
          <p:nvPr/>
        </p:nvPicPr>
        <p:blipFill>
          <a:blip r:embed="rId2">
            <a:clrChange>
              <a:clrFrom>
                <a:srgbClr val="FFFFFF"/>
              </a:clrFrom>
              <a:clrTo>
                <a:srgbClr val="FFFFFF">
                  <a:alpha val="0"/>
                </a:srgbClr>
              </a:clrTo>
            </a:clrChange>
          </a:blip>
          <a:stretch>
            <a:fillRect/>
          </a:stretch>
        </p:blipFill>
        <p:spPr>
          <a:xfrm>
            <a:off x="974660" y="737118"/>
            <a:ext cx="10091880" cy="556669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10685"/>
            <a:ext cx="12192000" cy="3416320"/>
          </a:xfrm>
          <a:prstGeom prst="rect">
            <a:avLst/>
          </a:prstGeom>
          <a:noFill/>
        </p:spPr>
        <p:txBody>
          <a:bodyPr wrap="square" rtlCol="0">
            <a:spAutoFit/>
          </a:bodyPr>
          <a:lstStyle/>
          <a:p>
            <a:pPr>
              <a:lnSpc>
                <a:spcPct val="150000"/>
              </a:lnSpc>
            </a:pPr>
            <a:r>
              <a:rPr lang="en-US" altLang="zh-CN" sz="3200" dirty="0" smtClean="0">
                <a:solidFill>
                  <a:srgbClr val="595E64"/>
                </a:solidFill>
                <a:latin typeface="微软雅黑" panose="020B0503020204020204" pitchFamily="34" charset="-122"/>
                <a:ea typeface="微软雅黑" panose="020B0503020204020204" pitchFamily="34" charset="-122"/>
              </a:rPr>
              <a:t>Data Preprocessing</a:t>
            </a:r>
            <a:r>
              <a:rPr lang="zh-CN" altLang="en-US" sz="3200" dirty="0" smtClean="0">
                <a:solidFill>
                  <a:srgbClr val="595E64"/>
                </a:solidFill>
                <a:latin typeface="微软雅黑" panose="020B0503020204020204" pitchFamily="34" charset="-122"/>
                <a:ea typeface="微软雅黑" panose="020B0503020204020204" pitchFamily="34" charset="-122"/>
              </a:rPr>
              <a:t>：</a:t>
            </a:r>
            <a:endParaRPr lang="en-US" altLang="zh-CN" sz="3200" dirty="0" smtClean="0">
              <a:solidFill>
                <a:srgbClr val="595E64"/>
              </a:solidFill>
              <a:latin typeface="微软雅黑" panose="020B0503020204020204" pitchFamily="34" charset="-122"/>
              <a:ea typeface="微软雅黑" panose="020B0503020204020204" pitchFamily="34" charset="-122"/>
            </a:endParaRPr>
          </a:p>
          <a:p>
            <a:pPr algn="ctr">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  Multiple Imputation</a:t>
            </a:r>
            <a:endParaRPr lang="en-US" altLang="zh-CN" sz="3600" dirty="0" smtClean="0">
              <a:solidFill>
                <a:srgbClr val="595E64"/>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   </a:t>
            </a:r>
            <a:r>
              <a:rPr lang="en-US" altLang="zh-CN" sz="2400" dirty="0" smtClean="0">
                <a:solidFill>
                  <a:srgbClr val="595E64"/>
                </a:solidFill>
                <a:latin typeface="微软雅黑" panose="020B0503020204020204" pitchFamily="34" charset="-122"/>
                <a:ea typeface="微软雅黑" panose="020B0503020204020204" pitchFamily="34" charset="-122"/>
              </a:rPr>
              <a:t>We remove the insignificant predictive variables from the original data, and use functions in the mice package to do multiple imputation and then artificially fill in missing values</a:t>
            </a:r>
            <a:r>
              <a:rPr lang="en-US" altLang="zh-CN" sz="3200" dirty="0" smtClean="0">
                <a:solidFill>
                  <a:srgbClr val="595E64"/>
                </a:solidFill>
                <a:latin typeface="微软雅黑" panose="020B0503020204020204" pitchFamily="34" charset="-122"/>
                <a:ea typeface="微软雅黑" panose="020B0503020204020204" pitchFamily="34" charset="-122"/>
              </a:rPr>
              <a:t>.</a:t>
            </a:r>
            <a:endParaRPr lang="zh-CN" altLang="en-US" sz="3200" dirty="0">
              <a:solidFill>
                <a:srgbClr val="595E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3589664"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Visualization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 name="图片 2" descr="pic4.png"/>
          <p:cNvPicPr>
            <a:picLocks noChangeAspect="1"/>
          </p:cNvPicPr>
          <p:nvPr/>
        </p:nvPicPr>
        <p:blipFill>
          <a:blip r:embed="rId2">
            <a:clrChange>
              <a:clrFrom>
                <a:srgbClr val="FFFFFF"/>
              </a:clrFrom>
              <a:clrTo>
                <a:srgbClr val="FFFFFF">
                  <a:alpha val="0"/>
                </a:srgbClr>
              </a:clrTo>
            </a:clrChange>
          </a:blip>
          <a:stretch>
            <a:fillRect/>
          </a:stretch>
        </p:blipFill>
        <p:spPr>
          <a:xfrm>
            <a:off x="6158205" y="917198"/>
            <a:ext cx="5717154" cy="5259782"/>
          </a:xfrm>
          <a:prstGeom prst="rect">
            <a:avLst/>
          </a:prstGeom>
        </p:spPr>
      </p:pic>
      <p:sp>
        <p:nvSpPr>
          <p:cNvPr id="4" name="矩形 3"/>
          <p:cNvSpPr/>
          <p:nvPr/>
        </p:nvSpPr>
        <p:spPr>
          <a:xfrm>
            <a:off x="155610" y="1029165"/>
            <a:ext cx="6002595" cy="4801314"/>
          </a:xfrm>
          <a:prstGeom prst="rect">
            <a:avLst/>
          </a:prstGeom>
        </p:spPr>
        <p:txBody>
          <a:bodyPr wrap="square">
            <a:spAutoFit/>
          </a:bodyPr>
          <a:lstStyle/>
          <a:p>
            <a:pPr>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Step Four: </a:t>
            </a:r>
          </a:p>
          <a:p>
            <a:pPr>
              <a:lnSpc>
                <a:spcPct val="150000"/>
              </a:lnSpc>
            </a:pPr>
            <a:r>
              <a:rPr lang="en-US" altLang="zh-CN" sz="2800" dirty="0" smtClean="0">
                <a:solidFill>
                  <a:srgbClr val="595E64"/>
                </a:solidFill>
                <a:latin typeface="微软雅黑" panose="020B0503020204020204" pitchFamily="34" charset="-122"/>
                <a:ea typeface="微软雅黑" panose="020B0503020204020204" pitchFamily="34" charset="-122"/>
              </a:rPr>
              <a:t>	</a:t>
            </a:r>
            <a:r>
              <a:rPr lang="en-US" altLang="zh-CN" sz="2400" dirty="0" smtClean="0">
                <a:solidFill>
                  <a:srgbClr val="595E64"/>
                </a:solidFill>
                <a:latin typeface="微软雅黑" panose="020B0503020204020204" pitchFamily="34" charset="-122"/>
                <a:ea typeface="微软雅黑" panose="020B0503020204020204" pitchFamily="34" charset="-122"/>
              </a:rPr>
              <a:t>Visually analyzing the interpolation data.</a:t>
            </a:r>
          </a:p>
          <a:p>
            <a:pPr>
              <a:lnSpc>
                <a:spcPct val="150000"/>
              </a:lnSpc>
            </a:pPr>
            <a:r>
              <a:rPr lang="en-US" altLang="zh-CN" sz="2400" dirty="0" smtClean="0">
                <a:solidFill>
                  <a:srgbClr val="595E64"/>
                </a:solidFill>
                <a:latin typeface="微软雅黑" panose="020B0503020204020204" pitchFamily="34" charset="-122"/>
                <a:ea typeface="微软雅黑" panose="020B0503020204020204" pitchFamily="34" charset="-122"/>
              </a:rPr>
              <a:t>	After the data of surviving individuals with a survival </a:t>
            </a:r>
          </a:p>
          <a:p>
            <a:pPr>
              <a:lnSpc>
                <a:spcPct val="150000"/>
              </a:lnSpc>
            </a:pPr>
            <a:r>
              <a:rPr lang="en-US" altLang="zh-CN" sz="2400" dirty="0" smtClean="0">
                <a:solidFill>
                  <a:srgbClr val="595E64"/>
                </a:solidFill>
                <a:latin typeface="微软雅黑" panose="020B0503020204020204" pitchFamily="34" charset="-122"/>
                <a:ea typeface="微软雅黑" panose="020B0503020204020204" pitchFamily="34" charset="-122"/>
              </a:rPr>
              <a:t>period of less than 12 months were excluded, the interpolation data was read.</a:t>
            </a:r>
            <a:endParaRPr lang="zh-CN" altLang="en-US" sz="2400" dirty="0">
              <a:solidFill>
                <a:srgbClr val="595E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1245</Words>
  <Application>WPS 演示</Application>
  <PresentationFormat>自定义</PresentationFormat>
  <Paragraphs>317</Paragraphs>
  <Slides>38</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1" baseType="lpstr">
      <vt:lpstr>Office 主题</vt:lpstr>
      <vt:lpstr>Microsoft 公式 3.0</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admin</cp:lastModifiedBy>
  <cp:revision>239</cp:revision>
  <dcterms:created xsi:type="dcterms:W3CDTF">2014-10-16T08:35:00Z</dcterms:created>
  <dcterms:modified xsi:type="dcterms:W3CDTF">2018-12-13T15:29:32Z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