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27"/>
  </p:notesMasterIdLst>
  <p:sldIdLst>
    <p:sldId id="285" r:id="rId3"/>
    <p:sldId id="286" r:id="rId4"/>
    <p:sldId id="287" r:id="rId5"/>
    <p:sldId id="261" r:id="rId6"/>
    <p:sldId id="290" r:id="rId7"/>
    <p:sldId id="291" r:id="rId8"/>
    <p:sldId id="292" r:id="rId9"/>
    <p:sldId id="266" r:id="rId10"/>
    <p:sldId id="269" r:id="rId11"/>
    <p:sldId id="275" r:id="rId12"/>
    <p:sldId id="276" r:id="rId13"/>
    <p:sldId id="267" r:id="rId14"/>
    <p:sldId id="264" r:id="rId15"/>
    <p:sldId id="270" r:id="rId16"/>
    <p:sldId id="271" r:id="rId17"/>
    <p:sldId id="272"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2" autoAdjust="0"/>
    <p:restoredTop sz="93692"/>
  </p:normalViewPr>
  <p:slideViewPr>
    <p:cSldViewPr snapToGrid="0" snapToObjects="1">
      <p:cViewPr varScale="1">
        <p:scale>
          <a:sx n="83" d="100"/>
          <a:sy n="83" d="100"/>
        </p:scale>
        <p:origin x="912" y="77"/>
      </p:cViewPr>
      <p:guideLst/>
    </p:cSldViewPr>
  </p:slideViewPr>
  <p:notesTextViewPr>
    <p:cViewPr>
      <p:scale>
        <a:sx n="1" d="1"/>
        <a:sy n="1" d="1"/>
      </p:scale>
      <p:origin x="0" y="0"/>
    </p:cViewPr>
  </p:notesTextViewPr>
  <p:notesViewPr>
    <p:cSldViewPr snapToGrid="0" snapToObjects="1">
      <p:cViewPr varScale="1">
        <p:scale>
          <a:sx n="67" d="100"/>
          <a:sy n="67"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2019/3/8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1</a:t>
            </a:fld>
            <a:endParaRPr kumimoji="1" lang="zh-CN" altLang="en-US"/>
          </a:p>
        </p:txBody>
      </p:sp>
    </p:spTree>
    <p:extLst>
      <p:ext uri="{BB962C8B-B14F-4D97-AF65-F5344CB8AC3E}">
        <p14:creationId xmlns:p14="http://schemas.microsoft.com/office/powerpoint/2010/main" val="327604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46599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115521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325940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224725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34037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369184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39896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17</a:t>
            </a:fld>
            <a:endParaRPr kumimoji="1" lang="zh-CN" altLang="en-US"/>
          </a:p>
        </p:txBody>
      </p:sp>
    </p:spTree>
    <p:extLst>
      <p:ext uri="{BB962C8B-B14F-4D97-AF65-F5344CB8AC3E}">
        <p14:creationId xmlns:p14="http://schemas.microsoft.com/office/powerpoint/2010/main" val="2758292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18</a:t>
            </a:fld>
            <a:endParaRPr kumimoji="1" lang="zh-CN" altLang="en-US"/>
          </a:p>
        </p:txBody>
      </p:sp>
    </p:spTree>
    <p:extLst>
      <p:ext uri="{BB962C8B-B14F-4D97-AF65-F5344CB8AC3E}">
        <p14:creationId xmlns:p14="http://schemas.microsoft.com/office/powerpoint/2010/main" val="3960211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19</a:t>
            </a:fld>
            <a:endParaRPr kumimoji="1" lang="zh-CN" altLang="en-US"/>
          </a:p>
        </p:txBody>
      </p:sp>
    </p:spTree>
    <p:extLst>
      <p:ext uri="{BB962C8B-B14F-4D97-AF65-F5344CB8AC3E}">
        <p14:creationId xmlns:p14="http://schemas.microsoft.com/office/powerpoint/2010/main" val="96793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a:t>
            </a:fld>
            <a:endParaRPr kumimoji="1" lang="zh-CN" altLang="en-US"/>
          </a:p>
        </p:txBody>
      </p:sp>
    </p:spTree>
    <p:extLst>
      <p:ext uri="{BB962C8B-B14F-4D97-AF65-F5344CB8AC3E}">
        <p14:creationId xmlns:p14="http://schemas.microsoft.com/office/powerpoint/2010/main" val="1201831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20</a:t>
            </a:fld>
            <a:endParaRPr kumimoji="1" lang="zh-CN" altLang="en-US"/>
          </a:p>
        </p:txBody>
      </p:sp>
    </p:spTree>
    <p:extLst>
      <p:ext uri="{BB962C8B-B14F-4D97-AF65-F5344CB8AC3E}">
        <p14:creationId xmlns:p14="http://schemas.microsoft.com/office/powerpoint/2010/main" val="27399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21</a:t>
            </a:fld>
            <a:endParaRPr kumimoji="1" lang="zh-CN" altLang="en-US"/>
          </a:p>
        </p:txBody>
      </p:sp>
    </p:spTree>
    <p:extLst>
      <p:ext uri="{BB962C8B-B14F-4D97-AF65-F5344CB8AC3E}">
        <p14:creationId xmlns:p14="http://schemas.microsoft.com/office/powerpoint/2010/main" val="4227082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22</a:t>
            </a:fld>
            <a:endParaRPr kumimoji="1" lang="zh-CN" altLang="en-US"/>
          </a:p>
        </p:txBody>
      </p:sp>
    </p:spTree>
    <p:extLst>
      <p:ext uri="{BB962C8B-B14F-4D97-AF65-F5344CB8AC3E}">
        <p14:creationId xmlns:p14="http://schemas.microsoft.com/office/powerpoint/2010/main" val="142117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23</a:t>
            </a:fld>
            <a:endParaRPr kumimoji="1" lang="zh-CN" altLang="en-US"/>
          </a:p>
        </p:txBody>
      </p:sp>
    </p:spTree>
    <p:extLst>
      <p:ext uri="{BB962C8B-B14F-4D97-AF65-F5344CB8AC3E}">
        <p14:creationId xmlns:p14="http://schemas.microsoft.com/office/powerpoint/2010/main" val="414190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24</a:t>
            </a:fld>
            <a:endParaRPr kumimoji="1" lang="zh-CN" altLang="en-US"/>
          </a:p>
        </p:txBody>
      </p:sp>
    </p:spTree>
    <p:extLst>
      <p:ext uri="{BB962C8B-B14F-4D97-AF65-F5344CB8AC3E}">
        <p14:creationId xmlns:p14="http://schemas.microsoft.com/office/powerpoint/2010/main" val="384315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3</a:t>
            </a:fld>
            <a:endParaRPr kumimoji="1" lang="zh-CN" altLang="en-US"/>
          </a:p>
        </p:txBody>
      </p:sp>
    </p:spTree>
    <p:extLst>
      <p:ext uri="{BB962C8B-B14F-4D97-AF65-F5344CB8AC3E}">
        <p14:creationId xmlns:p14="http://schemas.microsoft.com/office/powerpoint/2010/main" val="229088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20437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5</a:t>
            </a:fld>
            <a:endParaRPr kumimoji="1" lang="zh-CN" altLang="en-US"/>
          </a:p>
        </p:txBody>
      </p:sp>
    </p:spTree>
    <p:extLst>
      <p:ext uri="{BB962C8B-B14F-4D97-AF65-F5344CB8AC3E}">
        <p14:creationId xmlns:p14="http://schemas.microsoft.com/office/powerpoint/2010/main" val="326720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6</a:t>
            </a:fld>
            <a:endParaRPr kumimoji="1" lang="zh-CN" altLang="en-US"/>
          </a:p>
        </p:txBody>
      </p:sp>
    </p:spTree>
    <p:extLst>
      <p:ext uri="{BB962C8B-B14F-4D97-AF65-F5344CB8AC3E}">
        <p14:creationId xmlns:p14="http://schemas.microsoft.com/office/powerpoint/2010/main" val="2885379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7</a:t>
            </a:fld>
            <a:endParaRPr kumimoji="1" lang="zh-CN" altLang="en-US"/>
          </a:p>
        </p:txBody>
      </p:sp>
    </p:spTree>
    <p:extLst>
      <p:ext uri="{BB962C8B-B14F-4D97-AF65-F5344CB8AC3E}">
        <p14:creationId xmlns:p14="http://schemas.microsoft.com/office/powerpoint/2010/main" val="189276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264946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281457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jp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2"/>
        </a:solidFill>
        <a:effectLst/>
      </p:bgPr>
    </p:bg>
    <p:spTree>
      <p:nvGrpSpPr>
        <p:cNvPr id="1" name=""/>
        <p:cNvGrpSpPr/>
        <p:nvPr/>
      </p:nvGrpSpPr>
      <p:grpSpPr>
        <a:xfrm>
          <a:off x="0" y="0"/>
          <a:ext cx="0" cy="0"/>
          <a:chOff x="0" y="0"/>
          <a:chExt cx="0" cy="0"/>
        </a:xfrm>
      </p:grpSpPr>
      <p:sp>
        <p:nvSpPr>
          <p:cNvPr id="2" name="矩形 1"/>
          <p:cNvSpPr/>
          <p:nvPr userDrawn="1"/>
        </p:nvSpPr>
        <p:spPr>
          <a:xfrm>
            <a:off x="794" y="1140549"/>
            <a:ext cx="7585088" cy="402132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9" name="文本占位符 8"/>
          <p:cNvSpPr>
            <a:spLocks noGrp="1"/>
          </p:cNvSpPr>
          <p:nvPr>
            <p:ph type="body" sz="quarter" idx="10" hasCustomPrompt="1"/>
          </p:nvPr>
        </p:nvSpPr>
        <p:spPr>
          <a:xfrm>
            <a:off x="185737" y="1582737"/>
            <a:ext cx="7036018" cy="1000274"/>
          </a:xfrm>
          <a:prstGeom prst="rect">
            <a:avLst/>
          </a:prstGeom>
        </p:spPr>
        <p:txBody>
          <a:bodyPr wrap="square">
            <a:spAutoFit/>
          </a:bodyPr>
          <a:lstStyle>
            <a:lvl1pPr marL="0" indent="0">
              <a:buNone/>
              <a:defRPr sz="5900" b="1">
                <a:solidFill>
                  <a:schemeClr val="accent2"/>
                </a:solidFill>
              </a:defRPr>
            </a:lvl1pPr>
          </a:lstStyle>
          <a:p>
            <a:pPr lvl="0"/>
            <a:r>
              <a:rPr lang="en-US" altLang="zh-CN" dirty="0"/>
              <a:t>BUSINESS REPORT</a:t>
            </a:r>
          </a:p>
        </p:txBody>
      </p:sp>
      <p:sp>
        <p:nvSpPr>
          <p:cNvPr id="10" name="文本占位符 8"/>
          <p:cNvSpPr>
            <a:spLocks noGrp="1"/>
          </p:cNvSpPr>
          <p:nvPr>
            <p:ph type="body" sz="quarter" idx="11" hasCustomPrompt="1"/>
          </p:nvPr>
        </p:nvSpPr>
        <p:spPr>
          <a:xfrm>
            <a:off x="185737" y="4059525"/>
            <a:ext cx="4640263" cy="612475"/>
          </a:xfrm>
          <a:prstGeom prst="rect">
            <a:avLst/>
          </a:prstGeom>
        </p:spPr>
        <p:txBody>
          <a:bodyPr wrap="square">
            <a:spAutoFit/>
          </a:bodyPr>
          <a:lstStyle>
            <a:lvl1pPr marL="0" indent="0">
              <a:lnSpc>
                <a:spcPct val="130000"/>
              </a:lnSpc>
              <a:spcBef>
                <a:spcPts val="0"/>
              </a:spcBef>
              <a:buNone/>
              <a:defRPr sz="1300">
                <a:solidFill>
                  <a:schemeClr val="bg2"/>
                </a:solidFill>
              </a:defRPr>
            </a:lvl1pPr>
          </a:lstStyle>
          <a:p>
            <a:pPr lvl="0"/>
            <a:r>
              <a:rPr lang="zh-CN" altLang="en-US" dirty="0"/>
              <a:t>点击此处添加文本内容，如关键词、部分简单介绍等。点击此处添加文本内容，如关键词、部分简单介绍等。</a:t>
            </a:r>
          </a:p>
        </p:txBody>
      </p:sp>
      <p:sp>
        <p:nvSpPr>
          <p:cNvPr id="11" name="文本占位符 8"/>
          <p:cNvSpPr>
            <a:spLocks noGrp="1"/>
          </p:cNvSpPr>
          <p:nvPr>
            <p:ph type="body" sz="quarter" idx="12" hasCustomPrompt="1"/>
          </p:nvPr>
        </p:nvSpPr>
        <p:spPr>
          <a:xfrm>
            <a:off x="185737" y="3767137"/>
            <a:ext cx="7036018" cy="292388"/>
          </a:xfrm>
          <a:prstGeom prst="rect">
            <a:avLst/>
          </a:prstGeom>
        </p:spPr>
        <p:txBody>
          <a:bodyPr wrap="square">
            <a:spAutoFit/>
          </a:bodyPr>
          <a:lstStyle>
            <a:lvl1pPr marL="0" indent="0">
              <a:buNone/>
              <a:defRPr sz="1300">
                <a:solidFill>
                  <a:schemeClr val="accent2"/>
                </a:solidFill>
              </a:defRPr>
            </a:lvl1pPr>
          </a:lstStyle>
          <a:p>
            <a:pPr lvl="0"/>
            <a:r>
              <a:rPr lang="en-US" altLang="zh-CN" dirty="0"/>
              <a:t>PRESENTED BY OfficePLUS</a:t>
            </a:r>
          </a:p>
        </p:txBody>
      </p:sp>
      <p:sp>
        <p:nvSpPr>
          <p:cNvPr id="12" name="文本占位符 8"/>
          <p:cNvSpPr>
            <a:spLocks noGrp="1"/>
          </p:cNvSpPr>
          <p:nvPr>
            <p:ph type="body" sz="quarter" idx="13" hasCustomPrompt="1"/>
          </p:nvPr>
        </p:nvSpPr>
        <p:spPr>
          <a:xfrm>
            <a:off x="185737" y="2501979"/>
            <a:ext cx="7036018" cy="1046440"/>
          </a:xfrm>
          <a:prstGeom prst="rect">
            <a:avLst/>
          </a:prstGeom>
        </p:spPr>
        <p:txBody>
          <a:bodyPr wrap="square">
            <a:spAutoFit/>
          </a:bodyPr>
          <a:lstStyle>
            <a:lvl1pPr marL="0" indent="0">
              <a:buNone/>
              <a:defRPr sz="6200" b="1">
                <a:solidFill>
                  <a:schemeClr val="bg1"/>
                </a:solidFill>
              </a:defRPr>
            </a:lvl1pPr>
          </a:lstStyle>
          <a:p>
            <a:pPr lvl="0"/>
            <a:r>
              <a:rPr lang="zh-CN" altLang="en-US" dirty="0"/>
              <a:t>商务报告</a:t>
            </a:r>
          </a:p>
        </p:txBody>
      </p:sp>
    </p:spTree>
    <p:extLst>
      <p:ext uri="{BB962C8B-B14F-4D97-AF65-F5344CB8AC3E}">
        <p14:creationId xmlns:p14="http://schemas.microsoft.com/office/powerpoint/2010/main" val="16827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直角三角形 2"/>
          <p:cNvSpPr/>
          <p:nvPr userDrawn="1"/>
        </p:nvSpPr>
        <p:spPr>
          <a:xfrm flipV="1">
            <a:off x="795" y="0"/>
            <a:ext cx="8634249" cy="6858000"/>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5" name="文本占位符 8"/>
          <p:cNvSpPr>
            <a:spLocks noGrp="1"/>
          </p:cNvSpPr>
          <p:nvPr>
            <p:ph type="body" sz="quarter" idx="14"/>
          </p:nvPr>
        </p:nvSpPr>
        <p:spPr>
          <a:xfrm>
            <a:off x="1941512" y="152400"/>
            <a:ext cx="8308976" cy="738664"/>
          </a:xfrm>
          <a:prstGeom prst="rect">
            <a:avLst/>
          </a:prstGeom>
        </p:spPr>
        <p:txBody>
          <a:bodyPr wrap="square">
            <a:spAutoFit/>
          </a:bodyPr>
          <a:lstStyle>
            <a:lvl1pPr marL="0" indent="0" algn="ctr">
              <a:buNone/>
              <a:defRPr sz="4200" b="0">
                <a:solidFill>
                  <a:schemeClr val="bg1"/>
                </a:solidFill>
              </a:defRPr>
            </a:lvl1pPr>
          </a:lstStyle>
          <a:p>
            <a:pPr lvl="0"/>
            <a:endParaRPr lang="zh-CN" altLang="en-US" dirty="0"/>
          </a:p>
        </p:txBody>
      </p:sp>
    </p:spTree>
    <p:extLst>
      <p:ext uri="{BB962C8B-B14F-4D97-AF65-F5344CB8AC3E}">
        <p14:creationId xmlns:p14="http://schemas.microsoft.com/office/powerpoint/2010/main" val="270395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3" name="直线连接符 21"/>
          <p:cNvCxnSpPr/>
          <p:nvPr userDrawn="1"/>
        </p:nvCxnSpPr>
        <p:spPr>
          <a:xfrm>
            <a:off x="1210984" y="1011199"/>
            <a:ext cx="10078172" cy="0"/>
          </a:xfrm>
          <a:prstGeom prst="line">
            <a:avLst/>
          </a:prstGeom>
          <a:ln w="12700" cmpd="sng">
            <a:gradFill flip="none" rotWithShape="1">
              <a:gsLst>
                <a:gs pos="0">
                  <a:schemeClr val="accent1">
                    <a:alpha val="0"/>
                  </a:schemeClr>
                </a:gs>
                <a:gs pos="100000">
                  <a:prstClr val="white">
                    <a:alpha val="0"/>
                  </a:prstClr>
                </a:gs>
                <a:gs pos="50000">
                  <a:schemeClr val="bg1">
                    <a:alpha val="65000"/>
                  </a:schemeClr>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4" name="文本占位符 8"/>
          <p:cNvSpPr>
            <a:spLocks noGrp="1"/>
          </p:cNvSpPr>
          <p:nvPr>
            <p:ph type="body" sz="quarter" idx="14"/>
          </p:nvPr>
        </p:nvSpPr>
        <p:spPr>
          <a:xfrm>
            <a:off x="1941512" y="152400"/>
            <a:ext cx="8308976" cy="738664"/>
          </a:xfrm>
          <a:prstGeom prst="rect">
            <a:avLst/>
          </a:prstGeom>
        </p:spPr>
        <p:txBody>
          <a:bodyPr wrap="square">
            <a:spAutoFit/>
          </a:bodyPr>
          <a:lstStyle>
            <a:lvl1pPr marL="0" indent="0" algn="ctr">
              <a:buNone/>
              <a:defRPr sz="4200" b="0">
                <a:solidFill>
                  <a:schemeClr val="accent5"/>
                </a:solidFill>
              </a:defRPr>
            </a:lvl1pPr>
          </a:lstStyle>
          <a:p>
            <a:pPr lvl="0"/>
            <a:endParaRPr lang="zh-CN" altLang="en-US" dirty="0"/>
          </a:p>
        </p:txBody>
      </p:sp>
    </p:spTree>
    <p:extLst>
      <p:ext uri="{BB962C8B-B14F-4D97-AF65-F5344CB8AC3E}">
        <p14:creationId xmlns:p14="http://schemas.microsoft.com/office/powerpoint/2010/main" val="44693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58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732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21439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90984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20488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xmlns=""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xmlns=""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xmlns=""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74720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6535847" y="0"/>
            <a:ext cx="5656948"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cs typeface="+mn-ea"/>
              <a:sym typeface="+mn-lt"/>
            </a:endParaRPr>
          </a:p>
        </p:txBody>
      </p:sp>
      <p:grpSp>
        <p:nvGrpSpPr>
          <p:cNvPr id="5" name="组 2"/>
          <p:cNvGrpSpPr/>
          <p:nvPr userDrawn="1"/>
        </p:nvGrpSpPr>
        <p:grpSpPr>
          <a:xfrm>
            <a:off x="6032073" y="615817"/>
            <a:ext cx="6160719" cy="1616671"/>
            <a:chOff x="4743860" y="461861"/>
            <a:chExt cx="4400139" cy="1154667"/>
          </a:xfrm>
        </p:grpSpPr>
        <p:sp>
          <p:nvSpPr>
            <p:cNvPr id="6" name="剪去单角的矩形 5"/>
            <p:cNvSpPr/>
            <p:nvPr/>
          </p:nvSpPr>
          <p:spPr>
            <a:xfrm flipH="1" flipV="1">
              <a:off x="4754355" y="461861"/>
              <a:ext cx="4389644" cy="1144170"/>
            </a:xfrm>
            <a:prstGeom prst="snip1Rect">
              <a:avLst>
                <a:gd name="adj" fmla="val 26757"/>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7" name="直角三角形 6"/>
            <p:cNvSpPr/>
            <p:nvPr/>
          </p:nvSpPr>
          <p:spPr>
            <a:xfrm flipH="1" flipV="1">
              <a:off x="4743860" y="1291124"/>
              <a:ext cx="325404" cy="325404"/>
            </a:xfrm>
            <a:prstGeom prst="r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grpSp>
      <p:sp>
        <p:nvSpPr>
          <p:cNvPr id="23" name="文本占位符 8"/>
          <p:cNvSpPr>
            <a:spLocks noGrp="1"/>
          </p:cNvSpPr>
          <p:nvPr>
            <p:ph type="body" sz="quarter" idx="14" hasCustomPrompt="1"/>
          </p:nvPr>
        </p:nvSpPr>
        <p:spPr>
          <a:xfrm>
            <a:off x="6984291" y="2865121"/>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6" name="文本占位符 8"/>
          <p:cNvSpPr>
            <a:spLocks noGrp="1"/>
          </p:cNvSpPr>
          <p:nvPr>
            <p:ph type="body" sz="quarter" idx="15" hasCustomPrompt="1"/>
          </p:nvPr>
        </p:nvSpPr>
        <p:spPr>
          <a:xfrm>
            <a:off x="7861300" y="3072870"/>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7" name="文本占位符 8"/>
          <p:cNvSpPr>
            <a:spLocks noGrp="1"/>
          </p:cNvSpPr>
          <p:nvPr>
            <p:ph type="body" sz="quarter" idx="16" hasCustomPrompt="1"/>
          </p:nvPr>
        </p:nvSpPr>
        <p:spPr>
          <a:xfrm>
            <a:off x="587459" y="5648527"/>
            <a:ext cx="4905160" cy="738664"/>
          </a:xfrm>
          <a:prstGeom prst="rect">
            <a:avLst/>
          </a:prstGeom>
        </p:spPr>
        <p:txBody>
          <a:bodyPr wrap="square">
            <a:spAutoFit/>
          </a:bodyPr>
          <a:lstStyle>
            <a:lvl1pPr marL="0" indent="0">
              <a:buNone/>
              <a:defRPr sz="4200" b="1">
                <a:solidFill>
                  <a:schemeClr val="bg2"/>
                </a:solidFill>
              </a:defRPr>
            </a:lvl1pPr>
          </a:lstStyle>
          <a:p>
            <a:pPr lvl="0"/>
            <a:r>
              <a:rPr lang="en-US" altLang="zh-CN" dirty="0"/>
              <a:t>CONTENTS</a:t>
            </a:r>
          </a:p>
        </p:txBody>
      </p:sp>
      <p:sp>
        <p:nvSpPr>
          <p:cNvPr id="28" name="文本占位符 8"/>
          <p:cNvSpPr>
            <a:spLocks noGrp="1"/>
          </p:cNvSpPr>
          <p:nvPr>
            <p:ph type="body" sz="quarter" idx="17" hasCustomPrompt="1"/>
          </p:nvPr>
        </p:nvSpPr>
        <p:spPr>
          <a:xfrm>
            <a:off x="6633466" y="826251"/>
            <a:ext cx="5461709" cy="1132618"/>
          </a:xfrm>
          <a:prstGeom prst="rect">
            <a:avLst/>
          </a:prstGeom>
        </p:spPr>
        <p:txBody>
          <a:bodyPr wrap="square">
            <a:spAutoFit/>
          </a:bodyPr>
          <a:lstStyle>
            <a:lvl1pPr marL="0" indent="0">
              <a:lnSpc>
                <a:spcPct val="130000"/>
              </a:lnSpc>
              <a:spcBef>
                <a:spcPts val="0"/>
              </a:spcBef>
              <a:buNone/>
              <a:defRPr sz="1300"/>
            </a:lvl1pPr>
          </a:lstStyle>
          <a:p>
            <a:pPr lvl="0"/>
            <a:r>
              <a:rPr lang="zh-CN" altLang="en-US" dirty="0"/>
              <a:t>点击此处添加文本内容，如关键词、部分简单介绍等。点击此处添加文本内容，如关键词、部分简单介绍等。点击此处添加文本内容，如关键词、部分简单介绍等。点击此处添加文本内容，如关键词、部分简单介绍等。点击此处添加文本内容，如关键词、部分简单介绍等。</a:t>
            </a:r>
          </a:p>
        </p:txBody>
      </p:sp>
      <p:sp>
        <p:nvSpPr>
          <p:cNvPr id="33" name="文本占位符 8"/>
          <p:cNvSpPr>
            <a:spLocks noGrp="1"/>
          </p:cNvSpPr>
          <p:nvPr>
            <p:ph type="body" sz="quarter" idx="18" hasCustomPrompt="1"/>
          </p:nvPr>
        </p:nvSpPr>
        <p:spPr>
          <a:xfrm>
            <a:off x="6984291" y="3921531"/>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34" name="文本占位符 8"/>
          <p:cNvSpPr>
            <a:spLocks noGrp="1"/>
          </p:cNvSpPr>
          <p:nvPr>
            <p:ph type="body" sz="quarter" idx="19" hasCustomPrompt="1"/>
          </p:nvPr>
        </p:nvSpPr>
        <p:spPr>
          <a:xfrm>
            <a:off x="7861300" y="4129280"/>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35" name="文本占位符 8"/>
          <p:cNvSpPr>
            <a:spLocks noGrp="1"/>
          </p:cNvSpPr>
          <p:nvPr>
            <p:ph type="body" sz="quarter" idx="20" hasCustomPrompt="1"/>
          </p:nvPr>
        </p:nvSpPr>
        <p:spPr>
          <a:xfrm>
            <a:off x="6984291" y="4977942"/>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36" name="文本占位符 8"/>
          <p:cNvSpPr>
            <a:spLocks noGrp="1"/>
          </p:cNvSpPr>
          <p:nvPr>
            <p:ph type="body" sz="quarter" idx="21" hasCustomPrompt="1"/>
          </p:nvPr>
        </p:nvSpPr>
        <p:spPr>
          <a:xfrm>
            <a:off x="7861300" y="5185691"/>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Tree>
    <p:extLst>
      <p:ext uri="{BB962C8B-B14F-4D97-AF65-F5344CB8AC3E}">
        <p14:creationId xmlns:p14="http://schemas.microsoft.com/office/powerpoint/2010/main" val="417438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6535847" y="0"/>
            <a:ext cx="5656948"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cs typeface="+mn-ea"/>
              <a:sym typeface="+mn-lt"/>
            </a:endParaRPr>
          </a:p>
        </p:txBody>
      </p:sp>
      <p:grpSp>
        <p:nvGrpSpPr>
          <p:cNvPr id="5" name="组 2"/>
          <p:cNvGrpSpPr/>
          <p:nvPr userDrawn="1"/>
        </p:nvGrpSpPr>
        <p:grpSpPr>
          <a:xfrm>
            <a:off x="6032073" y="615817"/>
            <a:ext cx="6160719" cy="1616671"/>
            <a:chOff x="4743860" y="461861"/>
            <a:chExt cx="4400139" cy="1154667"/>
          </a:xfrm>
        </p:grpSpPr>
        <p:sp>
          <p:nvSpPr>
            <p:cNvPr id="6" name="剪去单角的矩形 5"/>
            <p:cNvSpPr/>
            <p:nvPr/>
          </p:nvSpPr>
          <p:spPr>
            <a:xfrm flipH="1" flipV="1">
              <a:off x="4754355" y="461861"/>
              <a:ext cx="4389644" cy="1144170"/>
            </a:xfrm>
            <a:prstGeom prst="snip1Rect">
              <a:avLst>
                <a:gd name="adj" fmla="val 26757"/>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7" name="直角三角形 6"/>
            <p:cNvSpPr/>
            <p:nvPr/>
          </p:nvSpPr>
          <p:spPr>
            <a:xfrm flipH="1" flipV="1">
              <a:off x="4743860" y="1291124"/>
              <a:ext cx="325404" cy="325404"/>
            </a:xfrm>
            <a:prstGeom prst="r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grpSp>
      <p:sp>
        <p:nvSpPr>
          <p:cNvPr id="23" name="文本占位符 8"/>
          <p:cNvSpPr>
            <a:spLocks noGrp="1"/>
          </p:cNvSpPr>
          <p:nvPr>
            <p:ph type="body" sz="quarter" idx="14" hasCustomPrompt="1"/>
          </p:nvPr>
        </p:nvSpPr>
        <p:spPr>
          <a:xfrm>
            <a:off x="6984291" y="2518940"/>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6" name="文本占位符 8"/>
          <p:cNvSpPr>
            <a:spLocks noGrp="1"/>
          </p:cNvSpPr>
          <p:nvPr>
            <p:ph type="body" sz="quarter" idx="15" hasCustomPrompt="1"/>
          </p:nvPr>
        </p:nvSpPr>
        <p:spPr>
          <a:xfrm>
            <a:off x="7861300" y="2726689"/>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7" name="文本占位符 8"/>
          <p:cNvSpPr>
            <a:spLocks noGrp="1"/>
          </p:cNvSpPr>
          <p:nvPr>
            <p:ph type="body" sz="quarter" idx="16" hasCustomPrompt="1"/>
          </p:nvPr>
        </p:nvSpPr>
        <p:spPr>
          <a:xfrm>
            <a:off x="587459" y="5648527"/>
            <a:ext cx="4905160" cy="738664"/>
          </a:xfrm>
          <a:prstGeom prst="rect">
            <a:avLst/>
          </a:prstGeom>
        </p:spPr>
        <p:txBody>
          <a:bodyPr wrap="square">
            <a:spAutoFit/>
          </a:bodyPr>
          <a:lstStyle>
            <a:lvl1pPr marL="0" indent="0">
              <a:buNone/>
              <a:defRPr sz="4200" b="1">
                <a:solidFill>
                  <a:schemeClr val="bg2"/>
                </a:solidFill>
              </a:defRPr>
            </a:lvl1pPr>
          </a:lstStyle>
          <a:p>
            <a:pPr lvl="0"/>
            <a:r>
              <a:rPr lang="en-US" altLang="zh-CN" dirty="0"/>
              <a:t>CONTENTS</a:t>
            </a:r>
          </a:p>
        </p:txBody>
      </p:sp>
      <p:sp>
        <p:nvSpPr>
          <p:cNvPr id="28" name="文本占位符 8"/>
          <p:cNvSpPr>
            <a:spLocks noGrp="1"/>
          </p:cNvSpPr>
          <p:nvPr>
            <p:ph type="body" sz="quarter" idx="17" hasCustomPrompt="1"/>
          </p:nvPr>
        </p:nvSpPr>
        <p:spPr>
          <a:xfrm>
            <a:off x="6633466" y="826251"/>
            <a:ext cx="5461709" cy="1132618"/>
          </a:xfrm>
          <a:prstGeom prst="rect">
            <a:avLst/>
          </a:prstGeom>
        </p:spPr>
        <p:txBody>
          <a:bodyPr wrap="square">
            <a:spAutoFit/>
          </a:bodyPr>
          <a:lstStyle>
            <a:lvl1pPr marL="0" indent="0">
              <a:lnSpc>
                <a:spcPct val="130000"/>
              </a:lnSpc>
              <a:spcBef>
                <a:spcPts val="0"/>
              </a:spcBef>
              <a:buNone/>
              <a:defRPr sz="1300"/>
            </a:lvl1pPr>
          </a:lstStyle>
          <a:p>
            <a:pPr lvl="0"/>
            <a:r>
              <a:rPr lang="zh-CN" altLang="en-US" dirty="0"/>
              <a:t>点击此处添加文本内容，如关键词、部分简单介绍等。点击此处添加文本内容，如关键词、部分简单介绍等。点击此处添加文本内容，如关键词、部分简单介绍等。点击此处添加文本内容，如关键词、部分简单介绍等。点击此处添加文本内容，如关键词、部分简单介绍等。</a:t>
            </a:r>
          </a:p>
        </p:txBody>
      </p:sp>
      <p:sp>
        <p:nvSpPr>
          <p:cNvPr id="33" name="文本占位符 8"/>
          <p:cNvSpPr>
            <a:spLocks noGrp="1"/>
          </p:cNvSpPr>
          <p:nvPr>
            <p:ph type="body" sz="quarter" idx="18" hasCustomPrompt="1"/>
          </p:nvPr>
        </p:nvSpPr>
        <p:spPr>
          <a:xfrm>
            <a:off x="6984291" y="3575350"/>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34" name="文本占位符 8"/>
          <p:cNvSpPr>
            <a:spLocks noGrp="1"/>
          </p:cNvSpPr>
          <p:nvPr>
            <p:ph type="body" sz="quarter" idx="19" hasCustomPrompt="1"/>
          </p:nvPr>
        </p:nvSpPr>
        <p:spPr>
          <a:xfrm>
            <a:off x="7861300" y="3783099"/>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35" name="文本占位符 8"/>
          <p:cNvSpPr>
            <a:spLocks noGrp="1"/>
          </p:cNvSpPr>
          <p:nvPr>
            <p:ph type="body" sz="quarter" idx="20" hasCustomPrompt="1"/>
          </p:nvPr>
        </p:nvSpPr>
        <p:spPr>
          <a:xfrm>
            <a:off x="6984291" y="4631761"/>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36" name="文本占位符 8"/>
          <p:cNvSpPr>
            <a:spLocks noGrp="1"/>
          </p:cNvSpPr>
          <p:nvPr>
            <p:ph type="body" sz="quarter" idx="21" hasCustomPrompt="1"/>
          </p:nvPr>
        </p:nvSpPr>
        <p:spPr>
          <a:xfrm>
            <a:off x="7861300" y="4839510"/>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40" name="文本占位符 8"/>
          <p:cNvSpPr>
            <a:spLocks noGrp="1"/>
          </p:cNvSpPr>
          <p:nvPr>
            <p:ph type="body" sz="quarter" idx="22" hasCustomPrompt="1"/>
          </p:nvPr>
        </p:nvSpPr>
        <p:spPr>
          <a:xfrm>
            <a:off x="6984291" y="5688173"/>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41" name="文本占位符 8"/>
          <p:cNvSpPr>
            <a:spLocks noGrp="1"/>
          </p:cNvSpPr>
          <p:nvPr>
            <p:ph type="body" sz="quarter" idx="23" hasCustomPrompt="1"/>
          </p:nvPr>
        </p:nvSpPr>
        <p:spPr>
          <a:xfrm>
            <a:off x="7861300" y="5895922"/>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Tree>
    <p:extLst>
      <p:ext uri="{BB962C8B-B14F-4D97-AF65-F5344CB8AC3E}">
        <p14:creationId xmlns:p14="http://schemas.microsoft.com/office/powerpoint/2010/main" val="39018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6535847" y="0"/>
            <a:ext cx="5656948"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cs typeface="+mn-ea"/>
              <a:sym typeface="+mn-lt"/>
            </a:endParaRPr>
          </a:p>
        </p:txBody>
      </p:sp>
      <p:grpSp>
        <p:nvGrpSpPr>
          <p:cNvPr id="5" name="组 2"/>
          <p:cNvGrpSpPr/>
          <p:nvPr userDrawn="1"/>
        </p:nvGrpSpPr>
        <p:grpSpPr>
          <a:xfrm>
            <a:off x="6032073" y="615817"/>
            <a:ext cx="6160719" cy="1616671"/>
            <a:chOff x="4743860" y="461861"/>
            <a:chExt cx="4400139" cy="1154667"/>
          </a:xfrm>
        </p:grpSpPr>
        <p:sp>
          <p:nvSpPr>
            <p:cNvPr id="6" name="剪去单角的矩形 5"/>
            <p:cNvSpPr/>
            <p:nvPr/>
          </p:nvSpPr>
          <p:spPr>
            <a:xfrm flipH="1" flipV="1">
              <a:off x="4754355" y="461861"/>
              <a:ext cx="4389644" cy="1144170"/>
            </a:xfrm>
            <a:prstGeom prst="snip1Rect">
              <a:avLst>
                <a:gd name="adj" fmla="val 26757"/>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7" name="直角三角形 6"/>
            <p:cNvSpPr/>
            <p:nvPr/>
          </p:nvSpPr>
          <p:spPr>
            <a:xfrm flipH="1" flipV="1">
              <a:off x="4743860" y="1291124"/>
              <a:ext cx="325404" cy="325404"/>
            </a:xfrm>
            <a:prstGeom prst="r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grpSp>
      <p:sp>
        <p:nvSpPr>
          <p:cNvPr id="23" name="文本占位符 8"/>
          <p:cNvSpPr>
            <a:spLocks noGrp="1"/>
          </p:cNvSpPr>
          <p:nvPr>
            <p:ph type="body" sz="quarter" idx="14" hasCustomPrompt="1"/>
          </p:nvPr>
        </p:nvSpPr>
        <p:spPr>
          <a:xfrm>
            <a:off x="6984291" y="2518940"/>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6" name="文本占位符 8"/>
          <p:cNvSpPr>
            <a:spLocks noGrp="1"/>
          </p:cNvSpPr>
          <p:nvPr>
            <p:ph type="body" sz="quarter" idx="15" hasCustomPrompt="1"/>
          </p:nvPr>
        </p:nvSpPr>
        <p:spPr>
          <a:xfrm>
            <a:off x="7861300" y="2726689"/>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7" name="文本占位符 8"/>
          <p:cNvSpPr>
            <a:spLocks noGrp="1"/>
          </p:cNvSpPr>
          <p:nvPr>
            <p:ph type="body" sz="quarter" idx="16" hasCustomPrompt="1"/>
          </p:nvPr>
        </p:nvSpPr>
        <p:spPr>
          <a:xfrm>
            <a:off x="587459" y="5648527"/>
            <a:ext cx="4905160" cy="738664"/>
          </a:xfrm>
          <a:prstGeom prst="rect">
            <a:avLst/>
          </a:prstGeom>
        </p:spPr>
        <p:txBody>
          <a:bodyPr wrap="square">
            <a:spAutoFit/>
          </a:bodyPr>
          <a:lstStyle>
            <a:lvl1pPr marL="0" indent="0">
              <a:buNone/>
              <a:defRPr sz="4200" b="1">
                <a:solidFill>
                  <a:schemeClr val="bg2"/>
                </a:solidFill>
              </a:defRPr>
            </a:lvl1pPr>
          </a:lstStyle>
          <a:p>
            <a:pPr lvl="0"/>
            <a:r>
              <a:rPr lang="en-US" altLang="zh-CN" dirty="0"/>
              <a:t>CONTENTS</a:t>
            </a:r>
          </a:p>
        </p:txBody>
      </p:sp>
      <p:sp>
        <p:nvSpPr>
          <p:cNvPr id="28" name="文本占位符 8"/>
          <p:cNvSpPr>
            <a:spLocks noGrp="1"/>
          </p:cNvSpPr>
          <p:nvPr>
            <p:ph type="body" sz="quarter" idx="17" hasCustomPrompt="1"/>
          </p:nvPr>
        </p:nvSpPr>
        <p:spPr>
          <a:xfrm>
            <a:off x="6633466" y="826251"/>
            <a:ext cx="5461709" cy="1132618"/>
          </a:xfrm>
          <a:prstGeom prst="rect">
            <a:avLst/>
          </a:prstGeom>
        </p:spPr>
        <p:txBody>
          <a:bodyPr wrap="square">
            <a:spAutoFit/>
          </a:bodyPr>
          <a:lstStyle>
            <a:lvl1pPr marL="0" indent="0">
              <a:lnSpc>
                <a:spcPct val="130000"/>
              </a:lnSpc>
              <a:spcBef>
                <a:spcPts val="0"/>
              </a:spcBef>
              <a:buNone/>
              <a:defRPr sz="1300"/>
            </a:lvl1pPr>
          </a:lstStyle>
          <a:p>
            <a:pPr lvl="0"/>
            <a:r>
              <a:rPr lang="zh-CN" altLang="en-US" dirty="0"/>
              <a:t>点击此处添加文本内容，如关键词、部分简单介绍等。点击此处添加文本内容，如关键词、部分简单介绍等。点击此处添加文本内容，如关键词、部分简单介绍等。点击此处添加文本内容，如关键词、部分简单介绍等。点击此处添加文本内容，如关键词、部分简单介绍等。</a:t>
            </a:r>
          </a:p>
        </p:txBody>
      </p:sp>
      <p:sp>
        <p:nvSpPr>
          <p:cNvPr id="16" name="文本占位符 8"/>
          <p:cNvSpPr>
            <a:spLocks noGrp="1"/>
          </p:cNvSpPr>
          <p:nvPr>
            <p:ph type="body" sz="quarter" idx="18" hasCustomPrompt="1"/>
          </p:nvPr>
        </p:nvSpPr>
        <p:spPr>
          <a:xfrm>
            <a:off x="6984291" y="3235587"/>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17" name="文本占位符 8"/>
          <p:cNvSpPr>
            <a:spLocks noGrp="1"/>
          </p:cNvSpPr>
          <p:nvPr>
            <p:ph type="body" sz="quarter" idx="19" hasCustomPrompt="1"/>
          </p:nvPr>
        </p:nvSpPr>
        <p:spPr>
          <a:xfrm>
            <a:off x="7861300" y="3443336"/>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0" name="文本占位符 8"/>
          <p:cNvSpPr>
            <a:spLocks noGrp="1"/>
          </p:cNvSpPr>
          <p:nvPr>
            <p:ph type="body" sz="quarter" idx="20" hasCustomPrompt="1"/>
          </p:nvPr>
        </p:nvSpPr>
        <p:spPr>
          <a:xfrm>
            <a:off x="6984291" y="3957157"/>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1" name="文本占位符 8"/>
          <p:cNvSpPr>
            <a:spLocks noGrp="1"/>
          </p:cNvSpPr>
          <p:nvPr>
            <p:ph type="body" sz="quarter" idx="21" hasCustomPrompt="1"/>
          </p:nvPr>
        </p:nvSpPr>
        <p:spPr>
          <a:xfrm>
            <a:off x="7861300" y="4164906"/>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2" name="文本占位符 8"/>
          <p:cNvSpPr>
            <a:spLocks noGrp="1"/>
          </p:cNvSpPr>
          <p:nvPr>
            <p:ph type="body" sz="quarter" idx="22" hasCustomPrompt="1"/>
          </p:nvPr>
        </p:nvSpPr>
        <p:spPr>
          <a:xfrm>
            <a:off x="6984291" y="4673804"/>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4" name="文本占位符 8"/>
          <p:cNvSpPr>
            <a:spLocks noGrp="1"/>
          </p:cNvSpPr>
          <p:nvPr>
            <p:ph type="body" sz="quarter" idx="23" hasCustomPrompt="1"/>
          </p:nvPr>
        </p:nvSpPr>
        <p:spPr>
          <a:xfrm>
            <a:off x="7861300" y="4881553"/>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
        <p:nvSpPr>
          <p:cNvPr id="25" name="文本占位符 8"/>
          <p:cNvSpPr>
            <a:spLocks noGrp="1"/>
          </p:cNvSpPr>
          <p:nvPr>
            <p:ph type="body" sz="quarter" idx="24" hasCustomPrompt="1"/>
          </p:nvPr>
        </p:nvSpPr>
        <p:spPr>
          <a:xfrm>
            <a:off x="6984291" y="5390451"/>
            <a:ext cx="1346909" cy="830997"/>
          </a:xfrm>
          <a:prstGeom prst="rect">
            <a:avLst/>
          </a:prstGeom>
        </p:spPr>
        <p:txBody>
          <a:bodyPr wrap="square">
            <a:spAutoFit/>
          </a:bodyPr>
          <a:lstStyle>
            <a:lvl1pPr marL="0" indent="0">
              <a:buNone/>
              <a:defRPr sz="4800">
                <a:solidFill>
                  <a:schemeClr val="bg2"/>
                </a:solidFill>
              </a:defRPr>
            </a:lvl1pPr>
          </a:lstStyle>
          <a:p>
            <a:pPr lvl="0"/>
            <a:r>
              <a:rPr lang="en-US" altLang="zh-CN" dirty="0"/>
              <a:t>01</a:t>
            </a:r>
            <a:endParaRPr lang="zh-CN" altLang="en-US" dirty="0"/>
          </a:p>
        </p:txBody>
      </p:sp>
      <p:sp>
        <p:nvSpPr>
          <p:cNvPr id="29" name="文本占位符 8"/>
          <p:cNvSpPr>
            <a:spLocks noGrp="1"/>
          </p:cNvSpPr>
          <p:nvPr>
            <p:ph type="body" sz="quarter" idx="25" hasCustomPrompt="1"/>
          </p:nvPr>
        </p:nvSpPr>
        <p:spPr>
          <a:xfrm>
            <a:off x="7861300" y="5598200"/>
            <a:ext cx="3865285" cy="415498"/>
          </a:xfrm>
          <a:prstGeom prst="rect">
            <a:avLst/>
          </a:prstGeom>
        </p:spPr>
        <p:txBody>
          <a:bodyPr wrap="square">
            <a:spAutoFit/>
          </a:bodyPr>
          <a:lstStyle>
            <a:lvl1pPr marL="0" indent="0">
              <a:buNone/>
              <a:defRPr sz="2100">
                <a:solidFill>
                  <a:schemeClr val="bg2"/>
                </a:solidFill>
              </a:defRPr>
            </a:lvl1pPr>
          </a:lstStyle>
          <a:p>
            <a:pPr lvl="0"/>
            <a:r>
              <a:rPr lang="en-US" altLang="zh-CN" dirty="0"/>
              <a:t>PART ONE </a:t>
            </a:r>
            <a:r>
              <a:rPr lang="zh-CN" altLang="en-US" dirty="0"/>
              <a:t>工作概况</a:t>
            </a:r>
          </a:p>
        </p:txBody>
      </p:sp>
    </p:spTree>
    <p:extLst>
      <p:ext uri="{BB962C8B-B14F-4D97-AF65-F5344CB8AC3E}">
        <p14:creationId xmlns:p14="http://schemas.microsoft.com/office/powerpoint/2010/main" val="23938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795" y="3933579"/>
            <a:ext cx="12192000" cy="17872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cs typeface="+mn-ea"/>
              <a:sym typeface="+mn-lt"/>
            </a:endParaRPr>
          </a:p>
        </p:txBody>
      </p:sp>
      <p:sp>
        <p:nvSpPr>
          <p:cNvPr id="5" name="文本占位符 8"/>
          <p:cNvSpPr>
            <a:spLocks noGrp="1"/>
          </p:cNvSpPr>
          <p:nvPr>
            <p:ph type="body" sz="quarter" idx="13" hasCustomPrompt="1"/>
          </p:nvPr>
        </p:nvSpPr>
        <p:spPr>
          <a:xfrm>
            <a:off x="853601" y="3896182"/>
            <a:ext cx="1477963" cy="1862048"/>
          </a:xfrm>
          <a:prstGeom prst="rect">
            <a:avLst/>
          </a:prstGeom>
        </p:spPr>
        <p:txBody>
          <a:bodyPr wrap="square">
            <a:spAutoFit/>
          </a:bodyPr>
          <a:lstStyle>
            <a:lvl1pPr marL="0" indent="0" algn="ctr">
              <a:buNone/>
              <a:defRPr sz="11500" b="1">
                <a:solidFill>
                  <a:schemeClr val="tx1"/>
                </a:solidFill>
              </a:defRPr>
            </a:lvl1pPr>
          </a:lstStyle>
          <a:p>
            <a:pPr lvl="0"/>
            <a:r>
              <a:rPr lang="en-US" altLang="zh-CN" dirty="0"/>
              <a:t>1</a:t>
            </a:r>
            <a:endParaRPr lang="zh-CN" altLang="en-US" dirty="0"/>
          </a:p>
        </p:txBody>
      </p:sp>
      <p:sp>
        <p:nvSpPr>
          <p:cNvPr id="6" name="文本占位符 8"/>
          <p:cNvSpPr>
            <a:spLocks noGrp="1"/>
          </p:cNvSpPr>
          <p:nvPr>
            <p:ph type="body" sz="quarter" idx="14" hasCustomPrompt="1"/>
          </p:nvPr>
        </p:nvSpPr>
        <p:spPr>
          <a:xfrm>
            <a:off x="2970213" y="4288597"/>
            <a:ext cx="6253163" cy="1077218"/>
          </a:xfrm>
          <a:prstGeom prst="rect">
            <a:avLst/>
          </a:prstGeom>
        </p:spPr>
        <p:txBody>
          <a:bodyPr wrap="square">
            <a:spAutoFit/>
          </a:bodyPr>
          <a:lstStyle>
            <a:lvl1pPr marL="0" indent="0" algn="l">
              <a:buNone/>
              <a:defRPr sz="6400" b="1">
                <a:solidFill>
                  <a:schemeClr val="tx1"/>
                </a:solidFill>
              </a:defRPr>
            </a:lvl1pPr>
          </a:lstStyle>
          <a:p>
            <a:pPr lvl="0"/>
            <a:r>
              <a:rPr lang="zh-CN" altLang="en-US" dirty="0"/>
              <a:t>工作概况</a:t>
            </a:r>
          </a:p>
        </p:txBody>
      </p:sp>
    </p:spTree>
    <p:extLst>
      <p:ext uri="{BB962C8B-B14F-4D97-AF65-F5344CB8AC3E}">
        <p14:creationId xmlns:p14="http://schemas.microsoft.com/office/powerpoint/2010/main" val="108519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cxnSp>
        <p:nvCxnSpPr>
          <p:cNvPr id="3" name="直线连接符 21"/>
          <p:cNvCxnSpPr/>
          <p:nvPr userDrawn="1"/>
        </p:nvCxnSpPr>
        <p:spPr>
          <a:xfrm>
            <a:off x="1210984" y="1011199"/>
            <a:ext cx="10078172" cy="0"/>
          </a:xfrm>
          <a:prstGeom prst="line">
            <a:avLst/>
          </a:prstGeom>
          <a:ln w="12700" cmpd="sng">
            <a:gradFill flip="none" rotWithShape="1">
              <a:gsLst>
                <a:gs pos="0">
                  <a:schemeClr val="accent1">
                    <a:alpha val="0"/>
                  </a:schemeClr>
                </a:gs>
                <a:gs pos="100000">
                  <a:prstClr val="white">
                    <a:alpha val="0"/>
                  </a:prstClr>
                </a:gs>
                <a:gs pos="50000">
                  <a:schemeClr val="bg1">
                    <a:alpha val="65000"/>
                  </a:schemeClr>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4" name="文本占位符 8"/>
          <p:cNvSpPr>
            <a:spLocks noGrp="1"/>
          </p:cNvSpPr>
          <p:nvPr>
            <p:ph type="body" sz="quarter" idx="14"/>
          </p:nvPr>
        </p:nvSpPr>
        <p:spPr>
          <a:xfrm>
            <a:off x="1941512" y="152400"/>
            <a:ext cx="8308976" cy="738664"/>
          </a:xfrm>
          <a:prstGeom prst="rect">
            <a:avLst/>
          </a:prstGeom>
        </p:spPr>
        <p:txBody>
          <a:bodyPr wrap="square">
            <a:spAutoFit/>
          </a:bodyPr>
          <a:lstStyle>
            <a:lvl1pPr marL="0" indent="0" algn="ctr">
              <a:buNone/>
              <a:defRPr sz="4200" b="0">
                <a:solidFill>
                  <a:schemeClr val="accent5"/>
                </a:solidFill>
              </a:defRPr>
            </a:lvl1pPr>
          </a:lstStyle>
          <a:p>
            <a:pPr lvl="0"/>
            <a:endParaRPr lang="zh-CN" altLang="en-US" dirty="0"/>
          </a:p>
        </p:txBody>
      </p:sp>
    </p:spTree>
    <p:extLst>
      <p:ext uri="{BB962C8B-B14F-4D97-AF65-F5344CB8AC3E}">
        <p14:creationId xmlns:p14="http://schemas.microsoft.com/office/powerpoint/2010/main" val="378404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等腰三角形 4"/>
          <p:cNvSpPr/>
          <p:nvPr userDrawn="1"/>
        </p:nvSpPr>
        <p:spPr>
          <a:xfrm rot="5400000" flipH="1">
            <a:off x="-1067815" y="1068610"/>
            <a:ext cx="6869291" cy="4732073"/>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cs typeface="+mn-ea"/>
              <a:sym typeface="+mn-lt"/>
            </a:endParaRPr>
          </a:p>
        </p:txBody>
      </p:sp>
    </p:spTree>
    <p:extLst>
      <p:ext uri="{BB962C8B-B14F-4D97-AF65-F5344CB8AC3E}">
        <p14:creationId xmlns:p14="http://schemas.microsoft.com/office/powerpoint/2010/main" val="194122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3" name="矩形 2"/>
          <p:cNvSpPr/>
          <p:nvPr userDrawn="1"/>
        </p:nvSpPr>
        <p:spPr>
          <a:xfrm>
            <a:off x="6096000" y="0"/>
            <a:ext cx="6096000" cy="6858000"/>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文本占位符 8"/>
          <p:cNvSpPr>
            <a:spLocks noGrp="1"/>
          </p:cNvSpPr>
          <p:nvPr>
            <p:ph type="body" sz="quarter" idx="14"/>
          </p:nvPr>
        </p:nvSpPr>
        <p:spPr>
          <a:xfrm>
            <a:off x="1941512" y="152400"/>
            <a:ext cx="8308976" cy="738664"/>
          </a:xfrm>
          <a:prstGeom prst="rect">
            <a:avLst/>
          </a:prstGeom>
        </p:spPr>
        <p:txBody>
          <a:bodyPr wrap="square">
            <a:spAutoFit/>
          </a:bodyPr>
          <a:lstStyle>
            <a:lvl1pPr marL="0" indent="0" algn="ctr">
              <a:buNone/>
              <a:defRPr sz="4200" b="0">
                <a:solidFill>
                  <a:schemeClr val="bg1"/>
                </a:solidFill>
              </a:defRPr>
            </a:lvl1pPr>
          </a:lstStyle>
          <a:p>
            <a:pPr lvl="0"/>
            <a:endParaRPr lang="zh-CN" altLang="en-US" dirty="0"/>
          </a:p>
        </p:txBody>
      </p:sp>
    </p:spTree>
    <p:extLst>
      <p:ext uri="{BB962C8B-B14F-4D97-AF65-F5344CB8AC3E}">
        <p14:creationId xmlns:p14="http://schemas.microsoft.com/office/powerpoint/2010/main" val="149271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accent2"/>
        </a:solidFill>
        <a:effectLst/>
      </p:bgPr>
    </p:bg>
    <p:spTree>
      <p:nvGrpSpPr>
        <p:cNvPr id="1" name=""/>
        <p:cNvGrpSpPr/>
        <p:nvPr/>
      </p:nvGrpSpPr>
      <p:grpSpPr>
        <a:xfrm>
          <a:off x="0" y="0"/>
          <a:ext cx="0" cy="0"/>
          <a:chOff x="0" y="0"/>
          <a:chExt cx="0" cy="0"/>
        </a:xfrm>
      </p:grpSpPr>
      <p:sp>
        <p:nvSpPr>
          <p:cNvPr id="3" name="文本占位符 8"/>
          <p:cNvSpPr>
            <a:spLocks noGrp="1"/>
          </p:cNvSpPr>
          <p:nvPr>
            <p:ph type="body" sz="quarter" idx="14"/>
          </p:nvPr>
        </p:nvSpPr>
        <p:spPr>
          <a:xfrm>
            <a:off x="1941512" y="152400"/>
            <a:ext cx="8308976" cy="738664"/>
          </a:xfrm>
          <a:prstGeom prst="rect">
            <a:avLst/>
          </a:prstGeom>
        </p:spPr>
        <p:txBody>
          <a:bodyPr wrap="square">
            <a:spAutoFit/>
          </a:bodyPr>
          <a:lstStyle>
            <a:lvl1pPr marL="0" indent="0" algn="ctr">
              <a:buNone/>
              <a:defRPr sz="4200" b="0">
                <a:solidFill>
                  <a:schemeClr val="bg1"/>
                </a:solidFill>
              </a:defRPr>
            </a:lvl1pPr>
          </a:lstStyle>
          <a:p>
            <a:pPr lvl="0"/>
            <a:endParaRPr lang="zh-CN" altLang="en-US" dirty="0"/>
          </a:p>
        </p:txBody>
      </p:sp>
    </p:spTree>
    <p:extLst>
      <p:ext uri="{BB962C8B-B14F-4D97-AF65-F5344CB8AC3E}">
        <p14:creationId xmlns:p14="http://schemas.microsoft.com/office/powerpoint/2010/main" val="125230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79626"/>
      </p:ext>
    </p:extLst>
  </p:cSld>
  <p:clrMap bg1="lt1" tx1="dk1" bg2="lt2" tx2="dk2" accent1="accent1" accent2="accent2" accent3="accent3" accent4="accent4" accent5="accent5" accent6="accent6" hlink="hlink" folHlink="folHlink"/>
  <p:sldLayoutIdLst>
    <p:sldLayoutId id="2147483688" r:id="rId1"/>
    <p:sldLayoutId id="2147483693" r:id="rId2"/>
    <p:sldLayoutId id="2147483689" r:id="rId3"/>
    <p:sldLayoutId id="2147483694" r:id="rId4"/>
    <p:sldLayoutId id="2147483690" r:id="rId5"/>
    <p:sldLayoutId id="2147483691" r:id="rId6"/>
    <p:sldLayoutId id="2147483697" r:id="rId7"/>
    <p:sldLayoutId id="2147483696" r:id="rId8"/>
    <p:sldLayoutId id="2147483698" r:id="rId9"/>
    <p:sldLayoutId id="2147483699" r:id="rId10"/>
    <p:sldLayoutId id="2147483692" r:id="rId11"/>
    <p:sldLayoutId id="2147483701" r:id="rId12"/>
    <p:sldLayoutId id="2147483700" r:id="rId13"/>
  </p:sldLayoutIdLst>
  <p:txStyles>
    <p:titleStyle>
      <a:lvl1pPr algn="ctr" defTabSz="609524" rtl="0" eaLnBrk="1" latinLnBrk="0" hangingPunct="1">
        <a:spcBef>
          <a:spcPct val="0"/>
        </a:spcBef>
        <a:buNone/>
        <a:defRPr sz="5866" kern="1200">
          <a:solidFill>
            <a:schemeClr val="tx1"/>
          </a:solidFill>
          <a:latin typeface="+mj-lt"/>
          <a:ea typeface="+mj-ea"/>
          <a:cs typeface="+mj-cs"/>
        </a:defRPr>
      </a:lvl1pPr>
    </p:titleStyle>
    <p:bodyStyle>
      <a:lvl1pPr marL="457143" indent="-457143" algn="l" defTabSz="609524" rtl="0" eaLnBrk="1" latinLnBrk="0" hangingPunct="1">
        <a:spcBef>
          <a:spcPct val="20000"/>
        </a:spcBef>
        <a:buFont typeface="Arial"/>
        <a:buChar char="•"/>
        <a:defRPr sz="4267" kern="1200">
          <a:solidFill>
            <a:schemeClr val="tx1"/>
          </a:solidFill>
          <a:latin typeface="+mn-lt"/>
          <a:ea typeface="+mn-ea"/>
          <a:cs typeface="+mn-cs"/>
        </a:defRPr>
      </a:lvl1pPr>
      <a:lvl2pPr marL="990476" indent="-380952" algn="l" defTabSz="609524" rtl="0" eaLnBrk="1" latinLnBrk="0" hangingPunct="1">
        <a:spcBef>
          <a:spcPct val="20000"/>
        </a:spcBef>
        <a:buFont typeface="Arial"/>
        <a:buChar char="–"/>
        <a:defRPr sz="3733" kern="1200">
          <a:solidFill>
            <a:schemeClr val="tx1"/>
          </a:solidFill>
          <a:latin typeface="+mn-lt"/>
          <a:ea typeface="+mn-ea"/>
          <a:cs typeface="+mn-cs"/>
        </a:defRPr>
      </a:lvl2pPr>
      <a:lvl3pPr marL="1523810" indent="-304762" algn="l" defTabSz="609524" rtl="0" eaLnBrk="1" latinLnBrk="0" hangingPunct="1">
        <a:spcBef>
          <a:spcPct val="20000"/>
        </a:spcBef>
        <a:buFont typeface="Arial"/>
        <a:buChar char="•"/>
        <a:defRPr sz="3200" kern="1200">
          <a:solidFill>
            <a:schemeClr val="tx1"/>
          </a:solidFill>
          <a:latin typeface="+mn-lt"/>
          <a:ea typeface="+mn-ea"/>
          <a:cs typeface="+mn-cs"/>
        </a:defRPr>
      </a:lvl3pPr>
      <a:lvl4pPr marL="2133334" indent="-304762" algn="l" defTabSz="609524" rtl="0" eaLnBrk="1" latinLnBrk="0" hangingPunct="1">
        <a:spcBef>
          <a:spcPct val="20000"/>
        </a:spcBef>
        <a:buFont typeface="Arial"/>
        <a:buChar char="–"/>
        <a:defRPr sz="2667" kern="1200">
          <a:solidFill>
            <a:schemeClr val="tx1"/>
          </a:solidFill>
          <a:latin typeface="+mn-lt"/>
          <a:ea typeface="+mn-ea"/>
          <a:cs typeface="+mn-cs"/>
        </a:defRPr>
      </a:lvl4pPr>
      <a:lvl5pPr marL="2742857" indent="-304762" algn="l" defTabSz="609524" rtl="0" eaLnBrk="1" latinLnBrk="0" hangingPunct="1">
        <a:spcBef>
          <a:spcPct val="20000"/>
        </a:spcBef>
        <a:buFont typeface="Arial"/>
        <a:buChar char="»"/>
        <a:defRPr sz="2667" kern="1200">
          <a:solidFill>
            <a:schemeClr val="tx1"/>
          </a:solidFill>
          <a:latin typeface="+mn-lt"/>
          <a:ea typeface="+mn-ea"/>
          <a:cs typeface="+mn-cs"/>
        </a:defRPr>
      </a:lvl5pPr>
      <a:lvl6pPr marL="3352381" indent="-304762" algn="l" defTabSz="609524" rtl="0" eaLnBrk="1" latinLnBrk="0" hangingPunct="1">
        <a:spcBef>
          <a:spcPct val="20000"/>
        </a:spcBef>
        <a:buFont typeface="Arial"/>
        <a:buChar char="•"/>
        <a:defRPr sz="2667" kern="1200">
          <a:solidFill>
            <a:schemeClr val="tx1"/>
          </a:solidFill>
          <a:latin typeface="+mn-lt"/>
          <a:ea typeface="+mn-ea"/>
          <a:cs typeface="+mn-cs"/>
        </a:defRPr>
      </a:lvl6pPr>
      <a:lvl7pPr marL="3961905" indent="-304762" algn="l" defTabSz="609524" rtl="0" eaLnBrk="1" latinLnBrk="0" hangingPunct="1">
        <a:spcBef>
          <a:spcPct val="20000"/>
        </a:spcBef>
        <a:buFont typeface="Arial"/>
        <a:buChar char="•"/>
        <a:defRPr sz="2667" kern="1200">
          <a:solidFill>
            <a:schemeClr val="tx1"/>
          </a:solidFill>
          <a:latin typeface="+mn-lt"/>
          <a:ea typeface="+mn-ea"/>
          <a:cs typeface="+mn-cs"/>
        </a:defRPr>
      </a:lvl7pPr>
      <a:lvl8pPr marL="4571429" indent="-304762" algn="l" defTabSz="609524" rtl="0" eaLnBrk="1" latinLnBrk="0" hangingPunct="1">
        <a:spcBef>
          <a:spcPct val="20000"/>
        </a:spcBef>
        <a:buFont typeface="Arial"/>
        <a:buChar char="•"/>
        <a:defRPr sz="2667" kern="1200">
          <a:solidFill>
            <a:schemeClr val="tx1"/>
          </a:solidFill>
          <a:latin typeface="+mn-lt"/>
          <a:ea typeface="+mn-ea"/>
          <a:cs typeface="+mn-cs"/>
        </a:defRPr>
      </a:lvl8pPr>
      <a:lvl9pPr marL="5180952" indent="-304762" algn="l" defTabSz="609524"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zh-CN"/>
      </a:defPPr>
      <a:lvl1pPr marL="0" algn="l" defTabSz="609524" rtl="0" eaLnBrk="1" latinLnBrk="0" hangingPunct="1">
        <a:defRPr sz="2400" kern="1200">
          <a:solidFill>
            <a:schemeClr val="tx1"/>
          </a:solidFill>
          <a:latin typeface="+mn-lt"/>
          <a:ea typeface="+mn-ea"/>
          <a:cs typeface="+mn-cs"/>
        </a:defRPr>
      </a:lvl1pPr>
      <a:lvl2pPr marL="609524" algn="l" defTabSz="609524" rtl="0" eaLnBrk="1" latinLnBrk="0" hangingPunct="1">
        <a:defRPr sz="2400" kern="1200">
          <a:solidFill>
            <a:schemeClr val="tx1"/>
          </a:solidFill>
          <a:latin typeface="+mn-lt"/>
          <a:ea typeface="+mn-ea"/>
          <a:cs typeface="+mn-cs"/>
        </a:defRPr>
      </a:lvl2pPr>
      <a:lvl3pPr marL="1219048" algn="l" defTabSz="609524" rtl="0" eaLnBrk="1" latinLnBrk="0" hangingPunct="1">
        <a:defRPr sz="2400" kern="1200">
          <a:solidFill>
            <a:schemeClr val="tx1"/>
          </a:solidFill>
          <a:latin typeface="+mn-lt"/>
          <a:ea typeface="+mn-ea"/>
          <a:cs typeface="+mn-cs"/>
        </a:defRPr>
      </a:lvl3pPr>
      <a:lvl4pPr marL="1828571" algn="l" defTabSz="609524" rtl="0" eaLnBrk="1" latinLnBrk="0" hangingPunct="1">
        <a:defRPr sz="2400" kern="1200">
          <a:solidFill>
            <a:schemeClr val="tx1"/>
          </a:solidFill>
          <a:latin typeface="+mn-lt"/>
          <a:ea typeface="+mn-ea"/>
          <a:cs typeface="+mn-cs"/>
        </a:defRPr>
      </a:lvl4pPr>
      <a:lvl5pPr marL="2438095" algn="l" defTabSz="609524" rtl="0" eaLnBrk="1" latinLnBrk="0" hangingPunct="1">
        <a:defRPr sz="2400" kern="1200">
          <a:solidFill>
            <a:schemeClr val="tx1"/>
          </a:solidFill>
          <a:latin typeface="+mn-lt"/>
          <a:ea typeface="+mn-ea"/>
          <a:cs typeface="+mn-cs"/>
        </a:defRPr>
      </a:lvl5pPr>
      <a:lvl6pPr marL="3047619" algn="l" defTabSz="609524" rtl="0" eaLnBrk="1" latinLnBrk="0" hangingPunct="1">
        <a:defRPr sz="2400" kern="1200">
          <a:solidFill>
            <a:schemeClr val="tx1"/>
          </a:solidFill>
          <a:latin typeface="+mn-lt"/>
          <a:ea typeface="+mn-ea"/>
          <a:cs typeface="+mn-cs"/>
        </a:defRPr>
      </a:lvl6pPr>
      <a:lvl7pPr marL="3657143" algn="l" defTabSz="609524" rtl="0" eaLnBrk="1" latinLnBrk="0" hangingPunct="1">
        <a:defRPr sz="2400" kern="1200">
          <a:solidFill>
            <a:schemeClr val="tx1"/>
          </a:solidFill>
          <a:latin typeface="+mn-lt"/>
          <a:ea typeface="+mn-ea"/>
          <a:cs typeface="+mn-cs"/>
        </a:defRPr>
      </a:lvl7pPr>
      <a:lvl8pPr marL="4266666" algn="l" defTabSz="609524" rtl="0" eaLnBrk="1" latinLnBrk="0" hangingPunct="1">
        <a:defRPr sz="2400" kern="1200">
          <a:solidFill>
            <a:schemeClr val="tx1"/>
          </a:solidFill>
          <a:latin typeface="+mn-lt"/>
          <a:ea typeface="+mn-ea"/>
          <a:cs typeface="+mn-cs"/>
        </a:defRPr>
      </a:lvl8pPr>
      <a:lvl9pPr marL="4876190" algn="l" defTabSz="609524"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781665" y="2702034"/>
            <a:ext cx="4424363" cy="417358"/>
          </a:xfrm>
        </p:spPr>
        <p:txBody>
          <a:bodyPr/>
          <a:lstStyle/>
          <a:p>
            <a:r>
              <a:rPr lang="en-US" altLang="zh-CN" sz="1800" dirty="0" smtClean="0"/>
              <a:t>Group</a:t>
            </a:r>
            <a:r>
              <a:rPr lang="zh-CN" altLang="en-US" sz="1800" dirty="0" smtClean="0"/>
              <a:t>：</a:t>
            </a:r>
            <a:r>
              <a:rPr lang="en-US" altLang="zh-CN" sz="1800" dirty="0" smtClean="0"/>
              <a:t>nk_22_B_406_4</a:t>
            </a:r>
            <a:endParaRPr lang="zh-CN" altLang="en-US" sz="1800" dirty="0"/>
          </a:p>
        </p:txBody>
      </p:sp>
      <p:sp>
        <p:nvSpPr>
          <p:cNvPr id="11" name="文本占位符 10"/>
          <p:cNvSpPr>
            <a:spLocks noGrp="1"/>
          </p:cNvSpPr>
          <p:nvPr>
            <p:ph type="body" sz="quarter" idx="13"/>
          </p:nvPr>
        </p:nvSpPr>
        <p:spPr>
          <a:xfrm>
            <a:off x="-1" y="1501705"/>
            <a:ext cx="7801897" cy="1200329"/>
          </a:xfrm>
        </p:spPr>
        <p:txBody>
          <a:bodyPr/>
          <a:lstStyle/>
          <a:p>
            <a:r>
              <a:rPr lang="zh-CN" altLang="en-US" sz="3600" dirty="0" smtClean="0"/>
              <a:t>关于人体肠道细菌与年龄关系的研究</a:t>
            </a:r>
            <a:endParaRPr lang="zh-CN" altLang="en-US" sz="3600" dirty="0"/>
          </a:p>
        </p:txBody>
      </p:sp>
      <p:sp>
        <p:nvSpPr>
          <p:cNvPr id="7" name="文本占位符 8"/>
          <p:cNvSpPr>
            <a:spLocks noGrp="1"/>
          </p:cNvSpPr>
          <p:nvPr>
            <p:ph type="body" sz="quarter" idx="11"/>
          </p:nvPr>
        </p:nvSpPr>
        <p:spPr>
          <a:xfrm>
            <a:off x="781665" y="3271792"/>
            <a:ext cx="4601497" cy="417358"/>
          </a:xfrm>
        </p:spPr>
        <p:txBody>
          <a:bodyPr/>
          <a:lstStyle/>
          <a:p>
            <a:r>
              <a:rPr lang="en-US" altLang="zh-CN" sz="1800" dirty="0" smtClean="0"/>
              <a:t>Member</a:t>
            </a:r>
            <a:r>
              <a:rPr lang="zh-CN" altLang="en-US" sz="1800" dirty="0" smtClean="0"/>
              <a:t>：尹昊宇  苗壮  张运兴</a:t>
            </a:r>
            <a:endParaRPr lang="zh-CN" altLang="en-US" sz="1800" dirty="0"/>
          </a:p>
        </p:txBody>
      </p:sp>
    </p:spTree>
    <p:extLst>
      <p:ext uri="{BB962C8B-B14F-4D97-AF65-F5344CB8AC3E}">
        <p14:creationId xmlns:p14="http://schemas.microsoft.com/office/powerpoint/2010/main" val="28007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58991" y="188438"/>
            <a:ext cx="4854043" cy="929116"/>
            <a:chOff x="7009827" y="2589892"/>
            <a:chExt cx="4854043" cy="929116"/>
          </a:xfrm>
        </p:grpSpPr>
        <p:sp>
          <p:nvSpPr>
            <p:cNvPr id="10" name="文本框 9"/>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smtClean="0">
                  <a:solidFill>
                    <a:schemeClr val="accent1"/>
                  </a:solidFill>
                  <a:cs typeface="+mn-ea"/>
                  <a:sym typeface="+mn-lt"/>
                </a:rPr>
                <a:t>介绍</a:t>
              </a:r>
              <a:endParaRPr kumimoji="1" lang="zh-CN" altLang="en-US" sz="2667" b="1" kern="0" dirty="0">
                <a:solidFill>
                  <a:schemeClr val="accent1"/>
                </a:solidFill>
                <a:cs typeface="+mn-ea"/>
                <a:sym typeface="+mn-lt"/>
              </a:endParaRPr>
            </a:p>
          </p:txBody>
        </p:sp>
        <p:sp>
          <p:nvSpPr>
            <p:cNvPr id="11" name="直角三角形 10"/>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12" name="文本框 11"/>
            <p:cNvSpPr txBox="1"/>
            <p:nvPr/>
          </p:nvSpPr>
          <p:spPr>
            <a:xfrm>
              <a:off x="7311655" y="3057343"/>
              <a:ext cx="4552215" cy="461665"/>
            </a:xfrm>
            <a:prstGeom prst="rect">
              <a:avLst/>
            </a:prstGeom>
            <a:noFill/>
          </p:spPr>
          <p:txBody>
            <a:bodyPr wrap="square" rtlCol="0">
              <a:spAutoFit/>
            </a:bodyPr>
            <a:lstStyle/>
            <a:p>
              <a:r>
                <a:rPr lang="zh-CN" altLang="en-US" sz="1200" dirty="0"/>
                <a:t>与最大信息系数类似，距离相关系数也是用于衡量特征之间相关性</a:t>
              </a:r>
              <a:r>
                <a:rPr lang="zh-CN" altLang="en-US" sz="1200" dirty="0" smtClean="0"/>
                <a:t>的一</a:t>
              </a:r>
              <a:r>
                <a:rPr lang="zh-CN" altLang="en-US" sz="1200" dirty="0"/>
                <a:t>个统计量，且其具有较好的鲁棒性。</a:t>
              </a:r>
              <a:endParaRPr kumimoji="1" lang="zh-CN" altLang="en-US" sz="1333" kern="0" dirty="0">
                <a:solidFill>
                  <a:srgbClr val="1D1D1D"/>
                </a:solidFill>
                <a:cs typeface="+mn-ea"/>
                <a:sym typeface="+mn-lt"/>
              </a:endParaRPr>
            </a:p>
          </p:txBody>
        </p:sp>
      </p:grpSp>
      <p:sp>
        <p:nvSpPr>
          <p:cNvPr id="26" name="文本框 25"/>
          <p:cNvSpPr txBox="1"/>
          <p:nvPr/>
        </p:nvSpPr>
        <p:spPr>
          <a:xfrm>
            <a:off x="823033" y="4892348"/>
            <a:ext cx="3240117" cy="596766"/>
          </a:xfrm>
          <a:prstGeom prst="rect">
            <a:avLst/>
          </a:prstGeom>
          <a:noFill/>
        </p:spPr>
        <p:txBody>
          <a:bodyPr wrap="square" rtlCol="0">
            <a:spAutoFit/>
          </a:bodyPr>
          <a:lstStyle/>
          <a:p>
            <a:pPr defTabSz="914309">
              <a:lnSpc>
                <a:spcPct val="130000"/>
              </a:lnSpc>
            </a:pPr>
            <a:r>
              <a:rPr kumimoji="1" lang="zh-CN" altLang="en-US" sz="2800" kern="0" dirty="0" smtClean="0">
                <a:solidFill>
                  <a:srgbClr val="1D1D1D"/>
                </a:solidFill>
                <a:cs typeface="+mn-ea"/>
                <a:sym typeface="+mn-lt"/>
              </a:rPr>
              <a:t>距离相关系数</a:t>
            </a:r>
            <a:endParaRPr kumimoji="1" lang="en-US" altLang="zh-CN" sz="2800" kern="0" dirty="0" smtClean="0">
              <a:solidFill>
                <a:srgbClr val="1D1D1D"/>
              </a:solidFill>
              <a:cs typeface="+mn-ea"/>
              <a:sym typeface="+mn-lt"/>
            </a:endParaRPr>
          </a:p>
        </p:txBody>
      </p:sp>
      <p:sp>
        <p:nvSpPr>
          <p:cNvPr id="27" name="矩形 26"/>
          <p:cNvSpPr/>
          <p:nvPr/>
        </p:nvSpPr>
        <p:spPr>
          <a:xfrm>
            <a:off x="732215" y="4590013"/>
            <a:ext cx="82432" cy="1271977"/>
          </a:xfrm>
          <a:prstGeom prst="rect">
            <a:avLst/>
          </a:prstGeom>
          <a:solidFill>
            <a:srgbClr val="1D1D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8" name="椭圆 27"/>
          <p:cNvSpPr/>
          <p:nvPr/>
        </p:nvSpPr>
        <p:spPr>
          <a:xfrm>
            <a:off x="687737" y="1122436"/>
            <a:ext cx="3004044" cy="3004044"/>
          </a:xfrm>
          <a:prstGeom prst="ellipse">
            <a:avLst/>
          </a:prstGeom>
          <a:blipFill rotWithShape="1">
            <a:blip r:embed="rId3"/>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nvGrpSpPr>
          <p:cNvPr id="18" name="组合 17"/>
          <p:cNvGrpSpPr/>
          <p:nvPr/>
        </p:nvGrpSpPr>
        <p:grpSpPr>
          <a:xfrm>
            <a:off x="5250300" y="1608395"/>
            <a:ext cx="4854043" cy="1113782"/>
            <a:chOff x="7009827" y="2589892"/>
            <a:chExt cx="4854043" cy="1113782"/>
          </a:xfrm>
        </p:grpSpPr>
        <p:sp>
          <p:nvSpPr>
            <p:cNvPr id="19" name="文本框 18"/>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a:solidFill>
                    <a:schemeClr val="accent1"/>
                  </a:solidFill>
                  <a:cs typeface="+mn-ea"/>
                  <a:sym typeface="+mn-lt"/>
                </a:rPr>
                <a:t>特性</a:t>
              </a:r>
            </a:p>
          </p:txBody>
        </p:sp>
        <p:sp>
          <p:nvSpPr>
            <p:cNvPr id="20" name="直角三角形 19"/>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1" name="文本框 20"/>
            <p:cNvSpPr txBox="1"/>
            <p:nvPr/>
          </p:nvSpPr>
          <p:spPr>
            <a:xfrm>
              <a:off x="7311655" y="3057343"/>
              <a:ext cx="4552215" cy="646331"/>
            </a:xfrm>
            <a:prstGeom prst="rect">
              <a:avLst/>
            </a:prstGeom>
            <a:noFill/>
          </p:spPr>
          <p:txBody>
            <a:bodyPr wrap="square" rtlCol="0">
              <a:spAutoFit/>
            </a:bodyPr>
            <a:lstStyle/>
            <a:p>
              <a:r>
                <a:rPr lang="zh-CN" altLang="en-US" sz="1200" dirty="0"/>
                <a:t>距离相关系数也是介于</a:t>
              </a:r>
              <a:r>
                <a:rPr lang="en-US" altLang="zh-CN" sz="1200" dirty="0"/>
                <a:t>0 </a:t>
              </a:r>
              <a:r>
                <a:rPr lang="zh-CN" altLang="en-US" sz="1200" dirty="0"/>
                <a:t>与</a:t>
              </a:r>
              <a:r>
                <a:rPr lang="en-US" altLang="zh-CN" sz="1200" dirty="0"/>
                <a:t>1 </a:t>
              </a:r>
              <a:r>
                <a:rPr lang="zh-CN" altLang="en-US" sz="1200" dirty="0"/>
                <a:t>之间的统计量。距离相关系数为</a:t>
              </a:r>
              <a:r>
                <a:rPr lang="en-US" altLang="zh-CN" sz="1200" dirty="0"/>
                <a:t>0</a:t>
              </a:r>
              <a:r>
                <a:rPr lang="zh-CN" altLang="en-US" sz="1200" dirty="0"/>
                <a:t>，</a:t>
              </a:r>
              <a:r>
                <a:rPr lang="zh-CN" altLang="en-US" sz="1200" dirty="0" smtClean="0"/>
                <a:t>说明</a:t>
              </a:r>
              <a:r>
                <a:rPr lang="zh-CN" altLang="en-US" sz="1200" dirty="0"/>
                <a:t>两个特征之间相互独立，相反其值越大，说明两个特征之间的相关</a:t>
              </a:r>
              <a:r>
                <a:rPr lang="zh-CN" altLang="en-US" sz="1200" dirty="0" smtClean="0"/>
                <a:t>程度越</a:t>
              </a:r>
              <a:r>
                <a:rPr lang="zh-CN" altLang="en-US" sz="1200" dirty="0"/>
                <a:t>大。</a:t>
              </a:r>
              <a:endParaRPr kumimoji="1" lang="zh-CN" altLang="en-US" sz="1333" kern="0" dirty="0">
                <a:solidFill>
                  <a:srgbClr val="1D1D1D"/>
                </a:solidFill>
                <a:cs typeface="+mn-ea"/>
                <a:sym typeface="+mn-lt"/>
              </a:endParaRPr>
            </a:p>
          </p:txBody>
        </p:sp>
      </p:grpSp>
      <p:sp>
        <p:nvSpPr>
          <p:cNvPr id="24" name="文本框 23"/>
          <p:cNvSpPr txBox="1"/>
          <p:nvPr/>
        </p:nvSpPr>
        <p:spPr>
          <a:xfrm>
            <a:off x="6202426" y="6102331"/>
            <a:ext cx="1597890" cy="308995"/>
          </a:xfrm>
          <a:prstGeom prst="rect">
            <a:avLst/>
          </a:prstGeom>
          <a:noFill/>
        </p:spPr>
        <p:txBody>
          <a:bodyPr wrap="square" rtlCol="0">
            <a:spAutoFit/>
          </a:bodyPr>
          <a:lstStyle/>
          <a:p>
            <a:pPr>
              <a:lnSpc>
                <a:spcPct val="130000"/>
              </a:lnSpc>
              <a:spcBef>
                <a:spcPts val="600"/>
              </a:spcBef>
            </a:pPr>
            <a:r>
              <a:rPr lang="en-US" altLang="zh-CN" sz="1200" kern="0" dirty="0" smtClean="0">
                <a:latin typeface="微软雅黑" panose="020B0503020204020204" pitchFamily="34" charset="-122"/>
                <a:ea typeface="微软雅黑" panose="020B0503020204020204" pitchFamily="34" charset="-122"/>
                <a:cs typeface="+mn-ea"/>
                <a:sym typeface="+mn-lt"/>
              </a:rPr>
              <a:t>Genus</a:t>
            </a:r>
            <a:r>
              <a:rPr lang="zh-CN" altLang="en-US" sz="1200" kern="0" dirty="0" smtClean="0">
                <a:latin typeface="微软雅黑" panose="020B0503020204020204" pitchFamily="34" charset="-122"/>
                <a:ea typeface="微软雅黑" panose="020B0503020204020204" pitchFamily="34" charset="-122"/>
                <a:cs typeface="+mn-ea"/>
                <a:sym typeface="+mn-lt"/>
              </a:rPr>
              <a:t>数据集</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29" name="文本框 28"/>
          <p:cNvSpPr txBox="1"/>
          <p:nvPr/>
        </p:nvSpPr>
        <p:spPr>
          <a:xfrm>
            <a:off x="9648956" y="6088340"/>
            <a:ext cx="1597890" cy="332399"/>
          </a:xfrm>
          <a:prstGeom prst="rect">
            <a:avLst/>
          </a:prstGeom>
          <a:noFill/>
        </p:spPr>
        <p:txBody>
          <a:bodyPr wrap="square" rtlCol="0">
            <a:spAutoFit/>
          </a:bodyPr>
          <a:lstStyle/>
          <a:p>
            <a:pPr>
              <a:lnSpc>
                <a:spcPct val="130000"/>
              </a:lnSpc>
              <a:spcBef>
                <a:spcPts val="600"/>
              </a:spcBef>
            </a:pPr>
            <a:r>
              <a:rPr lang="en-US" altLang="zh-CN" sz="1200" kern="0" dirty="0" err="1" smtClean="0">
                <a:latin typeface="微软雅黑" panose="020B0503020204020204" pitchFamily="34" charset="-122"/>
                <a:ea typeface="微软雅黑" panose="020B0503020204020204" pitchFamily="34" charset="-122"/>
                <a:cs typeface="+mn-ea"/>
                <a:sym typeface="+mn-lt"/>
              </a:rPr>
              <a:t>Otu</a:t>
            </a:r>
            <a:r>
              <a:rPr lang="zh-CN" altLang="en-US" sz="1200" kern="0" dirty="0" smtClean="0">
                <a:latin typeface="微软雅黑" panose="020B0503020204020204" pitchFamily="34" charset="-122"/>
                <a:ea typeface="微软雅黑" panose="020B0503020204020204" pitchFamily="34" charset="-122"/>
                <a:cs typeface="+mn-ea"/>
                <a:sym typeface="+mn-lt"/>
              </a:rPr>
              <a:t>数据集</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32" name="组合 31"/>
          <p:cNvGrpSpPr/>
          <p:nvPr/>
        </p:nvGrpSpPr>
        <p:grpSpPr>
          <a:xfrm>
            <a:off x="6786012" y="2851713"/>
            <a:ext cx="4854043" cy="744450"/>
            <a:chOff x="7009827" y="2589892"/>
            <a:chExt cx="4854043" cy="744450"/>
          </a:xfrm>
        </p:grpSpPr>
        <p:sp>
          <p:nvSpPr>
            <p:cNvPr id="33" name="文本框 32"/>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a:solidFill>
                    <a:schemeClr val="accent1"/>
                  </a:solidFill>
                  <a:cs typeface="+mn-ea"/>
                  <a:sym typeface="+mn-lt"/>
                </a:rPr>
                <a:t>结果</a:t>
              </a:r>
            </a:p>
          </p:txBody>
        </p:sp>
        <p:sp>
          <p:nvSpPr>
            <p:cNvPr id="34" name="直角三角形 33"/>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35" name="文本框 34"/>
            <p:cNvSpPr txBox="1"/>
            <p:nvPr/>
          </p:nvSpPr>
          <p:spPr>
            <a:xfrm>
              <a:off x="7311655" y="3057343"/>
              <a:ext cx="4552215" cy="276999"/>
            </a:xfrm>
            <a:prstGeom prst="rect">
              <a:avLst/>
            </a:prstGeom>
            <a:noFill/>
          </p:spPr>
          <p:txBody>
            <a:bodyPr wrap="square" rtlCol="0">
              <a:spAutoFit/>
            </a:bodyPr>
            <a:lstStyle/>
            <a:p>
              <a:r>
                <a:rPr lang="zh-CN" altLang="en-US" sz="1200" dirty="0" smtClean="0"/>
                <a:t>取阈值</a:t>
              </a:r>
              <a:r>
                <a:rPr lang="en-US" altLang="zh-CN" sz="1200" dirty="0" smtClean="0"/>
                <a:t>0.06</a:t>
              </a:r>
              <a:endParaRPr kumimoji="1" lang="zh-CN" altLang="en-US" sz="1333" kern="0" dirty="0">
                <a:solidFill>
                  <a:srgbClr val="1D1D1D"/>
                </a:solidFill>
                <a:cs typeface="+mn-ea"/>
                <a:sym typeface="+mn-lt"/>
              </a:endParaRPr>
            </a:p>
          </p:txBody>
        </p:sp>
      </p:grpSp>
      <p:grpSp>
        <p:nvGrpSpPr>
          <p:cNvPr id="5" name="组合 4"/>
          <p:cNvGrpSpPr/>
          <p:nvPr/>
        </p:nvGrpSpPr>
        <p:grpSpPr>
          <a:xfrm>
            <a:off x="4768524" y="3659089"/>
            <a:ext cx="7182270" cy="2399847"/>
            <a:chOff x="4509905" y="3805184"/>
            <a:chExt cx="7182270" cy="2399847"/>
          </a:xfrm>
        </p:grpSpPr>
        <p:pic>
          <p:nvPicPr>
            <p:cNvPr id="2" name="图片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09905" y="3805184"/>
              <a:ext cx="3685479" cy="2399847"/>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83635" y="3805644"/>
              <a:ext cx="3608540" cy="2399387"/>
            </a:xfrm>
            <a:prstGeom prst="rect">
              <a:avLst/>
            </a:prstGeom>
          </p:spPr>
        </p:pic>
      </p:grpSp>
    </p:spTree>
    <p:extLst>
      <p:ext uri="{BB962C8B-B14F-4D97-AF65-F5344CB8AC3E}">
        <p14:creationId xmlns:p14="http://schemas.microsoft.com/office/powerpoint/2010/main" val="98073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58991" y="188438"/>
            <a:ext cx="4854043" cy="929116"/>
            <a:chOff x="7009827" y="2589892"/>
            <a:chExt cx="4854043" cy="929116"/>
          </a:xfrm>
        </p:grpSpPr>
        <p:sp>
          <p:nvSpPr>
            <p:cNvPr id="10" name="文本框 9"/>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smtClean="0">
                  <a:solidFill>
                    <a:schemeClr val="accent1"/>
                  </a:solidFill>
                  <a:cs typeface="+mn-ea"/>
                  <a:sym typeface="+mn-lt"/>
                </a:rPr>
                <a:t>介绍</a:t>
              </a:r>
              <a:endParaRPr kumimoji="1" lang="zh-CN" altLang="en-US" sz="2667" b="1" kern="0" dirty="0">
                <a:solidFill>
                  <a:schemeClr val="accent1"/>
                </a:solidFill>
                <a:cs typeface="+mn-ea"/>
                <a:sym typeface="+mn-lt"/>
              </a:endParaRPr>
            </a:p>
          </p:txBody>
        </p:sp>
        <p:sp>
          <p:nvSpPr>
            <p:cNvPr id="11" name="直角三角形 10"/>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12" name="文本框 11"/>
            <p:cNvSpPr txBox="1"/>
            <p:nvPr/>
          </p:nvSpPr>
          <p:spPr>
            <a:xfrm>
              <a:off x="7311655" y="3057343"/>
              <a:ext cx="4552215" cy="461665"/>
            </a:xfrm>
            <a:prstGeom prst="rect">
              <a:avLst/>
            </a:prstGeom>
            <a:noFill/>
          </p:spPr>
          <p:txBody>
            <a:bodyPr wrap="square" rtlCol="0">
              <a:spAutoFit/>
            </a:bodyPr>
            <a:lstStyle/>
            <a:p>
              <a:r>
                <a:rPr lang="en-US" altLang="zh-CN" sz="1200" dirty="0" smtClean="0"/>
                <a:t>XGBOOST</a:t>
              </a:r>
              <a:r>
                <a:rPr lang="zh-CN" altLang="en-US" sz="1200" dirty="0"/>
                <a:t>作为</a:t>
              </a:r>
              <a:r>
                <a:rPr lang="zh-CN" altLang="en-US" sz="1200" dirty="0" smtClean="0"/>
                <a:t>一</a:t>
              </a:r>
              <a:r>
                <a:rPr lang="zh-CN" altLang="en-US" sz="1200" dirty="0"/>
                <a:t>种集成学习</a:t>
              </a:r>
              <a:r>
                <a:rPr lang="zh-CN" altLang="en-US" sz="1200" dirty="0" smtClean="0"/>
                <a:t>算法，是</a:t>
              </a:r>
              <a:r>
                <a:rPr lang="en-US" altLang="zh-CN" sz="1200" dirty="0" smtClean="0"/>
                <a:t>GB</a:t>
              </a:r>
              <a:r>
                <a:rPr lang="zh-CN" altLang="en-US" sz="1200" dirty="0"/>
                <a:t>算法的高效实现</a:t>
              </a:r>
              <a:r>
                <a:rPr lang="zh-CN" altLang="en-US" sz="1200" dirty="0" smtClean="0"/>
                <a:t>，</a:t>
              </a:r>
              <a:r>
                <a:rPr lang="en-US" altLang="zh-CN" sz="1200" dirty="0" smtClean="0"/>
                <a:t>XGBOOST</a:t>
              </a:r>
              <a:r>
                <a:rPr lang="zh-CN" altLang="en-US" sz="1200" dirty="0" smtClean="0"/>
                <a:t>中</a:t>
              </a:r>
              <a:r>
                <a:rPr lang="zh-CN" altLang="en-US" sz="1200" dirty="0"/>
                <a:t>的基学习器除了可以是</a:t>
              </a:r>
              <a:r>
                <a:rPr lang="en-US" altLang="zh-CN" sz="1200" dirty="0" smtClean="0"/>
                <a:t>CART</a:t>
              </a:r>
              <a:r>
                <a:rPr lang="zh-CN" altLang="en-US" sz="1200" dirty="0" smtClean="0"/>
                <a:t>也</a:t>
              </a:r>
              <a:r>
                <a:rPr lang="zh-CN" altLang="en-US" sz="1200" dirty="0"/>
                <a:t>可以是线性</a:t>
              </a:r>
              <a:r>
                <a:rPr lang="zh-CN" altLang="en-US" sz="1200" dirty="0" smtClean="0"/>
                <a:t>分类器。</a:t>
              </a:r>
              <a:endParaRPr kumimoji="1" lang="zh-CN" altLang="en-US" sz="1333" kern="0" dirty="0">
                <a:solidFill>
                  <a:srgbClr val="1D1D1D"/>
                </a:solidFill>
                <a:cs typeface="+mn-ea"/>
                <a:sym typeface="+mn-lt"/>
              </a:endParaRPr>
            </a:p>
          </p:txBody>
        </p:sp>
      </p:grpSp>
      <p:sp>
        <p:nvSpPr>
          <p:cNvPr id="26" name="文本框 25"/>
          <p:cNvSpPr txBox="1"/>
          <p:nvPr/>
        </p:nvSpPr>
        <p:spPr>
          <a:xfrm>
            <a:off x="823033" y="4892348"/>
            <a:ext cx="3240117" cy="652486"/>
          </a:xfrm>
          <a:prstGeom prst="rect">
            <a:avLst/>
          </a:prstGeom>
          <a:noFill/>
        </p:spPr>
        <p:txBody>
          <a:bodyPr wrap="square" rtlCol="0">
            <a:spAutoFit/>
          </a:bodyPr>
          <a:lstStyle/>
          <a:p>
            <a:pPr defTabSz="914309">
              <a:lnSpc>
                <a:spcPct val="130000"/>
              </a:lnSpc>
            </a:pPr>
            <a:r>
              <a:rPr kumimoji="1" lang="en-US" altLang="zh-CN" sz="2800" kern="0" dirty="0" smtClean="0">
                <a:solidFill>
                  <a:srgbClr val="1D1D1D"/>
                </a:solidFill>
                <a:cs typeface="+mn-ea"/>
                <a:sym typeface="+mn-lt"/>
              </a:rPr>
              <a:t>XGBOOST</a:t>
            </a:r>
          </a:p>
        </p:txBody>
      </p:sp>
      <p:sp>
        <p:nvSpPr>
          <p:cNvPr id="27" name="矩形 26"/>
          <p:cNvSpPr/>
          <p:nvPr/>
        </p:nvSpPr>
        <p:spPr>
          <a:xfrm>
            <a:off x="732215" y="4590013"/>
            <a:ext cx="82432" cy="1271977"/>
          </a:xfrm>
          <a:prstGeom prst="rect">
            <a:avLst/>
          </a:prstGeom>
          <a:solidFill>
            <a:srgbClr val="1D1D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8" name="椭圆 27"/>
          <p:cNvSpPr/>
          <p:nvPr/>
        </p:nvSpPr>
        <p:spPr>
          <a:xfrm>
            <a:off x="687737" y="1122436"/>
            <a:ext cx="3004044" cy="3004044"/>
          </a:xfrm>
          <a:prstGeom prst="ellipse">
            <a:avLst/>
          </a:prstGeom>
          <a:blipFill rotWithShape="1">
            <a:blip r:embed="rId3"/>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nvGrpSpPr>
          <p:cNvPr id="18" name="组合 17"/>
          <p:cNvGrpSpPr/>
          <p:nvPr/>
        </p:nvGrpSpPr>
        <p:grpSpPr>
          <a:xfrm>
            <a:off x="5250300" y="1608395"/>
            <a:ext cx="4854043" cy="929116"/>
            <a:chOff x="7009827" y="2589892"/>
            <a:chExt cx="4854043" cy="929116"/>
          </a:xfrm>
        </p:grpSpPr>
        <p:sp>
          <p:nvSpPr>
            <p:cNvPr id="19" name="文本框 18"/>
            <p:cNvSpPr txBox="1"/>
            <p:nvPr/>
          </p:nvSpPr>
          <p:spPr>
            <a:xfrm>
              <a:off x="7311657" y="2589892"/>
              <a:ext cx="1550424" cy="502766"/>
            </a:xfrm>
            <a:prstGeom prst="rect">
              <a:avLst/>
            </a:prstGeom>
            <a:noFill/>
          </p:spPr>
          <p:txBody>
            <a:bodyPr wrap="none" rtlCol="0">
              <a:spAutoFit/>
            </a:bodyPr>
            <a:lstStyle/>
            <a:p>
              <a:pPr defTabSz="914309"/>
              <a:r>
                <a:rPr kumimoji="1" lang="zh-CN" altLang="en-US" sz="2667" b="1" kern="0" dirty="0" smtClean="0">
                  <a:solidFill>
                    <a:schemeClr val="accent1"/>
                  </a:solidFill>
                  <a:cs typeface="+mn-ea"/>
                  <a:sym typeface="+mn-lt"/>
                </a:rPr>
                <a:t>实现方式</a:t>
              </a:r>
              <a:endParaRPr kumimoji="1" lang="zh-CN" altLang="en-US" sz="2667" b="1" kern="0" dirty="0">
                <a:solidFill>
                  <a:schemeClr val="accent1"/>
                </a:solidFill>
                <a:cs typeface="+mn-ea"/>
                <a:sym typeface="+mn-lt"/>
              </a:endParaRPr>
            </a:p>
          </p:txBody>
        </p:sp>
        <p:sp>
          <p:nvSpPr>
            <p:cNvPr id="20" name="直角三角形 19"/>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1" name="文本框 20"/>
            <p:cNvSpPr txBox="1"/>
            <p:nvPr/>
          </p:nvSpPr>
          <p:spPr>
            <a:xfrm>
              <a:off x="7311655" y="3057343"/>
              <a:ext cx="4552215" cy="461665"/>
            </a:xfrm>
            <a:prstGeom prst="rect">
              <a:avLst/>
            </a:prstGeom>
            <a:noFill/>
          </p:spPr>
          <p:txBody>
            <a:bodyPr wrap="square" rtlCol="0">
              <a:spAutoFit/>
            </a:bodyPr>
            <a:lstStyle/>
            <a:p>
              <a:r>
                <a:rPr lang="zh-CN" altLang="en-US" sz="1200" dirty="0" smtClean="0"/>
                <a:t>利用</a:t>
              </a:r>
              <a:r>
                <a:rPr lang="en-US" altLang="zh-CN" sz="1200" dirty="0" smtClean="0"/>
                <a:t>python</a:t>
              </a:r>
              <a:r>
                <a:rPr lang="zh-CN" altLang="en-US" sz="1200" dirty="0" smtClean="0"/>
                <a:t>中的</a:t>
              </a:r>
              <a:r>
                <a:rPr lang="en-US" altLang="zh-CN" sz="1200" dirty="0" smtClean="0"/>
                <a:t>XGBOOST</a:t>
              </a:r>
              <a:r>
                <a:rPr lang="zh-CN" altLang="en-US" sz="1200" dirty="0" smtClean="0"/>
                <a:t>库进行实现，并将每个特征作为分裂节点的次数作为该特征的重要性衡量指标。</a:t>
              </a:r>
              <a:endParaRPr kumimoji="1" lang="zh-CN" altLang="en-US" sz="1333" kern="0" dirty="0">
                <a:solidFill>
                  <a:srgbClr val="1D1D1D"/>
                </a:solidFill>
                <a:cs typeface="+mn-ea"/>
                <a:sym typeface="+mn-lt"/>
              </a:endParaRPr>
            </a:p>
          </p:txBody>
        </p:sp>
      </p:grpSp>
      <p:grpSp>
        <p:nvGrpSpPr>
          <p:cNvPr id="32" name="组合 31"/>
          <p:cNvGrpSpPr/>
          <p:nvPr/>
        </p:nvGrpSpPr>
        <p:grpSpPr>
          <a:xfrm>
            <a:off x="6786012" y="2851713"/>
            <a:ext cx="4854043" cy="744450"/>
            <a:chOff x="7009827" y="2589892"/>
            <a:chExt cx="4854043" cy="744450"/>
          </a:xfrm>
        </p:grpSpPr>
        <p:sp>
          <p:nvSpPr>
            <p:cNvPr id="33" name="文本框 32"/>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a:solidFill>
                    <a:schemeClr val="accent1"/>
                  </a:solidFill>
                  <a:cs typeface="+mn-ea"/>
                  <a:sym typeface="+mn-lt"/>
                </a:rPr>
                <a:t>结果</a:t>
              </a:r>
            </a:p>
          </p:txBody>
        </p:sp>
        <p:sp>
          <p:nvSpPr>
            <p:cNvPr id="34" name="直角三角形 33"/>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35" name="文本框 34"/>
            <p:cNvSpPr txBox="1"/>
            <p:nvPr/>
          </p:nvSpPr>
          <p:spPr>
            <a:xfrm>
              <a:off x="7311655" y="3057343"/>
              <a:ext cx="4552215" cy="276999"/>
            </a:xfrm>
            <a:prstGeom prst="rect">
              <a:avLst/>
            </a:prstGeom>
            <a:noFill/>
          </p:spPr>
          <p:txBody>
            <a:bodyPr wrap="square" rtlCol="0">
              <a:spAutoFit/>
            </a:bodyPr>
            <a:lstStyle/>
            <a:p>
              <a:r>
                <a:rPr lang="zh-CN" altLang="en-US" sz="1200" dirty="0" smtClean="0">
                  <a:sym typeface="+mn-lt"/>
                </a:rPr>
                <a:t>取</a:t>
              </a:r>
              <a:r>
                <a:rPr lang="en-US" altLang="zh-CN" sz="1200" dirty="0" smtClean="0">
                  <a:sym typeface="+mn-lt"/>
                </a:rPr>
                <a:t>20</a:t>
              </a:r>
              <a:r>
                <a:rPr lang="zh-CN" altLang="en-US" sz="1200" dirty="0" smtClean="0">
                  <a:sym typeface="+mn-lt"/>
                </a:rPr>
                <a:t>个特征为例</a:t>
              </a:r>
              <a:endParaRPr kumimoji="1" lang="zh-CN" altLang="en-US" sz="1333" kern="0" dirty="0">
                <a:solidFill>
                  <a:srgbClr val="1D1D1D"/>
                </a:solidFill>
                <a:cs typeface="+mn-ea"/>
                <a:sym typeface="+mn-lt"/>
              </a:endParaRPr>
            </a:p>
          </p:txBody>
        </p:sp>
      </p:grpSp>
      <p:pic>
        <p:nvPicPr>
          <p:cNvPr id="6" name="图片 5"/>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87" y="3526882"/>
            <a:ext cx="4544749" cy="3029832"/>
          </a:xfrm>
          <a:prstGeom prst="rect">
            <a:avLst/>
          </a:prstGeom>
        </p:spPr>
      </p:pic>
    </p:spTree>
    <p:extLst>
      <p:ext uri="{BB962C8B-B14F-4D97-AF65-F5344CB8AC3E}">
        <p14:creationId xmlns:p14="http://schemas.microsoft.com/office/powerpoint/2010/main" val="409277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心圆 1"/>
          <p:cNvSpPr/>
          <p:nvPr/>
        </p:nvSpPr>
        <p:spPr>
          <a:xfrm>
            <a:off x="1402362" y="2575344"/>
            <a:ext cx="3014772" cy="3014772"/>
          </a:xfrm>
          <a:prstGeom prst="donut">
            <a:avLst>
              <a:gd name="adj" fmla="val 386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tx1"/>
              </a:solidFill>
              <a:cs typeface="+mn-ea"/>
              <a:sym typeface="+mn-lt"/>
            </a:endParaRPr>
          </a:p>
        </p:txBody>
      </p:sp>
      <p:sp>
        <p:nvSpPr>
          <p:cNvPr id="3" name="椭圆 2"/>
          <p:cNvSpPr>
            <a:spLocks noChangeAspect="1"/>
          </p:cNvSpPr>
          <p:nvPr/>
        </p:nvSpPr>
        <p:spPr>
          <a:xfrm>
            <a:off x="1286467" y="2535465"/>
            <a:ext cx="959875" cy="959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ysClr val="windowText" lastClr="000000"/>
              </a:solidFill>
              <a:cs typeface="+mn-ea"/>
              <a:sym typeface="+mn-lt"/>
            </a:endParaRPr>
          </a:p>
        </p:txBody>
      </p:sp>
      <p:sp>
        <p:nvSpPr>
          <p:cNvPr id="4" name="椭圆 3"/>
          <p:cNvSpPr>
            <a:spLocks noChangeAspect="1"/>
          </p:cNvSpPr>
          <p:nvPr/>
        </p:nvSpPr>
        <p:spPr>
          <a:xfrm>
            <a:off x="3560591" y="2535465"/>
            <a:ext cx="959875" cy="9598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ysClr val="windowText" lastClr="000000"/>
              </a:solidFill>
              <a:cs typeface="+mn-ea"/>
              <a:sym typeface="+mn-lt"/>
            </a:endParaRPr>
          </a:p>
        </p:txBody>
      </p:sp>
      <p:sp>
        <p:nvSpPr>
          <p:cNvPr id="5" name="椭圆 4"/>
          <p:cNvSpPr>
            <a:spLocks noChangeAspect="1"/>
          </p:cNvSpPr>
          <p:nvPr/>
        </p:nvSpPr>
        <p:spPr>
          <a:xfrm>
            <a:off x="3573152" y="4523454"/>
            <a:ext cx="959875" cy="959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dirty="0">
              <a:solidFill>
                <a:sysClr val="windowText" lastClr="000000"/>
              </a:solidFill>
              <a:cs typeface="+mn-ea"/>
              <a:sym typeface="+mn-lt"/>
            </a:endParaRPr>
          </a:p>
        </p:txBody>
      </p:sp>
      <p:sp>
        <p:nvSpPr>
          <p:cNvPr id="6" name="椭圆 5"/>
          <p:cNvSpPr>
            <a:spLocks noChangeAspect="1"/>
          </p:cNvSpPr>
          <p:nvPr/>
        </p:nvSpPr>
        <p:spPr>
          <a:xfrm>
            <a:off x="1390032" y="4663044"/>
            <a:ext cx="959875" cy="9598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ysClr val="windowText" lastClr="000000"/>
              </a:solidFill>
              <a:cs typeface="+mn-ea"/>
              <a:sym typeface="+mn-lt"/>
            </a:endParaRPr>
          </a:p>
        </p:txBody>
      </p:sp>
      <p:sp>
        <p:nvSpPr>
          <p:cNvPr id="7" name="椭圆 6"/>
          <p:cNvSpPr>
            <a:spLocks noChangeAspect="1"/>
          </p:cNvSpPr>
          <p:nvPr/>
        </p:nvSpPr>
        <p:spPr>
          <a:xfrm>
            <a:off x="2189840" y="3362823"/>
            <a:ext cx="1439813" cy="1439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ysClr val="windowText" lastClr="000000"/>
              </a:solidFill>
              <a:cs typeface="+mn-ea"/>
              <a:sym typeface="+mn-lt"/>
            </a:endParaRPr>
          </a:p>
        </p:txBody>
      </p:sp>
      <p:sp>
        <p:nvSpPr>
          <p:cNvPr id="35" name="椭圆 34"/>
          <p:cNvSpPr>
            <a:spLocks noChangeAspect="1"/>
          </p:cNvSpPr>
          <p:nvPr/>
        </p:nvSpPr>
        <p:spPr>
          <a:xfrm>
            <a:off x="5731382" y="2312029"/>
            <a:ext cx="575925" cy="575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r>
              <a:rPr lang="en-US" altLang="zh-CN" sz="3200" kern="0" dirty="0">
                <a:solidFill>
                  <a:schemeClr val="bg1"/>
                </a:solidFill>
                <a:cs typeface="+mn-ea"/>
                <a:sym typeface="+mn-lt"/>
              </a:rPr>
              <a:t>1</a:t>
            </a:r>
            <a:endParaRPr lang="zh-CN" altLang="en-US" sz="3200" kern="0" dirty="0">
              <a:solidFill>
                <a:schemeClr val="bg1"/>
              </a:solidFill>
              <a:cs typeface="+mn-ea"/>
              <a:sym typeface="+mn-lt"/>
            </a:endParaRPr>
          </a:p>
        </p:txBody>
      </p:sp>
      <p:sp>
        <p:nvSpPr>
          <p:cNvPr id="36" name="椭圆 35"/>
          <p:cNvSpPr>
            <a:spLocks noChangeAspect="1"/>
          </p:cNvSpPr>
          <p:nvPr/>
        </p:nvSpPr>
        <p:spPr>
          <a:xfrm>
            <a:off x="5731382" y="3235052"/>
            <a:ext cx="575925" cy="57592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r>
              <a:rPr lang="en-US" altLang="zh-CN" sz="3200" kern="0" dirty="0">
                <a:solidFill>
                  <a:schemeClr val="bg1"/>
                </a:solidFill>
                <a:cs typeface="+mn-ea"/>
                <a:sym typeface="+mn-lt"/>
              </a:rPr>
              <a:t>2</a:t>
            </a:r>
            <a:endParaRPr lang="zh-CN" altLang="en-US" sz="3200" kern="0" dirty="0">
              <a:solidFill>
                <a:schemeClr val="bg1"/>
              </a:solidFill>
              <a:cs typeface="+mn-ea"/>
              <a:sym typeface="+mn-lt"/>
            </a:endParaRPr>
          </a:p>
        </p:txBody>
      </p:sp>
      <p:sp>
        <p:nvSpPr>
          <p:cNvPr id="37" name="椭圆 36"/>
          <p:cNvSpPr>
            <a:spLocks noChangeAspect="1"/>
          </p:cNvSpPr>
          <p:nvPr/>
        </p:nvSpPr>
        <p:spPr>
          <a:xfrm>
            <a:off x="5731382" y="4158074"/>
            <a:ext cx="575925" cy="575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r>
              <a:rPr lang="en-US" altLang="zh-CN" sz="3200" kern="0" dirty="0">
                <a:solidFill>
                  <a:schemeClr val="bg1"/>
                </a:solidFill>
                <a:cs typeface="+mn-ea"/>
                <a:sym typeface="+mn-lt"/>
              </a:rPr>
              <a:t>3</a:t>
            </a:r>
            <a:endParaRPr lang="zh-CN" altLang="en-US" sz="3200" kern="0" dirty="0">
              <a:solidFill>
                <a:schemeClr val="bg1"/>
              </a:solidFill>
              <a:cs typeface="+mn-ea"/>
              <a:sym typeface="+mn-lt"/>
            </a:endParaRPr>
          </a:p>
        </p:txBody>
      </p:sp>
      <p:sp>
        <p:nvSpPr>
          <p:cNvPr id="38" name="椭圆 37"/>
          <p:cNvSpPr>
            <a:spLocks noChangeAspect="1"/>
          </p:cNvSpPr>
          <p:nvPr/>
        </p:nvSpPr>
        <p:spPr>
          <a:xfrm>
            <a:off x="5731382" y="5081096"/>
            <a:ext cx="575925" cy="57592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r>
              <a:rPr lang="en-US" altLang="zh-CN" sz="3200" kern="0" dirty="0">
                <a:solidFill>
                  <a:schemeClr val="bg1"/>
                </a:solidFill>
                <a:cs typeface="+mn-ea"/>
                <a:sym typeface="+mn-lt"/>
              </a:rPr>
              <a:t>4</a:t>
            </a:r>
            <a:endParaRPr lang="zh-CN" altLang="en-US" sz="3200" kern="0" dirty="0">
              <a:solidFill>
                <a:schemeClr val="bg1"/>
              </a:solidFill>
              <a:cs typeface="+mn-ea"/>
              <a:sym typeface="+mn-lt"/>
            </a:endParaRPr>
          </a:p>
        </p:txBody>
      </p:sp>
      <p:sp>
        <p:nvSpPr>
          <p:cNvPr id="41" name="矩形 40"/>
          <p:cNvSpPr/>
          <p:nvPr/>
        </p:nvSpPr>
        <p:spPr>
          <a:xfrm>
            <a:off x="6451289" y="2397562"/>
            <a:ext cx="4375706" cy="344518"/>
          </a:xfrm>
          <a:prstGeom prst="rect">
            <a:avLst/>
          </a:prstGeom>
        </p:spPr>
        <p:txBody>
          <a:bodyPr wrap="square">
            <a:spAutoFit/>
          </a:bodyPr>
          <a:lstStyle/>
          <a:p>
            <a:pPr defTabSz="914309">
              <a:lnSpc>
                <a:spcPct val="130000"/>
              </a:lnSpc>
            </a:pPr>
            <a:r>
              <a:rPr lang="zh-CN" altLang="en-US" sz="1400" dirty="0"/>
              <a:t>初始特征集合为</a:t>
            </a:r>
            <a:r>
              <a:rPr lang="en-US" altLang="zh-CN" sz="1400" dirty="0"/>
              <a:t>F</a:t>
            </a:r>
            <a:endParaRPr lang="zh-CN" altLang="en-US" sz="1333" kern="0" dirty="0">
              <a:solidFill>
                <a:srgbClr val="404040"/>
              </a:solidFill>
              <a:cs typeface="+mn-ea"/>
              <a:sym typeface="+mn-lt"/>
            </a:endParaRPr>
          </a:p>
        </p:txBody>
      </p:sp>
      <p:sp>
        <p:nvSpPr>
          <p:cNvPr id="44" name="矩形 43"/>
          <p:cNvSpPr/>
          <p:nvPr/>
        </p:nvSpPr>
        <p:spPr>
          <a:xfrm>
            <a:off x="6451289" y="5159577"/>
            <a:ext cx="4375706" cy="652486"/>
          </a:xfrm>
          <a:prstGeom prst="rect">
            <a:avLst/>
          </a:prstGeom>
        </p:spPr>
        <p:txBody>
          <a:bodyPr wrap="square">
            <a:spAutoFit/>
          </a:bodyPr>
          <a:lstStyle/>
          <a:p>
            <a:pPr defTabSz="914309">
              <a:lnSpc>
                <a:spcPct val="130000"/>
              </a:lnSpc>
            </a:pPr>
            <a:r>
              <a:rPr lang="zh-CN" altLang="en-US" sz="1400" dirty="0"/>
              <a:t>根据记录的模型得分选出最优得分对应的集合作为最终</a:t>
            </a:r>
            <a:r>
              <a:rPr lang="zh-CN" altLang="en-US" sz="1400" dirty="0" smtClean="0"/>
              <a:t>特征集合</a:t>
            </a:r>
            <a:r>
              <a:rPr lang="en-US" altLang="zh-CN" sz="1400" i="1" dirty="0"/>
              <a:t>s</a:t>
            </a:r>
            <a:endParaRPr lang="zh-CN" altLang="en-US" sz="1333" kern="0" dirty="0">
              <a:solidFill>
                <a:srgbClr val="404040"/>
              </a:solidFill>
              <a:cs typeface="+mn-ea"/>
              <a:sym typeface="+mn-lt"/>
            </a:endParaRPr>
          </a:p>
        </p:txBody>
      </p:sp>
      <mc:AlternateContent xmlns:mc="http://schemas.openxmlformats.org/markup-compatibility/2006" xmlns:a14="http://schemas.microsoft.com/office/drawing/2010/main">
        <mc:Choice Requires="a14">
          <p:sp>
            <p:nvSpPr>
              <p:cNvPr id="47" name="矩形 46"/>
              <p:cNvSpPr/>
              <p:nvPr/>
            </p:nvSpPr>
            <p:spPr>
              <a:xfrm>
                <a:off x="6451289" y="3318234"/>
                <a:ext cx="4375706" cy="652486"/>
              </a:xfrm>
              <a:prstGeom prst="rect">
                <a:avLst/>
              </a:prstGeom>
            </p:spPr>
            <p:txBody>
              <a:bodyPr wrap="square">
                <a:spAutoFit/>
              </a:bodyPr>
              <a:lstStyle/>
              <a:p>
                <a:pPr defTabSz="914309">
                  <a:lnSpc>
                    <a:spcPct val="130000"/>
                  </a:lnSpc>
                </a:pPr>
                <a:r>
                  <a:rPr lang="zh-CN" altLang="en-US" sz="1400" dirty="0"/>
                  <a:t>选出其中最不重要的</a:t>
                </a:r>
                <a:r>
                  <a:rPr lang="zh-CN" altLang="en-US" sz="1400" dirty="0" smtClean="0"/>
                  <a:t>特征</a:t>
                </a:r>
                <a14:m>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F</m:t>
                        </m:r>
                      </m:e>
                      <m:sub>
                        <m:r>
                          <m:rPr>
                            <m:sty m:val="p"/>
                          </m:rPr>
                          <a:rPr lang="en-US" altLang="zh-CN" sz="1400" i="1" smtClean="0">
                            <a:latin typeface="Cambria Math" panose="02040503050406030204" pitchFamily="18" charset="0"/>
                          </a:rPr>
                          <m:t>i</m:t>
                        </m:r>
                      </m:sub>
                    </m:sSub>
                  </m:oMath>
                </a14:m>
                <a:r>
                  <a:rPr lang="zh-CN" altLang="en-US" sz="1400" dirty="0" smtClean="0"/>
                  <a:t>，并且进行</a:t>
                </a:r>
                <a:r>
                  <a:rPr lang="en-US" altLang="zh-CN" sz="1400" dirty="0" smtClean="0"/>
                  <a:t>5</a:t>
                </a:r>
                <a:r>
                  <a:rPr lang="zh-CN" altLang="en-US" sz="1400" dirty="0" smtClean="0"/>
                  <a:t>折交叉验证记录</a:t>
                </a:r>
                <a:r>
                  <a:rPr lang="zh-CN" altLang="en-US" sz="1400" dirty="0"/>
                  <a:t>此时的模型</a:t>
                </a:r>
                <a:r>
                  <a:rPr lang="zh-CN" altLang="en-US" sz="1400" dirty="0" smtClean="0"/>
                  <a:t>得分</a:t>
                </a:r>
                <a:r>
                  <a:rPr lang="en-US" altLang="zh-CN" sz="1400" i="1" dirty="0"/>
                  <a:t>s</a:t>
                </a:r>
                <a:endParaRPr lang="zh-CN" altLang="en-US" sz="1333" kern="0" dirty="0">
                  <a:solidFill>
                    <a:srgbClr val="404040"/>
                  </a:solidFill>
                  <a:cs typeface="+mn-ea"/>
                  <a:sym typeface="+mn-lt"/>
                </a:endParaRPr>
              </a:p>
            </p:txBody>
          </p:sp>
        </mc:Choice>
        <mc:Fallback xmlns="">
          <p:sp>
            <p:nvSpPr>
              <p:cNvPr id="47" name="矩形 46"/>
              <p:cNvSpPr>
                <a:spLocks noRot="1" noChangeAspect="1" noMove="1" noResize="1" noEditPoints="1" noAdjustHandles="1" noChangeArrowheads="1" noChangeShapeType="1" noTextEdit="1"/>
              </p:cNvSpPr>
              <p:nvPr/>
            </p:nvSpPr>
            <p:spPr>
              <a:xfrm>
                <a:off x="6451289" y="3318234"/>
                <a:ext cx="4375706" cy="652486"/>
              </a:xfrm>
              <a:prstGeom prst="rect">
                <a:avLst/>
              </a:prstGeom>
              <a:blipFill rotWithShape="0">
                <a:blip r:embed="rId3"/>
                <a:stretch>
                  <a:fillRect l="-418" b="-5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6451289" y="4238906"/>
                <a:ext cx="4375706" cy="372410"/>
              </a:xfrm>
              <a:prstGeom prst="rect">
                <a:avLst/>
              </a:prstGeom>
            </p:spPr>
            <p:txBody>
              <a:bodyPr wrap="square">
                <a:spAutoFit/>
              </a:bodyPr>
              <a:lstStyle/>
              <a:p>
                <a:pPr defTabSz="914309">
                  <a:lnSpc>
                    <a:spcPct val="130000"/>
                  </a:lnSpc>
                </a:pPr>
                <a:r>
                  <a:rPr lang="zh-CN" altLang="en-US" sz="1400" dirty="0" smtClean="0"/>
                  <a:t>将特征集合更新为</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𝐹</m:t>
                        </m:r>
                        <m:r>
                          <a:rPr lang="en-US" altLang="zh-CN" sz="1400" b="0" i="1" smtClean="0">
                            <a:latin typeface="Cambria Math" panose="02040503050406030204" pitchFamily="18" charset="0"/>
                          </a:rPr>
                          <m:t>−</m:t>
                        </m:r>
                        <m:r>
                          <m:rPr>
                            <m:sty m:val="p"/>
                          </m:rPr>
                          <a:rPr lang="en-US" altLang="zh-CN" sz="1400" i="1">
                            <a:latin typeface="Cambria Math" panose="02040503050406030204" pitchFamily="18" charset="0"/>
                          </a:rPr>
                          <m:t>F</m:t>
                        </m:r>
                      </m:e>
                      <m:sub>
                        <m:r>
                          <m:rPr>
                            <m:sty m:val="p"/>
                          </m:rPr>
                          <a:rPr lang="en-US" altLang="zh-CN" sz="1400" i="1">
                            <a:latin typeface="Cambria Math" panose="02040503050406030204" pitchFamily="18" charset="0"/>
                          </a:rPr>
                          <m:t>i</m:t>
                        </m:r>
                      </m:sub>
                    </m:sSub>
                  </m:oMath>
                </a14:m>
                <a:r>
                  <a:rPr lang="zh-CN" altLang="en-US" sz="1400" dirty="0"/>
                  <a:t>，跳</a:t>
                </a:r>
                <a:r>
                  <a:rPr lang="zh-CN" altLang="en-US" sz="1400" dirty="0" smtClean="0"/>
                  <a:t>转回</a:t>
                </a:r>
                <a:r>
                  <a:rPr lang="zh-CN" altLang="en-US" sz="1400" dirty="0"/>
                  <a:t>步骤</a:t>
                </a:r>
                <a:r>
                  <a:rPr lang="en-US" altLang="zh-CN" sz="1400" dirty="0" smtClean="0"/>
                  <a:t>2 </a:t>
                </a:r>
                <a:r>
                  <a:rPr lang="zh-CN" altLang="en-US" sz="1400" dirty="0"/>
                  <a:t>直至</a:t>
                </a:r>
                <a14:m>
                  <m:oMath xmlns:m="http://schemas.openxmlformats.org/officeDocument/2006/math">
                    <m:r>
                      <a:rPr lang="en-US" altLang="zh-CN" sz="1400" b="0" i="1" smtClean="0">
                        <a:latin typeface="Cambria Math" panose="02040503050406030204" pitchFamily="18" charset="0"/>
                      </a:rPr>
                      <m:t>𝐹</m:t>
                    </m:r>
                    <m:r>
                      <a:rPr lang="en-US" altLang="zh-CN" sz="1400" b="0" i="1" smtClean="0">
                        <a:latin typeface="Cambria Math" panose="02040503050406030204" pitchFamily="18" charset="0"/>
                      </a:rPr>
                      <m:t>=∅</m:t>
                    </m:r>
                  </m:oMath>
                </a14:m>
                <a:r>
                  <a:rPr lang="en-US" altLang="zh-CN" sz="1400" dirty="0"/>
                  <a:t>.</a:t>
                </a:r>
                <a:endParaRPr lang="zh-CN" altLang="en-US" sz="1333" kern="0" dirty="0">
                  <a:solidFill>
                    <a:srgbClr val="404040"/>
                  </a:solidFill>
                  <a:cs typeface="+mn-ea"/>
                  <a:sym typeface="+mn-lt"/>
                </a:endParaRPr>
              </a:p>
            </p:txBody>
          </p:sp>
        </mc:Choice>
        <mc:Fallback xmlns="">
          <p:sp>
            <p:nvSpPr>
              <p:cNvPr id="50" name="矩形 49"/>
              <p:cNvSpPr>
                <a:spLocks noRot="1" noChangeAspect="1" noMove="1" noResize="1" noEditPoints="1" noAdjustHandles="1" noChangeArrowheads="1" noChangeShapeType="1" noTextEdit="1"/>
              </p:cNvSpPr>
              <p:nvPr/>
            </p:nvSpPr>
            <p:spPr>
              <a:xfrm>
                <a:off x="6451289" y="4238906"/>
                <a:ext cx="4375706" cy="372410"/>
              </a:xfrm>
              <a:prstGeom prst="rect">
                <a:avLst/>
              </a:prstGeom>
              <a:blipFill rotWithShape="0">
                <a:blip r:embed="rId4"/>
                <a:stretch>
                  <a:fillRect l="-418" b="-9836"/>
                </a:stretch>
              </a:blipFill>
            </p:spPr>
            <p:txBody>
              <a:bodyPr/>
              <a:lstStyle/>
              <a:p>
                <a:r>
                  <a:rPr lang="zh-CN" altLang="en-US">
                    <a:noFill/>
                  </a:rPr>
                  <a:t> </a:t>
                </a:r>
              </a:p>
            </p:txBody>
          </p:sp>
        </mc:Fallback>
      </mc:AlternateContent>
      <p:sp>
        <p:nvSpPr>
          <p:cNvPr id="55" name="文本框 54"/>
          <p:cNvSpPr txBox="1"/>
          <p:nvPr/>
        </p:nvSpPr>
        <p:spPr>
          <a:xfrm>
            <a:off x="1957478" y="-3589451"/>
            <a:ext cx="8583554" cy="748890"/>
          </a:xfrm>
          <a:prstGeom prst="rect">
            <a:avLst/>
          </a:prstGeom>
          <a:noFill/>
        </p:spPr>
        <p:txBody>
          <a:bodyPr wrap="square" rtlCol="0">
            <a:spAutoFit/>
          </a:bodyPr>
          <a:lstStyle/>
          <a:p>
            <a:pPr algn="ctr" defTabSz="914309"/>
            <a:r>
              <a:rPr kumimoji="1" lang="zh-CN" altLang="en-US" sz="4267" kern="0" dirty="0">
                <a:solidFill>
                  <a:srgbClr val="F9B616"/>
                </a:solidFill>
                <a:cs typeface="+mn-ea"/>
                <a:sym typeface="+mn-lt"/>
              </a:rPr>
              <a:t>点击此处添加标题</a:t>
            </a:r>
          </a:p>
        </p:txBody>
      </p:sp>
      <p:cxnSp>
        <p:nvCxnSpPr>
          <p:cNvPr id="56" name="直线连接符 55"/>
          <p:cNvCxnSpPr/>
          <p:nvPr/>
        </p:nvCxnSpPr>
        <p:spPr>
          <a:xfrm>
            <a:off x="1210826" y="-2684186"/>
            <a:ext cx="10076860" cy="0"/>
          </a:xfrm>
          <a:prstGeom prst="line">
            <a:avLst/>
          </a:prstGeom>
          <a:ln w="12700" cmpd="sng">
            <a:gradFill flip="none" rotWithShape="1">
              <a:gsLst>
                <a:gs pos="0">
                  <a:schemeClr val="accent1">
                    <a:alpha val="0"/>
                  </a:schemeClr>
                </a:gs>
                <a:gs pos="100000">
                  <a:prstClr val="white">
                    <a:alpha val="0"/>
                  </a:prstClr>
                </a:gs>
                <a:gs pos="50000">
                  <a:schemeClr val="bg1">
                    <a:alpha val="65000"/>
                  </a:schemeClr>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42" name="文本占位符 41"/>
          <p:cNvSpPr>
            <a:spLocks noGrp="1"/>
          </p:cNvSpPr>
          <p:nvPr>
            <p:ph type="body" sz="quarter" idx="14"/>
          </p:nvPr>
        </p:nvSpPr>
        <p:spPr>
          <a:xfrm>
            <a:off x="1941512" y="152400"/>
            <a:ext cx="8308976" cy="738664"/>
          </a:xfrm>
        </p:spPr>
        <p:txBody>
          <a:bodyPr/>
          <a:lstStyle/>
          <a:p>
            <a:r>
              <a:rPr lang="zh-CN" altLang="en-US" dirty="0" smtClean="0"/>
              <a:t>递归</a:t>
            </a:r>
            <a:r>
              <a:rPr lang="en-US" altLang="zh-CN" dirty="0" smtClean="0"/>
              <a:t>XGBOOST</a:t>
            </a:r>
            <a:endParaRPr lang="zh-CN" altLang="en-US" dirty="0"/>
          </a:p>
        </p:txBody>
      </p:sp>
      <p:sp>
        <p:nvSpPr>
          <p:cNvPr id="8" name="文本框 7"/>
          <p:cNvSpPr txBox="1"/>
          <p:nvPr/>
        </p:nvSpPr>
        <p:spPr>
          <a:xfrm>
            <a:off x="2491946" y="3796497"/>
            <a:ext cx="835600" cy="525657"/>
          </a:xfrm>
          <a:prstGeom prst="rect">
            <a:avLst/>
          </a:prstGeom>
          <a:noFill/>
        </p:spPr>
        <p:txBody>
          <a:bodyPr wrap="square" rtlCol="0">
            <a:spAutoFit/>
          </a:bodyPr>
          <a:lstStyle/>
          <a:p>
            <a:pPr algn="ctr">
              <a:lnSpc>
                <a:spcPct val="130000"/>
              </a:lnSpc>
              <a:spcBef>
                <a:spcPts val="600"/>
              </a:spcBef>
            </a:pPr>
            <a:r>
              <a:rPr lang="zh-CN" altLang="en-US" sz="2400" b="1" kern="0" dirty="0" smtClean="0">
                <a:solidFill>
                  <a:schemeClr val="bg1"/>
                </a:solidFill>
                <a:latin typeface="微软雅黑" panose="020B0503020204020204" pitchFamily="34" charset="-122"/>
                <a:ea typeface="微软雅黑" panose="020B0503020204020204" pitchFamily="34" charset="-122"/>
                <a:cs typeface="+mn-ea"/>
                <a:sym typeface="+mn-lt"/>
              </a:rPr>
              <a:t>流程</a:t>
            </a:r>
            <a:endParaRPr lang="zh-CN" altLang="en-US" sz="24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3772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p:cNvSpPr>
            <a:spLocks noGrp="1"/>
          </p:cNvSpPr>
          <p:nvPr>
            <p:ph type="body" sz="quarter" idx="14"/>
          </p:nvPr>
        </p:nvSpPr>
        <p:spPr>
          <a:xfrm>
            <a:off x="1941512" y="152400"/>
            <a:ext cx="8308976" cy="738664"/>
          </a:xfrm>
        </p:spPr>
        <p:txBody>
          <a:bodyPr/>
          <a:lstStyle/>
          <a:p>
            <a:r>
              <a:rPr lang="zh-CN" altLang="en-US" dirty="0" smtClean="0"/>
              <a:t>特征筛选流程</a:t>
            </a:r>
            <a:endParaRPr lang="zh-CN" altLang="en-US" dirty="0"/>
          </a:p>
        </p:txBody>
      </p:sp>
      <p:grpSp>
        <p:nvGrpSpPr>
          <p:cNvPr id="32" name="组合 31"/>
          <p:cNvGrpSpPr/>
          <p:nvPr/>
        </p:nvGrpSpPr>
        <p:grpSpPr>
          <a:xfrm>
            <a:off x="6151471" y="1539939"/>
            <a:ext cx="5058269" cy="4592589"/>
            <a:chOff x="4510319" y="1175061"/>
            <a:chExt cx="6577586" cy="4592589"/>
          </a:xfrm>
        </p:grpSpPr>
        <p:sp>
          <p:nvSpPr>
            <p:cNvPr id="4" name="TextBox 6"/>
            <p:cNvSpPr txBox="1"/>
            <p:nvPr/>
          </p:nvSpPr>
          <p:spPr>
            <a:xfrm>
              <a:off x="4666501" y="3819562"/>
              <a:ext cx="512245" cy="410395"/>
            </a:xfrm>
            <a:prstGeom prst="rect">
              <a:avLst/>
            </a:prstGeom>
            <a:noFill/>
          </p:spPr>
          <p:txBody>
            <a:bodyPr wrap="none" lIns="121883" tIns="60941" rIns="121883" bIns="60941" rtlCol="0">
              <a:spAutoFit/>
            </a:bodyPr>
            <a:lstStyle/>
            <a:p>
              <a:pPr defTabSz="1218808">
                <a:defRPr/>
              </a:pPr>
              <a:r>
                <a:rPr lang="en-US" altLang="zh-CN" sz="1867" kern="0" dirty="0" smtClean="0">
                  <a:solidFill>
                    <a:srgbClr val="FFFFFF"/>
                  </a:solidFill>
                  <a:cs typeface="+mn-ea"/>
                  <a:sym typeface="+mn-lt"/>
                </a:rPr>
                <a:t>88</a:t>
              </a:r>
              <a:endParaRPr lang="en-US" sz="1867" kern="0" dirty="0">
                <a:solidFill>
                  <a:srgbClr val="FFFFFF"/>
                </a:solidFill>
                <a:cs typeface="+mn-ea"/>
                <a:sym typeface="+mn-lt"/>
              </a:endParaRPr>
            </a:p>
          </p:txBody>
        </p:sp>
        <p:sp>
          <p:nvSpPr>
            <p:cNvPr id="7" name="TextBox 9"/>
            <p:cNvSpPr txBox="1"/>
            <p:nvPr/>
          </p:nvSpPr>
          <p:spPr>
            <a:xfrm>
              <a:off x="4666501" y="5357255"/>
              <a:ext cx="512245" cy="410395"/>
            </a:xfrm>
            <a:prstGeom prst="rect">
              <a:avLst/>
            </a:prstGeom>
            <a:noFill/>
          </p:spPr>
          <p:txBody>
            <a:bodyPr wrap="none" lIns="121883" tIns="60941" rIns="121883" bIns="60941" rtlCol="0">
              <a:spAutoFit/>
            </a:bodyPr>
            <a:lstStyle/>
            <a:p>
              <a:pPr defTabSz="1218808">
                <a:defRPr/>
              </a:pPr>
              <a:r>
                <a:rPr lang="en-US" altLang="zh-CN" sz="1867" kern="0" dirty="0" smtClean="0">
                  <a:solidFill>
                    <a:srgbClr val="FFFFFF"/>
                  </a:solidFill>
                  <a:cs typeface="+mn-ea"/>
                  <a:sym typeface="+mn-lt"/>
                </a:rPr>
                <a:t>39</a:t>
              </a:r>
              <a:endParaRPr lang="en-US" sz="1867" kern="0" dirty="0">
                <a:solidFill>
                  <a:srgbClr val="FFFFFF"/>
                </a:solidFill>
                <a:cs typeface="+mn-ea"/>
                <a:sym typeface="+mn-lt"/>
              </a:endParaRPr>
            </a:p>
          </p:txBody>
        </p:sp>
        <p:sp>
          <p:nvSpPr>
            <p:cNvPr id="8" name="TextBox 10"/>
            <p:cNvSpPr txBox="1"/>
            <p:nvPr/>
          </p:nvSpPr>
          <p:spPr>
            <a:xfrm>
              <a:off x="4510319" y="1732117"/>
              <a:ext cx="778344" cy="410395"/>
            </a:xfrm>
            <a:prstGeom prst="rect">
              <a:avLst/>
            </a:prstGeom>
            <a:noFill/>
          </p:spPr>
          <p:txBody>
            <a:bodyPr wrap="none" lIns="121883" tIns="60941" rIns="121883" bIns="60941" rtlCol="0">
              <a:spAutoFit/>
            </a:bodyPr>
            <a:lstStyle/>
            <a:p>
              <a:pPr defTabSz="1218808">
                <a:defRPr/>
              </a:pPr>
              <a:r>
                <a:rPr lang="en-US" altLang="zh-CN" sz="1867" kern="0" dirty="0" smtClean="0">
                  <a:solidFill>
                    <a:srgbClr val="FFFFFF"/>
                  </a:solidFill>
                  <a:cs typeface="+mn-ea"/>
                  <a:sym typeface="+mn-lt"/>
                </a:rPr>
                <a:t>2388</a:t>
              </a:r>
              <a:endParaRPr lang="en-US" sz="1867" kern="0" dirty="0">
                <a:solidFill>
                  <a:srgbClr val="FFFFFF"/>
                </a:solidFill>
                <a:cs typeface="+mn-ea"/>
                <a:sym typeface="+mn-lt"/>
              </a:endParaRPr>
            </a:p>
          </p:txBody>
        </p:sp>
        <p:sp>
          <p:nvSpPr>
            <p:cNvPr id="26" name="矩形 25"/>
            <p:cNvSpPr/>
            <p:nvPr/>
          </p:nvSpPr>
          <p:spPr>
            <a:xfrm>
              <a:off x="5783454" y="1175061"/>
              <a:ext cx="960772" cy="446238"/>
            </a:xfrm>
            <a:prstGeom prst="rect">
              <a:avLst/>
            </a:prstGeom>
            <a:solidFill>
              <a:schemeClr val="accent2"/>
            </a:solidFill>
          </p:spPr>
          <p:txBody>
            <a:bodyPr wrap="square" lIns="121883" tIns="60941" rIns="121883" bIns="60941">
              <a:spAutoFit/>
            </a:bodyPr>
            <a:lstStyle/>
            <a:p>
              <a:pPr algn="ctr" defTabSz="1218808">
                <a:lnSpc>
                  <a:spcPct val="150000"/>
                </a:lnSpc>
                <a:defRPr/>
              </a:pPr>
              <a:r>
                <a:rPr lang="en-US" altLang="zh-CN" sz="1400" b="1" kern="0" dirty="0" smtClean="0">
                  <a:solidFill>
                    <a:srgbClr val="FFFFFF"/>
                  </a:solidFill>
                  <a:cs typeface="+mn-ea"/>
                  <a:sym typeface="+mn-lt"/>
                </a:rPr>
                <a:t>STEP1</a:t>
              </a:r>
              <a:endParaRPr lang="en-US" altLang="zh-CN" sz="1050" b="1" kern="0" dirty="0">
                <a:solidFill>
                  <a:srgbClr val="FFFFFF"/>
                </a:solidFill>
                <a:cs typeface="+mn-ea"/>
                <a:sym typeface="+mn-lt"/>
              </a:endParaRPr>
            </a:p>
          </p:txBody>
        </p:sp>
        <p:grpSp>
          <p:nvGrpSpPr>
            <p:cNvPr id="31" name="组合 30"/>
            <p:cNvGrpSpPr/>
            <p:nvPr/>
          </p:nvGrpSpPr>
          <p:grpSpPr>
            <a:xfrm>
              <a:off x="5328655" y="1927504"/>
              <a:ext cx="5759250" cy="3634949"/>
              <a:chOff x="5328655" y="1927504"/>
              <a:chExt cx="5759250" cy="3634949"/>
            </a:xfrm>
          </p:grpSpPr>
          <p:cxnSp>
            <p:nvCxnSpPr>
              <p:cNvPr id="12" name="直接连接符 15"/>
              <p:cNvCxnSpPr/>
              <p:nvPr/>
            </p:nvCxnSpPr>
            <p:spPr>
              <a:xfrm>
                <a:off x="5328655" y="1927504"/>
                <a:ext cx="5759250" cy="0"/>
              </a:xfrm>
              <a:prstGeom prst="line">
                <a:avLst/>
              </a:prstGeom>
              <a:noFill/>
              <a:ln w="9525" cap="flat" cmpd="sng" algn="ctr">
                <a:solidFill>
                  <a:sysClr val="window" lastClr="FFFFFF">
                    <a:lumMod val="50000"/>
                  </a:sysClr>
                </a:solidFill>
                <a:prstDash val="sysDot"/>
              </a:ln>
              <a:effectLst/>
            </p:spPr>
          </p:cxnSp>
          <p:cxnSp>
            <p:nvCxnSpPr>
              <p:cNvPr id="13" name="直接连接符 16"/>
              <p:cNvCxnSpPr/>
              <p:nvPr/>
            </p:nvCxnSpPr>
            <p:spPr>
              <a:xfrm>
                <a:off x="5328655" y="2446783"/>
                <a:ext cx="5759250" cy="0"/>
              </a:xfrm>
              <a:prstGeom prst="line">
                <a:avLst/>
              </a:prstGeom>
              <a:noFill/>
              <a:ln w="9525" cap="flat" cmpd="sng" algn="ctr">
                <a:solidFill>
                  <a:sysClr val="window" lastClr="FFFFFF">
                    <a:lumMod val="50000"/>
                  </a:sysClr>
                </a:solidFill>
                <a:prstDash val="sysDot"/>
              </a:ln>
              <a:effectLst/>
            </p:spPr>
          </p:cxnSp>
          <p:cxnSp>
            <p:nvCxnSpPr>
              <p:cNvPr id="14" name="直接连接符 17"/>
              <p:cNvCxnSpPr/>
              <p:nvPr/>
            </p:nvCxnSpPr>
            <p:spPr>
              <a:xfrm>
                <a:off x="5328655" y="2966061"/>
                <a:ext cx="5759250" cy="0"/>
              </a:xfrm>
              <a:prstGeom prst="line">
                <a:avLst/>
              </a:prstGeom>
              <a:noFill/>
              <a:ln w="9525" cap="flat" cmpd="sng" algn="ctr">
                <a:solidFill>
                  <a:sysClr val="window" lastClr="FFFFFF">
                    <a:lumMod val="50000"/>
                  </a:sysClr>
                </a:solidFill>
                <a:prstDash val="sysDot"/>
              </a:ln>
              <a:effectLst/>
            </p:spPr>
          </p:cxnSp>
          <p:cxnSp>
            <p:nvCxnSpPr>
              <p:cNvPr id="15" name="直接连接符 18"/>
              <p:cNvCxnSpPr/>
              <p:nvPr/>
            </p:nvCxnSpPr>
            <p:spPr>
              <a:xfrm>
                <a:off x="5328655" y="3488574"/>
                <a:ext cx="5759250" cy="0"/>
              </a:xfrm>
              <a:prstGeom prst="line">
                <a:avLst/>
              </a:prstGeom>
              <a:noFill/>
              <a:ln w="9525" cap="flat" cmpd="sng" algn="ctr">
                <a:solidFill>
                  <a:sysClr val="window" lastClr="FFFFFF">
                    <a:lumMod val="50000"/>
                  </a:sysClr>
                </a:solidFill>
                <a:prstDash val="sysDot"/>
              </a:ln>
              <a:effectLst/>
            </p:spPr>
          </p:cxnSp>
          <p:cxnSp>
            <p:nvCxnSpPr>
              <p:cNvPr id="16" name="直接连接符 19"/>
              <p:cNvCxnSpPr/>
              <p:nvPr/>
            </p:nvCxnSpPr>
            <p:spPr>
              <a:xfrm>
                <a:off x="5328655" y="4004620"/>
                <a:ext cx="5759250" cy="0"/>
              </a:xfrm>
              <a:prstGeom prst="line">
                <a:avLst/>
              </a:prstGeom>
              <a:noFill/>
              <a:ln w="9525" cap="flat" cmpd="sng" algn="ctr">
                <a:solidFill>
                  <a:sysClr val="window" lastClr="FFFFFF">
                    <a:lumMod val="50000"/>
                  </a:sysClr>
                </a:solidFill>
                <a:prstDash val="sysDot"/>
              </a:ln>
              <a:effectLst/>
            </p:spPr>
          </p:cxnSp>
          <p:cxnSp>
            <p:nvCxnSpPr>
              <p:cNvPr id="17" name="直接连接符 20"/>
              <p:cNvCxnSpPr/>
              <p:nvPr/>
            </p:nvCxnSpPr>
            <p:spPr>
              <a:xfrm>
                <a:off x="5328655" y="4523898"/>
                <a:ext cx="5759250" cy="0"/>
              </a:xfrm>
              <a:prstGeom prst="line">
                <a:avLst/>
              </a:prstGeom>
              <a:noFill/>
              <a:ln w="9525" cap="flat" cmpd="sng" algn="ctr">
                <a:solidFill>
                  <a:sysClr val="window" lastClr="FFFFFF">
                    <a:lumMod val="50000"/>
                  </a:sysClr>
                </a:solidFill>
                <a:prstDash val="sysDot"/>
              </a:ln>
              <a:effectLst/>
            </p:spPr>
          </p:cxnSp>
          <p:cxnSp>
            <p:nvCxnSpPr>
              <p:cNvPr id="18" name="直接连接符 21"/>
              <p:cNvCxnSpPr/>
              <p:nvPr/>
            </p:nvCxnSpPr>
            <p:spPr>
              <a:xfrm>
                <a:off x="5328655" y="5043178"/>
                <a:ext cx="5759250" cy="0"/>
              </a:xfrm>
              <a:prstGeom prst="line">
                <a:avLst/>
              </a:prstGeom>
              <a:noFill/>
              <a:ln w="9525" cap="flat" cmpd="sng" algn="ctr">
                <a:solidFill>
                  <a:sysClr val="window" lastClr="FFFFFF">
                    <a:lumMod val="50000"/>
                  </a:sysClr>
                </a:solidFill>
                <a:prstDash val="sysDot"/>
              </a:ln>
              <a:effectLst/>
            </p:spPr>
          </p:cxnSp>
          <p:cxnSp>
            <p:nvCxnSpPr>
              <p:cNvPr id="19" name="直接连接符 22"/>
              <p:cNvCxnSpPr/>
              <p:nvPr/>
            </p:nvCxnSpPr>
            <p:spPr>
              <a:xfrm>
                <a:off x="5328655" y="5562453"/>
                <a:ext cx="5759250" cy="0"/>
              </a:xfrm>
              <a:prstGeom prst="line">
                <a:avLst/>
              </a:prstGeom>
              <a:noFill/>
              <a:ln w="9525" cap="flat" cmpd="sng" algn="ctr">
                <a:solidFill>
                  <a:sysClr val="window" lastClr="FFFFFF">
                    <a:lumMod val="50000"/>
                  </a:sysClr>
                </a:solidFill>
                <a:prstDash val="sysDot"/>
              </a:ln>
              <a:effectLst/>
            </p:spPr>
          </p:cxnSp>
          <p:grpSp>
            <p:nvGrpSpPr>
              <p:cNvPr id="3" name="组合 2"/>
              <p:cNvGrpSpPr/>
              <p:nvPr/>
            </p:nvGrpSpPr>
            <p:grpSpPr>
              <a:xfrm>
                <a:off x="5968750" y="1934206"/>
                <a:ext cx="550888" cy="1559955"/>
                <a:chOff x="5968750" y="1937130"/>
                <a:chExt cx="550888" cy="2077117"/>
              </a:xfrm>
            </p:grpSpPr>
            <p:sp>
              <p:nvSpPr>
                <p:cNvPr id="23" name="五边形 22"/>
                <p:cNvSpPr/>
                <p:nvPr/>
              </p:nvSpPr>
              <p:spPr>
                <a:xfrm rot="5400000">
                  <a:off x="5199092" y="2706788"/>
                  <a:ext cx="2077117" cy="537802"/>
                </a:xfrm>
                <a:prstGeom prst="homePlate">
                  <a:avLst/>
                </a:prstGeom>
                <a:solidFill>
                  <a:schemeClr val="accent2"/>
                </a:solidFill>
                <a:ln w="25400" cap="flat" cmpd="sng" algn="ctr">
                  <a:noFill/>
                  <a:prstDash val="solid"/>
                </a:ln>
                <a:effectLst/>
              </p:spPr>
              <p:txBody>
                <a:bodyPr lIns="121883" tIns="60941" rIns="121883" bIns="60941" rtlCol="0" anchor="ctr"/>
                <a:lstStyle/>
                <a:p>
                  <a:pPr algn="ctr" defTabSz="1218808">
                    <a:defRPr/>
                  </a:pPr>
                  <a:endParaRPr lang="en-US" sz="3200" kern="0">
                    <a:solidFill>
                      <a:srgbClr val="FFFFFF"/>
                    </a:solidFill>
                    <a:cs typeface="+mn-ea"/>
                    <a:sym typeface="+mn-lt"/>
                  </a:endParaRPr>
                </a:p>
              </p:txBody>
            </p:sp>
            <p:sp>
              <p:nvSpPr>
                <p:cNvPr id="2" name="文本框 1"/>
                <p:cNvSpPr txBox="1"/>
                <p:nvPr/>
              </p:nvSpPr>
              <p:spPr>
                <a:xfrm>
                  <a:off x="6094907" y="2248054"/>
                  <a:ext cx="424731" cy="1448220"/>
                </a:xfrm>
                <a:prstGeom prst="rect">
                  <a:avLst/>
                </a:prstGeom>
                <a:noFill/>
              </p:spPr>
              <p:txBody>
                <a:bodyPr vert="eaVert" wrap="square" rtlCol="0">
                  <a:spAutoFit/>
                </a:bodyPr>
                <a:lstStyle/>
                <a:p>
                  <a:pPr>
                    <a:lnSpc>
                      <a:spcPct val="130000"/>
                    </a:lnSpc>
                    <a:spcBef>
                      <a:spcPts val="600"/>
                    </a:spcBef>
                  </a:pPr>
                  <a:r>
                    <a:rPr lang="zh-CN" altLang="en-US" sz="1200" b="1" kern="0" dirty="0" smtClean="0">
                      <a:solidFill>
                        <a:schemeClr val="bg1"/>
                      </a:solidFill>
                      <a:latin typeface="微软雅黑" panose="020B0503020204020204" pitchFamily="34" charset="-122"/>
                      <a:ea typeface="微软雅黑" panose="020B0503020204020204" pitchFamily="34" charset="-122"/>
                      <a:cs typeface="+mn-ea"/>
                      <a:sym typeface="+mn-lt"/>
                    </a:rPr>
                    <a:t>最大信息系数</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8100204" y="2446785"/>
                <a:ext cx="582310" cy="1557845"/>
                <a:chOff x="5992321" y="1925388"/>
                <a:chExt cx="582310" cy="2077117"/>
              </a:xfrm>
            </p:grpSpPr>
            <p:sp>
              <p:nvSpPr>
                <p:cNvPr id="41" name="五边形 40"/>
                <p:cNvSpPr/>
                <p:nvPr/>
              </p:nvSpPr>
              <p:spPr>
                <a:xfrm rot="5400000">
                  <a:off x="5222663" y="2695046"/>
                  <a:ext cx="2077117" cy="537802"/>
                </a:xfrm>
                <a:prstGeom prst="homePlate">
                  <a:avLst/>
                </a:prstGeom>
                <a:solidFill>
                  <a:schemeClr val="accent2"/>
                </a:solidFill>
                <a:ln w="25400" cap="flat" cmpd="sng" algn="ctr">
                  <a:noFill/>
                  <a:prstDash val="solid"/>
                </a:ln>
                <a:effectLst/>
              </p:spPr>
              <p:txBody>
                <a:bodyPr lIns="121883" tIns="60941" rIns="121883" bIns="60941" rtlCol="0" anchor="ctr"/>
                <a:lstStyle/>
                <a:p>
                  <a:pPr algn="ctr" defTabSz="1218808">
                    <a:defRPr/>
                  </a:pPr>
                  <a:endParaRPr lang="en-US" sz="3200" kern="0">
                    <a:solidFill>
                      <a:srgbClr val="FFFFFF"/>
                    </a:solidFill>
                    <a:cs typeface="+mn-ea"/>
                    <a:sym typeface="+mn-lt"/>
                  </a:endParaRPr>
                </a:p>
              </p:txBody>
            </p:sp>
            <p:sp>
              <p:nvSpPr>
                <p:cNvPr id="42" name="文本框 41"/>
                <p:cNvSpPr txBox="1"/>
                <p:nvPr/>
              </p:nvSpPr>
              <p:spPr>
                <a:xfrm>
                  <a:off x="6149900" y="2176341"/>
                  <a:ext cx="424731" cy="1448220"/>
                </a:xfrm>
                <a:prstGeom prst="rect">
                  <a:avLst/>
                </a:prstGeom>
                <a:noFill/>
              </p:spPr>
              <p:txBody>
                <a:bodyPr vert="eaVert" wrap="square" rtlCol="0">
                  <a:spAutoFit/>
                </a:bodyPr>
                <a:lstStyle/>
                <a:p>
                  <a:pPr>
                    <a:lnSpc>
                      <a:spcPct val="130000"/>
                    </a:lnSpc>
                    <a:spcBef>
                      <a:spcPts val="600"/>
                    </a:spcBef>
                  </a:pPr>
                  <a:r>
                    <a:rPr lang="zh-CN" altLang="en-US" sz="1200" b="1" kern="0" dirty="0" smtClean="0">
                      <a:solidFill>
                        <a:schemeClr val="bg1"/>
                      </a:solidFill>
                      <a:latin typeface="微软雅黑" panose="020B0503020204020204" pitchFamily="34" charset="-122"/>
                      <a:ea typeface="微软雅黑" panose="020B0503020204020204" pitchFamily="34" charset="-122"/>
                      <a:cs typeface="+mn-ea"/>
                      <a:sym typeface="+mn-lt"/>
                    </a:rPr>
                    <a:t>距离相关系数</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3" name="组合 42"/>
              <p:cNvGrpSpPr/>
              <p:nvPr/>
            </p:nvGrpSpPr>
            <p:grpSpPr>
              <a:xfrm>
                <a:off x="9812848" y="4004607"/>
                <a:ext cx="594200" cy="1557845"/>
                <a:chOff x="5922117" y="1925386"/>
                <a:chExt cx="594200" cy="2077117"/>
              </a:xfrm>
            </p:grpSpPr>
            <p:sp>
              <p:nvSpPr>
                <p:cNvPr id="44" name="五边形 43"/>
                <p:cNvSpPr/>
                <p:nvPr/>
              </p:nvSpPr>
              <p:spPr>
                <a:xfrm rot="5400000">
                  <a:off x="5152459" y="2695044"/>
                  <a:ext cx="2077117" cy="537802"/>
                </a:xfrm>
                <a:prstGeom prst="homePlate">
                  <a:avLst/>
                </a:prstGeom>
                <a:solidFill>
                  <a:schemeClr val="accent2"/>
                </a:solidFill>
                <a:ln w="25400" cap="flat" cmpd="sng" algn="ctr">
                  <a:noFill/>
                  <a:prstDash val="solid"/>
                </a:ln>
                <a:effectLst/>
              </p:spPr>
              <p:txBody>
                <a:bodyPr lIns="121883" tIns="60941" rIns="121883" bIns="60941" rtlCol="0" anchor="ctr"/>
                <a:lstStyle/>
                <a:p>
                  <a:pPr algn="ctr" defTabSz="1218808">
                    <a:defRPr/>
                  </a:pPr>
                  <a:endParaRPr lang="en-US" sz="3200" kern="0">
                    <a:solidFill>
                      <a:srgbClr val="FFFFFF"/>
                    </a:solidFill>
                    <a:cs typeface="+mn-ea"/>
                    <a:sym typeface="+mn-lt"/>
                  </a:endParaRPr>
                </a:p>
              </p:txBody>
            </p:sp>
            <p:sp>
              <p:nvSpPr>
                <p:cNvPr id="45" name="文本框 44"/>
                <p:cNvSpPr txBox="1"/>
                <p:nvPr/>
              </p:nvSpPr>
              <p:spPr>
                <a:xfrm>
                  <a:off x="6091586" y="2144968"/>
                  <a:ext cx="424731" cy="1637955"/>
                </a:xfrm>
                <a:prstGeom prst="rect">
                  <a:avLst/>
                </a:prstGeom>
                <a:noFill/>
              </p:spPr>
              <p:txBody>
                <a:bodyPr vert="eaVert" wrap="square" rtlCol="0">
                  <a:spAutoFit/>
                </a:bodyPr>
                <a:lstStyle/>
                <a:p>
                  <a:pPr>
                    <a:lnSpc>
                      <a:spcPct val="130000"/>
                    </a:lnSpc>
                    <a:spcBef>
                      <a:spcPts val="600"/>
                    </a:spcBef>
                  </a:pPr>
                  <a:r>
                    <a:rPr lang="zh-CN" altLang="en-US" sz="1200" b="1" kern="0" dirty="0" smtClean="0">
                      <a:solidFill>
                        <a:schemeClr val="bg1"/>
                      </a:solidFill>
                      <a:latin typeface="微软雅黑" panose="020B0503020204020204" pitchFamily="34" charset="-122"/>
                      <a:ea typeface="微软雅黑" panose="020B0503020204020204" pitchFamily="34" charset="-122"/>
                      <a:cs typeface="+mn-ea"/>
                      <a:sym typeface="+mn-lt"/>
                    </a:rPr>
                    <a:t>递归</a:t>
                  </a:r>
                  <a:r>
                    <a:rPr lang="en-US" altLang="zh-CN" sz="1200" b="1" kern="0" dirty="0" smtClean="0">
                      <a:solidFill>
                        <a:schemeClr val="bg1"/>
                      </a:solidFill>
                      <a:latin typeface="微软雅黑" panose="020B0503020204020204" pitchFamily="34" charset="-122"/>
                      <a:ea typeface="微软雅黑" panose="020B0503020204020204" pitchFamily="34" charset="-122"/>
                      <a:cs typeface="+mn-ea"/>
                      <a:sym typeface="+mn-lt"/>
                    </a:rPr>
                    <a:t>XGBOOST</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sp>
          <p:nvSpPr>
            <p:cNvPr id="46" name="矩形 45"/>
            <p:cNvSpPr/>
            <p:nvPr/>
          </p:nvSpPr>
          <p:spPr>
            <a:xfrm>
              <a:off x="7861290" y="1191855"/>
              <a:ext cx="960775" cy="446238"/>
            </a:xfrm>
            <a:prstGeom prst="rect">
              <a:avLst/>
            </a:prstGeom>
            <a:solidFill>
              <a:schemeClr val="accent2"/>
            </a:solidFill>
          </p:spPr>
          <p:txBody>
            <a:bodyPr wrap="square" lIns="121883" tIns="60941" rIns="121883" bIns="60941">
              <a:spAutoFit/>
            </a:bodyPr>
            <a:lstStyle/>
            <a:p>
              <a:pPr algn="ctr" defTabSz="1218808">
                <a:lnSpc>
                  <a:spcPct val="150000"/>
                </a:lnSpc>
                <a:defRPr/>
              </a:pPr>
              <a:r>
                <a:rPr lang="en-US" altLang="zh-CN" sz="1400" b="1" kern="0" dirty="0" smtClean="0">
                  <a:solidFill>
                    <a:srgbClr val="FFFFFF"/>
                  </a:solidFill>
                  <a:cs typeface="+mn-ea"/>
                  <a:sym typeface="+mn-lt"/>
                </a:rPr>
                <a:t>STEP2</a:t>
              </a:r>
              <a:endParaRPr lang="en-US" altLang="zh-CN" sz="1050" b="1" kern="0" dirty="0">
                <a:solidFill>
                  <a:srgbClr val="FFFFFF"/>
                </a:solidFill>
                <a:cs typeface="+mn-ea"/>
                <a:sym typeface="+mn-lt"/>
              </a:endParaRPr>
            </a:p>
          </p:txBody>
        </p:sp>
        <p:sp>
          <p:nvSpPr>
            <p:cNvPr id="47" name="矩形 46"/>
            <p:cNvSpPr/>
            <p:nvPr/>
          </p:nvSpPr>
          <p:spPr>
            <a:xfrm>
              <a:off x="9674184" y="1180602"/>
              <a:ext cx="985505" cy="446238"/>
            </a:xfrm>
            <a:prstGeom prst="rect">
              <a:avLst/>
            </a:prstGeom>
            <a:solidFill>
              <a:schemeClr val="accent2"/>
            </a:solidFill>
          </p:spPr>
          <p:txBody>
            <a:bodyPr wrap="square" lIns="121883" tIns="60941" rIns="121883" bIns="60941">
              <a:spAutoFit/>
            </a:bodyPr>
            <a:lstStyle/>
            <a:p>
              <a:pPr algn="ctr" defTabSz="1218808">
                <a:lnSpc>
                  <a:spcPct val="150000"/>
                </a:lnSpc>
                <a:defRPr/>
              </a:pPr>
              <a:r>
                <a:rPr lang="en-US" altLang="zh-CN" sz="1400" b="1" kern="0" dirty="0" smtClean="0">
                  <a:solidFill>
                    <a:srgbClr val="FFFFFF"/>
                  </a:solidFill>
                  <a:cs typeface="+mn-ea"/>
                  <a:sym typeface="+mn-lt"/>
                </a:rPr>
                <a:t>STEP3</a:t>
              </a:r>
              <a:endParaRPr lang="en-US" altLang="zh-CN" sz="1050" b="1" kern="0" dirty="0">
                <a:solidFill>
                  <a:srgbClr val="FFFFFF"/>
                </a:solidFill>
                <a:cs typeface="+mn-ea"/>
                <a:sym typeface="+mn-lt"/>
              </a:endParaRPr>
            </a:p>
          </p:txBody>
        </p:sp>
      </p:grpSp>
      <p:sp>
        <p:nvSpPr>
          <p:cNvPr id="30" name="文本框 29"/>
          <p:cNvSpPr txBox="1"/>
          <p:nvPr/>
        </p:nvSpPr>
        <p:spPr>
          <a:xfrm>
            <a:off x="5463733" y="3313721"/>
            <a:ext cx="744819" cy="3020291"/>
          </a:xfrm>
          <a:prstGeom prst="rect">
            <a:avLst/>
          </a:prstGeom>
          <a:noFill/>
        </p:spPr>
        <p:txBody>
          <a:bodyPr vert="eaVert" wrap="square" rtlCol="0">
            <a:spAutoFit/>
          </a:bodyPr>
          <a:lstStyle/>
          <a:p>
            <a:pPr>
              <a:lnSpc>
                <a:spcPct val="130000"/>
              </a:lnSpc>
              <a:spcBef>
                <a:spcPts val="600"/>
              </a:spcBef>
            </a:pPr>
            <a:r>
              <a:rPr lang="zh-CN" altLang="en-US" sz="2800" b="1" kern="0" dirty="0" smtClean="0">
                <a:solidFill>
                  <a:schemeClr val="bg1"/>
                </a:solidFill>
                <a:latin typeface="微软雅黑" panose="020B0503020204020204" pitchFamily="34" charset="-122"/>
                <a:ea typeface="微软雅黑" panose="020B0503020204020204" pitchFamily="34" charset="-122"/>
                <a:cs typeface="+mn-ea"/>
                <a:sym typeface="+mn-lt"/>
              </a:rPr>
              <a:t>特征数</a:t>
            </a:r>
            <a:endParaRPr lang="zh-CN" altLang="en-US" sz="2800" b="1" kern="0" dirty="0">
              <a:solidFill>
                <a:schemeClr val="bg1"/>
              </a:solidFill>
              <a:latin typeface="微软雅黑" panose="020B0503020204020204" pitchFamily="34" charset="-122"/>
              <a:ea typeface="微软雅黑" panose="020B0503020204020204" pitchFamily="34" charset="-122"/>
              <a:cs typeface="+mn-ea"/>
              <a:sym typeface="+mn-lt"/>
            </a:endParaRPr>
          </a:p>
        </p:txBody>
      </p:sp>
      <p:graphicFrame>
        <p:nvGraphicFramePr>
          <p:cNvPr id="33" name="表格 32"/>
          <p:cNvGraphicFramePr>
            <a:graphicFrameLocks noGrp="1"/>
          </p:cNvGraphicFramePr>
          <p:nvPr>
            <p:extLst>
              <p:ext uri="{D42A27DB-BD31-4B8C-83A1-F6EECF244321}">
                <p14:modId xmlns:p14="http://schemas.microsoft.com/office/powerpoint/2010/main" val="4024225992"/>
              </p:ext>
            </p:extLst>
          </p:nvPr>
        </p:nvGraphicFramePr>
        <p:xfrm>
          <a:off x="544944" y="2084657"/>
          <a:ext cx="4803507" cy="2449515"/>
        </p:xfrm>
        <a:graphic>
          <a:graphicData uri="http://schemas.openxmlformats.org/drawingml/2006/table">
            <a:tbl>
              <a:tblPr firstRow="1" bandRow="1">
                <a:tableStyleId>{5C22544A-7EE6-4342-B048-85BDC9FD1C3A}</a:tableStyleId>
              </a:tblPr>
              <a:tblGrid>
                <a:gridCol w="1601169"/>
                <a:gridCol w="1601169"/>
                <a:gridCol w="1601169"/>
              </a:tblGrid>
              <a:tr h="577111">
                <a:tc gridSpan="3">
                  <a:txBody>
                    <a:bodyPr/>
                    <a:lstStyle/>
                    <a:p>
                      <a:pPr algn="ctr"/>
                      <a:r>
                        <a:rPr lang="zh-CN" altLang="en-US" dirty="0" smtClean="0"/>
                        <a:t>重要特征列举</a:t>
                      </a:r>
                      <a:endParaRPr lang="zh-CN" altLang="en-US" dirty="0"/>
                    </a:p>
                  </a:txBody>
                  <a:tcPr>
                    <a:solidFill>
                      <a:schemeClr val="tx2">
                        <a:lumMod val="50000"/>
                        <a:lumOff val="50000"/>
                      </a:schemeClr>
                    </a:solidFill>
                  </a:tcPr>
                </a:tc>
                <a:tc hMerge="1">
                  <a:txBody>
                    <a:bodyPr/>
                    <a:lstStyle/>
                    <a:p>
                      <a:endParaRPr lang="zh-CN" altLang="en-US" dirty="0"/>
                    </a:p>
                  </a:txBody>
                  <a:tcPr/>
                </a:tc>
                <a:tc hMerge="1">
                  <a:txBody>
                    <a:bodyPr/>
                    <a:lstStyle/>
                    <a:p>
                      <a:endParaRPr lang="zh-CN" altLang="en-US" dirty="0"/>
                    </a:p>
                  </a:txBody>
                  <a:tcPr/>
                </a:tc>
              </a:tr>
              <a:tr h="468101">
                <a:tc>
                  <a:txBody>
                    <a:bodyPr/>
                    <a:lstStyle/>
                    <a:p>
                      <a:pPr algn="ctr"/>
                      <a:r>
                        <a:rPr lang="en-US" altLang="zh-CN" sz="1400" b="1" dirty="0" err="1" smtClean="0"/>
                        <a:t>Alistipes</a:t>
                      </a:r>
                      <a:endParaRPr lang="zh-CN" altLang="en-US" sz="1400" b="1" dirty="0"/>
                    </a:p>
                  </a:txBody>
                  <a:tcPr/>
                </a:tc>
                <a:tc>
                  <a:txBody>
                    <a:bodyPr/>
                    <a:lstStyle/>
                    <a:p>
                      <a:pPr algn="ctr"/>
                      <a:r>
                        <a:rPr lang="en-US" altLang="zh-CN" sz="1400" b="1" i="0" u="none" strike="noStrike" kern="1200" baseline="0" dirty="0" err="1" smtClean="0">
                          <a:solidFill>
                            <a:schemeClr val="dk1"/>
                          </a:solidFill>
                          <a:latin typeface="+mn-lt"/>
                          <a:ea typeface="+mn-ea"/>
                          <a:cs typeface="+mn-cs"/>
                        </a:rPr>
                        <a:t>Anaerostipes</a:t>
                      </a:r>
                      <a:endParaRPr lang="zh-CN" altLang="en-US" sz="900" b="1" dirty="0"/>
                    </a:p>
                  </a:txBody>
                  <a:tcPr/>
                </a:tc>
                <a:tc>
                  <a:txBody>
                    <a:bodyPr/>
                    <a:lstStyle/>
                    <a:p>
                      <a:pPr algn="ctr"/>
                      <a:r>
                        <a:rPr lang="en-US" altLang="zh-CN" sz="1400" b="1" i="0" u="none" strike="noStrike" kern="1200" baseline="0" dirty="0" err="1" smtClean="0">
                          <a:solidFill>
                            <a:schemeClr val="dk1"/>
                          </a:solidFill>
                          <a:latin typeface="+mn-lt"/>
                          <a:ea typeface="+mn-ea"/>
                          <a:cs typeface="+mn-cs"/>
                        </a:rPr>
                        <a:t>Blautia</a:t>
                      </a:r>
                      <a:endParaRPr lang="zh-CN" altLang="en-US" sz="1400" b="1" dirty="0"/>
                    </a:p>
                  </a:txBody>
                  <a:tcPr/>
                </a:tc>
              </a:tr>
              <a:tr h="468101">
                <a:tc>
                  <a:txBody>
                    <a:bodyPr/>
                    <a:lstStyle/>
                    <a:p>
                      <a:pPr algn="ctr"/>
                      <a:r>
                        <a:rPr lang="en-US" altLang="zh-CN" sz="1400" b="1" i="0" u="none" strike="noStrike" kern="1200" baseline="0" dirty="0" err="1" smtClean="0">
                          <a:solidFill>
                            <a:schemeClr val="dk1"/>
                          </a:solidFill>
                          <a:latin typeface="+mn-lt"/>
                          <a:ea typeface="+mn-ea"/>
                          <a:cs typeface="+mn-cs"/>
                        </a:rPr>
                        <a:t>Granulicatella</a:t>
                      </a:r>
                      <a:endParaRPr lang="zh-CN" altLang="en-US" sz="1400" b="1" dirty="0"/>
                    </a:p>
                  </a:txBody>
                  <a:tcPr/>
                </a:tc>
                <a:tc>
                  <a:txBody>
                    <a:bodyPr/>
                    <a:lstStyle/>
                    <a:p>
                      <a:pPr algn="ctr"/>
                      <a:r>
                        <a:rPr lang="en-US" altLang="zh-CN" sz="1400" b="1" i="0" u="none" strike="noStrike" kern="1200" baseline="0" dirty="0" smtClean="0">
                          <a:solidFill>
                            <a:schemeClr val="dk1"/>
                          </a:solidFill>
                          <a:latin typeface="+mn-lt"/>
                          <a:ea typeface="+mn-ea"/>
                          <a:cs typeface="+mn-cs"/>
                        </a:rPr>
                        <a:t>Otu67</a:t>
                      </a:r>
                      <a:endParaRPr lang="zh-CN" altLang="en-US" sz="1400" b="1" dirty="0"/>
                    </a:p>
                  </a:txBody>
                  <a:tcPr/>
                </a:tc>
                <a:tc>
                  <a:txBody>
                    <a:bodyPr/>
                    <a:lstStyle/>
                    <a:p>
                      <a:pPr algn="ctr"/>
                      <a:r>
                        <a:rPr lang="en-US" altLang="zh-CN" sz="1400" b="1" i="0" u="none" strike="noStrike" kern="1200" baseline="0" dirty="0" smtClean="0">
                          <a:solidFill>
                            <a:schemeClr val="dk1"/>
                          </a:solidFill>
                          <a:latin typeface="+mn-lt"/>
                          <a:ea typeface="+mn-ea"/>
                          <a:cs typeface="+mn-cs"/>
                        </a:rPr>
                        <a:t>Otu80</a:t>
                      </a:r>
                      <a:endParaRPr lang="zh-CN" altLang="en-US" sz="1400" b="1" dirty="0"/>
                    </a:p>
                  </a:txBody>
                  <a:tcPr/>
                </a:tc>
              </a:tr>
              <a:tr h="468101">
                <a:tc>
                  <a:txBody>
                    <a:bodyPr/>
                    <a:lstStyle/>
                    <a:p>
                      <a:pPr algn="ctr"/>
                      <a:r>
                        <a:rPr lang="en-US" altLang="zh-CN" sz="1400" b="1" i="0" u="none" strike="noStrike" kern="1200" baseline="0" dirty="0" smtClean="0">
                          <a:solidFill>
                            <a:schemeClr val="dk1"/>
                          </a:solidFill>
                          <a:latin typeface="+mn-lt"/>
                          <a:ea typeface="+mn-ea"/>
                          <a:cs typeface="+mn-cs"/>
                        </a:rPr>
                        <a:t>Salmonella</a:t>
                      </a:r>
                      <a:endParaRPr lang="zh-CN" altLang="en-US" sz="1400" b="1" dirty="0"/>
                    </a:p>
                  </a:txBody>
                  <a:tcPr/>
                </a:tc>
                <a:tc>
                  <a:txBody>
                    <a:bodyPr/>
                    <a:lstStyle/>
                    <a:p>
                      <a:pPr algn="ctr"/>
                      <a:r>
                        <a:rPr lang="en-US" altLang="zh-CN" sz="1400" b="1" i="0" u="none" strike="noStrike" kern="1200" baseline="0" dirty="0" err="1" smtClean="0">
                          <a:solidFill>
                            <a:schemeClr val="dk1"/>
                          </a:solidFill>
                          <a:latin typeface="+mn-lt"/>
                          <a:ea typeface="+mn-ea"/>
                          <a:cs typeface="+mn-cs"/>
                        </a:rPr>
                        <a:t>Turicibacter</a:t>
                      </a:r>
                      <a:endParaRPr lang="zh-CN" altLang="en-US" sz="1400" b="1" dirty="0"/>
                    </a:p>
                  </a:txBody>
                  <a:tcPr/>
                </a:tc>
                <a:tc>
                  <a:txBody>
                    <a:bodyPr/>
                    <a:lstStyle/>
                    <a:p>
                      <a:pPr algn="ctr"/>
                      <a:r>
                        <a:rPr lang="en-US" altLang="zh-CN" sz="1400" b="1" i="0" u="none" strike="noStrike" kern="1200" baseline="0" dirty="0" smtClean="0">
                          <a:solidFill>
                            <a:schemeClr val="dk1"/>
                          </a:solidFill>
                          <a:latin typeface="+mn-lt"/>
                          <a:ea typeface="+mn-ea"/>
                          <a:cs typeface="+mn-cs"/>
                        </a:rPr>
                        <a:t>Otu8</a:t>
                      </a:r>
                      <a:endParaRPr lang="zh-CN" altLang="en-US" sz="1400" b="1" dirty="0"/>
                    </a:p>
                  </a:txBody>
                  <a:tcPr/>
                </a:tc>
              </a:tr>
              <a:tr h="468101">
                <a:tc>
                  <a:txBody>
                    <a:bodyPr/>
                    <a:lstStyle/>
                    <a:p>
                      <a:pPr algn="ctr"/>
                      <a:r>
                        <a:rPr lang="en-US" altLang="zh-CN" sz="1400" b="1" i="0" u="none" strike="noStrike" kern="1200" baseline="0" dirty="0" smtClean="0">
                          <a:solidFill>
                            <a:schemeClr val="dk1"/>
                          </a:solidFill>
                          <a:latin typeface="+mn-lt"/>
                          <a:ea typeface="+mn-ea"/>
                          <a:cs typeface="+mn-cs"/>
                        </a:rPr>
                        <a:t>Otu80</a:t>
                      </a:r>
                      <a:endParaRPr lang="zh-CN" altLang="en-US" sz="1400" b="1" dirty="0"/>
                    </a:p>
                  </a:txBody>
                  <a:tcPr/>
                </a:tc>
                <a:tc>
                  <a:txBody>
                    <a:bodyPr/>
                    <a:lstStyle/>
                    <a:p>
                      <a:pPr algn="ctr"/>
                      <a:r>
                        <a:rPr lang="en-US" altLang="zh-CN" sz="1400" b="1" i="0" u="none" strike="noStrike" kern="1200" baseline="0" dirty="0" smtClean="0">
                          <a:solidFill>
                            <a:schemeClr val="dk1"/>
                          </a:solidFill>
                          <a:latin typeface="+mn-lt"/>
                          <a:ea typeface="+mn-ea"/>
                          <a:cs typeface="+mn-cs"/>
                        </a:rPr>
                        <a:t>Otu102</a:t>
                      </a:r>
                      <a:endParaRPr lang="zh-CN" altLang="en-US" sz="1400" b="1" dirty="0"/>
                    </a:p>
                  </a:txBody>
                  <a:tcPr/>
                </a:tc>
                <a:tc>
                  <a:txBody>
                    <a:bodyPr/>
                    <a:lstStyle/>
                    <a:p>
                      <a:pPr algn="ctr"/>
                      <a:r>
                        <a:rPr lang="en-US" altLang="zh-CN" sz="1400" b="1" i="0" u="none" strike="noStrike" kern="1200" baseline="0" dirty="0" smtClean="0">
                          <a:solidFill>
                            <a:schemeClr val="dk1"/>
                          </a:solidFill>
                          <a:latin typeface="+mn-lt"/>
                          <a:ea typeface="+mn-ea"/>
                          <a:cs typeface="+mn-cs"/>
                        </a:rPr>
                        <a:t>Otu99</a:t>
                      </a:r>
                      <a:endParaRPr lang="zh-CN" altLang="en-US" sz="1400" b="1" dirty="0"/>
                    </a:p>
                  </a:txBody>
                  <a:tcPr/>
                </a:tc>
              </a:tr>
            </a:tbl>
          </a:graphicData>
        </a:graphic>
      </p:graphicFrame>
      <p:sp>
        <p:nvSpPr>
          <p:cNvPr id="5" name="文本框 4"/>
          <p:cNvSpPr txBox="1"/>
          <p:nvPr/>
        </p:nvSpPr>
        <p:spPr>
          <a:xfrm>
            <a:off x="1676817" y="5129397"/>
            <a:ext cx="2539759" cy="412421"/>
          </a:xfrm>
          <a:prstGeom prst="rect">
            <a:avLst/>
          </a:prstGeom>
          <a:noFill/>
        </p:spPr>
        <p:txBody>
          <a:bodyPr wrap="square" rtlCol="0">
            <a:spAutoFit/>
          </a:bodyPr>
          <a:lstStyle/>
          <a:p>
            <a:pPr>
              <a:lnSpc>
                <a:spcPct val="130000"/>
              </a:lnSpc>
              <a:spcBef>
                <a:spcPts val="600"/>
              </a:spcBef>
            </a:pPr>
            <a:r>
              <a:rPr lang="zh-CN" altLang="en-US" sz="1600" b="1" kern="0" dirty="0" smtClean="0">
                <a:solidFill>
                  <a:schemeClr val="bg1"/>
                </a:solidFill>
                <a:latin typeface="微软雅黑" panose="020B0503020204020204" pitchFamily="34" charset="-122"/>
                <a:ea typeface="微软雅黑" panose="020B0503020204020204" pitchFamily="34" charset="-122"/>
                <a:cs typeface="+mn-ea"/>
                <a:sym typeface="+mn-lt"/>
              </a:rPr>
              <a:t>使用两种统计量的合理性</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0600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4</a:t>
            </a:r>
            <a:endParaRPr lang="zh-CN" altLang="en-US" dirty="0"/>
          </a:p>
        </p:txBody>
      </p:sp>
      <p:sp>
        <p:nvSpPr>
          <p:cNvPr id="4" name="文本占位符 3"/>
          <p:cNvSpPr>
            <a:spLocks noGrp="1"/>
          </p:cNvSpPr>
          <p:nvPr>
            <p:ph type="body" sz="quarter" idx="14"/>
          </p:nvPr>
        </p:nvSpPr>
        <p:spPr>
          <a:xfrm>
            <a:off x="2970213" y="4288597"/>
            <a:ext cx="6253163" cy="1077218"/>
          </a:xfrm>
        </p:spPr>
        <p:txBody>
          <a:bodyPr/>
          <a:lstStyle/>
          <a:p>
            <a:r>
              <a:rPr lang="zh-CN" altLang="en-US" dirty="0" smtClean="0"/>
              <a:t>模型建立及比较</a:t>
            </a:r>
            <a:endParaRPr lang="zh-CN" altLang="en-US" dirty="0"/>
          </a:p>
        </p:txBody>
      </p:sp>
    </p:spTree>
    <p:extLst>
      <p:ext uri="{BB962C8B-B14F-4D97-AF65-F5344CB8AC3E}">
        <p14:creationId xmlns:p14="http://schemas.microsoft.com/office/powerpoint/2010/main" val="412118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a:off x="1344091" y="3557892"/>
            <a:ext cx="2207958" cy="287995"/>
          </a:xfrm>
          <a:prstGeom prst="chevron">
            <a:avLst/>
          </a:prstGeom>
          <a:solidFill>
            <a:schemeClr val="bg1"/>
          </a:solidFill>
          <a:ln w="25400" cap="flat" cmpd="sng" algn="ctr">
            <a:noFill/>
            <a:prstDash val="solid"/>
          </a:ln>
          <a:effectLst/>
        </p:spPr>
        <p:txBody>
          <a:bodyPr rtlCol="0" anchor="ctr"/>
          <a:lstStyle/>
          <a:p>
            <a:pPr algn="ctr" defTabSz="1219048">
              <a:defRPr/>
            </a:pPr>
            <a:endParaRPr lang="zh-CN" altLang="en-US" kern="0">
              <a:solidFill>
                <a:sysClr val="windowText" lastClr="000000"/>
              </a:solidFill>
              <a:cs typeface="+mn-ea"/>
              <a:sym typeface="+mn-lt"/>
            </a:endParaRPr>
          </a:p>
        </p:txBody>
      </p:sp>
      <p:sp>
        <p:nvSpPr>
          <p:cNvPr id="3" name="燕尾形 2"/>
          <p:cNvSpPr/>
          <p:nvPr/>
        </p:nvSpPr>
        <p:spPr>
          <a:xfrm>
            <a:off x="3792044" y="3557892"/>
            <a:ext cx="2207958" cy="287995"/>
          </a:xfrm>
          <a:prstGeom prst="chevron">
            <a:avLst/>
          </a:prstGeom>
          <a:solidFill>
            <a:schemeClr val="tx1">
              <a:lumMod val="85000"/>
              <a:lumOff val="15000"/>
            </a:schemeClr>
          </a:solidFill>
          <a:ln w="25400" cap="flat" cmpd="sng" algn="ctr">
            <a:noFill/>
            <a:prstDash val="solid"/>
          </a:ln>
          <a:effectLst/>
        </p:spPr>
        <p:txBody>
          <a:bodyPr rtlCol="0" anchor="ctr"/>
          <a:lstStyle/>
          <a:p>
            <a:pPr algn="ctr" defTabSz="1219048">
              <a:defRPr/>
            </a:pPr>
            <a:endParaRPr lang="zh-CN" altLang="en-US" kern="0">
              <a:solidFill>
                <a:sysClr val="windowText" lastClr="000000"/>
              </a:solidFill>
              <a:cs typeface="+mn-ea"/>
              <a:sym typeface="+mn-lt"/>
            </a:endParaRPr>
          </a:p>
        </p:txBody>
      </p:sp>
      <p:sp>
        <p:nvSpPr>
          <p:cNvPr id="4" name="燕尾形 3"/>
          <p:cNvSpPr/>
          <p:nvPr/>
        </p:nvSpPr>
        <p:spPr>
          <a:xfrm>
            <a:off x="6260099" y="3557892"/>
            <a:ext cx="2207958" cy="287995"/>
          </a:xfrm>
          <a:prstGeom prst="chevron">
            <a:avLst/>
          </a:prstGeom>
          <a:solidFill>
            <a:schemeClr val="bg1"/>
          </a:solidFill>
          <a:ln w="25400" cap="flat" cmpd="sng" algn="ctr">
            <a:noFill/>
            <a:prstDash val="solid"/>
          </a:ln>
          <a:effectLst/>
        </p:spPr>
        <p:txBody>
          <a:bodyPr rtlCol="0" anchor="ctr"/>
          <a:lstStyle/>
          <a:p>
            <a:pPr algn="ctr" defTabSz="1219048">
              <a:defRPr/>
            </a:pPr>
            <a:endParaRPr lang="zh-CN" altLang="en-US" kern="0">
              <a:solidFill>
                <a:sysClr val="windowText" lastClr="000000"/>
              </a:solidFill>
              <a:cs typeface="+mn-ea"/>
              <a:sym typeface="+mn-lt"/>
            </a:endParaRPr>
          </a:p>
        </p:txBody>
      </p:sp>
      <p:sp>
        <p:nvSpPr>
          <p:cNvPr id="5" name="燕尾形 4"/>
          <p:cNvSpPr/>
          <p:nvPr/>
        </p:nvSpPr>
        <p:spPr>
          <a:xfrm>
            <a:off x="8728154" y="3557892"/>
            <a:ext cx="2207958" cy="287995"/>
          </a:xfrm>
          <a:prstGeom prst="chevron">
            <a:avLst/>
          </a:prstGeom>
          <a:solidFill>
            <a:schemeClr val="tx1">
              <a:lumMod val="85000"/>
              <a:lumOff val="15000"/>
            </a:schemeClr>
          </a:solidFill>
          <a:ln w="25400" cap="flat" cmpd="sng" algn="ctr">
            <a:noFill/>
            <a:prstDash val="solid"/>
          </a:ln>
          <a:effectLst/>
        </p:spPr>
        <p:txBody>
          <a:bodyPr rtlCol="0" anchor="ctr"/>
          <a:lstStyle/>
          <a:p>
            <a:pPr algn="ctr" defTabSz="1219048">
              <a:defRPr/>
            </a:pPr>
            <a:endParaRPr lang="zh-CN" altLang="en-US" kern="0">
              <a:solidFill>
                <a:sysClr val="windowText" lastClr="000000"/>
              </a:solidFill>
              <a:cs typeface="+mn-ea"/>
              <a:sym typeface="+mn-lt"/>
            </a:endParaRPr>
          </a:p>
        </p:txBody>
      </p:sp>
      <p:cxnSp>
        <p:nvCxnSpPr>
          <p:cNvPr id="14" name="直接连接符 17"/>
          <p:cNvCxnSpPr/>
          <p:nvPr/>
        </p:nvCxnSpPr>
        <p:spPr>
          <a:xfrm>
            <a:off x="10650343" y="3845887"/>
            <a:ext cx="0" cy="1653945"/>
          </a:xfrm>
          <a:prstGeom prst="line">
            <a:avLst/>
          </a:prstGeom>
          <a:noFill/>
          <a:ln w="9525" cap="flat" cmpd="sng" algn="ctr">
            <a:solidFill>
              <a:srgbClr val="404040"/>
            </a:solidFill>
            <a:prstDash val="solid"/>
          </a:ln>
          <a:effectLst/>
        </p:spPr>
      </p:cxnSp>
      <p:cxnSp>
        <p:nvCxnSpPr>
          <p:cNvPr id="15" name="直接连接符 18"/>
          <p:cNvCxnSpPr/>
          <p:nvPr/>
        </p:nvCxnSpPr>
        <p:spPr>
          <a:xfrm>
            <a:off x="8229413" y="1981509"/>
            <a:ext cx="0" cy="1653945"/>
          </a:xfrm>
          <a:prstGeom prst="line">
            <a:avLst/>
          </a:prstGeom>
          <a:noFill/>
          <a:ln w="9525" cap="flat" cmpd="sng" algn="ctr">
            <a:solidFill>
              <a:schemeClr val="bg1"/>
            </a:solidFill>
            <a:prstDash val="solid"/>
          </a:ln>
          <a:effectLst/>
        </p:spPr>
      </p:cxnSp>
      <p:cxnSp>
        <p:nvCxnSpPr>
          <p:cNvPr id="16" name="直接连接符 19"/>
          <p:cNvCxnSpPr/>
          <p:nvPr/>
        </p:nvCxnSpPr>
        <p:spPr>
          <a:xfrm>
            <a:off x="5756255" y="3845887"/>
            <a:ext cx="0" cy="1653945"/>
          </a:xfrm>
          <a:prstGeom prst="line">
            <a:avLst/>
          </a:prstGeom>
          <a:noFill/>
          <a:ln w="9525" cap="flat" cmpd="sng" algn="ctr">
            <a:solidFill>
              <a:srgbClr val="404040"/>
            </a:solidFill>
            <a:prstDash val="solid"/>
          </a:ln>
          <a:effectLst/>
        </p:spPr>
      </p:cxnSp>
      <p:cxnSp>
        <p:nvCxnSpPr>
          <p:cNvPr id="17" name="直接连接符 20"/>
          <p:cNvCxnSpPr/>
          <p:nvPr/>
        </p:nvCxnSpPr>
        <p:spPr>
          <a:xfrm>
            <a:off x="3312053" y="1903947"/>
            <a:ext cx="0" cy="1653945"/>
          </a:xfrm>
          <a:prstGeom prst="line">
            <a:avLst/>
          </a:prstGeom>
          <a:noFill/>
          <a:ln w="9525" cap="flat" cmpd="sng" algn="ctr">
            <a:solidFill>
              <a:schemeClr val="bg1"/>
            </a:solidFill>
            <a:prstDash val="solid"/>
          </a:ln>
          <a:effectLst/>
        </p:spPr>
      </p:cxnSp>
      <p:sp>
        <p:nvSpPr>
          <p:cNvPr id="18" name="文本框 17"/>
          <p:cNvSpPr txBox="1"/>
          <p:nvPr/>
        </p:nvSpPr>
        <p:spPr>
          <a:xfrm>
            <a:off x="1749754" y="3852916"/>
            <a:ext cx="1723549" cy="461665"/>
          </a:xfrm>
          <a:prstGeom prst="rect">
            <a:avLst/>
          </a:prstGeom>
          <a:noFill/>
        </p:spPr>
        <p:txBody>
          <a:bodyPr wrap="none" rtlCol="0">
            <a:spAutoFit/>
          </a:bodyPr>
          <a:lstStyle/>
          <a:p>
            <a:pPr defTabSz="1219048">
              <a:defRPr/>
            </a:pPr>
            <a:r>
              <a:rPr lang="zh-CN" altLang="en-US" sz="2400" b="1" kern="0" dirty="0" smtClean="0">
                <a:solidFill>
                  <a:schemeClr val="bg1"/>
                </a:solidFill>
                <a:cs typeface="+mn-ea"/>
                <a:sym typeface="+mn-lt"/>
              </a:rPr>
              <a:t>输入预处理</a:t>
            </a:r>
            <a:endParaRPr lang="zh-CN" altLang="en-US" sz="2400" b="1" kern="0" dirty="0">
              <a:solidFill>
                <a:schemeClr val="bg1"/>
              </a:solidFill>
              <a:cs typeface="+mn-ea"/>
              <a:sym typeface="+mn-lt"/>
            </a:endParaRPr>
          </a:p>
        </p:txBody>
      </p:sp>
      <p:sp>
        <p:nvSpPr>
          <p:cNvPr id="19" name="文本框 18"/>
          <p:cNvSpPr txBox="1"/>
          <p:nvPr/>
        </p:nvSpPr>
        <p:spPr>
          <a:xfrm>
            <a:off x="4547135" y="3012847"/>
            <a:ext cx="1415772" cy="461665"/>
          </a:xfrm>
          <a:prstGeom prst="rect">
            <a:avLst/>
          </a:prstGeom>
          <a:noFill/>
        </p:spPr>
        <p:txBody>
          <a:bodyPr wrap="none" rtlCol="0">
            <a:spAutoFit/>
          </a:bodyPr>
          <a:lstStyle/>
          <a:p>
            <a:pPr defTabSz="1219048">
              <a:defRPr/>
            </a:pPr>
            <a:r>
              <a:rPr lang="zh-CN" altLang="en-US" sz="2400" b="1" kern="0" dirty="0" smtClean="0">
                <a:solidFill>
                  <a:schemeClr val="tx1">
                    <a:lumMod val="85000"/>
                    <a:lumOff val="15000"/>
                  </a:schemeClr>
                </a:solidFill>
                <a:cs typeface="+mn-ea"/>
                <a:sym typeface="+mn-lt"/>
              </a:rPr>
              <a:t>确定参数</a:t>
            </a:r>
            <a:endParaRPr lang="zh-CN" altLang="en-US" sz="2400" b="1" kern="0" dirty="0">
              <a:solidFill>
                <a:schemeClr val="tx1">
                  <a:lumMod val="85000"/>
                  <a:lumOff val="15000"/>
                </a:schemeClr>
              </a:solidFill>
              <a:cs typeface="+mn-ea"/>
              <a:sym typeface="+mn-lt"/>
            </a:endParaRPr>
          </a:p>
        </p:txBody>
      </p:sp>
      <p:sp>
        <p:nvSpPr>
          <p:cNvPr id="20" name="文本框 19"/>
          <p:cNvSpPr txBox="1"/>
          <p:nvPr/>
        </p:nvSpPr>
        <p:spPr>
          <a:xfrm>
            <a:off x="6955217" y="3864086"/>
            <a:ext cx="1415772" cy="461665"/>
          </a:xfrm>
          <a:prstGeom prst="rect">
            <a:avLst/>
          </a:prstGeom>
          <a:noFill/>
        </p:spPr>
        <p:txBody>
          <a:bodyPr wrap="none" rtlCol="0">
            <a:spAutoFit/>
          </a:bodyPr>
          <a:lstStyle/>
          <a:p>
            <a:pPr defTabSz="1219048">
              <a:defRPr/>
            </a:pPr>
            <a:r>
              <a:rPr lang="zh-CN" altLang="en-US" sz="2400" b="1" kern="0" dirty="0" smtClean="0">
                <a:solidFill>
                  <a:schemeClr val="bg1"/>
                </a:solidFill>
                <a:cs typeface="+mn-ea"/>
                <a:sym typeface="+mn-lt"/>
              </a:rPr>
              <a:t>模型编译</a:t>
            </a:r>
            <a:endParaRPr lang="zh-CN" altLang="en-US" sz="2400" b="1" kern="0" dirty="0">
              <a:solidFill>
                <a:schemeClr val="bg1"/>
              </a:solidFill>
              <a:cs typeface="+mn-ea"/>
              <a:sym typeface="+mn-lt"/>
            </a:endParaRPr>
          </a:p>
        </p:txBody>
      </p:sp>
      <p:sp>
        <p:nvSpPr>
          <p:cNvPr id="21" name="文本框 20"/>
          <p:cNvSpPr txBox="1"/>
          <p:nvPr/>
        </p:nvSpPr>
        <p:spPr>
          <a:xfrm>
            <a:off x="9375825" y="3065957"/>
            <a:ext cx="1415772" cy="461665"/>
          </a:xfrm>
          <a:prstGeom prst="rect">
            <a:avLst/>
          </a:prstGeom>
          <a:noFill/>
        </p:spPr>
        <p:txBody>
          <a:bodyPr wrap="none" rtlCol="0">
            <a:spAutoFit/>
          </a:bodyPr>
          <a:lstStyle/>
          <a:p>
            <a:pPr defTabSz="1219048">
              <a:defRPr/>
            </a:pPr>
            <a:r>
              <a:rPr lang="zh-CN" altLang="en-US" sz="2400" b="1" kern="0" dirty="0" smtClean="0">
                <a:solidFill>
                  <a:schemeClr val="tx1">
                    <a:lumMod val="85000"/>
                    <a:lumOff val="15000"/>
                  </a:schemeClr>
                </a:solidFill>
                <a:cs typeface="+mn-ea"/>
                <a:sym typeface="+mn-lt"/>
              </a:rPr>
              <a:t>数据预测</a:t>
            </a:r>
            <a:endParaRPr lang="zh-CN" altLang="en-US" sz="2400" b="1" kern="0" dirty="0">
              <a:solidFill>
                <a:schemeClr val="tx1">
                  <a:lumMod val="85000"/>
                  <a:lumOff val="15000"/>
                </a:schemeClr>
              </a:solidFill>
              <a:cs typeface="+mn-ea"/>
              <a:sym typeface="+mn-lt"/>
            </a:endParaRPr>
          </a:p>
        </p:txBody>
      </p:sp>
      <p:sp>
        <p:nvSpPr>
          <p:cNvPr id="22" name="矩形 21"/>
          <p:cNvSpPr/>
          <p:nvPr/>
        </p:nvSpPr>
        <p:spPr>
          <a:xfrm>
            <a:off x="1133253" y="2424596"/>
            <a:ext cx="2178801" cy="1159035"/>
          </a:xfrm>
          <a:prstGeom prst="rect">
            <a:avLst/>
          </a:prstGeom>
        </p:spPr>
        <p:txBody>
          <a:bodyPr wrap="square">
            <a:spAutoFit/>
          </a:bodyPr>
          <a:lstStyle/>
          <a:p>
            <a:pPr algn="r" defTabSz="914309">
              <a:lnSpc>
                <a:spcPct val="130000"/>
              </a:lnSpc>
            </a:pPr>
            <a:r>
              <a:rPr lang="zh-CN" altLang="en-US" sz="1333" kern="0" dirty="0" smtClean="0">
                <a:solidFill>
                  <a:srgbClr val="404040"/>
                </a:solidFill>
                <a:cs typeface="+mn-ea"/>
                <a:sym typeface="+mn-lt"/>
              </a:rPr>
              <a:t>为了保证算法可以很好的收敛，对各个特征先进性对数化处理，最后进行归一化。</a:t>
            </a:r>
            <a:endParaRPr lang="zh-CN" altLang="en-US" sz="1333" kern="0" dirty="0">
              <a:solidFill>
                <a:srgbClr val="404040"/>
              </a:solidFill>
              <a:cs typeface="+mn-ea"/>
              <a:sym typeface="+mn-lt"/>
            </a:endParaRPr>
          </a:p>
        </p:txBody>
      </p:sp>
      <p:sp>
        <p:nvSpPr>
          <p:cNvPr id="23" name="矩形 22"/>
          <p:cNvSpPr/>
          <p:nvPr/>
        </p:nvSpPr>
        <p:spPr>
          <a:xfrm>
            <a:off x="6042231" y="2630694"/>
            <a:ext cx="2178801" cy="892360"/>
          </a:xfrm>
          <a:prstGeom prst="rect">
            <a:avLst/>
          </a:prstGeom>
        </p:spPr>
        <p:txBody>
          <a:bodyPr wrap="square">
            <a:spAutoFit/>
          </a:bodyPr>
          <a:lstStyle/>
          <a:p>
            <a:pPr algn="r" defTabSz="914309">
              <a:lnSpc>
                <a:spcPct val="130000"/>
              </a:lnSpc>
            </a:pPr>
            <a:r>
              <a:rPr lang="zh-CN" altLang="en-US" sz="1333" kern="0" dirty="0" smtClean="0">
                <a:solidFill>
                  <a:srgbClr val="404040"/>
                </a:solidFill>
                <a:cs typeface="+mn-ea"/>
                <a:sym typeface="+mn-lt"/>
              </a:rPr>
              <a:t>利用</a:t>
            </a:r>
            <a:r>
              <a:rPr lang="en-US" altLang="zh-CN" sz="1333" kern="0" dirty="0" smtClean="0">
                <a:solidFill>
                  <a:srgbClr val="404040"/>
                </a:solidFill>
                <a:cs typeface="+mn-ea"/>
                <a:sym typeface="+mn-lt"/>
              </a:rPr>
              <a:t>python</a:t>
            </a:r>
            <a:r>
              <a:rPr lang="zh-CN" altLang="en-US" sz="1333" kern="0" dirty="0" smtClean="0">
                <a:solidFill>
                  <a:srgbClr val="404040"/>
                </a:solidFill>
                <a:cs typeface="+mn-ea"/>
                <a:sym typeface="+mn-lt"/>
              </a:rPr>
              <a:t>中的</a:t>
            </a:r>
            <a:r>
              <a:rPr lang="en-US" altLang="zh-CN" sz="1333" kern="0" dirty="0" err="1" smtClean="0">
                <a:solidFill>
                  <a:srgbClr val="404040"/>
                </a:solidFill>
                <a:cs typeface="+mn-ea"/>
                <a:sym typeface="+mn-lt"/>
              </a:rPr>
              <a:t>keras</a:t>
            </a:r>
            <a:r>
              <a:rPr lang="zh-CN" altLang="en-US" sz="1333" kern="0" dirty="0" smtClean="0">
                <a:solidFill>
                  <a:srgbClr val="404040"/>
                </a:solidFill>
                <a:cs typeface="+mn-ea"/>
                <a:sym typeface="+mn-lt"/>
              </a:rPr>
              <a:t>库完成对神经网络模型的搭建，编译与训练。</a:t>
            </a:r>
            <a:endParaRPr lang="zh-CN" altLang="en-US" sz="1333" kern="0" dirty="0">
              <a:solidFill>
                <a:srgbClr val="404040"/>
              </a:solidFill>
              <a:cs typeface="+mn-ea"/>
              <a:sym typeface="+mn-lt"/>
            </a:endParaRPr>
          </a:p>
        </p:txBody>
      </p:sp>
      <p:sp>
        <p:nvSpPr>
          <p:cNvPr id="24" name="矩形 23"/>
          <p:cNvSpPr/>
          <p:nvPr/>
        </p:nvSpPr>
        <p:spPr>
          <a:xfrm>
            <a:off x="3601607" y="3939584"/>
            <a:ext cx="2178801" cy="625684"/>
          </a:xfrm>
          <a:prstGeom prst="rect">
            <a:avLst/>
          </a:prstGeom>
        </p:spPr>
        <p:txBody>
          <a:bodyPr wrap="square">
            <a:spAutoFit/>
          </a:bodyPr>
          <a:lstStyle/>
          <a:p>
            <a:pPr algn="r" defTabSz="914309">
              <a:lnSpc>
                <a:spcPct val="130000"/>
              </a:lnSpc>
            </a:pPr>
            <a:r>
              <a:rPr lang="zh-CN" altLang="en-US" sz="1333" kern="0" dirty="0" smtClean="0">
                <a:solidFill>
                  <a:srgbClr val="404040"/>
                </a:solidFill>
                <a:cs typeface="+mn-ea"/>
                <a:sym typeface="+mn-lt"/>
              </a:rPr>
              <a:t>利用网格化搜索的方式逐步确定模型的超参数。</a:t>
            </a:r>
            <a:endParaRPr lang="zh-CN" altLang="en-US" sz="1333" kern="0" dirty="0">
              <a:solidFill>
                <a:srgbClr val="404040"/>
              </a:solidFill>
              <a:cs typeface="+mn-ea"/>
              <a:sym typeface="+mn-lt"/>
            </a:endParaRPr>
          </a:p>
        </p:txBody>
      </p:sp>
      <p:sp>
        <p:nvSpPr>
          <p:cNvPr id="25" name="矩形 24"/>
          <p:cNvSpPr/>
          <p:nvPr/>
        </p:nvSpPr>
        <p:spPr>
          <a:xfrm>
            <a:off x="8497375" y="3939584"/>
            <a:ext cx="2178801" cy="892360"/>
          </a:xfrm>
          <a:prstGeom prst="rect">
            <a:avLst/>
          </a:prstGeom>
        </p:spPr>
        <p:txBody>
          <a:bodyPr wrap="square">
            <a:spAutoFit/>
          </a:bodyPr>
          <a:lstStyle/>
          <a:p>
            <a:pPr algn="r" defTabSz="914309">
              <a:lnSpc>
                <a:spcPct val="130000"/>
              </a:lnSpc>
            </a:pPr>
            <a:r>
              <a:rPr lang="zh-CN" altLang="en-US" sz="1333" kern="0" dirty="0" smtClean="0">
                <a:solidFill>
                  <a:srgbClr val="404040"/>
                </a:solidFill>
                <a:cs typeface="+mn-ea"/>
                <a:sym typeface="+mn-lt"/>
              </a:rPr>
              <a:t>保存训练好的神经网络模型，对输入数据进行相同的归一化处理并预测</a:t>
            </a:r>
            <a:endParaRPr lang="zh-CN" altLang="en-US" sz="1333" kern="0" dirty="0">
              <a:solidFill>
                <a:srgbClr val="404040"/>
              </a:solidFill>
              <a:cs typeface="+mn-ea"/>
              <a:sym typeface="+mn-lt"/>
            </a:endParaRPr>
          </a:p>
        </p:txBody>
      </p:sp>
      <p:sp>
        <p:nvSpPr>
          <p:cNvPr id="31" name="文本占位符 30"/>
          <p:cNvSpPr>
            <a:spLocks noGrp="1"/>
          </p:cNvSpPr>
          <p:nvPr>
            <p:ph type="body" sz="quarter" idx="14"/>
          </p:nvPr>
        </p:nvSpPr>
        <p:spPr>
          <a:xfrm>
            <a:off x="1941512" y="152400"/>
            <a:ext cx="8308976" cy="738664"/>
          </a:xfrm>
        </p:spPr>
        <p:txBody>
          <a:bodyPr/>
          <a:lstStyle/>
          <a:p>
            <a:r>
              <a:rPr lang="zh-CN" altLang="en-US" dirty="0" smtClean="0"/>
              <a:t>神经网络搭建流程</a:t>
            </a:r>
            <a:endParaRPr lang="zh-CN" altLang="en-US" dirty="0"/>
          </a:p>
        </p:txBody>
      </p:sp>
    </p:spTree>
    <p:extLst>
      <p:ext uri="{BB962C8B-B14F-4D97-AF65-F5344CB8AC3E}">
        <p14:creationId xmlns:p14="http://schemas.microsoft.com/office/powerpoint/2010/main" val="402415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V="1">
            <a:off x="795" y="447"/>
            <a:ext cx="8633125" cy="6857107"/>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11" name="文本框 10"/>
          <p:cNvSpPr txBox="1"/>
          <p:nvPr/>
        </p:nvSpPr>
        <p:spPr>
          <a:xfrm>
            <a:off x="249665" y="218319"/>
            <a:ext cx="5627855" cy="369284"/>
          </a:xfrm>
          <a:prstGeom prst="rect">
            <a:avLst/>
          </a:prstGeom>
          <a:noFill/>
        </p:spPr>
        <p:txBody>
          <a:bodyPr wrap="square" rtlCol="0">
            <a:spAutoFit/>
          </a:bodyPr>
          <a:lstStyle/>
          <a:p>
            <a:pPr defTabSz="914309"/>
            <a:r>
              <a:rPr kumimoji="1" lang="zh-CN" altLang="en-US" b="1" kern="0" dirty="0" smtClean="0">
                <a:solidFill>
                  <a:srgbClr val="1D1D1D"/>
                </a:solidFill>
                <a:cs typeface="+mn-ea"/>
                <a:sym typeface="+mn-lt"/>
              </a:rPr>
              <a:t>超参数确定</a:t>
            </a:r>
            <a:endParaRPr kumimoji="1" lang="en-US" altLang="zh-CN" b="1" kern="0" dirty="0">
              <a:solidFill>
                <a:srgbClr val="1D1D1D"/>
              </a:solidFill>
              <a:cs typeface="+mn-ea"/>
              <a:sym typeface="+mn-lt"/>
            </a:endParaRPr>
          </a:p>
        </p:txBody>
      </p:sp>
      <p:sp>
        <p:nvSpPr>
          <p:cNvPr id="12" name="文本框 11"/>
          <p:cNvSpPr txBox="1"/>
          <p:nvPr/>
        </p:nvSpPr>
        <p:spPr>
          <a:xfrm>
            <a:off x="249666" y="669829"/>
            <a:ext cx="6677102" cy="359009"/>
          </a:xfrm>
          <a:prstGeom prst="rect">
            <a:avLst/>
          </a:prstGeom>
          <a:noFill/>
        </p:spPr>
        <p:txBody>
          <a:bodyPr wrap="square" rtlCol="0">
            <a:spAutoFit/>
          </a:bodyPr>
          <a:lstStyle/>
          <a:p>
            <a:pPr defTabSz="914309">
              <a:lnSpc>
                <a:spcPct val="130000"/>
              </a:lnSpc>
            </a:pPr>
            <a:r>
              <a:rPr lang="zh-CN" altLang="en-US" sz="1333" kern="0" dirty="0" smtClean="0">
                <a:solidFill>
                  <a:srgbClr val="1D1D1D"/>
                </a:solidFill>
                <a:cs typeface="+mn-ea"/>
                <a:sym typeface="+mn-lt"/>
              </a:rPr>
              <a:t>网络优化器采用</a:t>
            </a:r>
            <a:r>
              <a:rPr lang="en-US" altLang="zh-CN" sz="1333" kern="0" dirty="0" smtClean="0">
                <a:solidFill>
                  <a:srgbClr val="1D1D1D"/>
                </a:solidFill>
                <a:cs typeface="+mn-ea"/>
                <a:sym typeface="+mn-lt"/>
              </a:rPr>
              <a:t>ADAM</a:t>
            </a:r>
            <a:r>
              <a:rPr lang="zh-CN" altLang="en-US" sz="1333" kern="0" dirty="0" smtClean="0">
                <a:solidFill>
                  <a:srgbClr val="1D1D1D"/>
                </a:solidFill>
                <a:cs typeface="+mn-ea"/>
                <a:sym typeface="+mn-lt"/>
              </a:rPr>
              <a:t>优化器</a:t>
            </a:r>
            <a:endParaRPr lang="en-US" altLang="zh-CN" sz="1333" kern="0" dirty="0">
              <a:solidFill>
                <a:srgbClr val="1D1D1D"/>
              </a:solidFill>
              <a:cs typeface="+mn-ea"/>
              <a:sym typeface="+mn-lt"/>
            </a:endParaRPr>
          </a:p>
        </p:txBody>
      </p:sp>
      <p:grpSp>
        <p:nvGrpSpPr>
          <p:cNvPr id="16" name="组合 15"/>
          <p:cNvGrpSpPr/>
          <p:nvPr/>
        </p:nvGrpSpPr>
        <p:grpSpPr>
          <a:xfrm>
            <a:off x="53678" y="1496202"/>
            <a:ext cx="3228617" cy="2176685"/>
            <a:chOff x="53678" y="1496202"/>
            <a:chExt cx="3228617" cy="2176685"/>
          </a:xfrm>
        </p:grpSpPr>
        <p:sp>
          <p:nvSpPr>
            <p:cNvPr id="3" name="矩形 2"/>
            <p:cNvSpPr/>
            <p:nvPr/>
          </p:nvSpPr>
          <p:spPr>
            <a:xfrm>
              <a:off x="249666" y="1496202"/>
              <a:ext cx="2836642" cy="2176685"/>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14" name="矩形 13"/>
            <p:cNvSpPr/>
            <p:nvPr/>
          </p:nvSpPr>
          <p:spPr>
            <a:xfrm>
              <a:off x="53678" y="1783181"/>
              <a:ext cx="3228617" cy="363266"/>
            </a:xfrm>
            <a:prstGeom prst="rect">
              <a:avLst/>
            </a:prstGeom>
            <a:noFill/>
          </p:spPr>
          <p:txBody>
            <a:bodyPr wrap="square" lIns="121883" tIns="60941" rIns="121883" bIns="60941">
              <a:spAutoFit/>
            </a:bodyPr>
            <a:lstStyle/>
            <a:p>
              <a:pPr algn="ctr" defTabSz="914309">
                <a:lnSpc>
                  <a:spcPct val="130000"/>
                </a:lnSpc>
              </a:pPr>
              <a:r>
                <a:rPr lang="zh-CN" altLang="en-US" sz="1333" kern="0" dirty="0" smtClean="0">
                  <a:cs typeface="+mn-ea"/>
                  <a:sym typeface="+mn-lt"/>
                </a:rPr>
                <a:t>学习率的确定</a:t>
              </a:r>
              <a:endParaRPr lang="en-US" altLang="zh-CN" sz="1333" kern="0" dirty="0">
                <a:cs typeface="+mn-ea"/>
                <a:sym typeface="+mn-lt"/>
              </a:endParaRPr>
            </a:p>
          </p:txBody>
        </p:sp>
        <p:sp>
          <p:nvSpPr>
            <p:cNvPr id="15" name="矩形 14"/>
            <p:cNvSpPr/>
            <p:nvPr/>
          </p:nvSpPr>
          <p:spPr>
            <a:xfrm>
              <a:off x="329874" y="2283125"/>
              <a:ext cx="2676223" cy="984847"/>
            </a:xfrm>
            <a:prstGeom prst="rect">
              <a:avLst/>
            </a:prstGeom>
            <a:noFill/>
          </p:spPr>
          <p:txBody>
            <a:bodyPr wrap="square" lIns="121883" tIns="60941" rIns="121883" bIns="60941">
              <a:spAutoFit/>
            </a:bodyPr>
            <a:lstStyle/>
            <a:p>
              <a:r>
                <a:rPr lang="zh-CN" altLang="en-US" sz="1400" dirty="0" smtClean="0"/>
                <a:t>若</a:t>
              </a:r>
              <a:r>
                <a:rPr lang="zh-CN" altLang="en-US" sz="1400" dirty="0"/>
                <a:t>模型</a:t>
              </a:r>
              <a:r>
                <a:rPr lang="zh-CN" altLang="en-US" sz="1400" dirty="0" smtClean="0"/>
                <a:t>损失函数</a:t>
              </a:r>
              <a:r>
                <a:rPr lang="zh-CN" altLang="en-US" sz="1400" dirty="0"/>
                <a:t>变化很小，则需要适当调大学习率，若模型损失函数反复变化，</a:t>
              </a:r>
              <a:r>
                <a:rPr lang="zh-CN" altLang="en-US" sz="1400" dirty="0" smtClean="0"/>
                <a:t>则需要降低</a:t>
              </a:r>
              <a:r>
                <a:rPr lang="zh-CN" altLang="en-US" sz="1400" dirty="0"/>
                <a:t>学习率</a:t>
              </a:r>
              <a:r>
                <a:rPr lang="zh-CN" altLang="en-US" sz="1400" dirty="0" smtClean="0"/>
                <a:t>，最终设置为</a:t>
              </a:r>
              <a:r>
                <a:rPr lang="en-US" altLang="zh-CN" sz="1400" dirty="0" smtClean="0"/>
                <a:t>0.001</a:t>
              </a:r>
              <a:r>
                <a:rPr lang="zh-CN" altLang="en-US" sz="1400" dirty="0" smtClean="0"/>
                <a:t>。</a:t>
              </a:r>
              <a:endParaRPr lang="en-US" altLang="zh-CN" sz="1333" kern="0" dirty="0">
                <a:solidFill>
                  <a:srgbClr val="FFFFFF"/>
                </a:solidFill>
                <a:cs typeface="+mn-ea"/>
                <a:sym typeface="+mn-lt"/>
              </a:endParaRPr>
            </a:p>
          </p:txBody>
        </p:sp>
      </p:grpSp>
      <p:grpSp>
        <p:nvGrpSpPr>
          <p:cNvPr id="17" name="组合 16"/>
          <p:cNvGrpSpPr/>
          <p:nvPr/>
        </p:nvGrpSpPr>
        <p:grpSpPr>
          <a:xfrm>
            <a:off x="3006097" y="1496201"/>
            <a:ext cx="3228617" cy="2176685"/>
            <a:chOff x="53678" y="1496202"/>
            <a:chExt cx="3228617" cy="2176685"/>
          </a:xfrm>
        </p:grpSpPr>
        <p:sp>
          <p:nvSpPr>
            <p:cNvPr id="18" name="矩形 17"/>
            <p:cNvSpPr/>
            <p:nvPr/>
          </p:nvSpPr>
          <p:spPr>
            <a:xfrm>
              <a:off x="249666" y="1496202"/>
              <a:ext cx="2836642" cy="2176685"/>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19" name="矩形 18"/>
            <p:cNvSpPr/>
            <p:nvPr/>
          </p:nvSpPr>
          <p:spPr>
            <a:xfrm>
              <a:off x="53678" y="1783181"/>
              <a:ext cx="3228617" cy="375257"/>
            </a:xfrm>
            <a:prstGeom prst="rect">
              <a:avLst/>
            </a:prstGeom>
            <a:noFill/>
          </p:spPr>
          <p:txBody>
            <a:bodyPr wrap="square" lIns="121883" tIns="60941" rIns="121883" bIns="60941">
              <a:spAutoFit/>
            </a:bodyPr>
            <a:lstStyle/>
            <a:p>
              <a:pPr algn="ctr" defTabSz="914309">
                <a:lnSpc>
                  <a:spcPct val="130000"/>
                </a:lnSpc>
              </a:pPr>
              <a:r>
                <a:rPr lang="zh-CN" altLang="en-US" sz="1400" dirty="0"/>
                <a:t>学习批次的确定</a:t>
              </a:r>
              <a:endParaRPr lang="en-US" altLang="zh-CN" sz="1333" kern="0" dirty="0">
                <a:cs typeface="+mn-ea"/>
                <a:sym typeface="+mn-lt"/>
              </a:endParaRPr>
            </a:p>
          </p:txBody>
        </p:sp>
        <p:sp>
          <p:nvSpPr>
            <p:cNvPr id="20" name="矩形 19"/>
            <p:cNvSpPr/>
            <p:nvPr/>
          </p:nvSpPr>
          <p:spPr>
            <a:xfrm>
              <a:off x="329874" y="2283125"/>
              <a:ext cx="2676223" cy="984847"/>
            </a:xfrm>
            <a:prstGeom prst="rect">
              <a:avLst/>
            </a:prstGeom>
            <a:noFill/>
          </p:spPr>
          <p:txBody>
            <a:bodyPr wrap="square" lIns="121883" tIns="60941" rIns="121883" bIns="60941">
              <a:spAutoFit/>
            </a:bodyPr>
            <a:lstStyle/>
            <a:p>
              <a:r>
                <a:rPr lang="zh-CN" altLang="en-US" sz="1400" dirty="0"/>
                <a:t>若完整训练的数据集再更新</a:t>
              </a:r>
              <a:r>
                <a:rPr lang="zh-CN" altLang="en-US" sz="1400" dirty="0" smtClean="0"/>
                <a:t>权重会</a:t>
              </a:r>
              <a:r>
                <a:rPr lang="zh-CN" altLang="en-US" sz="1400" dirty="0"/>
                <a:t>耗费大量运算时间，选择训练批次是合理的解决</a:t>
              </a:r>
              <a:r>
                <a:rPr lang="zh-CN" altLang="en-US" sz="1400" dirty="0" smtClean="0"/>
                <a:t>方法，最终</a:t>
              </a:r>
              <a:r>
                <a:rPr lang="zh-CN" altLang="en-US" sz="1400" dirty="0"/>
                <a:t>选择</a:t>
              </a:r>
              <a:r>
                <a:rPr lang="en-US" altLang="zh-CN" sz="1400" dirty="0"/>
                <a:t>256 </a:t>
              </a:r>
              <a:r>
                <a:rPr lang="zh-CN" altLang="en-US" sz="1400" dirty="0"/>
                <a:t>为训练</a:t>
              </a:r>
              <a:r>
                <a:rPr lang="zh-CN" altLang="en-US" sz="1400" dirty="0" smtClean="0"/>
                <a:t>批次。</a:t>
              </a:r>
              <a:endParaRPr lang="en-US" altLang="zh-CN" sz="1333" kern="0" dirty="0">
                <a:solidFill>
                  <a:srgbClr val="FFFFFF"/>
                </a:solidFill>
                <a:cs typeface="+mn-ea"/>
                <a:sym typeface="+mn-lt"/>
              </a:endParaRPr>
            </a:p>
          </p:txBody>
        </p:sp>
      </p:grpSp>
      <p:grpSp>
        <p:nvGrpSpPr>
          <p:cNvPr id="21" name="组合 20"/>
          <p:cNvGrpSpPr/>
          <p:nvPr/>
        </p:nvGrpSpPr>
        <p:grpSpPr>
          <a:xfrm>
            <a:off x="5957698" y="1496202"/>
            <a:ext cx="3228617" cy="2176685"/>
            <a:chOff x="53678" y="1496202"/>
            <a:chExt cx="3228617" cy="2176685"/>
          </a:xfrm>
        </p:grpSpPr>
        <p:sp>
          <p:nvSpPr>
            <p:cNvPr id="22" name="矩形 21"/>
            <p:cNvSpPr/>
            <p:nvPr/>
          </p:nvSpPr>
          <p:spPr>
            <a:xfrm>
              <a:off x="249666" y="1496202"/>
              <a:ext cx="2836642" cy="2176685"/>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23" name="矩形 22"/>
            <p:cNvSpPr/>
            <p:nvPr/>
          </p:nvSpPr>
          <p:spPr>
            <a:xfrm>
              <a:off x="53678" y="1783181"/>
              <a:ext cx="3228617" cy="375257"/>
            </a:xfrm>
            <a:prstGeom prst="rect">
              <a:avLst/>
            </a:prstGeom>
            <a:noFill/>
          </p:spPr>
          <p:txBody>
            <a:bodyPr wrap="square" lIns="121883" tIns="60941" rIns="121883" bIns="60941">
              <a:spAutoFit/>
            </a:bodyPr>
            <a:lstStyle/>
            <a:p>
              <a:pPr algn="ctr" defTabSz="914309">
                <a:lnSpc>
                  <a:spcPct val="130000"/>
                </a:lnSpc>
              </a:pPr>
              <a:r>
                <a:rPr lang="zh-CN" altLang="en-US" sz="1400" dirty="0"/>
                <a:t>模型层数的确定</a:t>
              </a:r>
              <a:endParaRPr lang="en-US" altLang="zh-CN" sz="1333" kern="0" dirty="0">
                <a:cs typeface="+mn-ea"/>
                <a:sym typeface="+mn-lt"/>
              </a:endParaRPr>
            </a:p>
          </p:txBody>
        </p:sp>
        <p:sp>
          <p:nvSpPr>
            <p:cNvPr id="24" name="矩形 23"/>
            <p:cNvSpPr/>
            <p:nvPr/>
          </p:nvSpPr>
          <p:spPr>
            <a:xfrm>
              <a:off x="330694" y="2161640"/>
              <a:ext cx="2676223" cy="1415734"/>
            </a:xfrm>
            <a:prstGeom prst="rect">
              <a:avLst/>
            </a:prstGeom>
            <a:noFill/>
          </p:spPr>
          <p:txBody>
            <a:bodyPr wrap="square" lIns="121883" tIns="60941" rIns="121883" bIns="60941">
              <a:spAutoFit/>
            </a:bodyPr>
            <a:lstStyle/>
            <a:p>
              <a:r>
                <a:rPr lang="zh-CN" altLang="en-US" sz="1400" dirty="0"/>
                <a:t>层数设定为</a:t>
              </a:r>
              <a:r>
                <a:rPr lang="en-US" altLang="zh-CN" sz="1400" dirty="0"/>
                <a:t>3 </a:t>
              </a:r>
              <a:r>
                <a:rPr lang="zh-CN" altLang="en-US" sz="1400" dirty="0"/>
                <a:t>层，对于卷积神经网络更多的隐藏</a:t>
              </a:r>
              <a:r>
                <a:rPr lang="zh-CN" altLang="en-US" sz="1400" dirty="0" smtClean="0"/>
                <a:t>层意味着</a:t>
              </a:r>
              <a:r>
                <a:rPr lang="zh-CN" altLang="en-US" sz="1400" dirty="0"/>
                <a:t>更强的解释能力，但对于全连接层网络，更深的层对网络解释</a:t>
              </a:r>
              <a:r>
                <a:rPr lang="zh-CN" altLang="en-US" sz="1400" dirty="0" smtClean="0"/>
                <a:t>能力帮助</a:t>
              </a:r>
              <a:r>
                <a:rPr lang="zh-CN" altLang="en-US" sz="1400" dirty="0"/>
                <a:t>并不大，但是</a:t>
              </a:r>
              <a:r>
                <a:rPr lang="en-US" altLang="zh-CN" sz="1400" dirty="0"/>
                <a:t>3 </a:t>
              </a:r>
              <a:r>
                <a:rPr lang="zh-CN" altLang="en-US" sz="1400" dirty="0"/>
                <a:t>层网络普遍优于</a:t>
              </a:r>
              <a:r>
                <a:rPr lang="en-US" altLang="zh-CN" sz="1400" dirty="0"/>
                <a:t>2 </a:t>
              </a:r>
              <a:r>
                <a:rPr lang="zh-CN" altLang="en-US" sz="1400" dirty="0"/>
                <a:t>层网络。</a:t>
              </a:r>
              <a:endParaRPr lang="en-US" altLang="zh-CN" sz="1333" kern="0" dirty="0">
                <a:solidFill>
                  <a:srgbClr val="FFFFFF"/>
                </a:solidFill>
                <a:cs typeface="+mn-ea"/>
                <a:sym typeface="+mn-lt"/>
              </a:endParaRPr>
            </a:p>
          </p:txBody>
        </p:sp>
      </p:grpSp>
      <p:grpSp>
        <p:nvGrpSpPr>
          <p:cNvPr id="25" name="组合 24"/>
          <p:cNvGrpSpPr/>
          <p:nvPr/>
        </p:nvGrpSpPr>
        <p:grpSpPr>
          <a:xfrm>
            <a:off x="8910117" y="1496202"/>
            <a:ext cx="3228617" cy="2176685"/>
            <a:chOff x="53678" y="1496202"/>
            <a:chExt cx="3228617" cy="2176685"/>
          </a:xfrm>
        </p:grpSpPr>
        <p:sp>
          <p:nvSpPr>
            <p:cNvPr id="26" name="矩形 25"/>
            <p:cNvSpPr/>
            <p:nvPr/>
          </p:nvSpPr>
          <p:spPr>
            <a:xfrm>
              <a:off x="249666" y="1496202"/>
              <a:ext cx="2836642" cy="217668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27" name="矩形 26"/>
            <p:cNvSpPr/>
            <p:nvPr/>
          </p:nvSpPr>
          <p:spPr>
            <a:xfrm>
              <a:off x="53678" y="1783181"/>
              <a:ext cx="3228617" cy="375257"/>
            </a:xfrm>
            <a:prstGeom prst="rect">
              <a:avLst/>
            </a:prstGeom>
            <a:noFill/>
          </p:spPr>
          <p:txBody>
            <a:bodyPr wrap="square" lIns="121883" tIns="60941" rIns="121883" bIns="60941">
              <a:spAutoFit/>
            </a:bodyPr>
            <a:lstStyle/>
            <a:p>
              <a:pPr algn="ctr" defTabSz="914309">
                <a:lnSpc>
                  <a:spcPct val="130000"/>
                </a:lnSpc>
              </a:pPr>
              <a:r>
                <a:rPr lang="zh-CN" altLang="en-US" sz="1400" dirty="0"/>
                <a:t>隐藏层结点数确定</a:t>
              </a:r>
              <a:endParaRPr lang="en-US" altLang="zh-CN" sz="1333" kern="0" dirty="0">
                <a:cs typeface="+mn-ea"/>
                <a:sym typeface="+mn-lt"/>
              </a:endParaRPr>
            </a:p>
          </p:txBody>
        </p:sp>
        <p:sp>
          <p:nvSpPr>
            <p:cNvPr id="28" name="矩形 27"/>
            <p:cNvSpPr/>
            <p:nvPr/>
          </p:nvSpPr>
          <p:spPr>
            <a:xfrm>
              <a:off x="329874" y="2283125"/>
              <a:ext cx="2676223" cy="769403"/>
            </a:xfrm>
            <a:prstGeom prst="rect">
              <a:avLst/>
            </a:prstGeom>
            <a:noFill/>
          </p:spPr>
          <p:txBody>
            <a:bodyPr wrap="square" lIns="121883" tIns="60941" rIns="121883" bIns="60941">
              <a:spAutoFit/>
            </a:bodyPr>
            <a:lstStyle/>
            <a:p>
              <a:r>
                <a:rPr lang="zh-CN" altLang="en-US" sz="1400" dirty="0"/>
                <a:t>一般将隐藏层结点数设置为一个大于输入值的数</a:t>
              </a:r>
              <a:r>
                <a:rPr lang="zh-CN" altLang="en-US" sz="1400" dirty="0" smtClean="0"/>
                <a:t>，最终将</a:t>
              </a:r>
              <a:r>
                <a:rPr lang="zh-CN" altLang="en-US" sz="1400" dirty="0"/>
                <a:t>三个隐藏层结点数均设置为</a:t>
              </a:r>
              <a:r>
                <a:rPr lang="en-US" altLang="zh-CN" sz="1400" dirty="0"/>
                <a:t>64</a:t>
              </a:r>
              <a:r>
                <a:rPr lang="zh-CN" altLang="en-US" sz="1400" dirty="0" smtClean="0"/>
                <a:t>。</a:t>
              </a:r>
              <a:endParaRPr lang="en-US" altLang="zh-CN" sz="1333" kern="0" dirty="0">
                <a:solidFill>
                  <a:srgbClr val="FFFFFF"/>
                </a:solidFill>
                <a:cs typeface="+mn-ea"/>
                <a:sym typeface="+mn-lt"/>
              </a:endParaRPr>
            </a:p>
          </p:txBody>
        </p:sp>
      </p:grpSp>
      <p:grpSp>
        <p:nvGrpSpPr>
          <p:cNvPr id="29" name="组合 28"/>
          <p:cNvGrpSpPr/>
          <p:nvPr/>
        </p:nvGrpSpPr>
        <p:grpSpPr>
          <a:xfrm>
            <a:off x="9106103" y="3776259"/>
            <a:ext cx="2836642" cy="2176685"/>
            <a:chOff x="249666" y="1496202"/>
            <a:chExt cx="2836642" cy="2176685"/>
          </a:xfrm>
          <a:solidFill>
            <a:schemeClr val="bg2">
              <a:lumMod val="65000"/>
            </a:schemeClr>
          </a:solidFill>
        </p:grpSpPr>
        <p:sp>
          <p:nvSpPr>
            <p:cNvPr id="30" name="矩形 29"/>
            <p:cNvSpPr/>
            <p:nvPr/>
          </p:nvSpPr>
          <p:spPr>
            <a:xfrm>
              <a:off x="249666" y="1496202"/>
              <a:ext cx="2836642" cy="217668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31" name="矩形 30"/>
            <p:cNvSpPr/>
            <p:nvPr/>
          </p:nvSpPr>
          <p:spPr>
            <a:xfrm>
              <a:off x="387673" y="1783181"/>
              <a:ext cx="2560623" cy="403149"/>
            </a:xfrm>
            <a:prstGeom prst="rect">
              <a:avLst/>
            </a:prstGeom>
            <a:grpFill/>
          </p:spPr>
          <p:txBody>
            <a:bodyPr wrap="square" lIns="121883" tIns="60941" rIns="121883" bIns="60941">
              <a:spAutoFit/>
            </a:bodyPr>
            <a:lstStyle/>
            <a:p>
              <a:pPr algn="ctr" defTabSz="914309">
                <a:lnSpc>
                  <a:spcPct val="130000"/>
                </a:lnSpc>
              </a:pPr>
              <a:r>
                <a:rPr lang="zh-CN" altLang="en-US" sz="1400" dirty="0" smtClean="0"/>
                <a:t>迭代次数的</a:t>
              </a:r>
              <a:r>
                <a:rPr lang="zh-CN" altLang="en-US" sz="1400" dirty="0"/>
                <a:t>确定</a:t>
              </a:r>
              <a:endParaRPr lang="en-US" altLang="zh-CN" sz="1333" kern="0" dirty="0">
                <a:cs typeface="+mn-ea"/>
                <a:sym typeface="+mn-lt"/>
              </a:endParaRPr>
            </a:p>
          </p:txBody>
        </p:sp>
        <p:sp>
          <p:nvSpPr>
            <p:cNvPr id="32" name="矩形 31"/>
            <p:cNvSpPr/>
            <p:nvPr/>
          </p:nvSpPr>
          <p:spPr>
            <a:xfrm>
              <a:off x="329874" y="2283125"/>
              <a:ext cx="2676223" cy="1200290"/>
            </a:xfrm>
            <a:prstGeom prst="rect">
              <a:avLst/>
            </a:prstGeom>
            <a:grpFill/>
          </p:spPr>
          <p:txBody>
            <a:bodyPr wrap="square" lIns="121883" tIns="60941" rIns="121883" bIns="60941">
              <a:spAutoFit/>
            </a:bodyPr>
            <a:lstStyle/>
            <a:p>
              <a:r>
                <a:rPr lang="zh-CN" altLang="en-US" sz="1400" dirty="0"/>
                <a:t>迭代次数的确定，一般选取若继续增大迭代次数时，损失函数继续</a:t>
              </a:r>
              <a:r>
                <a:rPr lang="zh-CN" altLang="en-US" sz="1400" dirty="0" smtClean="0"/>
                <a:t>下降</a:t>
              </a:r>
              <a:r>
                <a:rPr lang="zh-CN" altLang="en-US" sz="1400" dirty="0"/>
                <a:t>而测试集上误差却上升的最小的迭代次数</a:t>
              </a:r>
              <a:r>
                <a:rPr lang="zh-CN" altLang="en-US" sz="1400" dirty="0" smtClean="0"/>
                <a:t>，</a:t>
              </a:r>
              <a:r>
                <a:rPr lang="zh-CN" altLang="en-US" sz="1400" dirty="0"/>
                <a:t>最终</a:t>
              </a:r>
              <a:r>
                <a:rPr lang="zh-CN" altLang="en-US" sz="1400" dirty="0" smtClean="0"/>
                <a:t>选取</a:t>
              </a:r>
              <a:r>
                <a:rPr lang="zh-CN" altLang="en-US" sz="1400" dirty="0"/>
                <a:t>为</a:t>
              </a:r>
              <a:r>
                <a:rPr lang="en-US" altLang="zh-CN" sz="1400" dirty="0"/>
                <a:t>100</a:t>
              </a:r>
              <a:r>
                <a:rPr lang="zh-CN" altLang="en-US" sz="1400" dirty="0"/>
                <a:t>。</a:t>
              </a:r>
              <a:endParaRPr lang="en-US" altLang="zh-CN" sz="1333" kern="0" dirty="0">
                <a:solidFill>
                  <a:srgbClr val="FFFFFF"/>
                </a:solidFill>
                <a:cs typeface="+mn-ea"/>
                <a:sym typeface="+mn-lt"/>
              </a:endParaRPr>
            </a:p>
          </p:txBody>
        </p:sp>
      </p:grpSp>
      <p:grpSp>
        <p:nvGrpSpPr>
          <p:cNvPr id="33" name="组合 32"/>
          <p:cNvGrpSpPr/>
          <p:nvPr/>
        </p:nvGrpSpPr>
        <p:grpSpPr>
          <a:xfrm>
            <a:off x="6154504" y="3789521"/>
            <a:ext cx="2836642" cy="2176685"/>
            <a:chOff x="249666" y="1496202"/>
            <a:chExt cx="2836642" cy="2176685"/>
          </a:xfrm>
          <a:solidFill>
            <a:schemeClr val="bg2">
              <a:lumMod val="65000"/>
            </a:schemeClr>
          </a:solidFill>
        </p:grpSpPr>
        <p:sp>
          <p:nvSpPr>
            <p:cNvPr id="34" name="矩形 33"/>
            <p:cNvSpPr/>
            <p:nvPr/>
          </p:nvSpPr>
          <p:spPr>
            <a:xfrm>
              <a:off x="249666" y="1496202"/>
              <a:ext cx="2836642" cy="217668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35" name="矩形 34"/>
            <p:cNvSpPr/>
            <p:nvPr/>
          </p:nvSpPr>
          <p:spPr>
            <a:xfrm>
              <a:off x="397464" y="1774180"/>
              <a:ext cx="2446575" cy="403149"/>
            </a:xfrm>
            <a:prstGeom prst="rect">
              <a:avLst/>
            </a:prstGeom>
            <a:grpFill/>
          </p:spPr>
          <p:txBody>
            <a:bodyPr wrap="square" lIns="121883" tIns="60941" rIns="121883" bIns="60941">
              <a:spAutoFit/>
            </a:bodyPr>
            <a:lstStyle/>
            <a:p>
              <a:pPr algn="ctr" defTabSz="914309">
                <a:lnSpc>
                  <a:spcPct val="130000"/>
                </a:lnSpc>
              </a:pPr>
              <a:r>
                <a:rPr lang="zh-CN" altLang="en-US" sz="1400" dirty="0"/>
                <a:t>网络</a:t>
              </a:r>
              <a:r>
                <a:rPr lang="zh-CN" altLang="en-US" sz="1400" dirty="0" smtClean="0"/>
                <a:t>权重初始化</a:t>
              </a:r>
              <a:endParaRPr lang="en-US" altLang="zh-CN" sz="1333" kern="0" dirty="0">
                <a:cs typeface="+mn-ea"/>
                <a:sym typeface="+mn-lt"/>
              </a:endParaRPr>
            </a:p>
          </p:txBody>
        </p:sp>
        <p:sp>
          <p:nvSpPr>
            <p:cNvPr id="36" name="矩形 35"/>
            <p:cNvSpPr/>
            <p:nvPr/>
          </p:nvSpPr>
          <p:spPr>
            <a:xfrm>
              <a:off x="329874" y="2283125"/>
              <a:ext cx="2676223" cy="984847"/>
            </a:xfrm>
            <a:prstGeom prst="rect">
              <a:avLst/>
            </a:prstGeom>
            <a:grpFill/>
          </p:spPr>
          <p:txBody>
            <a:bodyPr wrap="square" lIns="121883" tIns="60941" rIns="121883" bIns="60941">
              <a:spAutoFit/>
            </a:bodyPr>
            <a:lstStyle/>
            <a:p>
              <a:r>
                <a:rPr lang="zh-CN" altLang="en-US" sz="1400" dirty="0" smtClean="0"/>
                <a:t>为了使网络可以快速有效的收敛，需要在开始训练时对网络进行初始化，选择</a:t>
              </a:r>
              <a:r>
                <a:rPr lang="en-US" altLang="zh-CN" sz="1400" dirty="0"/>
                <a:t>0 </a:t>
              </a:r>
              <a:r>
                <a:rPr lang="zh-CN" altLang="en-US" sz="1400" dirty="0"/>
                <a:t>与</a:t>
              </a:r>
              <a:r>
                <a:rPr lang="en-US" altLang="zh-CN" sz="1400" dirty="0"/>
                <a:t>1 </a:t>
              </a:r>
              <a:r>
                <a:rPr lang="zh-CN" altLang="en-US" sz="1400" dirty="0"/>
                <a:t>之间的</a:t>
              </a:r>
              <a:r>
                <a:rPr lang="zh-CN" altLang="en-US" sz="1400" dirty="0" smtClean="0"/>
                <a:t>均匀分布进行初始化。</a:t>
              </a:r>
              <a:endParaRPr lang="en-US" altLang="zh-CN" sz="1333" kern="0" dirty="0">
                <a:solidFill>
                  <a:srgbClr val="FFFFFF"/>
                </a:solidFill>
                <a:cs typeface="+mn-ea"/>
                <a:sym typeface="+mn-lt"/>
              </a:endParaRPr>
            </a:p>
          </p:txBody>
        </p:sp>
      </p:grpSp>
      <p:grpSp>
        <p:nvGrpSpPr>
          <p:cNvPr id="37" name="组合 36"/>
          <p:cNvGrpSpPr/>
          <p:nvPr/>
        </p:nvGrpSpPr>
        <p:grpSpPr>
          <a:xfrm>
            <a:off x="3202085" y="3789521"/>
            <a:ext cx="2836642" cy="2176685"/>
            <a:chOff x="249666" y="1496202"/>
            <a:chExt cx="2836642" cy="2176685"/>
          </a:xfrm>
          <a:solidFill>
            <a:schemeClr val="bg2">
              <a:lumMod val="65000"/>
            </a:schemeClr>
          </a:solidFill>
        </p:grpSpPr>
        <p:sp>
          <p:nvSpPr>
            <p:cNvPr id="38" name="矩形 37"/>
            <p:cNvSpPr/>
            <p:nvPr/>
          </p:nvSpPr>
          <p:spPr>
            <a:xfrm>
              <a:off x="249666" y="1496202"/>
              <a:ext cx="2836642" cy="217668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39" name="矩形 38"/>
            <p:cNvSpPr/>
            <p:nvPr/>
          </p:nvSpPr>
          <p:spPr>
            <a:xfrm>
              <a:off x="290592" y="1774180"/>
              <a:ext cx="2675402" cy="403149"/>
            </a:xfrm>
            <a:prstGeom prst="rect">
              <a:avLst/>
            </a:prstGeom>
            <a:grpFill/>
          </p:spPr>
          <p:txBody>
            <a:bodyPr wrap="square" lIns="121883" tIns="60941" rIns="121883" bIns="60941">
              <a:spAutoFit/>
            </a:bodyPr>
            <a:lstStyle/>
            <a:p>
              <a:pPr algn="ctr" defTabSz="914309">
                <a:lnSpc>
                  <a:spcPct val="130000"/>
                </a:lnSpc>
              </a:pPr>
              <a:r>
                <a:rPr lang="en-US" altLang="zh-CN" sz="1400" dirty="0"/>
                <a:t>Dropout </a:t>
              </a:r>
              <a:r>
                <a:rPr lang="zh-CN" altLang="en-US" sz="1400" dirty="0"/>
                <a:t>层丢弃率</a:t>
              </a:r>
              <a:endParaRPr lang="en-US" altLang="zh-CN" sz="1333" kern="0" dirty="0">
                <a:cs typeface="+mn-ea"/>
                <a:sym typeface="+mn-lt"/>
              </a:endParaRPr>
            </a:p>
          </p:txBody>
        </p:sp>
        <p:sp>
          <p:nvSpPr>
            <p:cNvPr id="40" name="矩形 39"/>
            <p:cNvSpPr/>
            <p:nvPr/>
          </p:nvSpPr>
          <p:spPr>
            <a:xfrm>
              <a:off x="329874" y="2283125"/>
              <a:ext cx="2676223" cy="1200290"/>
            </a:xfrm>
            <a:prstGeom prst="rect">
              <a:avLst/>
            </a:prstGeom>
            <a:grpFill/>
          </p:spPr>
          <p:txBody>
            <a:bodyPr wrap="square" lIns="121883" tIns="60941" rIns="121883" bIns="60941">
              <a:spAutoFit/>
            </a:bodyPr>
            <a:lstStyle/>
            <a:p>
              <a:r>
                <a:rPr lang="zh-CN" altLang="en-US" sz="1400" dirty="0"/>
                <a:t>为了防止网络过拟合，为每一个隐藏层再</a:t>
              </a:r>
              <a:r>
                <a:rPr lang="zh-CN" altLang="en-US" sz="1400" dirty="0" smtClean="0"/>
                <a:t>加上</a:t>
              </a:r>
              <a:r>
                <a:rPr lang="en-US" altLang="zh-CN" sz="1400" dirty="0"/>
                <a:t>Dropout </a:t>
              </a:r>
              <a:r>
                <a:rPr lang="zh-CN" altLang="en-US" sz="1400" dirty="0"/>
                <a:t>层，即每一次训练时随机丢弃该层中一定比例的神经元，丢弃</a:t>
              </a:r>
            </a:p>
            <a:p>
              <a:r>
                <a:rPr lang="zh-CN" altLang="en-US" sz="1400" dirty="0" smtClean="0"/>
                <a:t>率设置</a:t>
              </a:r>
              <a:r>
                <a:rPr lang="zh-CN" altLang="en-US" sz="1400" dirty="0"/>
                <a:t>为</a:t>
              </a:r>
              <a:r>
                <a:rPr lang="en-US" altLang="zh-CN" sz="1400" dirty="0" smtClean="0"/>
                <a:t>0.2</a:t>
              </a:r>
              <a:r>
                <a:rPr lang="zh-CN" altLang="en-US" sz="1400" dirty="0" smtClean="0"/>
                <a:t>。</a:t>
              </a:r>
              <a:endParaRPr lang="en-US" altLang="zh-CN" sz="1333" kern="0" dirty="0">
                <a:solidFill>
                  <a:srgbClr val="FFFFFF"/>
                </a:solidFill>
                <a:cs typeface="+mn-ea"/>
                <a:sym typeface="+mn-lt"/>
              </a:endParaRPr>
            </a:p>
          </p:txBody>
        </p:sp>
      </p:grpSp>
      <p:grpSp>
        <p:nvGrpSpPr>
          <p:cNvPr id="41" name="组合 40"/>
          <p:cNvGrpSpPr/>
          <p:nvPr/>
        </p:nvGrpSpPr>
        <p:grpSpPr>
          <a:xfrm>
            <a:off x="249664" y="3780520"/>
            <a:ext cx="2836642" cy="2176685"/>
            <a:chOff x="249666" y="1496202"/>
            <a:chExt cx="2836642" cy="2176685"/>
          </a:xfrm>
          <a:solidFill>
            <a:schemeClr val="accent1">
              <a:lumMod val="60000"/>
              <a:lumOff val="40000"/>
            </a:schemeClr>
          </a:solidFill>
        </p:grpSpPr>
        <p:sp>
          <p:nvSpPr>
            <p:cNvPr id="42" name="矩形 41"/>
            <p:cNvSpPr/>
            <p:nvPr/>
          </p:nvSpPr>
          <p:spPr>
            <a:xfrm>
              <a:off x="249666" y="1496202"/>
              <a:ext cx="2836642" cy="217668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sysClr val="windowText" lastClr="000000"/>
                </a:solidFill>
                <a:cs typeface="+mn-ea"/>
                <a:sym typeface="+mn-lt"/>
              </a:endParaRPr>
            </a:p>
          </p:txBody>
        </p:sp>
        <p:sp>
          <p:nvSpPr>
            <p:cNvPr id="43" name="矩形 42"/>
            <p:cNvSpPr/>
            <p:nvPr/>
          </p:nvSpPr>
          <p:spPr>
            <a:xfrm>
              <a:off x="388189" y="1783181"/>
              <a:ext cx="2617910" cy="403149"/>
            </a:xfrm>
            <a:prstGeom prst="rect">
              <a:avLst/>
            </a:prstGeom>
            <a:grpFill/>
          </p:spPr>
          <p:txBody>
            <a:bodyPr wrap="square" lIns="121883" tIns="60941" rIns="121883" bIns="60941">
              <a:spAutoFit/>
            </a:bodyPr>
            <a:lstStyle/>
            <a:p>
              <a:pPr algn="ctr" defTabSz="914309">
                <a:lnSpc>
                  <a:spcPct val="130000"/>
                </a:lnSpc>
              </a:pPr>
              <a:r>
                <a:rPr lang="zh-CN" altLang="en-US" sz="1400" dirty="0"/>
                <a:t>激活函数的确定</a:t>
              </a:r>
              <a:endParaRPr lang="en-US" altLang="zh-CN" sz="1333" kern="0" dirty="0">
                <a:cs typeface="+mn-ea"/>
                <a:sym typeface="+mn-lt"/>
              </a:endParaRPr>
            </a:p>
          </p:txBody>
        </p:sp>
        <p:sp>
          <p:nvSpPr>
            <p:cNvPr id="44" name="矩形 43"/>
            <p:cNvSpPr/>
            <p:nvPr/>
          </p:nvSpPr>
          <p:spPr>
            <a:xfrm>
              <a:off x="329874" y="2283125"/>
              <a:ext cx="2676223" cy="769403"/>
            </a:xfrm>
            <a:prstGeom prst="rect">
              <a:avLst/>
            </a:prstGeom>
            <a:grpFill/>
          </p:spPr>
          <p:txBody>
            <a:bodyPr wrap="square" lIns="121883" tIns="60941" rIns="121883" bIns="60941">
              <a:spAutoFit/>
            </a:bodyPr>
            <a:lstStyle/>
            <a:p>
              <a:r>
                <a:rPr lang="zh-CN" altLang="en-US" sz="1400" dirty="0"/>
                <a:t>输出层利用</a:t>
              </a:r>
              <a:r>
                <a:rPr lang="en-US" altLang="zh-CN" sz="1400" dirty="0" err="1"/>
                <a:t>Relu</a:t>
              </a:r>
              <a:r>
                <a:rPr lang="en-US" altLang="zh-CN" sz="1400" dirty="0"/>
                <a:t> </a:t>
              </a:r>
              <a:r>
                <a:rPr lang="zh-CN" altLang="en-US" sz="1400" dirty="0"/>
                <a:t>函数来激活，三个隐藏层</a:t>
              </a:r>
              <a:r>
                <a:rPr lang="zh-CN" altLang="en-US" sz="1400" dirty="0" smtClean="0"/>
                <a:t>的激活函数</a:t>
              </a:r>
              <a:r>
                <a:rPr lang="zh-CN" altLang="en-US" sz="1400" dirty="0"/>
                <a:t>均使用</a:t>
              </a:r>
              <a:r>
                <a:rPr lang="en-US" altLang="zh-CN" sz="1400" dirty="0" err="1"/>
                <a:t>PRelu</a:t>
              </a:r>
              <a:r>
                <a:rPr lang="en-US" altLang="zh-CN" sz="1400" dirty="0"/>
                <a:t> </a:t>
              </a:r>
              <a:r>
                <a:rPr lang="zh-CN" altLang="en-US" sz="1400" dirty="0"/>
                <a:t>函数来</a:t>
              </a:r>
              <a:r>
                <a:rPr lang="zh-CN" altLang="en-US" sz="1400" dirty="0" smtClean="0"/>
                <a:t>激活。</a:t>
              </a:r>
              <a:endParaRPr lang="en-US" altLang="zh-CN" sz="1333" kern="0" dirty="0">
                <a:solidFill>
                  <a:srgbClr val="FFFFFF"/>
                </a:solidFill>
                <a:cs typeface="+mn-ea"/>
                <a:sym typeface="+mn-lt"/>
              </a:endParaRPr>
            </a:p>
          </p:txBody>
        </p:sp>
      </p:grpSp>
    </p:spTree>
    <p:extLst>
      <p:ext uri="{BB962C8B-B14F-4D97-AF65-F5344CB8AC3E}">
        <p14:creationId xmlns:p14="http://schemas.microsoft.com/office/powerpoint/2010/main" val="90599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8710" y="206481"/>
            <a:ext cx="4734232" cy="814582"/>
          </a:xfrm>
          <a:prstGeom prst="rect">
            <a:avLst/>
          </a:prstGeom>
          <a:noFill/>
        </p:spPr>
        <p:txBody>
          <a:bodyPr wrap="square" rtlCol="0">
            <a:spAutoFit/>
          </a:bodyPr>
          <a:lstStyle/>
          <a:p>
            <a:pPr>
              <a:lnSpc>
                <a:spcPct val="130000"/>
              </a:lnSpc>
              <a:spcBef>
                <a:spcPts val="600"/>
              </a:spcBef>
            </a:pPr>
            <a:r>
              <a:rPr lang="zh-CN" altLang="en-US" sz="4000" kern="0" dirty="0" smtClean="0">
                <a:latin typeface="微软雅黑" panose="020B0503020204020204" pitchFamily="34" charset="-122"/>
                <a:ea typeface="微软雅黑" panose="020B0503020204020204" pitchFamily="34" charset="-122"/>
                <a:cs typeface="+mn-ea"/>
                <a:sym typeface="+mn-lt"/>
              </a:rPr>
              <a:t>年龄</a:t>
            </a:r>
            <a:r>
              <a:rPr lang="zh-CN" altLang="en-US" sz="4000" kern="0" dirty="0">
                <a:latin typeface="微软雅黑" panose="020B0503020204020204" pitchFamily="34" charset="-122"/>
                <a:ea typeface="微软雅黑" panose="020B0503020204020204" pitchFamily="34" charset="-122"/>
                <a:cs typeface="+mn-ea"/>
                <a:sym typeface="+mn-lt"/>
              </a:rPr>
              <a:t>预测</a:t>
            </a:r>
            <a:r>
              <a:rPr lang="zh-CN" altLang="en-US" sz="4000" kern="0" dirty="0" smtClean="0">
                <a:latin typeface="微软雅黑" panose="020B0503020204020204" pitchFamily="34" charset="-122"/>
                <a:ea typeface="微软雅黑" panose="020B0503020204020204" pitchFamily="34" charset="-122"/>
                <a:cs typeface="+mn-ea"/>
                <a:sym typeface="+mn-lt"/>
              </a:rPr>
              <a:t>结果</a:t>
            </a:r>
            <a:endParaRPr lang="zh-CN" altLang="en-US" sz="4000" kern="0" dirty="0">
              <a:latin typeface="微软雅黑" panose="020B0503020204020204" pitchFamily="34" charset="-122"/>
              <a:ea typeface="微软雅黑" panose="020B0503020204020204" pitchFamily="34" charset="-122"/>
              <a:cs typeface="+mn-ea"/>
              <a:sym typeface="+mn-lt"/>
            </a:endParaRPr>
          </a:p>
        </p:txBody>
      </p:sp>
      <p:sp>
        <p:nvSpPr>
          <p:cNvPr id="41" name="TextBox 40"/>
          <p:cNvSpPr txBox="1"/>
          <p:nvPr/>
        </p:nvSpPr>
        <p:spPr>
          <a:xfrm>
            <a:off x="6744960" y="2418734"/>
            <a:ext cx="4267200" cy="2012859"/>
          </a:xfrm>
          <a:prstGeom prst="rect">
            <a:avLst/>
          </a:prstGeom>
          <a:noFill/>
        </p:spPr>
        <p:txBody>
          <a:bodyPr wrap="square" rtlCol="0">
            <a:spAutoFit/>
          </a:bodyPr>
          <a:lstStyle/>
          <a:p>
            <a:pPr>
              <a:lnSpc>
                <a:spcPct val="130000"/>
              </a:lnSpc>
              <a:spcBef>
                <a:spcPts val="600"/>
              </a:spcBef>
            </a:pPr>
            <a:r>
              <a:rPr lang="zh-CN" altLang="en-US" sz="2400" kern="0" dirty="0" smtClean="0">
                <a:latin typeface="微软雅黑" panose="020B0503020204020204" pitchFamily="34" charset="-122"/>
                <a:ea typeface="微软雅黑" panose="020B0503020204020204" pitchFamily="34" charset="-122"/>
                <a:cs typeface="+mn-ea"/>
                <a:sym typeface="+mn-lt"/>
              </a:rPr>
              <a:t>我们通过神经网络模型训练，以平均绝对误差作为损失衡量标准，最终得到的平均绝对误差为</a:t>
            </a:r>
            <a:r>
              <a:rPr lang="en-US" altLang="zh-CN" sz="2400" kern="0" dirty="0" smtClean="0">
                <a:latin typeface="微软雅黑" panose="020B0503020204020204" pitchFamily="34" charset="-122"/>
                <a:ea typeface="微软雅黑" panose="020B0503020204020204" pitchFamily="34" charset="-122"/>
                <a:cs typeface="+mn-ea"/>
                <a:sym typeface="+mn-lt"/>
              </a:rPr>
              <a:t>6.81</a:t>
            </a:r>
            <a:r>
              <a:rPr lang="zh-CN" altLang="en-US" sz="2400" kern="0" dirty="0" smtClean="0">
                <a:latin typeface="微软雅黑" panose="020B0503020204020204" pitchFamily="34" charset="-122"/>
                <a:ea typeface="微软雅黑" panose="020B0503020204020204" pitchFamily="34" charset="-122"/>
                <a:cs typeface="+mn-ea"/>
                <a:sym typeface="+mn-lt"/>
              </a:rPr>
              <a:t>岁。</a:t>
            </a:r>
            <a:endParaRPr lang="zh-CN" altLang="en-US" sz="2400" kern="0" dirty="0">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68709" y="1066785"/>
            <a:ext cx="5353665" cy="5436046"/>
            <a:chOff x="368709" y="1066785"/>
            <a:chExt cx="5353665" cy="5436046"/>
          </a:xfrm>
        </p:grpSpPr>
        <p:pic>
          <p:nvPicPr>
            <p:cNvPr id="1026" name="Picture 2" descr="C:\Users\ADMINI~1\AppData\Local\Temp\WeChat Files\d27b30e03b6292851328997d1c08037.png"/>
            <p:cNvPicPr>
              <a:picLocks noChangeAspect="1" noChangeArrowheads="1"/>
            </p:cNvPicPr>
            <p:nvPr/>
          </p:nvPicPr>
          <p:blipFill>
            <a:blip r:embed="rId3"/>
            <a:srcRect/>
            <a:stretch>
              <a:fillRect/>
            </a:stretch>
          </p:blipFill>
          <p:spPr bwMode="auto">
            <a:xfrm>
              <a:off x="368709" y="1066785"/>
              <a:ext cx="5353665" cy="4983496"/>
            </a:xfrm>
            <a:prstGeom prst="rect">
              <a:avLst/>
            </a:prstGeom>
            <a:ln>
              <a:noFill/>
            </a:ln>
            <a:effectLst>
              <a:outerShdw blurRad="190500" algn="tl" rotWithShape="0">
                <a:srgbClr val="000000">
                  <a:alpha val="70000"/>
                </a:srgbClr>
              </a:outerShdw>
            </a:effectLst>
          </p:spPr>
        </p:pic>
        <p:sp>
          <p:nvSpPr>
            <p:cNvPr id="44" name="TextBox 43"/>
            <p:cNvSpPr txBox="1"/>
            <p:nvPr/>
          </p:nvSpPr>
          <p:spPr>
            <a:xfrm>
              <a:off x="2482140" y="6193836"/>
              <a:ext cx="1877437" cy="308995"/>
            </a:xfrm>
            <a:prstGeom prst="rect">
              <a:avLst/>
            </a:prstGeom>
            <a:noFill/>
          </p:spPr>
          <p:txBody>
            <a:bodyPr wrap="non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预测年龄分布图（地区）</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grpSp>
        <p:nvGrpSpPr>
          <p:cNvPr id="49" name="组合 48"/>
          <p:cNvGrpSpPr/>
          <p:nvPr/>
        </p:nvGrpSpPr>
        <p:grpSpPr>
          <a:xfrm>
            <a:off x="368710" y="1066784"/>
            <a:ext cx="5353665" cy="5473486"/>
            <a:chOff x="368710" y="1066784"/>
            <a:chExt cx="5353665" cy="5473486"/>
          </a:xfrm>
        </p:grpSpPr>
        <p:pic>
          <p:nvPicPr>
            <p:cNvPr id="1028" name="Picture 4" descr="C:\Users\ADMINI~1\AppData\Local\Temp\WeChat Files\05fb212dc6ea8e2e0883feed4e545ff.png"/>
            <p:cNvPicPr>
              <a:picLocks noChangeAspect="1" noChangeArrowheads="1"/>
            </p:cNvPicPr>
            <p:nvPr/>
          </p:nvPicPr>
          <p:blipFill>
            <a:blip r:embed="rId4"/>
            <a:srcRect/>
            <a:stretch>
              <a:fillRect/>
            </a:stretch>
          </p:blipFill>
          <p:spPr bwMode="auto">
            <a:xfrm>
              <a:off x="368710" y="1066784"/>
              <a:ext cx="5353665" cy="4983496"/>
            </a:xfrm>
            <a:prstGeom prst="rect">
              <a:avLst/>
            </a:prstGeom>
            <a:noFill/>
          </p:spPr>
        </p:pic>
        <p:sp>
          <p:nvSpPr>
            <p:cNvPr id="48" name="TextBox 47"/>
            <p:cNvSpPr txBox="1"/>
            <p:nvPr/>
          </p:nvSpPr>
          <p:spPr>
            <a:xfrm>
              <a:off x="2492469" y="6207871"/>
              <a:ext cx="1877437" cy="332399"/>
            </a:xfrm>
            <a:prstGeom prst="rect">
              <a:avLst/>
            </a:prstGeom>
            <a:noFill/>
          </p:spPr>
          <p:txBody>
            <a:bodyPr wrap="non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预测年龄分布图（性别）</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9239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5"/>
                                        </p:tgtEl>
                                        <p:attrNameLst>
                                          <p:attrName>ppt_x</p:attrName>
                                        </p:attrNameLst>
                                      </p:cBhvr>
                                      <p:tavLst>
                                        <p:tav tm="0">
                                          <p:val>
                                            <p:strVal val="ppt_x"/>
                                          </p:val>
                                        </p:tav>
                                        <p:tav tm="100000">
                                          <p:val>
                                            <p:strVal val="ppt_x"/>
                                          </p:val>
                                        </p:tav>
                                      </p:tavLst>
                                    </p:anim>
                                    <p:anim calcmode="lin" valueType="num">
                                      <p:cBhvr additive="base">
                                        <p:cTn id="7" dur="500"/>
                                        <p:tgtEl>
                                          <p:spTgt spid="45"/>
                                        </p:tgtEl>
                                        <p:attrNameLst>
                                          <p:attrName>ppt_y</p:attrName>
                                        </p:attrNameLst>
                                      </p:cBhvr>
                                      <p:tavLst>
                                        <p:tav tm="0">
                                          <p:val>
                                            <p:strVal val="ppt_y"/>
                                          </p:val>
                                        </p:tav>
                                        <p:tav tm="100000">
                                          <p:val>
                                            <p:strVal val="1+ppt_h/2"/>
                                          </p:val>
                                        </p:tav>
                                      </p:tavLst>
                                    </p:anim>
                                    <p:set>
                                      <p:cBhvr>
                                        <p:cTn id="8" dur="1" fill="hold">
                                          <p:stCondLst>
                                            <p:cond delay="499"/>
                                          </p:stCondLst>
                                        </p:cTn>
                                        <p:tgtEl>
                                          <p:spTgt spid="4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4"/>
          </p:nvPr>
        </p:nvSpPr>
        <p:spPr>
          <a:xfrm>
            <a:off x="206476" y="319244"/>
            <a:ext cx="10044011" cy="707886"/>
          </a:xfrm>
        </p:spPr>
        <p:txBody>
          <a:bodyPr/>
          <a:lstStyle/>
          <a:p>
            <a:pPr algn="l"/>
            <a:r>
              <a:rPr lang="en-US" altLang="zh-CN" sz="4000" dirty="0" smtClean="0">
                <a:solidFill>
                  <a:schemeClr val="tx1"/>
                </a:solidFill>
              </a:rPr>
              <a:t>BMI</a:t>
            </a:r>
            <a:r>
              <a:rPr lang="zh-CN" altLang="en-US" sz="4000" dirty="0" smtClean="0">
                <a:solidFill>
                  <a:schemeClr val="tx1"/>
                </a:solidFill>
              </a:rPr>
              <a:t>预测结果</a:t>
            </a:r>
            <a:endParaRPr lang="zh-CN" altLang="en-US" sz="4000" dirty="0">
              <a:solidFill>
                <a:schemeClr val="tx1"/>
              </a:solidFill>
            </a:endParaRPr>
          </a:p>
        </p:txBody>
      </p:sp>
      <p:grpSp>
        <p:nvGrpSpPr>
          <p:cNvPr id="48" name="组合 47"/>
          <p:cNvGrpSpPr/>
          <p:nvPr/>
        </p:nvGrpSpPr>
        <p:grpSpPr>
          <a:xfrm>
            <a:off x="360935" y="1084067"/>
            <a:ext cx="4906188" cy="5469132"/>
            <a:chOff x="1319555" y="1084067"/>
            <a:chExt cx="4906188" cy="5469132"/>
          </a:xfrm>
        </p:grpSpPr>
        <p:pic>
          <p:nvPicPr>
            <p:cNvPr id="2051" name="Picture 3" descr="C:\Users\ADMINI~1\AppData\Local\Temp\WeChat Files\e8182bfe5888ff77150ba0b238dbe02.png"/>
            <p:cNvPicPr>
              <a:picLocks noChangeAspect="1" noChangeArrowheads="1"/>
            </p:cNvPicPr>
            <p:nvPr/>
          </p:nvPicPr>
          <p:blipFill>
            <a:blip r:embed="rId3"/>
            <a:srcRect/>
            <a:stretch>
              <a:fillRect/>
            </a:stretch>
          </p:blipFill>
          <p:spPr bwMode="auto">
            <a:xfrm>
              <a:off x="1319555" y="1084067"/>
              <a:ext cx="4906188" cy="5160137"/>
            </a:xfrm>
            <a:prstGeom prst="rect">
              <a:avLst/>
            </a:prstGeom>
            <a:noFill/>
          </p:spPr>
        </p:pic>
        <p:sp>
          <p:nvSpPr>
            <p:cNvPr id="41" name="TextBox 40"/>
            <p:cNvSpPr txBox="1"/>
            <p:nvPr/>
          </p:nvSpPr>
          <p:spPr>
            <a:xfrm>
              <a:off x="3067702" y="6244204"/>
              <a:ext cx="1742233" cy="308995"/>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预测</a:t>
              </a:r>
              <a:r>
                <a:rPr lang="en-US" altLang="zh-CN" sz="1200" kern="0" dirty="0" smtClean="0">
                  <a:latin typeface="微软雅黑" panose="020B0503020204020204" pitchFamily="34" charset="-122"/>
                  <a:ea typeface="微软雅黑" panose="020B0503020204020204" pitchFamily="34" charset="-122"/>
                  <a:cs typeface="+mn-ea"/>
                  <a:sym typeface="+mn-lt"/>
                </a:rPr>
                <a:t>BMI</a:t>
              </a:r>
              <a:r>
                <a:rPr lang="zh-CN" altLang="en-US" sz="1200" kern="0" dirty="0" smtClean="0">
                  <a:latin typeface="微软雅黑" panose="020B0503020204020204" pitchFamily="34" charset="-122"/>
                  <a:ea typeface="微软雅黑" panose="020B0503020204020204" pitchFamily="34" charset="-122"/>
                  <a:cs typeface="+mn-ea"/>
                  <a:sym typeface="+mn-lt"/>
                </a:rPr>
                <a:t>分布图（地区）</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grpSp>
        <p:nvGrpSpPr>
          <p:cNvPr id="49" name="组合 48"/>
          <p:cNvGrpSpPr/>
          <p:nvPr/>
        </p:nvGrpSpPr>
        <p:grpSpPr>
          <a:xfrm>
            <a:off x="206742" y="1069319"/>
            <a:ext cx="5206462" cy="5509252"/>
            <a:chOff x="6666366" y="1044400"/>
            <a:chExt cx="5206462" cy="5509252"/>
          </a:xfrm>
        </p:grpSpPr>
        <p:pic>
          <p:nvPicPr>
            <p:cNvPr id="2050" name="Picture 2" descr="C:\Users\ADMINI~1\AppData\Local\Temp\WeChat Files\24dd191cac4f9cb65132415bf09d2a5.png"/>
            <p:cNvPicPr>
              <a:picLocks noChangeAspect="1" noChangeArrowheads="1"/>
            </p:cNvPicPr>
            <p:nvPr/>
          </p:nvPicPr>
          <p:blipFill>
            <a:blip r:embed="rId4"/>
            <a:srcRect/>
            <a:stretch>
              <a:fillRect/>
            </a:stretch>
          </p:blipFill>
          <p:spPr bwMode="auto">
            <a:xfrm>
              <a:off x="6666366" y="1044400"/>
              <a:ext cx="5206462" cy="5191601"/>
            </a:xfrm>
            <a:prstGeom prst="rect">
              <a:avLst/>
            </a:prstGeom>
            <a:noFill/>
          </p:spPr>
        </p:pic>
        <p:sp>
          <p:nvSpPr>
            <p:cNvPr id="45" name="TextBox 44"/>
            <p:cNvSpPr txBox="1"/>
            <p:nvPr/>
          </p:nvSpPr>
          <p:spPr>
            <a:xfrm>
              <a:off x="8562840" y="6221253"/>
              <a:ext cx="1861407" cy="33239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预测</a:t>
              </a:r>
              <a:r>
                <a:rPr lang="en-US" altLang="zh-CN" sz="1200" kern="0" dirty="0" smtClean="0">
                  <a:latin typeface="微软雅黑" panose="020B0503020204020204" pitchFamily="34" charset="-122"/>
                  <a:ea typeface="微软雅黑" panose="020B0503020204020204" pitchFamily="34" charset="-122"/>
                  <a:cs typeface="+mn-ea"/>
                  <a:sym typeface="+mn-lt"/>
                </a:rPr>
                <a:t>BMI</a:t>
              </a:r>
              <a:r>
                <a:rPr lang="zh-CN" altLang="en-US" sz="1200" kern="0" dirty="0" smtClean="0">
                  <a:latin typeface="微软雅黑" panose="020B0503020204020204" pitchFamily="34" charset="-122"/>
                  <a:ea typeface="微软雅黑" panose="020B0503020204020204" pitchFamily="34" charset="-122"/>
                  <a:cs typeface="+mn-ea"/>
                  <a:sym typeface="+mn-lt"/>
                </a:rPr>
                <a:t>分布图（性别）</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sp>
        <p:nvSpPr>
          <p:cNvPr id="50" name="TextBox 49"/>
          <p:cNvSpPr txBox="1"/>
          <p:nvPr/>
        </p:nvSpPr>
        <p:spPr>
          <a:xfrm>
            <a:off x="7064509" y="1946796"/>
            <a:ext cx="3510085" cy="3453253"/>
          </a:xfrm>
          <a:prstGeom prst="rect">
            <a:avLst/>
          </a:prstGeom>
          <a:noFill/>
        </p:spPr>
        <p:txBody>
          <a:bodyPr wrap="square" rtlCol="0">
            <a:spAutoFit/>
          </a:bodyPr>
          <a:lstStyle/>
          <a:p>
            <a:pPr>
              <a:lnSpc>
                <a:spcPct val="130000"/>
              </a:lnSpc>
              <a:spcBef>
                <a:spcPts val="600"/>
              </a:spcBef>
            </a:pPr>
            <a:r>
              <a:rPr lang="zh-CN" altLang="en-US" sz="2400" kern="0" dirty="0" smtClean="0">
                <a:latin typeface="微软雅黑" panose="020B0503020204020204" pitchFamily="34" charset="-122"/>
                <a:ea typeface="微软雅黑" panose="020B0503020204020204" pitchFamily="34" charset="-122"/>
                <a:cs typeface="+mn-ea"/>
                <a:sym typeface="+mn-lt"/>
              </a:rPr>
              <a:t>我们同样把</a:t>
            </a:r>
            <a:r>
              <a:rPr lang="en-US" altLang="zh-CN" sz="2400" kern="0" dirty="0" smtClean="0">
                <a:latin typeface="微软雅黑" panose="020B0503020204020204" pitchFamily="34" charset="-122"/>
                <a:ea typeface="微软雅黑" panose="020B0503020204020204" pitchFamily="34" charset="-122"/>
                <a:cs typeface="+mn-ea"/>
                <a:sym typeface="+mn-lt"/>
              </a:rPr>
              <a:t>BMI</a:t>
            </a:r>
            <a:r>
              <a:rPr lang="zh-CN" altLang="en-US" sz="2400" kern="0" dirty="0" smtClean="0">
                <a:latin typeface="微软雅黑" panose="020B0503020204020204" pitchFamily="34" charset="-122"/>
                <a:ea typeface="微软雅黑" panose="020B0503020204020204" pitchFamily="34" charset="-122"/>
                <a:cs typeface="+mn-ea"/>
                <a:sym typeface="+mn-lt"/>
              </a:rPr>
              <a:t>作为因变量，采用同样的模型进行特征筛选和数据训练，最终的预测误差为</a:t>
            </a:r>
            <a:r>
              <a:rPr lang="en-US" altLang="zh-CN" sz="2400" kern="0" dirty="0" smtClean="0">
                <a:latin typeface="微软雅黑" panose="020B0503020204020204" pitchFamily="34" charset="-122"/>
                <a:ea typeface="微软雅黑" panose="020B0503020204020204" pitchFamily="34" charset="-122"/>
                <a:cs typeface="+mn-ea"/>
                <a:sym typeface="+mn-lt"/>
              </a:rPr>
              <a:t>1.94</a:t>
            </a:r>
            <a:r>
              <a:rPr lang="zh-CN" altLang="en-US" sz="2400" kern="0" dirty="0" smtClean="0">
                <a:latin typeface="微软雅黑" panose="020B0503020204020204" pitchFamily="34" charset="-122"/>
                <a:ea typeface="微软雅黑" panose="020B0503020204020204" pitchFamily="34" charset="-122"/>
                <a:cs typeface="+mn-ea"/>
                <a:sym typeface="+mn-lt"/>
              </a:rPr>
              <a:t>，结果较为理想。（这可能由于</a:t>
            </a:r>
            <a:r>
              <a:rPr lang="en-US" altLang="zh-CN" sz="2400" kern="0" dirty="0" smtClean="0">
                <a:latin typeface="微软雅黑" panose="020B0503020204020204" pitchFamily="34" charset="-122"/>
                <a:ea typeface="微软雅黑" panose="020B0503020204020204" pitchFamily="34" charset="-122"/>
                <a:cs typeface="+mn-ea"/>
                <a:sym typeface="+mn-lt"/>
              </a:rPr>
              <a:t>BMI</a:t>
            </a:r>
            <a:r>
              <a:rPr lang="zh-CN" altLang="en-US" sz="2400" kern="0" dirty="0" smtClean="0">
                <a:latin typeface="微软雅黑" panose="020B0503020204020204" pitchFamily="34" charset="-122"/>
                <a:ea typeface="微软雅黑" panose="020B0503020204020204" pitchFamily="34" charset="-122"/>
                <a:cs typeface="+mn-ea"/>
                <a:sym typeface="+mn-lt"/>
              </a:rPr>
              <a:t>数据的方差较小）</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6328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8"/>
                                        </p:tgtEl>
                                        <p:attrNameLst>
                                          <p:attrName>ppt_x</p:attrName>
                                        </p:attrNameLst>
                                      </p:cBhvr>
                                      <p:tavLst>
                                        <p:tav tm="0">
                                          <p:val>
                                            <p:strVal val="ppt_x"/>
                                          </p:val>
                                        </p:tav>
                                        <p:tav tm="100000">
                                          <p:val>
                                            <p:strVal val="ppt_x"/>
                                          </p:val>
                                        </p:tav>
                                      </p:tavLst>
                                    </p:anim>
                                    <p:anim calcmode="lin" valueType="num">
                                      <p:cBhvr additive="base">
                                        <p:cTn id="7" dur="500"/>
                                        <p:tgtEl>
                                          <p:spTgt spid="48"/>
                                        </p:tgtEl>
                                        <p:attrNameLst>
                                          <p:attrName>ppt_y</p:attrName>
                                        </p:attrNameLst>
                                      </p:cBhvr>
                                      <p:tavLst>
                                        <p:tav tm="0">
                                          <p:val>
                                            <p:strVal val="ppt_y"/>
                                          </p:val>
                                        </p:tav>
                                        <p:tav tm="100000">
                                          <p:val>
                                            <p:strVal val="1+ppt_h/2"/>
                                          </p:val>
                                        </p:tav>
                                      </p:tavLst>
                                    </p:anim>
                                    <p:set>
                                      <p:cBhvr>
                                        <p:cTn id="8" dur="1" fill="hold">
                                          <p:stCondLst>
                                            <p:cond delay="499"/>
                                          </p:stCondLst>
                                        </p:cTn>
                                        <p:tgtEl>
                                          <p:spTgt spid="48"/>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3899" y="4347822"/>
            <a:ext cx="3606137" cy="1477802"/>
          </a:xfrm>
          <a:prstGeom prst="rect">
            <a:avLst/>
          </a:prstGeom>
          <a:effectLst/>
        </p:spPr>
        <p:txBody>
          <a:bodyPr wrap="square" lIns="121883" tIns="60941" rIns="121883" bIns="60941">
            <a:spAutoFit/>
          </a:bodyPr>
          <a:lstStyle/>
          <a:p>
            <a:pPr defTabSz="914309">
              <a:lnSpc>
                <a:spcPct val="150000"/>
              </a:lnSpc>
              <a:spcBef>
                <a:spcPts val="800"/>
              </a:spcBef>
            </a:pPr>
            <a:r>
              <a:rPr lang="zh-CN" altLang="en-US" sz="1467" kern="0" dirty="0" smtClean="0">
                <a:solidFill>
                  <a:schemeClr val="bg1"/>
                </a:solidFill>
                <a:cs typeface="+mn-ea"/>
                <a:sym typeface="+mn-lt"/>
              </a:rPr>
              <a:t>为了解决这一问题，对训练集合中</a:t>
            </a:r>
            <a:r>
              <a:rPr lang="en-US" altLang="zh-CN" sz="1467" kern="0" dirty="0" smtClean="0">
                <a:solidFill>
                  <a:schemeClr val="bg1"/>
                </a:solidFill>
                <a:cs typeface="+mn-ea"/>
                <a:sym typeface="+mn-lt"/>
              </a:rPr>
              <a:t>29</a:t>
            </a:r>
            <a:r>
              <a:rPr lang="zh-CN" altLang="en-US" sz="1467" kern="0" dirty="0" smtClean="0">
                <a:solidFill>
                  <a:schemeClr val="bg1"/>
                </a:solidFill>
                <a:cs typeface="+mn-ea"/>
                <a:sym typeface="+mn-lt"/>
              </a:rPr>
              <a:t>岁以下，</a:t>
            </a:r>
            <a:r>
              <a:rPr lang="en-US" altLang="zh-CN" sz="1467" kern="0" dirty="0" smtClean="0">
                <a:solidFill>
                  <a:schemeClr val="bg1"/>
                </a:solidFill>
                <a:cs typeface="+mn-ea"/>
                <a:sym typeface="+mn-lt"/>
              </a:rPr>
              <a:t>58</a:t>
            </a:r>
            <a:r>
              <a:rPr lang="zh-CN" altLang="en-US" sz="1467" kern="0" dirty="0" smtClean="0">
                <a:solidFill>
                  <a:schemeClr val="bg1"/>
                </a:solidFill>
                <a:cs typeface="+mn-ea"/>
                <a:sym typeface="+mn-lt"/>
              </a:rPr>
              <a:t>岁以上的样本进行了</a:t>
            </a:r>
            <a:r>
              <a:rPr lang="en-US" altLang="zh-CN" sz="1467" kern="0" dirty="0" smtClean="0">
                <a:solidFill>
                  <a:schemeClr val="bg1"/>
                </a:solidFill>
                <a:cs typeface="+mn-ea"/>
                <a:sym typeface="+mn-lt"/>
              </a:rPr>
              <a:t>SMOTE</a:t>
            </a:r>
            <a:r>
              <a:rPr lang="zh-CN" altLang="en-US" sz="1467" kern="0" dirty="0" smtClean="0">
                <a:solidFill>
                  <a:schemeClr val="bg1"/>
                </a:solidFill>
                <a:cs typeface="+mn-ea"/>
                <a:sym typeface="+mn-lt"/>
              </a:rPr>
              <a:t>过采样，最终数据分布如年龄分布图左图所示。</a:t>
            </a:r>
            <a:endParaRPr lang="en-US" altLang="zh-CN" sz="1467" kern="0" dirty="0">
              <a:solidFill>
                <a:schemeClr val="bg1"/>
              </a:solidFill>
              <a:cs typeface="+mn-ea"/>
              <a:sym typeface="+mn-lt"/>
            </a:endParaRPr>
          </a:p>
        </p:txBody>
      </p:sp>
      <p:sp>
        <p:nvSpPr>
          <p:cNvPr id="7" name="TextBox 56"/>
          <p:cNvSpPr txBox="1"/>
          <p:nvPr/>
        </p:nvSpPr>
        <p:spPr>
          <a:xfrm>
            <a:off x="347026" y="3432025"/>
            <a:ext cx="3819976" cy="615451"/>
          </a:xfrm>
          <a:prstGeom prst="rect">
            <a:avLst/>
          </a:prstGeom>
          <a:noFill/>
          <a:effectLst/>
        </p:spPr>
        <p:txBody>
          <a:bodyPr wrap="square" lIns="121883" tIns="60941" rIns="121883" bIns="60941"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914309"/>
            <a:r>
              <a:rPr lang="en-US" altLang="zh-CN" sz="3200" b="1" kern="0" dirty="0" smtClean="0">
                <a:solidFill>
                  <a:schemeClr val="tx1">
                    <a:lumMod val="85000"/>
                    <a:lumOff val="15000"/>
                  </a:schemeClr>
                </a:solidFill>
                <a:effectLst/>
                <a:latin typeface="+mn-lt"/>
                <a:ea typeface="+mn-ea"/>
                <a:cs typeface="+mn-ea"/>
                <a:sym typeface="+mn-lt"/>
              </a:rPr>
              <a:t> </a:t>
            </a:r>
            <a:r>
              <a:rPr lang="zh-CN" altLang="en-US" sz="3200" b="1" kern="0" dirty="0" smtClean="0">
                <a:solidFill>
                  <a:schemeClr val="tx1">
                    <a:lumMod val="85000"/>
                    <a:lumOff val="15000"/>
                  </a:schemeClr>
                </a:solidFill>
                <a:effectLst/>
                <a:latin typeface="+mn-lt"/>
                <a:ea typeface="+mn-ea"/>
                <a:cs typeface="+mn-ea"/>
                <a:sym typeface="+mn-lt"/>
              </a:rPr>
              <a:t>上采样年龄分布</a:t>
            </a:r>
            <a:endParaRPr lang="zh-CN" altLang="en-US" sz="3200" b="1" kern="0" dirty="0">
              <a:solidFill>
                <a:schemeClr val="tx1">
                  <a:lumMod val="85000"/>
                  <a:lumOff val="15000"/>
                </a:schemeClr>
              </a:solidFill>
              <a:effectLst/>
              <a:latin typeface="+mn-lt"/>
              <a:ea typeface="+mn-ea"/>
              <a:cs typeface="+mn-ea"/>
              <a:sym typeface="+mn-lt"/>
            </a:endParaRPr>
          </a:p>
        </p:txBody>
      </p:sp>
      <p:sp>
        <p:nvSpPr>
          <p:cNvPr id="8" name="矩形 7"/>
          <p:cNvSpPr/>
          <p:nvPr/>
        </p:nvSpPr>
        <p:spPr>
          <a:xfrm>
            <a:off x="8421399" y="1362652"/>
            <a:ext cx="3647930" cy="1816485"/>
          </a:xfrm>
          <a:prstGeom prst="rect">
            <a:avLst/>
          </a:prstGeom>
          <a:effectLst/>
        </p:spPr>
        <p:txBody>
          <a:bodyPr wrap="square" lIns="121883" tIns="60941" rIns="121883" bIns="60941">
            <a:spAutoFit/>
          </a:bodyPr>
          <a:lstStyle/>
          <a:p>
            <a:pPr defTabSz="914309">
              <a:lnSpc>
                <a:spcPct val="150000"/>
              </a:lnSpc>
              <a:spcBef>
                <a:spcPts val="800"/>
              </a:spcBef>
            </a:pPr>
            <a:r>
              <a:rPr lang="zh-CN" altLang="en-US" sz="1467" kern="0" dirty="0" smtClean="0">
                <a:solidFill>
                  <a:schemeClr val="bg1"/>
                </a:solidFill>
                <a:cs typeface="+mn-ea"/>
                <a:sym typeface="+mn-lt"/>
              </a:rPr>
              <a:t>训练数据的年龄数据分布，如年龄分布图的右图所示，样本数据主要集中在 </a:t>
            </a:r>
            <a:r>
              <a:rPr lang="en-US" altLang="zh-CN" sz="1467" kern="0" dirty="0" smtClean="0">
                <a:solidFill>
                  <a:schemeClr val="bg1"/>
                </a:solidFill>
                <a:cs typeface="+mn-ea"/>
                <a:sym typeface="+mn-lt"/>
              </a:rPr>
              <a:t>30-55 </a:t>
            </a:r>
            <a:r>
              <a:rPr lang="zh-CN" altLang="en-US" sz="1467" kern="0" dirty="0" smtClean="0">
                <a:solidFill>
                  <a:schemeClr val="bg1"/>
                </a:solidFill>
                <a:cs typeface="+mn-ea"/>
                <a:sym typeface="+mn-lt"/>
              </a:rPr>
              <a:t>这个年龄段，导致最终预测结果也会集中分布这个年龄段，从而无法很好预测 </a:t>
            </a:r>
            <a:r>
              <a:rPr lang="en-US" altLang="zh-CN" sz="1467" kern="0" dirty="0" smtClean="0">
                <a:solidFill>
                  <a:schemeClr val="bg1"/>
                </a:solidFill>
                <a:cs typeface="+mn-ea"/>
                <a:sym typeface="+mn-lt"/>
              </a:rPr>
              <a:t>30 </a:t>
            </a:r>
            <a:r>
              <a:rPr lang="zh-CN" altLang="en-US" sz="1467" kern="0" dirty="0" smtClean="0">
                <a:solidFill>
                  <a:schemeClr val="bg1"/>
                </a:solidFill>
                <a:cs typeface="+mn-ea"/>
                <a:sym typeface="+mn-lt"/>
              </a:rPr>
              <a:t>岁以下，</a:t>
            </a:r>
            <a:r>
              <a:rPr lang="en-US" altLang="zh-CN" sz="1467" kern="0" dirty="0" smtClean="0">
                <a:solidFill>
                  <a:schemeClr val="bg1"/>
                </a:solidFill>
                <a:cs typeface="+mn-ea"/>
                <a:sym typeface="+mn-lt"/>
              </a:rPr>
              <a:t>55 </a:t>
            </a:r>
            <a:r>
              <a:rPr lang="zh-CN" altLang="en-US" sz="1467" kern="0" dirty="0" smtClean="0">
                <a:solidFill>
                  <a:schemeClr val="bg1"/>
                </a:solidFill>
                <a:cs typeface="+mn-ea"/>
                <a:sym typeface="+mn-lt"/>
              </a:rPr>
              <a:t>岁以上的样本。</a:t>
            </a:r>
            <a:endParaRPr lang="en-US" altLang="zh-CN" sz="1467" kern="0" dirty="0">
              <a:solidFill>
                <a:schemeClr val="bg1"/>
              </a:solidFill>
              <a:cs typeface="+mn-ea"/>
              <a:sym typeface="+mn-lt"/>
            </a:endParaRPr>
          </a:p>
        </p:txBody>
      </p:sp>
      <p:sp>
        <p:nvSpPr>
          <p:cNvPr id="9" name="TextBox 58"/>
          <p:cNvSpPr txBox="1"/>
          <p:nvPr/>
        </p:nvSpPr>
        <p:spPr>
          <a:xfrm>
            <a:off x="8270948" y="532420"/>
            <a:ext cx="3647930" cy="615451"/>
          </a:xfrm>
          <a:prstGeom prst="rect">
            <a:avLst/>
          </a:prstGeom>
          <a:noFill/>
          <a:effectLst/>
        </p:spPr>
        <p:txBody>
          <a:bodyPr wrap="square" lIns="121883" tIns="60941" rIns="121883" bIns="60941"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r" defTabSz="914309"/>
            <a:r>
              <a:rPr lang="zh-CN" altLang="en-US" sz="3200" b="1" kern="0" dirty="0" smtClean="0">
                <a:solidFill>
                  <a:schemeClr val="tx1"/>
                </a:solidFill>
                <a:effectLst/>
                <a:latin typeface="+mn-lt"/>
                <a:ea typeface="+mn-ea"/>
                <a:cs typeface="+mn-ea"/>
                <a:sym typeface="+mn-lt"/>
              </a:rPr>
              <a:t>原始数据年龄分布</a:t>
            </a:r>
            <a:endParaRPr lang="zh-CN" altLang="en-US" sz="3200" b="1" kern="0" dirty="0">
              <a:solidFill>
                <a:schemeClr val="tx1"/>
              </a:solidFill>
              <a:effectLst/>
              <a:latin typeface="+mn-lt"/>
              <a:ea typeface="+mn-ea"/>
              <a:cs typeface="+mn-ea"/>
              <a:sym typeface="+mn-lt"/>
            </a:endParaRPr>
          </a:p>
        </p:txBody>
      </p:sp>
      <p:pic>
        <p:nvPicPr>
          <p:cNvPr id="14" name="Picture 2" descr="C:\Users\ADMINI~1\AppData\Local\Temp\WeChat Files\7e84c6ec1df7236510f62008580ccb0.png"/>
          <p:cNvPicPr>
            <a:picLocks noChangeAspect="1" noChangeArrowheads="1"/>
          </p:cNvPicPr>
          <p:nvPr/>
        </p:nvPicPr>
        <p:blipFill>
          <a:blip r:embed="rId3">
            <a:clrChange>
              <a:clrFrom>
                <a:srgbClr val="FFFFFF"/>
              </a:clrFrom>
              <a:clrTo>
                <a:srgbClr val="FFFFFF">
                  <a:alpha val="0"/>
                </a:srgbClr>
              </a:clrTo>
            </a:clrChange>
            <a:duotone>
              <a:prstClr val="black"/>
              <a:srgbClr val="FF0000">
                <a:tint val="45000"/>
                <a:satMod val="400000"/>
              </a:srgbClr>
            </a:duotone>
          </a:blip>
          <a:srcRect/>
          <a:stretch>
            <a:fillRect/>
          </a:stretch>
        </p:blipFill>
        <p:spPr bwMode="auto">
          <a:xfrm>
            <a:off x="3613346" y="1548541"/>
            <a:ext cx="4970211" cy="3360018"/>
          </a:xfrm>
          <a:prstGeom prst="rect">
            <a:avLst/>
          </a:prstGeom>
          <a:noFill/>
        </p:spPr>
      </p:pic>
      <p:grpSp>
        <p:nvGrpSpPr>
          <p:cNvPr id="13" name="组合 12"/>
          <p:cNvGrpSpPr/>
          <p:nvPr/>
        </p:nvGrpSpPr>
        <p:grpSpPr>
          <a:xfrm>
            <a:off x="822036" y="532420"/>
            <a:ext cx="2880000" cy="916514"/>
            <a:chOff x="822036" y="532420"/>
            <a:chExt cx="2880000" cy="916514"/>
          </a:xfrm>
        </p:grpSpPr>
        <p:sp>
          <p:nvSpPr>
            <p:cNvPr id="4" name="文本框 3"/>
            <p:cNvSpPr txBox="1"/>
            <p:nvPr/>
          </p:nvSpPr>
          <p:spPr>
            <a:xfrm>
              <a:off x="1080654" y="532420"/>
              <a:ext cx="1625601" cy="412421"/>
            </a:xfrm>
            <a:prstGeom prst="rect">
              <a:avLst/>
            </a:prstGeom>
            <a:noFill/>
          </p:spPr>
          <p:txBody>
            <a:bodyPr wrap="square" rtlCol="0">
              <a:spAutoFit/>
            </a:bodyPr>
            <a:lstStyle/>
            <a:p>
              <a:pPr>
                <a:lnSpc>
                  <a:spcPct val="130000"/>
                </a:lnSpc>
                <a:spcBef>
                  <a:spcPts val="600"/>
                </a:spcBef>
              </a:pPr>
              <a:r>
                <a:rPr lang="en-US" altLang="zh-CN" sz="1600" b="1" kern="0" dirty="0" smtClean="0">
                  <a:solidFill>
                    <a:schemeClr val="bg1"/>
                  </a:solidFill>
                  <a:latin typeface="微软雅黑" panose="020B0503020204020204" pitchFamily="34" charset="-122"/>
                  <a:ea typeface="微软雅黑" panose="020B0503020204020204" pitchFamily="34" charset="-122"/>
                  <a:cs typeface="+mn-ea"/>
                  <a:sym typeface="+mn-lt"/>
                </a:rPr>
                <a:t>MAE</a:t>
              </a:r>
              <a:r>
                <a:rPr lang="zh-CN" altLang="en-US" sz="1600" b="1" kern="0" dirty="0" smtClean="0">
                  <a:solidFill>
                    <a:schemeClr val="bg1"/>
                  </a:solidFill>
                  <a:latin typeface="微软雅黑" panose="020B0503020204020204" pitchFamily="34" charset="-122"/>
                  <a:ea typeface="微软雅黑" panose="020B0503020204020204" pitchFamily="34" charset="-122"/>
                  <a:cs typeface="+mn-ea"/>
                  <a:sym typeface="+mn-lt"/>
                </a:rPr>
                <a:t>：</a:t>
              </a:r>
              <a:r>
                <a:rPr lang="en-US" altLang="zh-CN" sz="1600" b="1" kern="0" dirty="0" smtClean="0">
                  <a:solidFill>
                    <a:schemeClr val="bg1"/>
                  </a:solidFill>
                  <a:latin typeface="微软雅黑" panose="020B0503020204020204" pitchFamily="34" charset="-122"/>
                  <a:ea typeface="微软雅黑" panose="020B0503020204020204" pitchFamily="34" charset="-122"/>
                  <a:cs typeface="+mn-ea"/>
                  <a:sym typeface="+mn-lt"/>
                </a:rPr>
                <a:t>6.81</a:t>
              </a:r>
              <a:endParaRPr lang="zh-CN" altLang="en-US" sz="16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1071418" y="1036513"/>
              <a:ext cx="2318327" cy="412421"/>
            </a:xfrm>
            <a:prstGeom prst="rect">
              <a:avLst/>
            </a:prstGeom>
            <a:noFill/>
          </p:spPr>
          <p:txBody>
            <a:bodyPr wrap="square" rtlCol="0">
              <a:spAutoFit/>
            </a:bodyPr>
            <a:lstStyle/>
            <a:p>
              <a:pPr>
                <a:lnSpc>
                  <a:spcPct val="130000"/>
                </a:lnSpc>
                <a:spcBef>
                  <a:spcPts val="600"/>
                </a:spcBef>
              </a:pPr>
              <a:r>
                <a:rPr lang="zh-CN" altLang="en-US" sz="1600" b="1" kern="0" dirty="0" smtClean="0">
                  <a:solidFill>
                    <a:schemeClr val="bg1"/>
                  </a:solidFill>
                  <a:latin typeface="微软雅黑" panose="020B0503020204020204" pitchFamily="34" charset="-122"/>
                  <a:ea typeface="微软雅黑" panose="020B0503020204020204" pitchFamily="34" charset="-122"/>
                  <a:cs typeface="+mn-ea"/>
                  <a:sym typeface="+mn-lt"/>
                </a:rPr>
                <a:t>值域：</a:t>
              </a:r>
              <a:r>
                <a:rPr lang="en-US" altLang="zh-CN" sz="1600" b="1" kern="0" dirty="0">
                  <a:solidFill>
                    <a:schemeClr val="bg1"/>
                  </a:solidFill>
                  <a:latin typeface="微软雅黑" panose="020B0503020204020204" pitchFamily="34" charset="-122"/>
                  <a:ea typeface="微软雅黑" panose="020B0503020204020204" pitchFamily="34" charset="-122"/>
                  <a:cs typeface="+mn-ea"/>
                  <a:sym typeface="+mn-lt"/>
                </a:rPr>
                <a:t>[28.9,60.1]</a:t>
              </a:r>
              <a:endParaRPr lang="zh-CN" altLang="en-US" sz="1600" b="1" kern="0"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2" name="直接连接符 11"/>
            <p:cNvCxnSpPr/>
            <p:nvPr/>
          </p:nvCxnSpPr>
          <p:spPr>
            <a:xfrm>
              <a:off x="822036" y="1009400"/>
              <a:ext cx="2880000" cy="0"/>
            </a:xfrm>
            <a:prstGeom prst="line">
              <a:avLst/>
            </a:prstGeom>
            <a:ln w="38100">
              <a:solidFill>
                <a:schemeClr val="bg2"/>
              </a:solidFill>
            </a:ln>
          </p:spPr>
          <p:style>
            <a:lnRef idx="1">
              <a:schemeClr val="accent5"/>
            </a:lnRef>
            <a:fillRef idx="0">
              <a:schemeClr val="accent5"/>
            </a:fillRef>
            <a:effectRef idx="0">
              <a:schemeClr val="accent5"/>
            </a:effectRef>
            <a:fontRef idx="minor">
              <a:schemeClr val="tx1"/>
            </a:fontRef>
          </p:style>
        </p:cxnSp>
      </p:grpSp>
      <p:grpSp>
        <p:nvGrpSpPr>
          <p:cNvPr id="15" name="组合 14"/>
          <p:cNvGrpSpPr/>
          <p:nvPr/>
        </p:nvGrpSpPr>
        <p:grpSpPr>
          <a:xfrm>
            <a:off x="8583557" y="5309229"/>
            <a:ext cx="2880000" cy="916514"/>
            <a:chOff x="822036" y="532420"/>
            <a:chExt cx="2880000" cy="916514"/>
          </a:xfrm>
        </p:grpSpPr>
        <p:sp>
          <p:nvSpPr>
            <p:cNvPr id="16" name="文本框 15"/>
            <p:cNvSpPr txBox="1"/>
            <p:nvPr/>
          </p:nvSpPr>
          <p:spPr>
            <a:xfrm>
              <a:off x="1080654" y="532420"/>
              <a:ext cx="1625601" cy="412421"/>
            </a:xfrm>
            <a:prstGeom prst="rect">
              <a:avLst/>
            </a:prstGeom>
            <a:noFill/>
          </p:spPr>
          <p:txBody>
            <a:bodyPr wrap="square" rtlCol="0">
              <a:spAutoFit/>
            </a:bodyPr>
            <a:lstStyle/>
            <a:p>
              <a:pPr>
                <a:lnSpc>
                  <a:spcPct val="130000"/>
                </a:lnSpc>
                <a:spcBef>
                  <a:spcPts val="600"/>
                </a:spcBef>
              </a:pPr>
              <a:r>
                <a:rPr lang="en-US" altLang="zh-CN" sz="1600" b="1" kern="0" dirty="0" smtClean="0">
                  <a:solidFill>
                    <a:schemeClr val="bg1"/>
                  </a:solidFill>
                  <a:latin typeface="微软雅黑" panose="020B0503020204020204" pitchFamily="34" charset="-122"/>
                  <a:ea typeface="微软雅黑" panose="020B0503020204020204" pitchFamily="34" charset="-122"/>
                  <a:cs typeface="+mn-ea"/>
                  <a:sym typeface="+mn-lt"/>
                </a:rPr>
                <a:t>MAE</a:t>
              </a:r>
              <a:r>
                <a:rPr lang="zh-CN" altLang="en-US" sz="1600" b="1" kern="0" dirty="0" smtClean="0">
                  <a:solidFill>
                    <a:schemeClr val="bg1"/>
                  </a:solidFill>
                  <a:latin typeface="微软雅黑" panose="020B0503020204020204" pitchFamily="34" charset="-122"/>
                  <a:ea typeface="微软雅黑" panose="020B0503020204020204" pitchFamily="34" charset="-122"/>
                  <a:cs typeface="+mn-ea"/>
                  <a:sym typeface="+mn-lt"/>
                </a:rPr>
                <a:t>：</a:t>
              </a:r>
              <a:r>
                <a:rPr lang="en-US" altLang="zh-CN" sz="1600" b="1" kern="0" dirty="0" smtClean="0">
                  <a:solidFill>
                    <a:schemeClr val="bg1"/>
                  </a:solidFill>
                  <a:latin typeface="微软雅黑" panose="020B0503020204020204" pitchFamily="34" charset="-122"/>
                  <a:ea typeface="微软雅黑" panose="020B0503020204020204" pitchFamily="34" charset="-122"/>
                  <a:cs typeface="+mn-ea"/>
                  <a:sym typeface="+mn-lt"/>
                </a:rPr>
                <a:t>6.81</a:t>
              </a:r>
              <a:endParaRPr lang="zh-CN" altLang="en-US" sz="16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1071418" y="1036513"/>
              <a:ext cx="2318327" cy="412421"/>
            </a:xfrm>
            <a:prstGeom prst="rect">
              <a:avLst/>
            </a:prstGeom>
            <a:noFill/>
          </p:spPr>
          <p:txBody>
            <a:bodyPr wrap="square" rtlCol="0">
              <a:spAutoFit/>
            </a:bodyPr>
            <a:lstStyle/>
            <a:p>
              <a:pPr>
                <a:lnSpc>
                  <a:spcPct val="130000"/>
                </a:lnSpc>
                <a:spcBef>
                  <a:spcPts val="600"/>
                </a:spcBef>
              </a:pPr>
              <a:r>
                <a:rPr lang="zh-CN" altLang="en-US" sz="1600" b="1" kern="0" dirty="0" smtClean="0">
                  <a:solidFill>
                    <a:schemeClr val="bg1"/>
                  </a:solidFill>
                  <a:latin typeface="微软雅黑" panose="020B0503020204020204" pitchFamily="34" charset="-122"/>
                  <a:ea typeface="微软雅黑" panose="020B0503020204020204" pitchFamily="34" charset="-122"/>
                  <a:cs typeface="+mn-ea"/>
                  <a:sym typeface="+mn-lt"/>
                </a:rPr>
                <a:t>值域：</a:t>
              </a:r>
              <a:r>
                <a:rPr lang="en-US" altLang="zh-CN" sz="1600" b="1" kern="0" dirty="0">
                  <a:solidFill>
                    <a:schemeClr val="bg1"/>
                  </a:solidFill>
                  <a:latin typeface="微软雅黑" panose="020B0503020204020204" pitchFamily="34" charset="-122"/>
                  <a:ea typeface="微软雅黑" panose="020B0503020204020204" pitchFamily="34" charset="-122"/>
                  <a:cs typeface="+mn-ea"/>
                  <a:sym typeface="+mn-lt"/>
                </a:rPr>
                <a:t>[30.1,56.6]</a:t>
              </a:r>
              <a:endParaRPr lang="zh-CN" altLang="en-US" sz="1600" b="1" kern="0"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822036" y="1009400"/>
              <a:ext cx="2880000" cy="0"/>
            </a:xfrm>
            <a:prstGeom prst="line">
              <a:avLst/>
            </a:prstGeom>
            <a:ln w="38100">
              <a:solidFill>
                <a:schemeClr val="bg2"/>
              </a:solidFill>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232509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4"/>
          </p:nvPr>
        </p:nvSpPr>
        <p:spPr>
          <a:xfrm>
            <a:off x="6984291" y="2518940"/>
            <a:ext cx="1346909" cy="646331"/>
          </a:xfrm>
        </p:spPr>
        <p:txBody>
          <a:bodyPr/>
          <a:lstStyle/>
          <a:p>
            <a:r>
              <a:rPr lang="en-US" altLang="zh-CN" sz="3600" dirty="0"/>
              <a:t>01</a:t>
            </a:r>
            <a:endParaRPr lang="zh-CN" altLang="en-US" sz="3600" dirty="0"/>
          </a:p>
        </p:txBody>
      </p:sp>
      <p:sp>
        <p:nvSpPr>
          <p:cNvPr id="11" name="文本占位符 10"/>
          <p:cNvSpPr>
            <a:spLocks noGrp="1"/>
          </p:cNvSpPr>
          <p:nvPr>
            <p:ph type="body" sz="quarter" idx="15"/>
          </p:nvPr>
        </p:nvSpPr>
        <p:spPr>
          <a:xfrm>
            <a:off x="7861300" y="2726689"/>
            <a:ext cx="3865285" cy="415498"/>
          </a:xfrm>
        </p:spPr>
        <p:txBody>
          <a:bodyPr/>
          <a:lstStyle/>
          <a:p>
            <a:r>
              <a:rPr lang="zh-CN" altLang="en-US" dirty="0" smtClean="0"/>
              <a:t>问题背景及分析目标</a:t>
            </a:r>
            <a:endParaRPr lang="zh-CN" altLang="en-US" dirty="0"/>
          </a:p>
        </p:txBody>
      </p:sp>
      <p:sp>
        <p:nvSpPr>
          <p:cNvPr id="17" name="文本占位符 16"/>
          <p:cNvSpPr>
            <a:spLocks noGrp="1"/>
          </p:cNvSpPr>
          <p:nvPr>
            <p:ph type="body" sz="quarter" idx="17"/>
          </p:nvPr>
        </p:nvSpPr>
        <p:spPr>
          <a:xfrm>
            <a:off x="6730291" y="906175"/>
            <a:ext cx="5461709" cy="1152623"/>
          </a:xfrm>
        </p:spPr>
        <p:txBody>
          <a:bodyPr/>
          <a:lstStyle/>
          <a:p>
            <a:r>
              <a:rPr lang="zh-CN" altLang="en-US" sz="40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目录</a:t>
            </a:r>
            <a:endParaRPr lang="zh-CN" altLang="en-US" sz="4000" b="1" dirty="0" smtClean="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a:p>
            <a:endParaRPr lang="zh-CN" altLang="en-US" dirty="0"/>
          </a:p>
        </p:txBody>
      </p:sp>
      <p:sp>
        <p:nvSpPr>
          <p:cNvPr id="25" name="文本占位符 24"/>
          <p:cNvSpPr>
            <a:spLocks noGrp="1"/>
          </p:cNvSpPr>
          <p:nvPr>
            <p:ph type="body" sz="quarter" idx="18"/>
          </p:nvPr>
        </p:nvSpPr>
        <p:spPr>
          <a:xfrm>
            <a:off x="6984291" y="3344517"/>
            <a:ext cx="1346909" cy="646331"/>
          </a:xfrm>
        </p:spPr>
        <p:txBody>
          <a:bodyPr/>
          <a:lstStyle/>
          <a:p>
            <a:r>
              <a:rPr lang="en-US" altLang="zh-CN" sz="3600" dirty="0"/>
              <a:t>02</a:t>
            </a:r>
            <a:endParaRPr lang="zh-CN" altLang="en-US" sz="3600" dirty="0"/>
          </a:p>
        </p:txBody>
      </p:sp>
      <p:sp>
        <p:nvSpPr>
          <p:cNvPr id="26" name="文本占位符 25"/>
          <p:cNvSpPr>
            <a:spLocks noGrp="1"/>
          </p:cNvSpPr>
          <p:nvPr>
            <p:ph type="body" sz="quarter" idx="19"/>
          </p:nvPr>
        </p:nvSpPr>
        <p:spPr>
          <a:xfrm>
            <a:off x="7861300" y="3552266"/>
            <a:ext cx="3865285" cy="415498"/>
          </a:xfrm>
        </p:spPr>
        <p:txBody>
          <a:bodyPr/>
          <a:lstStyle/>
          <a:p>
            <a:r>
              <a:rPr lang="zh-CN" altLang="en-US" dirty="0" smtClean="0"/>
              <a:t>数据描述与处理</a:t>
            </a:r>
            <a:endParaRPr lang="zh-CN" altLang="en-US" dirty="0"/>
          </a:p>
        </p:txBody>
      </p:sp>
      <p:sp>
        <p:nvSpPr>
          <p:cNvPr id="27" name="文本占位符 26"/>
          <p:cNvSpPr>
            <a:spLocks noGrp="1"/>
          </p:cNvSpPr>
          <p:nvPr>
            <p:ph type="body" sz="quarter" idx="20"/>
          </p:nvPr>
        </p:nvSpPr>
        <p:spPr>
          <a:xfrm>
            <a:off x="6984291" y="4193179"/>
            <a:ext cx="1346909" cy="646331"/>
          </a:xfrm>
        </p:spPr>
        <p:txBody>
          <a:bodyPr/>
          <a:lstStyle/>
          <a:p>
            <a:r>
              <a:rPr lang="en-US" altLang="zh-CN" sz="3600" dirty="0"/>
              <a:t>03</a:t>
            </a:r>
            <a:endParaRPr lang="zh-CN" altLang="en-US" sz="3600" dirty="0"/>
          </a:p>
        </p:txBody>
      </p:sp>
      <p:sp>
        <p:nvSpPr>
          <p:cNvPr id="28" name="文本占位符 27"/>
          <p:cNvSpPr>
            <a:spLocks noGrp="1"/>
          </p:cNvSpPr>
          <p:nvPr>
            <p:ph type="body" sz="quarter" idx="21"/>
          </p:nvPr>
        </p:nvSpPr>
        <p:spPr>
          <a:xfrm>
            <a:off x="7861300" y="4340659"/>
            <a:ext cx="3865285" cy="415498"/>
          </a:xfrm>
        </p:spPr>
        <p:txBody>
          <a:bodyPr/>
          <a:lstStyle/>
          <a:p>
            <a:r>
              <a:rPr lang="zh-CN" altLang="en-US" dirty="0" smtClean="0"/>
              <a:t>特征筛选</a:t>
            </a:r>
            <a:endParaRPr lang="zh-CN" altLang="en-US" dirty="0"/>
          </a:p>
        </p:txBody>
      </p:sp>
      <p:sp>
        <p:nvSpPr>
          <p:cNvPr id="29" name="文本占位符 28"/>
          <p:cNvSpPr>
            <a:spLocks noGrp="1"/>
          </p:cNvSpPr>
          <p:nvPr>
            <p:ph type="body" sz="quarter" idx="22"/>
          </p:nvPr>
        </p:nvSpPr>
        <p:spPr>
          <a:xfrm>
            <a:off x="6984291" y="5041842"/>
            <a:ext cx="1346909" cy="646331"/>
          </a:xfrm>
        </p:spPr>
        <p:txBody>
          <a:bodyPr/>
          <a:lstStyle/>
          <a:p>
            <a:r>
              <a:rPr lang="en-US" altLang="zh-CN" sz="3600" dirty="0"/>
              <a:t>04</a:t>
            </a:r>
            <a:endParaRPr lang="zh-CN" altLang="en-US" sz="3600" dirty="0"/>
          </a:p>
        </p:txBody>
      </p:sp>
      <p:sp>
        <p:nvSpPr>
          <p:cNvPr id="30" name="文本占位符 29"/>
          <p:cNvSpPr>
            <a:spLocks noGrp="1"/>
          </p:cNvSpPr>
          <p:nvPr>
            <p:ph type="body" sz="quarter" idx="23"/>
          </p:nvPr>
        </p:nvSpPr>
        <p:spPr>
          <a:xfrm>
            <a:off x="7861300" y="5249591"/>
            <a:ext cx="3865285" cy="415498"/>
          </a:xfrm>
        </p:spPr>
        <p:txBody>
          <a:bodyPr/>
          <a:lstStyle/>
          <a:p>
            <a:r>
              <a:rPr lang="zh-CN" altLang="en-US" dirty="0" smtClean="0"/>
              <a:t>模型建立及比较</a:t>
            </a:r>
            <a:endParaRPr lang="zh-CN" altLang="en-US" dirty="0"/>
          </a:p>
        </p:txBody>
      </p:sp>
      <p:sp>
        <p:nvSpPr>
          <p:cNvPr id="12" name="文本占位符 28"/>
          <p:cNvSpPr txBox="1">
            <a:spLocks/>
          </p:cNvSpPr>
          <p:nvPr/>
        </p:nvSpPr>
        <p:spPr>
          <a:xfrm>
            <a:off x="6984291" y="5863657"/>
            <a:ext cx="1346909" cy="646331"/>
          </a:xfrm>
          <a:prstGeom prst="rect">
            <a:avLst/>
          </a:prstGeom>
        </p:spPr>
        <p:txBody>
          <a:bodyPr wrap="square">
            <a:spAutoFit/>
          </a:bodyPr>
          <a:lstStyle/>
          <a:p>
            <a:pPr marL="0" marR="0" lvl="0" indent="0" algn="l" defTabSz="609524" rtl="0" eaLnBrk="1" fontAlgn="auto" latinLnBrk="0" hangingPunct="1">
              <a:lnSpc>
                <a:spcPct val="100000"/>
              </a:lnSpc>
              <a:spcBef>
                <a:spcPct val="20000"/>
              </a:spcBef>
              <a:spcAft>
                <a:spcPts val="0"/>
              </a:spcAft>
              <a:buClrTx/>
              <a:buSzTx/>
              <a:buFont typeface="Arial"/>
              <a:buNone/>
              <a:tabLst/>
              <a:defRPr/>
            </a:pPr>
            <a:r>
              <a:rPr kumimoji="0" lang="en-US" altLang="zh-CN" sz="3600" b="0" i="0" u="none" strike="noStrike" kern="1200" cap="none" spc="0" normalizeH="0" baseline="0" noProof="0" dirty="0" smtClean="0">
                <a:ln>
                  <a:noFill/>
                </a:ln>
                <a:solidFill>
                  <a:schemeClr val="bg2"/>
                </a:solidFill>
                <a:effectLst/>
                <a:uLnTx/>
                <a:uFillTx/>
                <a:latin typeface="+mn-lt"/>
                <a:ea typeface="+mn-ea"/>
                <a:cs typeface="+mn-cs"/>
              </a:rPr>
              <a:t>05</a:t>
            </a:r>
            <a:endParaRPr kumimoji="0" lang="zh-CN" altLang="en-US" sz="3600" b="0" i="0" u="none" strike="noStrike" kern="1200" cap="none" spc="0" normalizeH="0" baseline="0" noProof="0" dirty="0">
              <a:ln>
                <a:noFill/>
              </a:ln>
              <a:solidFill>
                <a:schemeClr val="bg2"/>
              </a:solidFill>
              <a:effectLst/>
              <a:uLnTx/>
              <a:uFillTx/>
              <a:latin typeface="+mn-lt"/>
              <a:ea typeface="+mn-ea"/>
              <a:cs typeface="+mn-cs"/>
            </a:endParaRPr>
          </a:p>
        </p:txBody>
      </p:sp>
      <p:sp>
        <p:nvSpPr>
          <p:cNvPr id="13" name="文本占位符 29"/>
          <p:cNvSpPr txBox="1">
            <a:spLocks/>
          </p:cNvSpPr>
          <p:nvPr/>
        </p:nvSpPr>
        <p:spPr>
          <a:xfrm>
            <a:off x="7861300" y="6041910"/>
            <a:ext cx="3865285" cy="415498"/>
          </a:xfrm>
          <a:prstGeom prst="rect">
            <a:avLst/>
          </a:prstGeom>
        </p:spPr>
        <p:txBody>
          <a:bodyPr wrap="square">
            <a:spAutoFit/>
          </a:bodyPr>
          <a:lstStyle/>
          <a:p>
            <a:pPr marL="0" marR="0" lvl="0" indent="0" algn="l" defTabSz="609524" rtl="0" eaLnBrk="1" fontAlgn="auto" latinLnBrk="0" hangingPunct="1">
              <a:lnSpc>
                <a:spcPct val="100000"/>
              </a:lnSpc>
              <a:spcBef>
                <a:spcPct val="20000"/>
              </a:spcBef>
              <a:spcAft>
                <a:spcPts val="0"/>
              </a:spcAft>
              <a:buClrTx/>
              <a:buSzTx/>
              <a:buFont typeface="Arial"/>
              <a:buNone/>
              <a:tabLst/>
              <a:defRPr/>
            </a:pPr>
            <a:r>
              <a:rPr lang="zh-CN" altLang="en-US" sz="2100" dirty="0" smtClean="0">
                <a:solidFill>
                  <a:schemeClr val="bg2"/>
                </a:solidFill>
              </a:rPr>
              <a:t>结论</a:t>
            </a:r>
            <a:endParaRPr kumimoji="0" lang="zh-CN" altLang="en-US" sz="2100" b="0" i="0" u="none" strike="noStrike" kern="1200" cap="none" spc="0" normalizeH="0" baseline="0" noProof="0" dirty="0">
              <a:ln>
                <a:noFill/>
              </a:ln>
              <a:solidFill>
                <a:schemeClr val="bg2"/>
              </a:solidFill>
              <a:effectLst/>
              <a:uLnTx/>
              <a:uFillTx/>
              <a:latin typeface="+mn-lt"/>
              <a:ea typeface="+mn-ea"/>
              <a:cs typeface="+mn-cs"/>
            </a:endParaRPr>
          </a:p>
        </p:txBody>
      </p:sp>
    </p:spTree>
    <p:extLst>
      <p:ext uri="{BB962C8B-B14F-4D97-AF65-F5344CB8AC3E}">
        <p14:creationId xmlns:p14="http://schemas.microsoft.com/office/powerpoint/2010/main" val="2331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59827" y="2735070"/>
            <a:ext cx="3396818" cy="1846621"/>
          </a:xfrm>
          <a:prstGeom prst="rect">
            <a:avLst/>
          </a:prstGeom>
        </p:spPr>
        <p:txBody>
          <a:bodyPr wrap="square" lIns="121883" tIns="60941" rIns="121883" bIns="60941">
            <a:spAutoFit/>
          </a:bodyPr>
          <a:lstStyle/>
          <a:p>
            <a:r>
              <a:rPr lang="zh-CN" altLang="en-US" sz="1400" dirty="0" smtClean="0">
                <a:solidFill>
                  <a:schemeClr val="bg1"/>
                </a:solidFill>
              </a:rPr>
              <a:t>本文的训练特征既包含了</a:t>
            </a:r>
            <a:r>
              <a:rPr lang="en-US" altLang="zh-CN" sz="1400" dirty="0" smtClean="0">
                <a:solidFill>
                  <a:schemeClr val="bg1"/>
                </a:solidFill>
              </a:rPr>
              <a:t>genus</a:t>
            </a:r>
            <a:r>
              <a:rPr lang="zh-CN" altLang="en-US" sz="1400" dirty="0" smtClean="0">
                <a:solidFill>
                  <a:schemeClr val="bg1"/>
                </a:solidFill>
              </a:rPr>
              <a:t>数据集中的特征，又包含了</a:t>
            </a:r>
            <a:r>
              <a:rPr lang="en-US" altLang="zh-CN" sz="1400" dirty="0" smtClean="0">
                <a:solidFill>
                  <a:schemeClr val="bg1"/>
                </a:solidFill>
              </a:rPr>
              <a:t>OTU</a:t>
            </a:r>
            <a:r>
              <a:rPr lang="zh-CN" altLang="en-US" sz="1400" dirty="0" smtClean="0">
                <a:solidFill>
                  <a:schemeClr val="bg1"/>
                </a:solidFill>
              </a:rPr>
              <a:t>数据中的特征，将训练结果与使用单独数据集的训练结果进行对比，如表所示，可以看到，模型在合并训练集的预测精度最高。因此与年龄相关的细菌类别并不一定是基于一种分类方式得到的类别，可能与多种分类方式的多个细菌类别息息相关。</a:t>
            </a:r>
            <a:endParaRPr lang="zh-CN" altLang="en-US" sz="1400" dirty="0">
              <a:solidFill>
                <a:schemeClr val="bg1"/>
              </a:solidFill>
            </a:endParaRPr>
          </a:p>
        </p:txBody>
      </p:sp>
      <p:sp>
        <p:nvSpPr>
          <p:cNvPr id="21" name="矩形 20"/>
          <p:cNvSpPr/>
          <p:nvPr/>
        </p:nvSpPr>
        <p:spPr>
          <a:xfrm>
            <a:off x="659830" y="2030716"/>
            <a:ext cx="3319104" cy="738754"/>
          </a:xfrm>
          <a:prstGeom prst="rect">
            <a:avLst/>
          </a:prstGeom>
        </p:spPr>
        <p:txBody>
          <a:bodyPr wrap="none" lIns="121883" tIns="60941" rIns="121883" bIns="60941">
            <a:spAutoFit/>
          </a:bodyPr>
          <a:lstStyle/>
          <a:p>
            <a:pPr defTabSz="1218808">
              <a:lnSpc>
                <a:spcPct val="150000"/>
              </a:lnSpc>
              <a:defRPr/>
            </a:pPr>
            <a:r>
              <a:rPr lang="zh-CN" altLang="en-US" sz="2667" b="1" kern="0" dirty="0" smtClean="0">
                <a:solidFill>
                  <a:schemeClr val="accent2"/>
                </a:solidFill>
                <a:cs typeface="+mn-ea"/>
                <a:sym typeface="+mn-lt"/>
              </a:rPr>
              <a:t>不同训练集比对结果</a:t>
            </a:r>
            <a:endParaRPr lang="en-US" altLang="zh-CN" sz="2667" b="1" kern="0" dirty="0">
              <a:solidFill>
                <a:schemeClr val="accent2"/>
              </a:solidFill>
              <a:cs typeface="+mn-ea"/>
              <a:sym typeface="+mn-lt"/>
            </a:endParaRPr>
          </a:p>
        </p:txBody>
      </p:sp>
      <p:sp>
        <p:nvSpPr>
          <p:cNvPr id="40" name="文本占位符 39"/>
          <p:cNvSpPr>
            <a:spLocks noGrp="1"/>
          </p:cNvSpPr>
          <p:nvPr>
            <p:ph type="body" sz="quarter" idx="14"/>
          </p:nvPr>
        </p:nvSpPr>
        <p:spPr>
          <a:xfrm>
            <a:off x="1941512" y="152400"/>
            <a:ext cx="8308976" cy="738664"/>
          </a:xfrm>
        </p:spPr>
        <p:txBody>
          <a:bodyPr/>
          <a:lstStyle/>
          <a:p>
            <a:r>
              <a:rPr lang="zh-CN" altLang="en-US" dirty="0" smtClean="0"/>
              <a:t>模型比较</a:t>
            </a:r>
            <a:endParaRPr lang="zh-CN" altLang="en-US" dirty="0"/>
          </a:p>
        </p:txBody>
      </p:sp>
      <p:grpSp>
        <p:nvGrpSpPr>
          <p:cNvPr id="25" name="组合 24"/>
          <p:cNvGrpSpPr/>
          <p:nvPr/>
        </p:nvGrpSpPr>
        <p:grpSpPr>
          <a:xfrm>
            <a:off x="4510319" y="1881944"/>
            <a:ext cx="6577587" cy="4098529"/>
            <a:chOff x="4510318" y="2251398"/>
            <a:chExt cx="6577587" cy="4098529"/>
          </a:xfrm>
        </p:grpSpPr>
        <p:sp>
          <p:nvSpPr>
            <p:cNvPr id="4" name="TextBox 6"/>
            <p:cNvSpPr txBox="1"/>
            <p:nvPr/>
          </p:nvSpPr>
          <p:spPr>
            <a:xfrm>
              <a:off x="4510318" y="3809224"/>
              <a:ext cx="577969" cy="410395"/>
            </a:xfrm>
            <a:prstGeom prst="rect">
              <a:avLst/>
            </a:prstGeom>
            <a:noFill/>
          </p:spPr>
          <p:txBody>
            <a:bodyPr wrap="none" lIns="121883" tIns="60941" rIns="121883" bIns="60941" rtlCol="0">
              <a:spAutoFit/>
            </a:bodyPr>
            <a:lstStyle/>
            <a:p>
              <a:pPr defTabSz="1218808">
                <a:defRPr/>
              </a:pPr>
              <a:r>
                <a:rPr lang="en-US" sz="1867" kern="0" dirty="0" smtClean="0">
                  <a:solidFill>
                    <a:srgbClr val="FFFFFF"/>
                  </a:solidFill>
                  <a:cs typeface="+mn-ea"/>
                  <a:sym typeface="+mn-lt"/>
                </a:rPr>
                <a:t>7.5</a:t>
              </a:r>
              <a:endParaRPr lang="en-US" sz="1867" kern="0" dirty="0">
                <a:solidFill>
                  <a:srgbClr val="FFFFFF"/>
                </a:solidFill>
                <a:cs typeface="+mn-ea"/>
                <a:sym typeface="+mn-lt"/>
              </a:endParaRPr>
            </a:p>
          </p:txBody>
        </p:sp>
        <p:sp>
          <p:nvSpPr>
            <p:cNvPr id="5" name="TextBox 7"/>
            <p:cNvSpPr txBox="1"/>
            <p:nvPr/>
          </p:nvSpPr>
          <p:spPr>
            <a:xfrm>
              <a:off x="4510319" y="4328514"/>
              <a:ext cx="379196" cy="410395"/>
            </a:xfrm>
            <a:prstGeom prst="rect">
              <a:avLst/>
            </a:prstGeom>
            <a:noFill/>
          </p:spPr>
          <p:txBody>
            <a:bodyPr wrap="none" lIns="121883" tIns="60941" rIns="121883" bIns="60941" rtlCol="0">
              <a:spAutoFit/>
            </a:bodyPr>
            <a:lstStyle/>
            <a:p>
              <a:pPr defTabSz="1218808">
                <a:defRPr/>
              </a:pPr>
              <a:r>
                <a:rPr lang="en-US" sz="1867" kern="0" dirty="0">
                  <a:solidFill>
                    <a:srgbClr val="FFFFFF"/>
                  </a:solidFill>
                  <a:cs typeface="+mn-ea"/>
                  <a:sym typeface="+mn-lt"/>
                </a:rPr>
                <a:t>7</a:t>
              </a:r>
            </a:p>
          </p:txBody>
        </p:sp>
        <p:sp>
          <p:nvSpPr>
            <p:cNvPr id="6" name="TextBox 8"/>
            <p:cNvSpPr txBox="1"/>
            <p:nvPr/>
          </p:nvSpPr>
          <p:spPr>
            <a:xfrm>
              <a:off x="4510319" y="4847792"/>
              <a:ext cx="577969" cy="410395"/>
            </a:xfrm>
            <a:prstGeom prst="rect">
              <a:avLst/>
            </a:prstGeom>
            <a:noFill/>
          </p:spPr>
          <p:txBody>
            <a:bodyPr wrap="none" lIns="121883" tIns="60941" rIns="121883" bIns="60941" rtlCol="0">
              <a:spAutoFit/>
            </a:bodyPr>
            <a:lstStyle/>
            <a:p>
              <a:pPr defTabSz="1218808">
                <a:defRPr/>
              </a:pPr>
              <a:r>
                <a:rPr lang="en-US" sz="1867" kern="0" dirty="0" smtClean="0">
                  <a:solidFill>
                    <a:srgbClr val="FFFFFF"/>
                  </a:solidFill>
                  <a:cs typeface="+mn-ea"/>
                  <a:sym typeface="+mn-lt"/>
                </a:rPr>
                <a:t>6.5</a:t>
              </a:r>
              <a:endParaRPr lang="en-US" sz="1867" kern="0" dirty="0">
                <a:solidFill>
                  <a:srgbClr val="FFFFFF"/>
                </a:solidFill>
                <a:cs typeface="+mn-ea"/>
                <a:sym typeface="+mn-lt"/>
              </a:endParaRPr>
            </a:p>
          </p:txBody>
        </p:sp>
        <p:sp>
          <p:nvSpPr>
            <p:cNvPr id="7" name="TextBox 9"/>
            <p:cNvSpPr txBox="1"/>
            <p:nvPr/>
          </p:nvSpPr>
          <p:spPr>
            <a:xfrm>
              <a:off x="4510319" y="5367068"/>
              <a:ext cx="379196" cy="410395"/>
            </a:xfrm>
            <a:prstGeom prst="rect">
              <a:avLst/>
            </a:prstGeom>
            <a:noFill/>
          </p:spPr>
          <p:txBody>
            <a:bodyPr wrap="none" lIns="121883" tIns="60941" rIns="121883" bIns="60941" rtlCol="0">
              <a:spAutoFit/>
            </a:bodyPr>
            <a:lstStyle/>
            <a:p>
              <a:pPr defTabSz="1218808">
                <a:defRPr/>
              </a:pPr>
              <a:r>
                <a:rPr lang="en-US" sz="1867" kern="0" dirty="0">
                  <a:solidFill>
                    <a:srgbClr val="FFFFFF"/>
                  </a:solidFill>
                  <a:cs typeface="+mn-ea"/>
                  <a:sym typeface="+mn-lt"/>
                </a:rPr>
                <a:t>6</a:t>
              </a:r>
            </a:p>
          </p:txBody>
        </p:sp>
        <p:sp>
          <p:nvSpPr>
            <p:cNvPr id="9" name="TextBox 11"/>
            <p:cNvSpPr txBox="1"/>
            <p:nvPr/>
          </p:nvSpPr>
          <p:spPr>
            <a:xfrm>
              <a:off x="4510319" y="2251398"/>
              <a:ext cx="379196" cy="410395"/>
            </a:xfrm>
            <a:prstGeom prst="rect">
              <a:avLst/>
            </a:prstGeom>
            <a:noFill/>
          </p:spPr>
          <p:txBody>
            <a:bodyPr wrap="none" lIns="121883" tIns="60941" rIns="121883" bIns="60941" rtlCol="0">
              <a:spAutoFit/>
            </a:bodyPr>
            <a:lstStyle/>
            <a:p>
              <a:pPr defTabSz="1218808">
                <a:defRPr/>
              </a:pPr>
              <a:r>
                <a:rPr lang="en-US" sz="1867" kern="0" dirty="0">
                  <a:solidFill>
                    <a:srgbClr val="FFFFFF"/>
                  </a:solidFill>
                  <a:cs typeface="+mn-ea"/>
                  <a:sym typeface="+mn-lt"/>
                </a:rPr>
                <a:t>9</a:t>
              </a:r>
            </a:p>
          </p:txBody>
        </p:sp>
        <p:sp>
          <p:nvSpPr>
            <p:cNvPr id="10" name="TextBox 12"/>
            <p:cNvSpPr txBox="1"/>
            <p:nvPr/>
          </p:nvSpPr>
          <p:spPr>
            <a:xfrm>
              <a:off x="4510319" y="2770677"/>
              <a:ext cx="577969" cy="410395"/>
            </a:xfrm>
            <a:prstGeom prst="rect">
              <a:avLst/>
            </a:prstGeom>
            <a:noFill/>
          </p:spPr>
          <p:txBody>
            <a:bodyPr wrap="none" lIns="121883" tIns="60941" rIns="121883" bIns="60941" rtlCol="0">
              <a:spAutoFit/>
            </a:bodyPr>
            <a:lstStyle/>
            <a:p>
              <a:pPr defTabSz="1218808">
                <a:defRPr/>
              </a:pPr>
              <a:r>
                <a:rPr lang="en-US" sz="1867" kern="0" dirty="0" smtClean="0">
                  <a:solidFill>
                    <a:srgbClr val="FFFFFF"/>
                  </a:solidFill>
                  <a:cs typeface="+mn-ea"/>
                  <a:sym typeface="+mn-lt"/>
                </a:rPr>
                <a:t>8.5</a:t>
              </a:r>
              <a:endParaRPr lang="en-US" sz="1867" kern="0" dirty="0">
                <a:solidFill>
                  <a:srgbClr val="FFFFFF"/>
                </a:solidFill>
                <a:cs typeface="+mn-ea"/>
                <a:sym typeface="+mn-lt"/>
              </a:endParaRPr>
            </a:p>
          </p:txBody>
        </p:sp>
        <p:sp>
          <p:nvSpPr>
            <p:cNvPr id="11" name="TextBox 13"/>
            <p:cNvSpPr txBox="1"/>
            <p:nvPr/>
          </p:nvSpPr>
          <p:spPr>
            <a:xfrm>
              <a:off x="4510319" y="3289954"/>
              <a:ext cx="379196" cy="410395"/>
            </a:xfrm>
            <a:prstGeom prst="rect">
              <a:avLst/>
            </a:prstGeom>
            <a:noFill/>
          </p:spPr>
          <p:txBody>
            <a:bodyPr wrap="none" lIns="121883" tIns="60941" rIns="121883" bIns="60941" rtlCol="0">
              <a:spAutoFit/>
            </a:bodyPr>
            <a:lstStyle/>
            <a:p>
              <a:pPr defTabSz="1218808">
                <a:defRPr/>
              </a:pPr>
              <a:r>
                <a:rPr lang="en-US" sz="1867" kern="0" dirty="0">
                  <a:solidFill>
                    <a:srgbClr val="FFFFFF"/>
                  </a:solidFill>
                  <a:cs typeface="+mn-ea"/>
                  <a:sym typeface="+mn-lt"/>
                </a:rPr>
                <a:t>8</a:t>
              </a:r>
            </a:p>
          </p:txBody>
        </p:sp>
        <p:cxnSp>
          <p:nvCxnSpPr>
            <p:cNvPr id="13" name="直接连接符 16"/>
            <p:cNvCxnSpPr/>
            <p:nvPr/>
          </p:nvCxnSpPr>
          <p:spPr>
            <a:xfrm>
              <a:off x="5328655" y="2446783"/>
              <a:ext cx="5759250" cy="0"/>
            </a:xfrm>
            <a:prstGeom prst="line">
              <a:avLst/>
            </a:prstGeom>
            <a:noFill/>
            <a:ln w="9525" cap="flat" cmpd="sng" algn="ctr">
              <a:solidFill>
                <a:sysClr val="window" lastClr="FFFFFF">
                  <a:lumMod val="50000"/>
                </a:sysClr>
              </a:solidFill>
              <a:prstDash val="sysDot"/>
            </a:ln>
            <a:effectLst/>
          </p:spPr>
        </p:cxnSp>
        <p:cxnSp>
          <p:nvCxnSpPr>
            <p:cNvPr id="14" name="直接连接符 17"/>
            <p:cNvCxnSpPr/>
            <p:nvPr/>
          </p:nvCxnSpPr>
          <p:spPr>
            <a:xfrm>
              <a:off x="5328655" y="2966061"/>
              <a:ext cx="5759250" cy="0"/>
            </a:xfrm>
            <a:prstGeom prst="line">
              <a:avLst/>
            </a:prstGeom>
            <a:noFill/>
            <a:ln w="9525" cap="flat" cmpd="sng" algn="ctr">
              <a:solidFill>
                <a:sysClr val="window" lastClr="FFFFFF">
                  <a:lumMod val="50000"/>
                </a:sysClr>
              </a:solidFill>
              <a:prstDash val="sysDot"/>
            </a:ln>
            <a:effectLst/>
          </p:spPr>
        </p:cxnSp>
        <p:cxnSp>
          <p:nvCxnSpPr>
            <p:cNvPr id="15" name="直接连接符 18"/>
            <p:cNvCxnSpPr/>
            <p:nvPr/>
          </p:nvCxnSpPr>
          <p:spPr>
            <a:xfrm>
              <a:off x="5328655" y="3485341"/>
              <a:ext cx="5759250" cy="0"/>
            </a:xfrm>
            <a:prstGeom prst="line">
              <a:avLst/>
            </a:prstGeom>
            <a:noFill/>
            <a:ln w="9525" cap="flat" cmpd="sng" algn="ctr">
              <a:solidFill>
                <a:sysClr val="window" lastClr="FFFFFF">
                  <a:lumMod val="50000"/>
                </a:sysClr>
              </a:solidFill>
              <a:prstDash val="sysDot"/>
            </a:ln>
            <a:effectLst/>
          </p:spPr>
        </p:cxnSp>
        <p:cxnSp>
          <p:nvCxnSpPr>
            <p:cNvPr id="16" name="直接连接符 19"/>
            <p:cNvCxnSpPr/>
            <p:nvPr/>
          </p:nvCxnSpPr>
          <p:spPr>
            <a:xfrm>
              <a:off x="5328655" y="4004620"/>
              <a:ext cx="5759250" cy="0"/>
            </a:xfrm>
            <a:prstGeom prst="line">
              <a:avLst/>
            </a:prstGeom>
            <a:noFill/>
            <a:ln w="9525" cap="flat" cmpd="sng" algn="ctr">
              <a:solidFill>
                <a:sysClr val="window" lastClr="FFFFFF">
                  <a:lumMod val="50000"/>
                </a:sysClr>
              </a:solidFill>
              <a:prstDash val="sysDot"/>
            </a:ln>
            <a:effectLst/>
          </p:spPr>
        </p:cxnSp>
        <p:cxnSp>
          <p:nvCxnSpPr>
            <p:cNvPr id="17" name="直接连接符 20"/>
            <p:cNvCxnSpPr/>
            <p:nvPr/>
          </p:nvCxnSpPr>
          <p:spPr>
            <a:xfrm>
              <a:off x="5328655" y="4523898"/>
              <a:ext cx="5759250" cy="0"/>
            </a:xfrm>
            <a:prstGeom prst="line">
              <a:avLst/>
            </a:prstGeom>
            <a:noFill/>
            <a:ln w="9525" cap="flat" cmpd="sng" algn="ctr">
              <a:solidFill>
                <a:sysClr val="window" lastClr="FFFFFF">
                  <a:lumMod val="50000"/>
                </a:sysClr>
              </a:solidFill>
              <a:prstDash val="sysDot"/>
            </a:ln>
            <a:effectLst/>
          </p:spPr>
        </p:cxnSp>
        <p:cxnSp>
          <p:nvCxnSpPr>
            <p:cNvPr id="18" name="直接连接符 21"/>
            <p:cNvCxnSpPr/>
            <p:nvPr/>
          </p:nvCxnSpPr>
          <p:spPr>
            <a:xfrm>
              <a:off x="5328655" y="5043178"/>
              <a:ext cx="5759250" cy="0"/>
            </a:xfrm>
            <a:prstGeom prst="line">
              <a:avLst/>
            </a:prstGeom>
            <a:noFill/>
            <a:ln w="9525" cap="flat" cmpd="sng" algn="ctr">
              <a:solidFill>
                <a:sysClr val="window" lastClr="FFFFFF">
                  <a:lumMod val="50000"/>
                </a:sysClr>
              </a:solidFill>
              <a:prstDash val="sysDot"/>
            </a:ln>
            <a:effectLst/>
          </p:spPr>
        </p:cxnSp>
        <p:cxnSp>
          <p:nvCxnSpPr>
            <p:cNvPr id="19" name="直接连接符 22"/>
            <p:cNvCxnSpPr/>
            <p:nvPr/>
          </p:nvCxnSpPr>
          <p:spPr>
            <a:xfrm>
              <a:off x="5328655" y="5562453"/>
              <a:ext cx="5759250" cy="0"/>
            </a:xfrm>
            <a:prstGeom prst="line">
              <a:avLst/>
            </a:prstGeom>
            <a:noFill/>
            <a:ln w="9525" cap="flat" cmpd="sng" algn="ctr">
              <a:solidFill>
                <a:sysClr val="window" lastClr="FFFFFF">
                  <a:lumMod val="50000"/>
                </a:sysClr>
              </a:solidFill>
              <a:prstDash val="sysDot"/>
            </a:ln>
            <a:effectLst/>
          </p:spPr>
        </p:cxnSp>
        <p:sp>
          <p:nvSpPr>
            <p:cNvPr id="33" name="TextBox 32"/>
            <p:cNvSpPr txBox="1"/>
            <p:nvPr/>
          </p:nvSpPr>
          <p:spPr>
            <a:xfrm>
              <a:off x="6156447" y="5777463"/>
              <a:ext cx="714780" cy="572464"/>
            </a:xfrm>
            <a:prstGeom prst="rect">
              <a:avLst/>
            </a:prstGeom>
            <a:solidFill>
              <a:schemeClr val="accent2"/>
            </a:solidFill>
          </p:spPr>
          <p:txBody>
            <a:bodyPr wrap="square" rtlCol="0">
              <a:spAutoFit/>
            </a:bodyPr>
            <a:lstStyle/>
            <a:p>
              <a:pPr>
                <a:lnSpc>
                  <a:spcPct val="130000"/>
                </a:lnSpc>
                <a:spcBef>
                  <a:spcPts val="600"/>
                </a:spcBef>
              </a:pPr>
              <a:r>
                <a:rPr lang="en-US" altLang="zh-CN" sz="1200" kern="0" dirty="0" smtClean="0">
                  <a:solidFill>
                    <a:schemeClr val="bg1"/>
                  </a:solidFill>
                  <a:latin typeface="微软雅黑" panose="020B0503020204020204" pitchFamily="34" charset="-122"/>
                  <a:ea typeface="微软雅黑" panose="020B0503020204020204" pitchFamily="34" charset="-122"/>
                  <a:cs typeface="+mn-ea"/>
                  <a:sym typeface="+mn-lt"/>
                </a:rPr>
                <a:t>Genus</a:t>
              </a:r>
              <a:r>
                <a:rPr lang="zh-CN" altLang="en-US" sz="1200" kern="0" dirty="0" smtClean="0">
                  <a:solidFill>
                    <a:schemeClr val="bg1"/>
                  </a:solidFill>
                  <a:latin typeface="微软雅黑" panose="020B0503020204020204" pitchFamily="34" charset="-122"/>
                  <a:ea typeface="微软雅黑" panose="020B0503020204020204" pitchFamily="34" charset="-122"/>
                  <a:cs typeface="+mn-ea"/>
                  <a:sym typeface="+mn-lt"/>
                </a:rPr>
                <a:t>数据集</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TextBox 34"/>
            <p:cNvSpPr txBox="1"/>
            <p:nvPr/>
          </p:nvSpPr>
          <p:spPr>
            <a:xfrm>
              <a:off x="7772754" y="5777463"/>
              <a:ext cx="714780" cy="572464"/>
            </a:xfrm>
            <a:prstGeom prst="rect">
              <a:avLst/>
            </a:prstGeom>
            <a:solidFill>
              <a:schemeClr val="accent2"/>
            </a:solidFill>
          </p:spPr>
          <p:txBody>
            <a:bodyPr wrap="square" rtlCol="0">
              <a:spAutoFit/>
            </a:bodyPr>
            <a:lstStyle/>
            <a:p>
              <a:pPr>
                <a:lnSpc>
                  <a:spcPct val="130000"/>
                </a:lnSpc>
                <a:spcBef>
                  <a:spcPts val="600"/>
                </a:spcBef>
              </a:pPr>
              <a:r>
                <a:rPr lang="en-US" altLang="zh-CN" sz="1200" kern="0" dirty="0" err="1" smtClean="0">
                  <a:solidFill>
                    <a:schemeClr val="bg1"/>
                  </a:solidFill>
                  <a:latin typeface="微软雅黑" panose="020B0503020204020204" pitchFamily="34" charset="-122"/>
                  <a:ea typeface="微软雅黑" panose="020B0503020204020204" pitchFamily="34" charset="-122"/>
                  <a:cs typeface="+mn-ea"/>
                  <a:sym typeface="+mn-lt"/>
                </a:rPr>
                <a:t>Otu</a:t>
              </a:r>
              <a:r>
                <a:rPr lang="zh-CN" altLang="en-US" sz="1200" kern="0" dirty="0" smtClean="0">
                  <a:solidFill>
                    <a:schemeClr val="bg1"/>
                  </a:solidFill>
                  <a:latin typeface="微软雅黑" panose="020B0503020204020204" pitchFamily="34" charset="-122"/>
                  <a:ea typeface="微软雅黑" panose="020B0503020204020204" pitchFamily="34" charset="-122"/>
                  <a:cs typeface="+mn-ea"/>
                  <a:sym typeface="+mn-lt"/>
                </a:rPr>
                <a:t>数据集</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6" name="TextBox 35"/>
            <p:cNvSpPr txBox="1"/>
            <p:nvPr/>
          </p:nvSpPr>
          <p:spPr>
            <a:xfrm>
              <a:off x="9339507" y="5767651"/>
              <a:ext cx="714780" cy="572464"/>
            </a:xfrm>
            <a:prstGeom prst="rect">
              <a:avLst/>
            </a:prstGeom>
            <a:solidFill>
              <a:schemeClr val="accent2"/>
            </a:solidFill>
          </p:spPr>
          <p:txBody>
            <a:bodyPr wrap="square" rtlCol="0">
              <a:spAutoFit/>
            </a:bodyPr>
            <a:lstStyle/>
            <a:p>
              <a:pPr>
                <a:lnSpc>
                  <a:spcPct val="130000"/>
                </a:lnSpc>
                <a:spcBef>
                  <a:spcPts val="600"/>
                </a:spcBef>
              </a:pPr>
              <a:r>
                <a:rPr lang="zh-CN" altLang="en-US" sz="1200" kern="0" dirty="0" smtClean="0">
                  <a:solidFill>
                    <a:schemeClr val="bg1"/>
                  </a:solidFill>
                  <a:latin typeface="微软雅黑" panose="020B0503020204020204" pitchFamily="34" charset="-122"/>
                  <a:ea typeface="微软雅黑" panose="020B0503020204020204" pitchFamily="34" charset="-122"/>
                  <a:cs typeface="+mn-ea"/>
                  <a:sym typeface="+mn-lt"/>
                </a:rPr>
                <a:t>合并数据集</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6156447" y="3289954"/>
              <a:ext cx="714780" cy="228231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7781672" y="4328514"/>
              <a:ext cx="714780" cy="124375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9" name="矩形 38"/>
            <p:cNvSpPr/>
            <p:nvPr/>
          </p:nvSpPr>
          <p:spPr>
            <a:xfrm>
              <a:off x="9334261" y="4738909"/>
              <a:ext cx="714780" cy="842408"/>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6156448" y="2613868"/>
            <a:ext cx="714780" cy="308995"/>
          </a:xfrm>
          <a:prstGeom prst="rect">
            <a:avLst/>
          </a:prstGeom>
          <a:noFill/>
        </p:spPr>
        <p:txBody>
          <a:bodyPr wrap="square" rtlCol="0">
            <a:spAutoFit/>
          </a:bodyPr>
          <a:lstStyle/>
          <a:p>
            <a:pPr algn="ctr">
              <a:lnSpc>
                <a:spcPct val="130000"/>
              </a:lnSpc>
              <a:spcBef>
                <a:spcPts val="600"/>
              </a:spcBef>
            </a:pPr>
            <a:r>
              <a:rPr lang="en-US" altLang="zh-CN" sz="1200" b="1" kern="0" dirty="0" smtClean="0">
                <a:solidFill>
                  <a:schemeClr val="bg1"/>
                </a:solidFill>
                <a:latin typeface="微软雅黑" panose="020B0503020204020204" pitchFamily="34" charset="-122"/>
                <a:ea typeface="微软雅黑" panose="020B0503020204020204" pitchFamily="34" charset="-122"/>
                <a:cs typeface="+mn-ea"/>
                <a:sym typeface="+mn-lt"/>
              </a:rPr>
              <a:t>8.02</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7753337" y="3642616"/>
            <a:ext cx="714780" cy="332399"/>
          </a:xfrm>
          <a:prstGeom prst="rect">
            <a:avLst/>
          </a:prstGeom>
          <a:noFill/>
        </p:spPr>
        <p:txBody>
          <a:bodyPr wrap="square" rtlCol="0">
            <a:spAutoFit/>
          </a:bodyPr>
          <a:lstStyle/>
          <a:p>
            <a:pPr algn="ctr">
              <a:lnSpc>
                <a:spcPct val="130000"/>
              </a:lnSpc>
              <a:spcBef>
                <a:spcPts val="600"/>
              </a:spcBef>
            </a:pPr>
            <a:r>
              <a:rPr lang="en-US" altLang="zh-CN" sz="1200" b="1" kern="0" dirty="0" smtClean="0">
                <a:solidFill>
                  <a:schemeClr val="bg1"/>
                </a:solidFill>
                <a:latin typeface="微软雅黑" panose="020B0503020204020204" pitchFamily="34" charset="-122"/>
                <a:ea typeface="微软雅黑" panose="020B0503020204020204" pitchFamily="34" charset="-122"/>
                <a:cs typeface="+mn-ea"/>
                <a:sym typeface="+mn-lt"/>
              </a:rPr>
              <a:t>7.14</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9339508" y="4058097"/>
            <a:ext cx="714780" cy="332399"/>
          </a:xfrm>
          <a:prstGeom prst="rect">
            <a:avLst/>
          </a:prstGeom>
          <a:noFill/>
        </p:spPr>
        <p:txBody>
          <a:bodyPr wrap="square" rtlCol="0">
            <a:spAutoFit/>
          </a:bodyPr>
          <a:lstStyle/>
          <a:p>
            <a:pPr algn="ctr">
              <a:lnSpc>
                <a:spcPct val="130000"/>
              </a:lnSpc>
              <a:spcBef>
                <a:spcPts val="600"/>
              </a:spcBef>
            </a:pPr>
            <a:r>
              <a:rPr lang="en-US" altLang="zh-CN" sz="1200" b="1" kern="0" dirty="0" smtClean="0">
                <a:solidFill>
                  <a:schemeClr val="bg1"/>
                </a:solidFill>
                <a:latin typeface="微软雅黑" panose="020B0503020204020204" pitchFamily="34" charset="-122"/>
                <a:ea typeface="微软雅黑" panose="020B0503020204020204" pitchFamily="34" charset="-122"/>
                <a:cs typeface="+mn-ea"/>
                <a:sym typeface="+mn-lt"/>
              </a:rPr>
              <a:t>6.81</a:t>
            </a:r>
            <a:endParaRPr lang="zh-CN" altLang="en-US" sz="1200" b="1" kern="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7793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38685" y="3665004"/>
            <a:ext cx="2159719" cy="28799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3" name="圆角矩形 2"/>
          <p:cNvSpPr/>
          <p:nvPr/>
        </p:nvSpPr>
        <p:spPr>
          <a:xfrm>
            <a:off x="2324996" y="3665004"/>
            <a:ext cx="2639656" cy="28799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4" name="圆角矩形 3"/>
          <p:cNvSpPr/>
          <p:nvPr/>
        </p:nvSpPr>
        <p:spPr>
          <a:xfrm>
            <a:off x="4691246" y="3665004"/>
            <a:ext cx="2639656" cy="28799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5" name="圆角矩形 4"/>
          <p:cNvSpPr/>
          <p:nvPr/>
        </p:nvSpPr>
        <p:spPr>
          <a:xfrm>
            <a:off x="7057495" y="3665004"/>
            <a:ext cx="2639656" cy="28799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6" name="椭圆 5"/>
          <p:cNvSpPr>
            <a:spLocks noChangeAspect="1"/>
          </p:cNvSpPr>
          <p:nvPr/>
        </p:nvSpPr>
        <p:spPr>
          <a:xfrm>
            <a:off x="2285973" y="1908910"/>
            <a:ext cx="383950" cy="38395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7" name="椭圆 6"/>
          <p:cNvSpPr>
            <a:spLocks noChangeAspect="1"/>
          </p:cNvSpPr>
          <p:nvPr/>
        </p:nvSpPr>
        <p:spPr>
          <a:xfrm>
            <a:off x="4603473" y="5392971"/>
            <a:ext cx="383950" cy="38395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sp>
        <p:nvSpPr>
          <p:cNvPr id="8" name="椭圆 7"/>
          <p:cNvSpPr>
            <a:spLocks noChangeAspect="1"/>
          </p:cNvSpPr>
          <p:nvPr/>
        </p:nvSpPr>
        <p:spPr>
          <a:xfrm>
            <a:off x="7057495" y="1908910"/>
            <a:ext cx="383950" cy="38395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zh-CN" altLang="en-US" sz="3200" kern="0">
              <a:solidFill>
                <a:schemeClr val="bg1"/>
              </a:solidFill>
              <a:cs typeface="+mn-ea"/>
              <a:sym typeface="+mn-lt"/>
            </a:endParaRPr>
          </a:p>
        </p:txBody>
      </p:sp>
      <p:cxnSp>
        <p:nvCxnSpPr>
          <p:cNvPr id="9" name="直接连接符 11"/>
          <p:cNvCxnSpPr/>
          <p:nvPr/>
        </p:nvCxnSpPr>
        <p:spPr>
          <a:xfrm>
            <a:off x="2477948" y="2369162"/>
            <a:ext cx="0" cy="11998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12"/>
          <p:cNvCxnSpPr/>
          <p:nvPr/>
        </p:nvCxnSpPr>
        <p:spPr>
          <a:xfrm>
            <a:off x="4788206" y="4048996"/>
            <a:ext cx="0" cy="11998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3"/>
          <p:cNvCxnSpPr/>
          <p:nvPr/>
        </p:nvCxnSpPr>
        <p:spPr>
          <a:xfrm>
            <a:off x="7249470" y="2369162"/>
            <a:ext cx="0" cy="11998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709606" y="1908911"/>
            <a:ext cx="2582400" cy="420509"/>
          </a:xfrm>
          <a:prstGeom prst="rect">
            <a:avLst/>
          </a:prstGeom>
          <a:noFill/>
        </p:spPr>
        <p:txBody>
          <a:bodyPr wrap="square" rtlCol="0">
            <a:spAutoFit/>
          </a:bodyPr>
          <a:lstStyle/>
          <a:p>
            <a:pPr defTabSz="914309"/>
            <a:r>
              <a:rPr lang="zh-CN" altLang="en-US" sz="2133" b="1" kern="0" dirty="0" smtClean="0">
                <a:solidFill>
                  <a:schemeClr val="accent2"/>
                </a:solidFill>
                <a:cs typeface="+mn-ea"/>
                <a:sym typeface="+mn-lt"/>
              </a:rPr>
              <a:t>神经网络</a:t>
            </a:r>
            <a:endParaRPr lang="en-US" altLang="zh-CN" sz="2133" b="1" kern="0" dirty="0">
              <a:solidFill>
                <a:schemeClr val="accent2"/>
              </a:solidFill>
              <a:cs typeface="+mn-ea"/>
              <a:sym typeface="+mn-lt"/>
            </a:endParaRPr>
          </a:p>
        </p:txBody>
      </p:sp>
      <p:sp>
        <p:nvSpPr>
          <p:cNvPr id="13" name="文本框 12"/>
          <p:cNvSpPr txBox="1"/>
          <p:nvPr/>
        </p:nvSpPr>
        <p:spPr>
          <a:xfrm>
            <a:off x="5041821" y="4430260"/>
            <a:ext cx="2582400" cy="420509"/>
          </a:xfrm>
          <a:prstGeom prst="rect">
            <a:avLst/>
          </a:prstGeom>
          <a:noFill/>
        </p:spPr>
        <p:txBody>
          <a:bodyPr wrap="square" rtlCol="0">
            <a:spAutoFit/>
          </a:bodyPr>
          <a:lstStyle/>
          <a:p>
            <a:pPr defTabSz="914309"/>
            <a:r>
              <a:rPr lang="zh-CN" altLang="en-US" sz="2133" b="1" kern="0" dirty="0" smtClean="0">
                <a:solidFill>
                  <a:schemeClr val="bg1"/>
                </a:solidFill>
                <a:cs typeface="+mn-ea"/>
                <a:sym typeface="+mn-lt"/>
              </a:rPr>
              <a:t>随机森林</a:t>
            </a:r>
            <a:endParaRPr lang="en-US" altLang="zh-CN" sz="2133" b="1" kern="0" dirty="0">
              <a:solidFill>
                <a:schemeClr val="bg1"/>
              </a:solidFill>
              <a:cs typeface="+mn-ea"/>
              <a:sym typeface="+mn-lt"/>
            </a:endParaRPr>
          </a:p>
        </p:txBody>
      </p:sp>
      <p:sp>
        <p:nvSpPr>
          <p:cNvPr id="14" name="文本框 13"/>
          <p:cNvSpPr txBox="1"/>
          <p:nvPr/>
        </p:nvSpPr>
        <p:spPr>
          <a:xfrm>
            <a:off x="7556411" y="1908911"/>
            <a:ext cx="2582400" cy="420509"/>
          </a:xfrm>
          <a:prstGeom prst="rect">
            <a:avLst/>
          </a:prstGeom>
          <a:noFill/>
        </p:spPr>
        <p:txBody>
          <a:bodyPr wrap="square" rtlCol="0">
            <a:spAutoFit/>
          </a:bodyPr>
          <a:lstStyle/>
          <a:p>
            <a:pPr defTabSz="914309"/>
            <a:r>
              <a:rPr lang="en-US" altLang="zh-CN" sz="2133" b="1" kern="0" dirty="0" smtClean="0">
                <a:solidFill>
                  <a:schemeClr val="accent2"/>
                </a:solidFill>
                <a:cs typeface="+mn-ea"/>
                <a:sym typeface="+mn-lt"/>
              </a:rPr>
              <a:t>XGBOOST</a:t>
            </a:r>
            <a:endParaRPr lang="en-US" altLang="zh-CN" sz="2133" b="1" kern="0" dirty="0">
              <a:solidFill>
                <a:schemeClr val="accent2"/>
              </a:solidFill>
              <a:cs typeface="+mn-ea"/>
              <a:sym typeface="+mn-lt"/>
            </a:endParaRPr>
          </a:p>
        </p:txBody>
      </p:sp>
      <p:sp>
        <p:nvSpPr>
          <p:cNvPr id="15" name="文本框 14"/>
          <p:cNvSpPr txBox="1"/>
          <p:nvPr/>
        </p:nvSpPr>
        <p:spPr>
          <a:xfrm>
            <a:off x="8847611" y="4430260"/>
            <a:ext cx="2582400" cy="420509"/>
          </a:xfrm>
          <a:prstGeom prst="rect">
            <a:avLst/>
          </a:prstGeom>
          <a:noFill/>
        </p:spPr>
        <p:txBody>
          <a:bodyPr wrap="square" rtlCol="0">
            <a:spAutoFit/>
          </a:bodyPr>
          <a:lstStyle/>
          <a:p>
            <a:pPr algn="ctr" defTabSz="914309"/>
            <a:r>
              <a:rPr lang="zh-CN" altLang="en-US" sz="2133" b="1" kern="0" dirty="0" smtClean="0">
                <a:solidFill>
                  <a:schemeClr val="bg1"/>
                </a:solidFill>
                <a:cs typeface="+mn-ea"/>
                <a:sym typeface="+mn-lt"/>
              </a:rPr>
              <a:t>线性回归</a:t>
            </a:r>
            <a:endParaRPr lang="en-US" altLang="zh-CN" sz="2133" b="1" kern="0" dirty="0">
              <a:solidFill>
                <a:schemeClr val="bg1"/>
              </a:solidFill>
              <a:cs typeface="+mn-ea"/>
              <a:sym typeface="+mn-lt"/>
            </a:endParaRPr>
          </a:p>
        </p:txBody>
      </p:sp>
      <p:grpSp>
        <p:nvGrpSpPr>
          <p:cNvPr id="16" name="组 15"/>
          <p:cNvGrpSpPr/>
          <p:nvPr/>
        </p:nvGrpSpPr>
        <p:grpSpPr>
          <a:xfrm>
            <a:off x="10072799" y="3425055"/>
            <a:ext cx="767900" cy="780244"/>
            <a:chOff x="7554987" y="2218344"/>
            <a:chExt cx="576000" cy="585258"/>
          </a:xfrm>
        </p:grpSpPr>
        <p:sp>
          <p:nvSpPr>
            <p:cNvPr id="17" name="椭圆 16"/>
            <p:cNvSpPr>
              <a:spLocks noChangeAspect="1"/>
            </p:cNvSpPr>
            <p:nvPr/>
          </p:nvSpPr>
          <p:spPr>
            <a:xfrm>
              <a:off x="7554987" y="2218344"/>
              <a:ext cx="576000" cy="5760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09">
                <a:lnSpc>
                  <a:spcPct val="90000"/>
                </a:lnSpc>
              </a:pPr>
              <a:endParaRPr lang="zh-CN" altLang="en-US" sz="6399" kern="0" dirty="0">
                <a:solidFill>
                  <a:schemeClr val="bg1"/>
                </a:solidFill>
                <a:cs typeface="+mn-ea"/>
                <a:sym typeface="+mn-lt"/>
              </a:endParaRPr>
            </a:p>
          </p:txBody>
        </p:sp>
        <p:sp>
          <p:nvSpPr>
            <p:cNvPr id="18" name="文本框 17"/>
            <p:cNvSpPr txBox="1"/>
            <p:nvPr/>
          </p:nvSpPr>
          <p:spPr>
            <a:xfrm>
              <a:off x="7645340" y="2235755"/>
              <a:ext cx="418625" cy="567847"/>
            </a:xfrm>
            <a:prstGeom prst="rect">
              <a:avLst/>
            </a:prstGeom>
            <a:noFill/>
          </p:spPr>
          <p:txBody>
            <a:bodyPr wrap="none" rtlCol="0">
              <a:spAutoFit/>
            </a:bodyPr>
            <a:lstStyle/>
            <a:p>
              <a:pPr defTabSz="914309">
                <a:lnSpc>
                  <a:spcPct val="90000"/>
                </a:lnSpc>
              </a:pPr>
              <a:r>
                <a:rPr kumimoji="1" lang="en-US" altLang="zh-CN" sz="4800" kern="0" dirty="0">
                  <a:solidFill>
                    <a:schemeClr val="bg1"/>
                  </a:solidFill>
                  <a:cs typeface="+mn-ea"/>
                  <a:sym typeface="+mn-lt"/>
                </a:rPr>
                <a:t>+</a:t>
              </a:r>
              <a:endParaRPr kumimoji="1" lang="zh-CN" altLang="en-US" sz="4800" kern="0" dirty="0">
                <a:solidFill>
                  <a:schemeClr val="bg1"/>
                </a:solidFill>
                <a:cs typeface="+mn-ea"/>
                <a:sym typeface="+mn-lt"/>
              </a:endParaRPr>
            </a:p>
          </p:txBody>
        </p:sp>
      </p:grpSp>
      <p:sp>
        <p:nvSpPr>
          <p:cNvPr id="19" name="矩形 18"/>
          <p:cNvSpPr/>
          <p:nvPr/>
        </p:nvSpPr>
        <p:spPr>
          <a:xfrm>
            <a:off x="2709607" y="2292860"/>
            <a:ext cx="2666178" cy="625684"/>
          </a:xfrm>
          <a:prstGeom prst="rect">
            <a:avLst/>
          </a:prstGeom>
        </p:spPr>
        <p:txBody>
          <a:bodyPr wrap="square">
            <a:spAutoFit/>
          </a:bodyPr>
          <a:lstStyle/>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原始）</a:t>
            </a:r>
            <a:r>
              <a:rPr lang="en-US" altLang="zh-CN" sz="1333" kern="0" dirty="0" smtClean="0">
                <a:solidFill>
                  <a:schemeClr val="bg1"/>
                </a:solidFill>
                <a:cs typeface="+mn-ea"/>
                <a:sym typeface="+mn-lt"/>
              </a:rPr>
              <a:t>=6.81</a:t>
            </a:r>
          </a:p>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（过采样）</a:t>
            </a:r>
            <a:r>
              <a:rPr lang="en-US" altLang="zh-CN" sz="1333" kern="0" dirty="0" smtClean="0">
                <a:solidFill>
                  <a:schemeClr val="bg1"/>
                </a:solidFill>
                <a:cs typeface="+mn-ea"/>
                <a:sym typeface="+mn-lt"/>
              </a:rPr>
              <a:t>=6.81</a:t>
            </a:r>
            <a:endParaRPr lang="en-US" altLang="zh-CN" sz="1333" kern="0" dirty="0">
              <a:solidFill>
                <a:schemeClr val="bg1"/>
              </a:solidFill>
              <a:cs typeface="+mn-ea"/>
              <a:sym typeface="+mn-lt"/>
            </a:endParaRPr>
          </a:p>
        </p:txBody>
      </p:sp>
      <p:sp>
        <p:nvSpPr>
          <p:cNvPr id="20" name="矩形 19"/>
          <p:cNvSpPr/>
          <p:nvPr/>
        </p:nvSpPr>
        <p:spPr>
          <a:xfrm>
            <a:off x="7556412" y="2292860"/>
            <a:ext cx="2666178" cy="625684"/>
          </a:xfrm>
          <a:prstGeom prst="rect">
            <a:avLst/>
          </a:prstGeom>
        </p:spPr>
        <p:txBody>
          <a:bodyPr wrap="square">
            <a:spAutoFit/>
          </a:bodyPr>
          <a:lstStyle/>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原始）</a:t>
            </a:r>
            <a:r>
              <a:rPr lang="en-US" altLang="zh-CN" sz="1333" kern="0" dirty="0" smtClean="0">
                <a:solidFill>
                  <a:schemeClr val="bg1"/>
                </a:solidFill>
                <a:cs typeface="+mn-ea"/>
                <a:sym typeface="+mn-lt"/>
              </a:rPr>
              <a:t>=7.83</a:t>
            </a:r>
          </a:p>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（过采样）</a:t>
            </a:r>
            <a:r>
              <a:rPr lang="en-US" altLang="zh-CN" sz="1333" kern="0" dirty="0" smtClean="0">
                <a:solidFill>
                  <a:schemeClr val="bg1"/>
                </a:solidFill>
                <a:cs typeface="+mn-ea"/>
                <a:sym typeface="+mn-lt"/>
              </a:rPr>
              <a:t>=8.83</a:t>
            </a:r>
            <a:endParaRPr lang="en-US" altLang="zh-CN" sz="1333" kern="0" dirty="0">
              <a:solidFill>
                <a:schemeClr val="bg1"/>
              </a:solidFill>
              <a:cs typeface="+mn-ea"/>
              <a:sym typeface="+mn-lt"/>
            </a:endParaRPr>
          </a:p>
        </p:txBody>
      </p:sp>
      <p:sp>
        <p:nvSpPr>
          <p:cNvPr id="21" name="矩形 20"/>
          <p:cNvSpPr/>
          <p:nvPr/>
        </p:nvSpPr>
        <p:spPr>
          <a:xfrm>
            <a:off x="5041822" y="4777490"/>
            <a:ext cx="2666178" cy="892244"/>
          </a:xfrm>
          <a:prstGeom prst="rect">
            <a:avLst/>
          </a:prstGeom>
        </p:spPr>
        <p:txBody>
          <a:bodyPr wrap="square">
            <a:spAutoFit/>
          </a:bodyPr>
          <a:lstStyle/>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原始）</a:t>
            </a:r>
            <a:r>
              <a:rPr lang="en-US" altLang="zh-CN" sz="1333" kern="0" dirty="0" smtClean="0">
                <a:solidFill>
                  <a:schemeClr val="bg1"/>
                </a:solidFill>
                <a:cs typeface="+mn-ea"/>
                <a:sym typeface="+mn-lt"/>
              </a:rPr>
              <a:t>=8.25</a:t>
            </a:r>
          </a:p>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（过采样）</a:t>
            </a:r>
            <a:r>
              <a:rPr lang="en-US" altLang="zh-CN" sz="1333" kern="0" dirty="0" smtClean="0">
                <a:solidFill>
                  <a:schemeClr val="bg1"/>
                </a:solidFill>
                <a:cs typeface="+mn-ea"/>
                <a:sym typeface="+mn-lt"/>
              </a:rPr>
              <a:t>=8.61</a:t>
            </a:r>
          </a:p>
          <a:p>
            <a:pPr defTabSz="914309">
              <a:lnSpc>
                <a:spcPct val="130000"/>
              </a:lnSpc>
            </a:pPr>
            <a:endParaRPr lang="en-US" altLang="zh-CN" sz="1333" kern="0" dirty="0">
              <a:solidFill>
                <a:schemeClr val="bg1"/>
              </a:solidFill>
              <a:cs typeface="+mn-ea"/>
              <a:sym typeface="+mn-lt"/>
            </a:endParaRPr>
          </a:p>
        </p:txBody>
      </p:sp>
      <p:sp>
        <p:nvSpPr>
          <p:cNvPr id="22" name="矩形 21"/>
          <p:cNvSpPr/>
          <p:nvPr/>
        </p:nvSpPr>
        <p:spPr>
          <a:xfrm>
            <a:off x="9131607" y="4803143"/>
            <a:ext cx="2666178" cy="625684"/>
          </a:xfrm>
          <a:prstGeom prst="rect">
            <a:avLst/>
          </a:prstGeom>
        </p:spPr>
        <p:txBody>
          <a:bodyPr wrap="square">
            <a:spAutoFit/>
          </a:bodyPr>
          <a:lstStyle/>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原始）</a:t>
            </a:r>
            <a:r>
              <a:rPr lang="en-US" altLang="zh-CN" sz="1333" kern="0" dirty="0" smtClean="0">
                <a:solidFill>
                  <a:schemeClr val="bg1"/>
                </a:solidFill>
                <a:cs typeface="+mn-ea"/>
                <a:sym typeface="+mn-lt"/>
              </a:rPr>
              <a:t>=7.80</a:t>
            </a:r>
          </a:p>
          <a:p>
            <a:pPr defTabSz="914309">
              <a:lnSpc>
                <a:spcPct val="130000"/>
              </a:lnSpc>
            </a:pPr>
            <a:r>
              <a:rPr lang="en-US" altLang="zh-CN" sz="1333" kern="0" dirty="0" smtClean="0">
                <a:solidFill>
                  <a:schemeClr val="bg1"/>
                </a:solidFill>
                <a:cs typeface="+mn-ea"/>
                <a:sym typeface="+mn-lt"/>
              </a:rPr>
              <a:t>MAE</a:t>
            </a:r>
            <a:r>
              <a:rPr lang="zh-CN" altLang="en-US" sz="1333" kern="0" dirty="0" smtClean="0">
                <a:solidFill>
                  <a:schemeClr val="bg1"/>
                </a:solidFill>
                <a:cs typeface="+mn-ea"/>
                <a:sym typeface="+mn-lt"/>
              </a:rPr>
              <a:t>（过采样）</a:t>
            </a:r>
            <a:r>
              <a:rPr lang="en-US" altLang="zh-CN" sz="1333" kern="0" dirty="0" smtClean="0">
                <a:solidFill>
                  <a:schemeClr val="bg1"/>
                </a:solidFill>
                <a:cs typeface="+mn-ea"/>
                <a:sym typeface="+mn-lt"/>
              </a:rPr>
              <a:t>=9.22</a:t>
            </a:r>
            <a:endParaRPr lang="en-US" altLang="zh-CN" sz="1333" kern="0" dirty="0">
              <a:solidFill>
                <a:schemeClr val="bg1"/>
              </a:solidFill>
              <a:cs typeface="+mn-ea"/>
              <a:sym typeface="+mn-lt"/>
            </a:endParaRPr>
          </a:p>
        </p:txBody>
      </p:sp>
      <p:sp>
        <p:nvSpPr>
          <p:cNvPr id="25" name="文本占位符 24"/>
          <p:cNvSpPr>
            <a:spLocks noGrp="1"/>
          </p:cNvSpPr>
          <p:nvPr>
            <p:ph type="body" sz="quarter" idx="14"/>
          </p:nvPr>
        </p:nvSpPr>
        <p:spPr>
          <a:xfrm>
            <a:off x="1941512" y="152400"/>
            <a:ext cx="8308976" cy="738664"/>
          </a:xfrm>
        </p:spPr>
        <p:txBody>
          <a:bodyPr/>
          <a:lstStyle/>
          <a:p>
            <a:r>
              <a:rPr lang="zh-CN" altLang="en-US" dirty="0" smtClean="0"/>
              <a:t>不同模型训练结果比对</a:t>
            </a:r>
            <a:endParaRPr lang="zh-CN" altLang="en-US" dirty="0"/>
          </a:p>
        </p:txBody>
      </p:sp>
    </p:spTree>
    <p:extLst>
      <p:ext uri="{BB962C8B-B14F-4D97-AF65-F5344CB8AC3E}">
        <p14:creationId xmlns:p14="http://schemas.microsoft.com/office/powerpoint/2010/main" val="278565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smtClean="0"/>
              <a:t>5</a:t>
            </a:r>
            <a:endParaRPr lang="zh-CN" altLang="en-US" dirty="0"/>
          </a:p>
        </p:txBody>
      </p:sp>
      <p:sp>
        <p:nvSpPr>
          <p:cNvPr id="4" name="文本占位符 3"/>
          <p:cNvSpPr>
            <a:spLocks noGrp="1"/>
          </p:cNvSpPr>
          <p:nvPr>
            <p:ph type="body" sz="quarter" idx="14"/>
          </p:nvPr>
        </p:nvSpPr>
        <p:spPr>
          <a:xfrm>
            <a:off x="2970213" y="4288597"/>
            <a:ext cx="6253163" cy="1077218"/>
          </a:xfrm>
        </p:spPr>
        <p:txBody>
          <a:bodyPr/>
          <a:lstStyle/>
          <a:p>
            <a:r>
              <a:rPr lang="zh-CN" altLang="en-US" dirty="0" smtClean="0"/>
              <a:t>结论</a:t>
            </a:r>
            <a:endParaRPr lang="zh-CN" altLang="en-US" dirty="0"/>
          </a:p>
        </p:txBody>
      </p:sp>
    </p:spTree>
    <p:extLst>
      <p:ext uri="{BB962C8B-B14F-4D97-AF65-F5344CB8AC3E}">
        <p14:creationId xmlns:p14="http://schemas.microsoft.com/office/powerpoint/2010/main" val="7902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09827" y="577490"/>
            <a:ext cx="4854043" cy="5435872"/>
            <a:chOff x="7009827" y="1122435"/>
            <a:chExt cx="4854043" cy="5435872"/>
          </a:xfrm>
        </p:grpSpPr>
        <p:sp>
          <p:nvSpPr>
            <p:cNvPr id="6" name="文本框 5"/>
            <p:cNvSpPr txBox="1"/>
            <p:nvPr/>
          </p:nvSpPr>
          <p:spPr>
            <a:xfrm>
              <a:off x="7311657" y="1122435"/>
              <a:ext cx="4552213" cy="1323632"/>
            </a:xfrm>
            <a:prstGeom prst="rect">
              <a:avLst/>
            </a:prstGeom>
            <a:noFill/>
          </p:spPr>
          <p:txBody>
            <a:bodyPr wrap="square" rtlCol="0">
              <a:spAutoFit/>
            </a:bodyPr>
            <a:lstStyle/>
            <a:p>
              <a:pPr defTabSz="914309"/>
              <a:r>
                <a:rPr kumimoji="1" lang="zh-CN" altLang="en-US" sz="2667" b="1" kern="0" dirty="0" smtClean="0">
                  <a:solidFill>
                    <a:schemeClr val="accent1"/>
                  </a:solidFill>
                  <a:cs typeface="+mn-ea"/>
                  <a:sym typeface="+mn-lt"/>
                </a:rPr>
                <a:t>肠道菌群可以用来预测年龄，说明肠道菌群与人体衰老之间存在密切联系。</a:t>
              </a:r>
              <a:endParaRPr kumimoji="1" lang="zh-CN" altLang="en-US" sz="2667" b="1" kern="0" dirty="0">
                <a:solidFill>
                  <a:schemeClr val="accent1"/>
                </a:solidFill>
                <a:cs typeface="+mn-ea"/>
                <a:sym typeface="+mn-lt"/>
              </a:endParaRPr>
            </a:p>
          </p:txBody>
        </p:sp>
        <p:sp>
          <p:nvSpPr>
            <p:cNvPr id="7" name="直角三角形 6"/>
            <p:cNvSpPr/>
            <p:nvPr/>
          </p:nvSpPr>
          <p:spPr>
            <a:xfrm flipH="1">
              <a:off x="7009827" y="1234389"/>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10" name="文本框 9"/>
            <p:cNvSpPr txBox="1"/>
            <p:nvPr/>
          </p:nvSpPr>
          <p:spPr>
            <a:xfrm>
              <a:off x="7311657" y="2589892"/>
              <a:ext cx="4552213" cy="2144498"/>
            </a:xfrm>
            <a:prstGeom prst="rect">
              <a:avLst/>
            </a:prstGeom>
            <a:noFill/>
          </p:spPr>
          <p:txBody>
            <a:bodyPr wrap="square" rtlCol="0">
              <a:spAutoFit/>
            </a:bodyPr>
            <a:lstStyle/>
            <a:p>
              <a:pPr defTabSz="914309"/>
              <a:r>
                <a:rPr kumimoji="1" lang="zh-CN" altLang="en-US" sz="2667" b="1" kern="0" dirty="0" smtClean="0">
                  <a:solidFill>
                    <a:schemeClr val="accent1"/>
                  </a:solidFill>
                  <a:cs typeface="+mn-ea"/>
                  <a:sym typeface="+mn-lt"/>
                </a:rPr>
                <a:t>但是由于缺乏饮食习惯，遗传背景等对肠道菌群有影响的相关信息所以我们的预测精度很难达到一个很精确的水平。</a:t>
              </a:r>
              <a:endParaRPr kumimoji="1" lang="zh-CN" altLang="en-US" sz="2667" b="1" kern="0" dirty="0">
                <a:solidFill>
                  <a:schemeClr val="accent1"/>
                </a:solidFill>
                <a:cs typeface="+mn-ea"/>
                <a:sym typeface="+mn-lt"/>
              </a:endParaRPr>
            </a:p>
          </p:txBody>
        </p:sp>
        <p:sp>
          <p:nvSpPr>
            <p:cNvPr id="11" name="直角三角形 10"/>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14" name="文本框 13"/>
            <p:cNvSpPr txBox="1"/>
            <p:nvPr/>
          </p:nvSpPr>
          <p:spPr>
            <a:xfrm>
              <a:off x="7311657" y="4824243"/>
              <a:ext cx="4148823" cy="1734064"/>
            </a:xfrm>
            <a:prstGeom prst="rect">
              <a:avLst/>
            </a:prstGeom>
            <a:noFill/>
          </p:spPr>
          <p:txBody>
            <a:bodyPr wrap="square" rtlCol="0">
              <a:spAutoFit/>
            </a:bodyPr>
            <a:lstStyle/>
            <a:p>
              <a:pPr defTabSz="914309"/>
              <a:r>
                <a:rPr kumimoji="1" lang="zh-CN" altLang="en-US" sz="2667" b="1" kern="0" dirty="0" smtClean="0">
                  <a:solidFill>
                    <a:schemeClr val="accent1"/>
                  </a:solidFill>
                  <a:cs typeface="+mn-ea"/>
                  <a:sym typeface="+mn-lt"/>
                </a:rPr>
                <a:t>我们应该对肠道菌群进行更深入研究，以提高我们对人类衰老及其与肠道菌群关系的理解。</a:t>
              </a:r>
              <a:endParaRPr kumimoji="1" lang="zh-CN" altLang="en-US" sz="2667" b="1" kern="0" dirty="0">
                <a:solidFill>
                  <a:schemeClr val="accent1"/>
                </a:solidFill>
                <a:cs typeface="+mn-ea"/>
                <a:sym typeface="+mn-lt"/>
              </a:endParaRPr>
            </a:p>
          </p:txBody>
        </p:sp>
        <p:sp>
          <p:nvSpPr>
            <p:cNvPr id="15" name="直角三角形 14"/>
            <p:cNvSpPr/>
            <p:nvPr/>
          </p:nvSpPr>
          <p:spPr>
            <a:xfrm flipH="1">
              <a:off x="7009827" y="4906701"/>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sp>
        <p:nvSpPr>
          <p:cNvPr id="26" name="文本框 25"/>
          <p:cNvSpPr txBox="1"/>
          <p:nvPr/>
        </p:nvSpPr>
        <p:spPr>
          <a:xfrm>
            <a:off x="808680" y="4590012"/>
            <a:ext cx="2962745" cy="1292662"/>
          </a:xfrm>
          <a:prstGeom prst="rect">
            <a:avLst/>
          </a:prstGeom>
          <a:noFill/>
        </p:spPr>
        <p:txBody>
          <a:bodyPr wrap="square" rtlCol="0">
            <a:spAutoFit/>
          </a:bodyPr>
          <a:lstStyle/>
          <a:p>
            <a:pPr defTabSz="914309">
              <a:lnSpc>
                <a:spcPct val="130000"/>
              </a:lnSpc>
            </a:pPr>
            <a:r>
              <a:rPr kumimoji="1" lang="zh-CN" altLang="en-US" sz="6000" kern="0" dirty="0" smtClean="0">
                <a:solidFill>
                  <a:srgbClr val="1D1D1D"/>
                </a:solidFill>
                <a:cs typeface="+mn-ea"/>
                <a:sym typeface="+mn-lt"/>
              </a:rPr>
              <a:t>   结论</a:t>
            </a:r>
            <a:endParaRPr kumimoji="1" lang="zh-CN" altLang="en-US" sz="6000" kern="0" dirty="0">
              <a:solidFill>
                <a:srgbClr val="1D1D1D"/>
              </a:solidFill>
              <a:cs typeface="+mn-ea"/>
              <a:sym typeface="+mn-lt"/>
            </a:endParaRPr>
          </a:p>
        </p:txBody>
      </p:sp>
      <p:sp>
        <p:nvSpPr>
          <p:cNvPr id="27" name="矩形 26"/>
          <p:cNvSpPr/>
          <p:nvPr/>
        </p:nvSpPr>
        <p:spPr>
          <a:xfrm>
            <a:off x="732215" y="4590013"/>
            <a:ext cx="82432" cy="1271977"/>
          </a:xfrm>
          <a:prstGeom prst="rect">
            <a:avLst/>
          </a:prstGeom>
          <a:solidFill>
            <a:srgbClr val="1D1D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8" name="椭圆 27"/>
          <p:cNvSpPr/>
          <p:nvPr/>
        </p:nvSpPr>
        <p:spPr>
          <a:xfrm>
            <a:off x="687737" y="1122436"/>
            <a:ext cx="3004044" cy="3004044"/>
          </a:xfrm>
          <a:prstGeom prst="ellipse">
            <a:avLst/>
          </a:prstGeom>
          <a:blipFill rotWithShape="1">
            <a:blip r:embed="rId3"/>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Tree>
    <p:extLst>
      <p:ext uri="{BB962C8B-B14F-4D97-AF65-F5344CB8AC3E}">
        <p14:creationId xmlns:p14="http://schemas.microsoft.com/office/powerpoint/2010/main" val="72812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a:xfrm>
            <a:off x="185737" y="1582737"/>
            <a:ext cx="7036018" cy="1000274"/>
          </a:xfrm>
        </p:spPr>
        <p:txBody>
          <a:bodyPr/>
          <a:lstStyle/>
          <a:p>
            <a:r>
              <a:rPr lang="zh-CN" altLang="en-US" dirty="0" smtClean="0"/>
              <a:t>谢谢</a:t>
            </a:r>
            <a:endParaRPr lang="en-US" altLang="zh-CN" dirty="0"/>
          </a:p>
        </p:txBody>
      </p:sp>
      <p:sp>
        <p:nvSpPr>
          <p:cNvPr id="15" name="文本占位符 14"/>
          <p:cNvSpPr>
            <a:spLocks noGrp="1"/>
          </p:cNvSpPr>
          <p:nvPr>
            <p:ph type="body" sz="quarter" idx="13"/>
          </p:nvPr>
        </p:nvSpPr>
        <p:spPr>
          <a:xfrm>
            <a:off x="185737" y="2501979"/>
            <a:ext cx="7036018" cy="1046440"/>
          </a:xfrm>
        </p:spPr>
        <p:txBody>
          <a:bodyPr/>
          <a:lstStyle/>
          <a:p>
            <a:r>
              <a:rPr lang="zh-CN" altLang="en-US" dirty="0" smtClean="0"/>
              <a:t>观看</a:t>
            </a:r>
            <a:endParaRPr lang="en-US" altLang="zh-CN" dirty="0"/>
          </a:p>
        </p:txBody>
      </p:sp>
    </p:spTree>
    <p:extLst>
      <p:ext uri="{BB962C8B-B14F-4D97-AF65-F5344CB8AC3E}">
        <p14:creationId xmlns:p14="http://schemas.microsoft.com/office/powerpoint/2010/main" val="126982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1</a:t>
            </a:r>
            <a:endParaRPr lang="zh-CN" altLang="en-US" dirty="0"/>
          </a:p>
        </p:txBody>
      </p:sp>
      <p:sp>
        <p:nvSpPr>
          <p:cNvPr id="7" name="文本占位符 6"/>
          <p:cNvSpPr>
            <a:spLocks noGrp="1"/>
          </p:cNvSpPr>
          <p:nvPr>
            <p:ph type="body" sz="quarter" idx="14"/>
          </p:nvPr>
        </p:nvSpPr>
        <p:spPr>
          <a:xfrm>
            <a:off x="2970213" y="4288597"/>
            <a:ext cx="7869852" cy="1015663"/>
          </a:xfrm>
        </p:spPr>
        <p:txBody>
          <a:bodyPr/>
          <a:lstStyle/>
          <a:p>
            <a:r>
              <a:rPr lang="zh-CN" altLang="en-US" sz="6000" dirty="0" smtClean="0"/>
              <a:t>问题背景及分析目标</a:t>
            </a:r>
            <a:endParaRPr lang="zh-CN" altLang="en-US" sz="6000" dirty="0"/>
          </a:p>
        </p:txBody>
      </p:sp>
    </p:spTree>
    <p:extLst>
      <p:ext uri="{BB962C8B-B14F-4D97-AF65-F5344CB8AC3E}">
        <p14:creationId xmlns:p14="http://schemas.microsoft.com/office/powerpoint/2010/main" val="62269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1001" y="2412004"/>
            <a:ext cx="2587363" cy="2744170"/>
            <a:chOff x="959402" y="1509290"/>
            <a:chExt cx="2892542" cy="2453926"/>
          </a:xfrm>
        </p:grpSpPr>
        <p:sp>
          <p:nvSpPr>
            <p:cNvPr id="45" name="文本框 44"/>
            <p:cNvSpPr txBox="1"/>
            <p:nvPr/>
          </p:nvSpPr>
          <p:spPr>
            <a:xfrm>
              <a:off x="1316908" y="1509290"/>
              <a:ext cx="2177531" cy="332783"/>
            </a:xfrm>
            <a:prstGeom prst="rect">
              <a:avLst/>
            </a:prstGeom>
            <a:noFill/>
          </p:spPr>
          <p:txBody>
            <a:bodyPr wrap="square" rtlCol="0">
              <a:spAutoFit/>
            </a:bodyPr>
            <a:lstStyle/>
            <a:p>
              <a:pPr algn="ctr" defTabSz="914309">
                <a:lnSpc>
                  <a:spcPts val="2000"/>
                </a:lnSpc>
              </a:pPr>
              <a:r>
                <a:rPr kumimoji="1" lang="zh-CN" altLang="en-US" sz="1600" b="1" kern="0" dirty="0" smtClean="0">
                  <a:solidFill>
                    <a:schemeClr val="accent2"/>
                  </a:solidFill>
                  <a:cs typeface="+mn-ea"/>
                  <a:sym typeface="+mn-lt"/>
                </a:rPr>
                <a:t>分析目标</a:t>
              </a:r>
              <a:endParaRPr kumimoji="1" lang="zh-CN" altLang="en-US" sz="1600" b="1" kern="0" dirty="0">
                <a:solidFill>
                  <a:schemeClr val="accent2"/>
                </a:solidFill>
                <a:cs typeface="+mn-ea"/>
                <a:sym typeface="+mn-lt"/>
              </a:endParaRPr>
            </a:p>
          </p:txBody>
        </p:sp>
        <p:sp>
          <p:nvSpPr>
            <p:cNvPr id="46" name="文本框 45"/>
            <p:cNvSpPr txBox="1"/>
            <p:nvPr/>
          </p:nvSpPr>
          <p:spPr>
            <a:xfrm>
              <a:off x="959402" y="1954082"/>
              <a:ext cx="2892542" cy="2009134"/>
            </a:xfrm>
            <a:prstGeom prst="rect">
              <a:avLst/>
            </a:prstGeom>
            <a:noFill/>
          </p:spPr>
          <p:txBody>
            <a:bodyPr wrap="square" rtlCol="0">
              <a:spAutoFit/>
            </a:bodyPr>
            <a:lstStyle/>
            <a:p>
              <a:r>
                <a:rPr kumimoji="1" lang="zh-CN" altLang="en-US" sz="1400" kern="0" dirty="0">
                  <a:solidFill>
                    <a:schemeClr val="bg1"/>
                  </a:solidFill>
                  <a:cs typeface="+mn-ea"/>
                  <a:sym typeface="+mn-lt"/>
                </a:rPr>
                <a:t>利用人体肠道细菌的种类和数量来有效预测人的年龄以及分析人体肠道菌群的哪些特征对预测年龄有显著</a:t>
              </a:r>
              <a:r>
                <a:rPr kumimoji="1" lang="zh-CN" altLang="en-US" sz="1400" kern="0" dirty="0" smtClean="0">
                  <a:solidFill>
                    <a:schemeClr val="bg1"/>
                  </a:solidFill>
                  <a:cs typeface="+mn-ea"/>
                  <a:sym typeface="+mn-lt"/>
                </a:rPr>
                <a:t>影响，具体为：</a:t>
              </a:r>
              <a:endParaRPr kumimoji="1" lang="zh-CN" altLang="en-US" sz="1333" kern="0" dirty="0">
                <a:solidFill>
                  <a:schemeClr val="bg1"/>
                </a:solidFill>
                <a:cs typeface="+mn-ea"/>
                <a:sym typeface="+mn-lt"/>
              </a:endParaRPr>
            </a:p>
            <a:p>
              <a:r>
                <a:rPr kumimoji="1" lang="en-US" altLang="zh-CN" sz="1400" kern="0" dirty="0" smtClean="0">
                  <a:solidFill>
                    <a:schemeClr val="bg1"/>
                  </a:solidFill>
                  <a:cs typeface="+mn-ea"/>
                  <a:sym typeface="+mn-lt"/>
                </a:rPr>
                <a:t>1.</a:t>
              </a:r>
              <a:r>
                <a:rPr kumimoji="1" lang="zh-CN" altLang="en-US" sz="1400" kern="0" dirty="0" smtClean="0">
                  <a:solidFill>
                    <a:schemeClr val="bg1"/>
                  </a:solidFill>
                  <a:cs typeface="+mn-ea"/>
                  <a:sym typeface="+mn-lt"/>
                </a:rPr>
                <a:t>将</a:t>
              </a:r>
              <a:r>
                <a:rPr kumimoji="1" lang="zh-CN" altLang="en-US" sz="1400" kern="0" dirty="0">
                  <a:solidFill>
                    <a:schemeClr val="bg1"/>
                  </a:solidFill>
                  <a:cs typeface="+mn-ea"/>
                  <a:sym typeface="+mn-lt"/>
                </a:rPr>
                <a:t>原始数据整合成具有分析意义的数据。</a:t>
              </a:r>
            </a:p>
            <a:p>
              <a:r>
                <a:rPr kumimoji="1" lang="en-US" altLang="zh-CN" sz="1400" kern="0" dirty="0">
                  <a:solidFill>
                    <a:schemeClr val="bg1"/>
                  </a:solidFill>
                  <a:cs typeface="+mn-ea"/>
                  <a:sym typeface="+mn-lt"/>
                </a:rPr>
                <a:t>2.</a:t>
              </a:r>
              <a:r>
                <a:rPr kumimoji="1" lang="zh-CN" altLang="en-US" sz="1400" kern="0" dirty="0">
                  <a:solidFill>
                    <a:schemeClr val="bg1"/>
                  </a:solidFill>
                  <a:cs typeface="+mn-ea"/>
                  <a:sym typeface="+mn-lt"/>
                </a:rPr>
                <a:t> 筛选出能有效预测人体年龄的特征。</a:t>
              </a:r>
            </a:p>
            <a:p>
              <a:r>
                <a:rPr kumimoji="1" lang="en-US" altLang="zh-CN" sz="1400" kern="0" dirty="0">
                  <a:solidFill>
                    <a:schemeClr val="bg1"/>
                  </a:solidFill>
                  <a:cs typeface="+mn-ea"/>
                  <a:sym typeface="+mn-lt"/>
                </a:rPr>
                <a:t>3.</a:t>
              </a:r>
              <a:r>
                <a:rPr kumimoji="1" lang="zh-CN" altLang="en-US" sz="1400" kern="0" dirty="0">
                  <a:solidFill>
                    <a:schemeClr val="bg1"/>
                  </a:solidFill>
                  <a:cs typeface="+mn-ea"/>
                  <a:sym typeface="+mn-lt"/>
                </a:rPr>
                <a:t> 建立一个具有很好预测效果的模型。</a:t>
              </a:r>
            </a:p>
          </p:txBody>
        </p:sp>
      </p:grpSp>
      <p:sp>
        <p:nvSpPr>
          <p:cNvPr id="3" name="文本占位符 2"/>
          <p:cNvSpPr>
            <a:spLocks noGrp="1"/>
          </p:cNvSpPr>
          <p:nvPr>
            <p:ph type="body" sz="quarter" idx="14"/>
          </p:nvPr>
        </p:nvSpPr>
        <p:spPr>
          <a:xfrm>
            <a:off x="1941512" y="152400"/>
            <a:ext cx="8308976" cy="738664"/>
          </a:xfrm>
        </p:spPr>
        <p:txBody>
          <a:bodyPr/>
          <a:lstStyle/>
          <a:p>
            <a:r>
              <a:rPr lang="zh-CN" altLang="en-US" dirty="0" smtClean="0"/>
              <a:t>案例分析</a:t>
            </a:r>
            <a:endParaRPr lang="zh-CN" altLang="en-US" dirty="0"/>
          </a:p>
        </p:txBody>
      </p:sp>
      <p:grpSp>
        <p:nvGrpSpPr>
          <p:cNvPr id="30" name="组合 29"/>
          <p:cNvGrpSpPr/>
          <p:nvPr/>
        </p:nvGrpSpPr>
        <p:grpSpPr>
          <a:xfrm>
            <a:off x="4282678" y="2436371"/>
            <a:ext cx="2725907" cy="1050228"/>
            <a:chOff x="959402" y="1509292"/>
            <a:chExt cx="2892542" cy="886385"/>
          </a:xfrm>
        </p:grpSpPr>
        <p:sp>
          <p:nvSpPr>
            <p:cNvPr id="31" name="文本框 30"/>
            <p:cNvSpPr txBox="1"/>
            <p:nvPr/>
          </p:nvSpPr>
          <p:spPr>
            <a:xfrm>
              <a:off x="1316906" y="1509292"/>
              <a:ext cx="2177531" cy="332783"/>
            </a:xfrm>
            <a:prstGeom prst="rect">
              <a:avLst/>
            </a:prstGeom>
            <a:noFill/>
          </p:spPr>
          <p:txBody>
            <a:bodyPr wrap="square" rtlCol="0">
              <a:spAutoFit/>
            </a:bodyPr>
            <a:lstStyle/>
            <a:p>
              <a:pPr algn="ctr" defTabSz="914309">
                <a:lnSpc>
                  <a:spcPts val="2000"/>
                </a:lnSpc>
              </a:pPr>
              <a:r>
                <a:rPr kumimoji="1" lang="zh-CN" altLang="en-US" sz="1600" b="1" kern="0" dirty="0" smtClean="0">
                  <a:solidFill>
                    <a:schemeClr val="accent2"/>
                  </a:solidFill>
                  <a:cs typeface="+mn-ea"/>
                  <a:sym typeface="+mn-lt"/>
                </a:rPr>
                <a:t>数据来源</a:t>
              </a:r>
              <a:endParaRPr kumimoji="1" lang="zh-CN" altLang="en-US" sz="1600" b="1" kern="0" dirty="0">
                <a:solidFill>
                  <a:schemeClr val="accent2"/>
                </a:solidFill>
                <a:cs typeface="+mn-ea"/>
                <a:sym typeface="+mn-lt"/>
              </a:endParaRPr>
            </a:p>
          </p:txBody>
        </p:sp>
        <p:sp>
          <p:nvSpPr>
            <p:cNvPr id="32" name="文本框 31"/>
            <p:cNvSpPr txBox="1"/>
            <p:nvPr/>
          </p:nvSpPr>
          <p:spPr>
            <a:xfrm>
              <a:off x="959402" y="1954083"/>
              <a:ext cx="2892542" cy="441594"/>
            </a:xfrm>
            <a:prstGeom prst="rect">
              <a:avLst/>
            </a:prstGeom>
            <a:noFill/>
          </p:spPr>
          <p:txBody>
            <a:bodyPr wrap="square" rtlCol="0">
              <a:spAutoFit/>
            </a:bodyPr>
            <a:lstStyle/>
            <a:p>
              <a:r>
                <a:rPr kumimoji="1" lang="zh-CN" altLang="en-US" sz="1400" kern="0" dirty="0">
                  <a:solidFill>
                    <a:schemeClr val="bg1"/>
                  </a:solidFill>
                  <a:cs typeface="+mn-ea"/>
                  <a:sym typeface="+mn-lt"/>
                </a:rPr>
                <a:t>数据由南开大学统计与数据科学学院案例分析比赛提供</a:t>
              </a:r>
            </a:p>
          </p:txBody>
        </p:sp>
      </p:grpSp>
      <p:grpSp>
        <p:nvGrpSpPr>
          <p:cNvPr id="36" name="组合 35"/>
          <p:cNvGrpSpPr/>
          <p:nvPr/>
        </p:nvGrpSpPr>
        <p:grpSpPr>
          <a:xfrm>
            <a:off x="7962685" y="2436370"/>
            <a:ext cx="3222552" cy="2777738"/>
            <a:chOff x="959402" y="1509290"/>
            <a:chExt cx="2892542" cy="2777738"/>
          </a:xfrm>
        </p:grpSpPr>
        <p:sp>
          <p:nvSpPr>
            <p:cNvPr id="37" name="文本框 36"/>
            <p:cNvSpPr txBox="1"/>
            <p:nvPr/>
          </p:nvSpPr>
          <p:spPr>
            <a:xfrm>
              <a:off x="1316908" y="1509290"/>
              <a:ext cx="2177531" cy="332783"/>
            </a:xfrm>
            <a:prstGeom prst="rect">
              <a:avLst/>
            </a:prstGeom>
            <a:noFill/>
          </p:spPr>
          <p:txBody>
            <a:bodyPr wrap="square" rtlCol="0">
              <a:spAutoFit/>
            </a:bodyPr>
            <a:lstStyle/>
            <a:p>
              <a:pPr algn="ctr" defTabSz="914309">
                <a:lnSpc>
                  <a:spcPts val="2000"/>
                </a:lnSpc>
              </a:pPr>
              <a:r>
                <a:rPr kumimoji="1" lang="zh-CN" altLang="en-US" sz="1600" b="1" kern="0" dirty="0" smtClean="0">
                  <a:solidFill>
                    <a:schemeClr val="accent2"/>
                  </a:solidFill>
                  <a:cs typeface="+mn-ea"/>
                  <a:sym typeface="+mn-lt"/>
                </a:rPr>
                <a:t>案例背景</a:t>
              </a:r>
              <a:endParaRPr kumimoji="1" lang="zh-CN" altLang="en-US" sz="1600" b="1" kern="0" dirty="0">
                <a:solidFill>
                  <a:schemeClr val="accent2"/>
                </a:solidFill>
                <a:cs typeface="+mn-ea"/>
                <a:sym typeface="+mn-lt"/>
              </a:endParaRPr>
            </a:p>
          </p:txBody>
        </p:sp>
        <p:sp>
          <p:nvSpPr>
            <p:cNvPr id="38" name="文本框 37"/>
            <p:cNvSpPr txBox="1"/>
            <p:nvPr/>
          </p:nvSpPr>
          <p:spPr>
            <a:xfrm>
              <a:off x="959402" y="1954082"/>
              <a:ext cx="2892542" cy="2332946"/>
            </a:xfrm>
            <a:prstGeom prst="rect">
              <a:avLst/>
            </a:prstGeom>
            <a:noFill/>
          </p:spPr>
          <p:txBody>
            <a:bodyPr wrap="square" rtlCol="0">
              <a:spAutoFit/>
            </a:bodyPr>
            <a:lstStyle/>
            <a:p>
              <a:pPr algn="ctr" defTabSz="914309">
                <a:lnSpc>
                  <a:spcPct val="130000"/>
                </a:lnSpc>
              </a:pPr>
              <a:r>
                <a:rPr kumimoji="1" lang="zh-CN" altLang="en-US" sz="1400" kern="0" dirty="0">
                  <a:solidFill>
                    <a:schemeClr val="bg1"/>
                  </a:solidFill>
                  <a:cs typeface="+mn-ea"/>
                  <a:sym typeface="+mn-lt"/>
                </a:rPr>
                <a:t>人体肠道微生物群是一个复杂的生态系统，它在人体中不仅承载着多种重要的功能，并且肠道菌群与人体的年龄存在着密切联系， 但是肠道菌群的变化与年龄增长之间的具体规律我们还知之甚少，如果能很好地探寻出这种规律，那么它对个人生活方式、医学研究、社会保障等产生重要</a:t>
              </a:r>
              <a:r>
                <a:rPr kumimoji="1" lang="zh-CN" altLang="en-US" sz="1400" kern="0" dirty="0" smtClean="0">
                  <a:solidFill>
                    <a:schemeClr val="bg1"/>
                  </a:solidFill>
                  <a:cs typeface="+mn-ea"/>
                  <a:sym typeface="+mn-lt"/>
                </a:rPr>
                <a:t>影响。</a:t>
              </a:r>
              <a:endParaRPr kumimoji="1" lang="zh-CN" altLang="en-US" sz="1333" kern="0" dirty="0">
                <a:solidFill>
                  <a:schemeClr val="bg1"/>
                </a:solidFill>
                <a:cs typeface="+mn-ea"/>
                <a:sym typeface="+mn-lt"/>
              </a:endParaRPr>
            </a:p>
          </p:txBody>
        </p:sp>
      </p:grpSp>
    </p:spTree>
    <p:extLst>
      <p:ext uri="{BB962C8B-B14F-4D97-AF65-F5344CB8AC3E}">
        <p14:creationId xmlns:p14="http://schemas.microsoft.com/office/powerpoint/2010/main" val="21286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2</a:t>
            </a:r>
            <a:endParaRPr lang="zh-CN" altLang="en-US" dirty="0"/>
          </a:p>
        </p:txBody>
      </p:sp>
      <p:sp>
        <p:nvSpPr>
          <p:cNvPr id="4" name="文本占位符 3"/>
          <p:cNvSpPr>
            <a:spLocks noGrp="1"/>
          </p:cNvSpPr>
          <p:nvPr>
            <p:ph type="body" sz="quarter" idx="14"/>
          </p:nvPr>
        </p:nvSpPr>
        <p:spPr>
          <a:xfrm>
            <a:off x="2970213" y="4288597"/>
            <a:ext cx="6253163" cy="1077218"/>
          </a:xfrm>
        </p:spPr>
        <p:txBody>
          <a:bodyPr/>
          <a:lstStyle/>
          <a:p>
            <a:r>
              <a:rPr lang="zh-CN" altLang="en-US" dirty="0" smtClean="0"/>
              <a:t>数据说明与处理</a:t>
            </a:r>
            <a:endParaRPr lang="zh-CN" altLang="en-US" dirty="0"/>
          </a:p>
        </p:txBody>
      </p:sp>
    </p:spTree>
    <p:extLst>
      <p:ext uri="{BB962C8B-B14F-4D97-AF65-F5344CB8AC3E}">
        <p14:creationId xmlns:p14="http://schemas.microsoft.com/office/powerpoint/2010/main" val="51768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25"/>
          <p:cNvSpPr>
            <a:spLocks noGrp="1"/>
          </p:cNvSpPr>
          <p:nvPr>
            <p:ph type="body" sz="quarter" idx="14"/>
          </p:nvPr>
        </p:nvSpPr>
        <p:spPr>
          <a:xfrm>
            <a:off x="1941512" y="152400"/>
            <a:ext cx="8308976" cy="933461"/>
          </a:xfrm>
        </p:spPr>
        <p:txBody>
          <a:bodyPr/>
          <a:lstStyle/>
          <a:p>
            <a:r>
              <a:rPr lang="zh-CN" altLang="en-US" sz="5466" b="1" kern="0" dirty="0" smtClean="0">
                <a:solidFill>
                  <a:schemeClr val="bg1"/>
                </a:solidFill>
                <a:cs typeface="+mn-ea"/>
                <a:sym typeface="+mn-lt"/>
              </a:rPr>
              <a:t>数据说明</a:t>
            </a:r>
            <a:endParaRPr lang="zh-CN" altLang="en-US" sz="5466" b="1" kern="0" dirty="0">
              <a:solidFill>
                <a:schemeClr val="bg1"/>
              </a:solidFill>
              <a:cs typeface="+mn-ea"/>
              <a:sym typeface="+mn-lt"/>
            </a:endParaRPr>
          </a:p>
        </p:txBody>
      </p:sp>
      <p:sp>
        <p:nvSpPr>
          <p:cNvPr id="42" name="圆角矩形 41"/>
          <p:cNvSpPr/>
          <p:nvPr/>
        </p:nvSpPr>
        <p:spPr>
          <a:xfrm>
            <a:off x="668486" y="2298971"/>
            <a:ext cx="1580892" cy="681973"/>
          </a:xfrm>
          <a:prstGeom prst="roundRect">
            <a:avLst>
              <a:gd name="adj" fmla="val 7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13" rIns="91415" bIns="45713" rtlCol="0" anchor="ctr"/>
          <a:lstStyle/>
          <a:p>
            <a:pPr algn="ctr" defTabSz="914127"/>
            <a:r>
              <a:rPr lang="zh-CN" altLang="en-US" b="1" kern="0" dirty="0">
                <a:solidFill>
                  <a:schemeClr val="bg1"/>
                </a:solidFill>
                <a:cs typeface="+mn-ea"/>
                <a:sym typeface="+mn-lt"/>
              </a:rPr>
              <a:t>因</a:t>
            </a:r>
            <a:r>
              <a:rPr lang="zh-CN" altLang="en-US" b="1" kern="0" dirty="0" smtClean="0">
                <a:solidFill>
                  <a:schemeClr val="bg1"/>
                </a:solidFill>
                <a:cs typeface="+mn-ea"/>
                <a:sym typeface="+mn-lt"/>
              </a:rPr>
              <a:t>变量</a:t>
            </a:r>
            <a:endParaRPr lang="zh-CN" altLang="en-US" b="1" kern="0" dirty="0">
              <a:solidFill>
                <a:schemeClr val="bg1"/>
              </a:solidFill>
              <a:cs typeface="+mn-ea"/>
              <a:sym typeface="+mn-lt"/>
            </a:endParaRPr>
          </a:p>
        </p:txBody>
      </p:sp>
      <p:sp>
        <p:nvSpPr>
          <p:cNvPr id="44" name="圆角矩形 43"/>
          <p:cNvSpPr/>
          <p:nvPr/>
        </p:nvSpPr>
        <p:spPr>
          <a:xfrm>
            <a:off x="686728" y="3798666"/>
            <a:ext cx="1562650" cy="778921"/>
          </a:xfrm>
          <a:prstGeom prst="roundRect">
            <a:avLst>
              <a:gd name="adj" fmla="val 7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13" rIns="91415" bIns="45713" rtlCol="0" anchor="ctr"/>
          <a:lstStyle/>
          <a:p>
            <a:pPr algn="ctr" defTabSz="914127"/>
            <a:r>
              <a:rPr lang="zh-CN" altLang="en-US" b="1" kern="0" dirty="0">
                <a:solidFill>
                  <a:schemeClr val="bg1"/>
                </a:solidFill>
                <a:cs typeface="+mn-ea"/>
                <a:sym typeface="+mn-lt"/>
              </a:rPr>
              <a:t>自</a:t>
            </a:r>
            <a:r>
              <a:rPr lang="zh-CN" altLang="en-US" b="1" kern="0" dirty="0" smtClean="0">
                <a:solidFill>
                  <a:schemeClr val="bg1"/>
                </a:solidFill>
                <a:cs typeface="+mn-ea"/>
                <a:sym typeface="+mn-lt"/>
              </a:rPr>
              <a:t>变量</a:t>
            </a:r>
            <a:endParaRPr lang="zh-CN" altLang="en-US" b="1" kern="0" dirty="0">
              <a:solidFill>
                <a:schemeClr val="bg1"/>
              </a:solidFill>
              <a:cs typeface="+mn-ea"/>
              <a:sym typeface="+mn-lt"/>
            </a:endParaRPr>
          </a:p>
        </p:txBody>
      </p:sp>
      <p:sp>
        <p:nvSpPr>
          <p:cNvPr id="45" name="文本框 13"/>
          <p:cNvSpPr txBox="1"/>
          <p:nvPr/>
        </p:nvSpPr>
        <p:spPr>
          <a:xfrm>
            <a:off x="686728" y="1391792"/>
            <a:ext cx="1415722"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变量类型</a:t>
            </a:r>
            <a:endParaRPr lang="zh-CN" altLang="en-US" sz="2400" b="1" kern="0" dirty="0">
              <a:solidFill>
                <a:schemeClr val="bg1"/>
              </a:solidFill>
              <a:cs typeface="+mn-ea"/>
              <a:sym typeface="+mn-lt"/>
            </a:endParaRPr>
          </a:p>
        </p:txBody>
      </p:sp>
      <p:sp>
        <p:nvSpPr>
          <p:cNvPr id="46" name="文本框 13"/>
          <p:cNvSpPr txBox="1"/>
          <p:nvPr/>
        </p:nvSpPr>
        <p:spPr>
          <a:xfrm>
            <a:off x="3304205" y="1391792"/>
            <a:ext cx="1107945"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变量名</a:t>
            </a:r>
            <a:endParaRPr lang="zh-CN" altLang="en-US" sz="2400" b="1" kern="0" dirty="0">
              <a:solidFill>
                <a:schemeClr val="bg1"/>
              </a:solidFill>
              <a:cs typeface="+mn-ea"/>
              <a:sym typeface="+mn-lt"/>
            </a:endParaRPr>
          </a:p>
        </p:txBody>
      </p:sp>
      <p:sp>
        <p:nvSpPr>
          <p:cNvPr id="47" name="文本框 13"/>
          <p:cNvSpPr txBox="1"/>
          <p:nvPr/>
        </p:nvSpPr>
        <p:spPr>
          <a:xfrm>
            <a:off x="5554983" y="1391792"/>
            <a:ext cx="1507093"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详细说明 </a:t>
            </a:r>
            <a:endParaRPr lang="zh-CN" altLang="en-US" sz="2400" b="1" kern="0" dirty="0">
              <a:solidFill>
                <a:schemeClr val="bg1"/>
              </a:solidFill>
              <a:cs typeface="+mn-ea"/>
              <a:sym typeface="+mn-lt"/>
            </a:endParaRPr>
          </a:p>
        </p:txBody>
      </p:sp>
      <p:sp>
        <p:nvSpPr>
          <p:cNvPr id="48" name="文本框 13"/>
          <p:cNvSpPr txBox="1"/>
          <p:nvPr/>
        </p:nvSpPr>
        <p:spPr>
          <a:xfrm>
            <a:off x="7671521" y="1391792"/>
            <a:ext cx="1415722"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取值范围</a:t>
            </a:r>
            <a:endParaRPr lang="zh-CN" altLang="en-US" sz="2400" b="1" kern="0" dirty="0">
              <a:solidFill>
                <a:schemeClr val="bg1"/>
              </a:solidFill>
              <a:cs typeface="+mn-ea"/>
              <a:sym typeface="+mn-lt"/>
            </a:endParaRPr>
          </a:p>
        </p:txBody>
      </p:sp>
      <p:sp>
        <p:nvSpPr>
          <p:cNvPr id="49" name="文本框 13"/>
          <p:cNvSpPr txBox="1"/>
          <p:nvPr/>
        </p:nvSpPr>
        <p:spPr>
          <a:xfrm>
            <a:off x="9944103" y="1391792"/>
            <a:ext cx="800169"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备注</a:t>
            </a:r>
            <a:endParaRPr lang="zh-CN" altLang="en-US" sz="2400" b="1" kern="0" dirty="0">
              <a:solidFill>
                <a:schemeClr val="bg1"/>
              </a:solidFill>
              <a:cs typeface="+mn-ea"/>
              <a:sym typeface="+mn-lt"/>
            </a:endParaRPr>
          </a:p>
        </p:txBody>
      </p:sp>
      <p:sp>
        <p:nvSpPr>
          <p:cNvPr id="50" name="文本框 13"/>
          <p:cNvSpPr txBox="1"/>
          <p:nvPr/>
        </p:nvSpPr>
        <p:spPr>
          <a:xfrm>
            <a:off x="3456605" y="2298971"/>
            <a:ext cx="800169"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年龄</a:t>
            </a:r>
            <a:endParaRPr lang="zh-CN" altLang="en-US" sz="2400" b="1" kern="0" dirty="0">
              <a:solidFill>
                <a:schemeClr val="bg1"/>
              </a:solidFill>
              <a:cs typeface="+mn-ea"/>
              <a:sym typeface="+mn-lt"/>
            </a:endParaRPr>
          </a:p>
        </p:txBody>
      </p:sp>
      <p:sp>
        <p:nvSpPr>
          <p:cNvPr id="51" name="文本框 13"/>
          <p:cNvSpPr txBox="1"/>
          <p:nvPr/>
        </p:nvSpPr>
        <p:spPr>
          <a:xfrm>
            <a:off x="5609847" y="2298971"/>
            <a:ext cx="1415722" cy="461651"/>
          </a:xfrm>
          <a:prstGeom prst="rect">
            <a:avLst/>
          </a:prstGeom>
          <a:noFill/>
        </p:spPr>
        <p:txBody>
          <a:bodyPr wrap="none" lIns="91415" tIns="45713" rIns="91415" bIns="45713" rtlCol="0">
            <a:spAutoFit/>
          </a:bodyPr>
          <a:lstStyle/>
          <a:p>
            <a:pPr defTabSz="914127"/>
            <a:r>
              <a:rPr lang="zh-CN" altLang="en-US" sz="2400" b="1" kern="0" dirty="0" smtClean="0">
                <a:solidFill>
                  <a:schemeClr val="bg1"/>
                </a:solidFill>
                <a:cs typeface="+mn-ea"/>
                <a:sym typeface="+mn-lt"/>
              </a:rPr>
              <a:t>连续变量</a:t>
            </a:r>
            <a:endParaRPr lang="zh-CN" altLang="en-US" sz="2400" b="1" kern="0" dirty="0">
              <a:solidFill>
                <a:schemeClr val="bg1"/>
              </a:solidFill>
              <a:cs typeface="+mn-ea"/>
              <a:sym typeface="+mn-lt"/>
            </a:endParaRPr>
          </a:p>
        </p:txBody>
      </p:sp>
      <p:sp>
        <p:nvSpPr>
          <p:cNvPr id="52" name="文本框 13"/>
          <p:cNvSpPr txBox="1"/>
          <p:nvPr/>
        </p:nvSpPr>
        <p:spPr>
          <a:xfrm>
            <a:off x="7787345" y="2298971"/>
            <a:ext cx="1075885" cy="461651"/>
          </a:xfrm>
          <a:prstGeom prst="rect">
            <a:avLst/>
          </a:prstGeom>
          <a:noFill/>
        </p:spPr>
        <p:txBody>
          <a:bodyPr wrap="none" lIns="91415" tIns="45713" rIns="91415" bIns="45713" rtlCol="0">
            <a:spAutoFit/>
          </a:bodyPr>
          <a:lstStyle/>
          <a:p>
            <a:pPr defTabSz="914127"/>
            <a:r>
              <a:rPr lang="en-US" altLang="zh-CN" sz="2400" b="1" kern="0" dirty="0" smtClean="0">
                <a:solidFill>
                  <a:schemeClr val="bg1"/>
                </a:solidFill>
                <a:cs typeface="+mn-ea"/>
                <a:sym typeface="+mn-lt"/>
              </a:rPr>
              <a:t>18-74</a:t>
            </a:r>
            <a:endParaRPr lang="zh-CN" altLang="en-US" sz="2400" b="1" kern="0" dirty="0">
              <a:solidFill>
                <a:schemeClr val="bg1"/>
              </a:solidFill>
              <a:cs typeface="+mn-ea"/>
              <a:sym typeface="+mn-lt"/>
            </a:endParaRPr>
          </a:p>
        </p:txBody>
      </p:sp>
      <p:cxnSp>
        <p:nvCxnSpPr>
          <p:cNvPr id="53" name="直接连接符 77"/>
          <p:cNvCxnSpPr/>
          <p:nvPr/>
        </p:nvCxnSpPr>
        <p:spPr>
          <a:xfrm flipH="1">
            <a:off x="723304" y="1999749"/>
            <a:ext cx="10468953" cy="0"/>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56" name="文本框 13"/>
          <p:cNvSpPr txBox="1"/>
          <p:nvPr/>
        </p:nvSpPr>
        <p:spPr>
          <a:xfrm>
            <a:off x="3456605" y="2958523"/>
            <a:ext cx="1590883" cy="1077204"/>
          </a:xfrm>
          <a:prstGeom prst="rect">
            <a:avLst/>
          </a:prstGeom>
          <a:noFill/>
          <a:ln>
            <a:solidFill>
              <a:schemeClr val="accent1"/>
            </a:solidFill>
          </a:ln>
        </p:spPr>
        <p:txBody>
          <a:bodyPr wrap="square" lIns="91415" tIns="45713" rIns="91415" bIns="45713" rtlCol="0">
            <a:spAutoFit/>
          </a:bodyPr>
          <a:lstStyle/>
          <a:p>
            <a:pPr defTabSz="914127" fontAlgn="ctr"/>
            <a:r>
              <a:rPr lang="en-US" altLang="zh-CN" sz="1600" b="1" kern="0" dirty="0" smtClean="0">
                <a:solidFill>
                  <a:schemeClr val="bg1"/>
                </a:solidFill>
                <a:cs typeface="+mn-ea"/>
                <a:sym typeface="+mn-lt"/>
              </a:rPr>
              <a:t>Otu1</a:t>
            </a:r>
          </a:p>
          <a:p>
            <a:pPr defTabSz="914127" fontAlgn="ctr"/>
            <a:r>
              <a:rPr lang="en-US" altLang="zh-CN" sz="1600" b="1" kern="0" dirty="0" smtClean="0">
                <a:solidFill>
                  <a:schemeClr val="bg1"/>
                </a:solidFill>
                <a:cs typeface="+mn-ea"/>
                <a:sym typeface="+mn-lt"/>
              </a:rPr>
              <a:t>otu2</a:t>
            </a:r>
          </a:p>
          <a:p>
            <a:pPr defTabSz="914127" fontAlgn="ctr"/>
            <a:r>
              <a:rPr lang="en-US" altLang="zh-CN" sz="1600" b="1" kern="0" dirty="0" smtClean="0">
                <a:solidFill>
                  <a:schemeClr val="bg1"/>
                </a:solidFill>
                <a:cs typeface="+mn-ea"/>
                <a:sym typeface="+mn-lt"/>
              </a:rPr>
              <a:t>….</a:t>
            </a:r>
          </a:p>
          <a:p>
            <a:pPr defTabSz="914127" fontAlgn="ctr"/>
            <a:r>
              <a:rPr lang="en-US" altLang="zh-CN" sz="1600" b="1" kern="0" dirty="0" smtClean="0">
                <a:solidFill>
                  <a:schemeClr val="bg1"/>
                </a:solidFill>
                <a:cs typeface="+mn-ea"/>
                <a:sym typeface="+mn-lt"/>
              </a:rPr>
              <a:t>otu2101</a:t>
            </a:r>
            <a:endParaRPr lang="zh-CN" altLang="en-US" sz="1600" b="1" kern="0" dirty="0" smtClean="0">
              <a:solidFill>
                <a:schemeClr val="bg1"/>
              </a:solidFill>
              <a:cs typeface="+mn-ea"/>
              <a:sym typeface="+mn-lt"/>
            </a:endParaRPr>
          </a:p>
        </p:txBody>
      </p:sp>
      <p:cxnSp>
        <p:nvCxnSpPr>
          <p:cNvPr id="57" name="直接连接符 65"/>
          <p:cNvCxnSpPr>
            <a:stCxn id="56" idx="1"/>
            <a:endCxn id="44" idx="3"/>
          </p:cNvCxnSpPr>
          <p:nvPr/>
        </p:nvCxnSpPr>
        <p:spPr>
          <a:xfrm flipH="1">
            <a:off x="2249378" y="3497125"/>
            <a:ext cx="1207227" cy="691002"/>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59" name="文本框 13"/>
          <p:cNvSpPr txBox="1"/>
          <p:nvPr/>
        </p:nvSpPr>
        <p:spPr>
          <a:xfrm>
            <a:off x="3456605" y="4242991"/>
            <a:ext cx="1590883" cy="830983"/>
          </a:xfrm>
          <a:prstGeom prst="rect">
            <a:avLst/>
          </a:prstGeom>
          <a:noFill/>
          <a:ln>
            <a:solidFill>
              <a:schemeClr val="accent1"/>
            </a:solidFill>
          </a:ln>
        </p:spPr>
        <p:txBody>
          <a:bodyPr wrap="square" lIns="91415" tIns="45713" rIns="91415" bIns="45713" rtlCol="0">
            <a:spAutoFit/>
          </a:bodyPr>
          <a:lstStyle/>
          <a:p>
            <a:pPr fontAlgn="ctr"/>
            <a:r>
              <a:rPr lang="en-US" altLang="zh-CN" sz="1600" b="1" kern="0" dirty="0" err="1" smtClean="0">
                <a:solidFill>
                  <a:schemeClr val="bg1"/>
                </a:solidFill>
                <a:cs typeface="+mn-ea"/>
                <a:sym typeface="+mn-lt"/>
              </a:rPr>
              <a:t>Abiotrophia</a:t>
            </a:r>
            <a:endParaRPr lang="en-US" altLang="zh-CN" sz="1600" b="1" kern="0" dirty="0" smtClean="0">
              <a:solidFill>
                <a:schemeClr val="bg1"/>
              </a:solidFill>
              <a:cs typeface="+mn-ea"/>
              <a:sym typeface="+mn-lt"/>
            </a:endParaRPr>
          </a:p>
          <a:p>
            <a:pPr fontAlgn="ctr"/>
            <a:r>
              <a:rPr lang="en-US" altLang="zh-CN" sz="1600" b="1" kern="0" dirty="0" err="1" smtClean="0">
                <a:solidFill>
                  <a:schemeClr val="bg1"/>
                </a:solidFill>
                <a:cs typeface="+mn-ea"/>
                <a:sym typeface="+mn-lt"/>
              </a:rPr>
              <a:t>Acetobacter</a:t>
            </a:r>
            <a:endParaRPr lang="en-US" altLang="zh-CN" sz="1600" b="1" kern="0" dirty="0" smtClean="0">
              <a:solidFill>
                <a:schemeClr val="bg1"/>
              </a:solidFill>
              <a:cs typeface="+mn-ea"/>
              <a:sym typeface="+mn-lt"/>
            </a:endParaRPr>
          </a:p>
          <a:p>
            <a:pPr fontAlgn="ctr"/>
            <a:r>
              <a:rPr lang="en-US" altLang="zh-CN" sz="1600" b="1" kern="0" dirty="0" smtClean="0">
                <a:solidFill>
                  <a:schemeClr val="bg1"/>
                </a:solidFill>
                <a:cs typeface="+mn-ea"/>
                <a:sym typeface="+mn-lt"/>
              </a:rPr>
              <a:t>…</a:t>
            </a:r>
          </a:p>
        </p:txBody>
      </p:sp>
      <p:cxnSp>
        <p:nvCxnSpPr>
          <p:cNvPr id="61" name="直接连接符 65"/>
          <p:cNvCxnSpPr>
            <a:endCxn id="44" idx="3"/>
          </p:cNvCxnSpPr>
          <p:nvPr/>
        </p:nvCxnSpPr>
        <p:spPr>
          <a:xfrm flipH="1" flipV="1">
            <a:off x="2249378" y="4188127"/>
            <a:ext cx="1207227" cy="415492"/>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71" name="文本框 13"/>
          <p:cNvSpPr txBox="1"/>
          <p:nvPr/>
        </p:nvSpPr>
        <p:spPr>
          <a:xfrm>
            <a:off x="5524503" y="3266299"/>
            <a:ext cx="2165927" cy="584761"/>
          </a:xfrm>
          <a:prstGeom prst="rect">
            <a:avLst/>
          </a:prstGeom>
          <a:noFill/>
          <a:ln>
            <a:solidFill>
              <a:schemeClr val="bg1">
                <a:lumMod val="85000"/>
              </a:schemeClr>
            </a:solidFill>
          </a:ln>
        </p:spPr>
        <p:txBody>
          <a:bodyPr wrap="none" lIns="91415" tIns="45713" rIns="91415" bIns="45713" rtlCol="0">
            <a:spAutoFit/>
          </a:bodyPr>
          <a:lstStyle/>
          <a:p>
            <a:r>
              <a:rPr lang="zh-CN" altLang="zh-CN" sz="1600" b="1" kern="0" dirty="0" smtClean="0">
                <a:solidFill>
                  <a:schemeClr val="bg1"/>
                </a:solidFill>
                <a:cs typeface="+mn-ea"/>
                <a:sym typeface="+mn-lt"/>
              </a:rPr>
              <a:t>样本在</a:t>
            </a:r>
            <a:r>
              <a:rPr lang="en-US" altLang="zh-CN" sz="1600" b="1" kern="0" dirty="0" smtClean="0">
                <a:solidFill>
                  <a:schemeClr val="bg1"/>
                </a:solidFill>
                <a:cs typeface="+mn-ea"/>
                <a:sym typeface="+mn-lt"/>
              </a:rPr>
              <a:t>OTU</a:t>
            </a:r>
            <a:r>
              <a:rPr lang="zh-CN" altLang="zh-CN" sz="1600" b="1" kern="0" dirty="0" smtClean="0">
                <a:solidFill>
                  <a:schemeClr val="bg1"/>
                </a:solidFill>
                <a:cs typeface="+mn-ea"/>
                <a:sym typeface="+mn-lt"/>
              </a:rPr>
              <a:t>水平上</a:t>
            </a:r>
            <a:endParaRPr lang="en-US" altLang="zh-CN" sz="1600" b="1" kern="0" dirty="0" smtClean="0">
              <a:solidFill>
                <a:schemeClr val="bg1"/>
              </a:solidFill>
              <a:cs typeface="+mn-ea"/>
              <a:sym typeface="+mn-lt"/>
            </a:endParaRPr>
          </a:p>
          <a:p>
            <a:r>
              <a:rPr lang="zh-CN" altLang="zh-CN" sz="1600" b="1" kern="0" dirty="0" smtClean="0">
                <a:solidFill>
                  <a:schemeClr val="bg1"/>
                </a:solidFill>
                <a:cs typeface="+mn-ea"/>
                <a:sym typeface="+mn-lt"/>
              </a:rPr>
              <a:t>的</a:t>
            </a:r>
            <a:r>
              <a:rPr lang="en-US" altLang="zh-CN" sz="1600" b="1" kern="0" dirty="0" smtClean="0">
                <a:solidFill>
                  <a:schemeClr val="bg1"/>
                </a:solidFill>
                <a:cs typeface="+mn-ea"/>
                <a:sym typeface="+mn-lt"/>
              </a:rPr>
              <a:t>tag</a:t>
            </a:r>
            <a:r>
              <a:rPr lang="zh-CN" altLang="zh-CN" sz="1600" b="1" kern="0" dirty="0" smtClean="0">
                <a:solidFill>
                  <a:schemeClr val="bg1"/>
                </a:solidFill>
                <a:cs typeface="+mn-ea"/>
                <a:sym typeface="+mn-lt"/>
              </a:rPr>
              <a:t>数（绝对数字）</a:t>
            </a:r>
            <a:endParaRPr lang="zh-CN" altLang="en-US" sz="1600" b="1" kern="0" dirty="0" smtClean="0">
              <a:solidFill>
                <a:schemeClr val="bg1"/>
              </a:solidFill>
              <a:cs typeface="+mn-ea"/>
              <a:sym typeface="+mn-lt"/>
            </a:endParaRPr>
          </a:p>
        </p:txBody>
      </p:sp>
      <p:sp>
        <p:nvSpPr>
          <p:cNvPr id="72" name="文本框 13"/>
          <p:cNvSpPr txBox="1"/>
          <p:nvPr/>
        </p:nvSpPr>
        <p:spPr>
          <a:xfrm>
            <a:off x="5566554" y="4347814"/>
            <a:ext cx="2165927" cy="584761"/>
          </a:xfrm>
          <a:prstGeom prst="rect">
            <a:avLst/>
          </a:prstGeom>
          <a:noFill/>
          <a:ln>
            <a:solidFill>
              <a:schemeClr val="bg1">
                <a:lumMod val="65000"/>
              </a:schemeClr>
            </a:solidFill>
          </a:ln>
        </p:spPr>
        <p:txBody>
          <a:bodyPr wrap="none" lIns="91415" tIns="45713" rIns="91415" bIns="45713" rtlCol="0">
            <a:spAutoFit/>
          </a:bodyPr>
          <a:lstStyle/>
          <a:p>
            <a:r>
              <a:rPr lang="zh-CN" altLang="zh-CN" sz="1600" b="1" kern="0" dirty="0" smtClean="0">
                <a:solidFill>
                  <a:schemeClr val="bg1"/>
                </a:solidFill>
                <a:cs typeface="+mn-ea"/>
                <a:sym typeface="+mn-lt"/>
              </a:rPr>
              <a:t>样本在</a:t>
            </a:r>
            <a:r>
              <a:rPr lang="en-US" altLang="zh-CN" sz="1600" b="1" kern="0" dirty="0" smtClean="0">
                <a:solidFill>
                  <a:schemeClr val="bg1"/>
                </a:solidFill>
                <a:cs typeface="+mn-ea"/>
                <a:sym typeface="+mn-lt"/>
              </a:rPr>
              <a:t>genus</a:t>
            </a:r>
            <a:r>
              <a:rPr lang="zh-CN" altLang="zh-CN" sz="1600" b="1" kern="0" dirty="0" smtClean="0">
                <a:solidFill>
                  <a:schemeClr val="bg1"/>
                </a:solidFill>
                <a:cs typeface="+mn-ea"/>
                <a:sym typeface="+mn-lt"/>
              </a:rPr>
              <a:t>水平上</a:t>
            </a:r>
            <a:endParaRPr lang="en-US" altLang="zh-CN" sz="1600" b="1" kern="0" dirty="0" smtClean="0">
              <a:solidFill>
                <a:schemeClr val="bg1"/>
              </a:solidFill>
              <a:cs typeface="+mn-ea"/>
              <a:sym typeface="+mn-lt"/>
            </a:endParaRPr>
          </a:p>
          <a:p>
            <a:r>
              <a:rPr lang="zh-CN" altLang="zh-CN" sz="1600" b="1" kern="0" dirty="0" smtClean="0">
                <a:solidFill>
                  <a:schemeClr val="bg1"/>
                </a:solidFill>
                <a:cs typeface="+mn-ea"/>
                <a:sym typeface="+mn-lt"/>
              </a:rPr>
              <a:t>的</a:t>
            </a:r>
            <a:r>
              <a:rPr lang="en-US" altLang="zh-CN" sz="1600" b="1" kern="0" dirty="0" smtClean="0">
                <a:solidFill>
                  <a:schemeClr val="bg1"/>
                </a:solidFill>
                <a:cs typeface="+mn-ea"/>
                <a:sym typeface="+mn-lt"/>
              </a:rPr>
              <a:t>tag</a:t>
            </a:r>
            <a:r>
              <a:rPr lang="zh-CN" altLang="zh-CN" sz="1600" b="1" kern="0" dirty="0" smtClean="0">
                <a:solidFill>
                  <a:schemeClr val="bg1"/>
                </a:solidFill>
                <a:cs typeface="+mn-ea"/>
                <a:sym typeface="+mn-lt"/>
              </a:rPr>
              <a:t>数（绝对数字）</a:t>
            </a:r>
            <a:endParaRPr lang="zh-CN" altLang="en-US" sz="1600" b="1" kern="0" dirty="0" smtClean="0">
              <a:solidFill>
                <a:schemeClr val="bg1"/>
              </a:solidFill>
              <a:cs typeface="+mn-ea"/>
              <a:sym typeface="+mn-lt"/>
            </a:endParaRPr>
          </a:p>
        </p:txBody>
      </p:sp>
      <p:cxnSp>
        <p:nvCxnSpPr>
          <p:cNvPr id="73" name="直接连接符 65"/>
          <p:cNvCxnSpPr/>
          <p:nvPr/>
        </p:nvCxnSpPr>
        <p:spPr>
          <a:xfrm flipH="1">
            <a:off x="5034678" y="3611800"/>
            <a:ext cx="489825" cy="0"/>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5" name="直接连接符 65"/>
          <p:cNvCxnSpPr/>
          <p:nvPr/>
        </p:nvCxnSpPr>
        <p:spPr>
          <a:xfrm flipH="1">
            <a:off x="4992625" y="4702803"/>
            <a:ext cx="531878" cy="0"/>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80" name="文本框 13"/>
          <p:cNvSpPr txBox="1"/>
          <p:nvPr/>
        </p:nvSpPr>
        <p:spPr>
          <a:xfrm>
            <a:off x="7964129" y="3263863"/>
            <a:ext cx="1467018" cy="707872"/>
          </a:xfrm>
          <a:prstGeom prst="rect">
            <a:avLst/>
          </a:prstGeom>
          <a:noFill/>
        </p:spPr>
        <p:txBody>
          <a:bodyPr wrap="none" lIns="91415" tIns="45713" rIns="91415" bIns="45713" rtlCol="0">
            <a:spAutoFit/>
          </a:bodyPr>
          <a:lstStyle/>
          <a:p>
            <a:r>
              <a:rPr lang="zh-CN" altLang="en-US" sz="2000" b="1" kern="0" dirty="0" smtClean="0">
                <a:solidFill>
                  <a:schemeClr val="bg1"/>
                </a:solidFill>
                <a:cs typeface="+mn-ea"/>
                <a:sym typeface="+mn-lt"/>
              </a:rPr>
              <a:t>取值为</a:t>
            </a:r>
            <a:r>
              <a:rPr lang="en-US" altLang="zh-CN" sz="2000" b="1" kern="0" dirty="0" smtClean="0">
                <a:solidFill>
                  <a:schemeClr val="bg1"/>
                </a:solidFill>
                <a:cs typeface="+mn-ea"/>
                <a:sym typeface="+mn-lt"/>
              </a:rPr>
              <a:t>0</a:t>
            </a:r>
            <a:r>
              <a:rPr lang="zh-CN" altLang="en-US" sz="2000" b="1" kern="0" dirty="0" smtClean="0">
                <a:solidFill>
                  <a:schemeClr val="bg1"/>
                </a:solidFill>
                <a:cs typeface="+mn-ea"/>
                <a:sym typeface="+mn-lt"/>
              </a:rPr>
              <a:t>或</a:t>
            </a:r>
            <a:endParaRPr lang="en-US" altLang="zh-CN" sz="2000" b="1" kern="0" dirty="0" smtClean="0">
              <a:solidFill>
                <a:schemeClr val="bg1"/>
              </a:solidFill>
              <a:cs typeface="+mn-ea"/>
              <a:sym typeface="+mn-lt"/>
            </a:endParaRPr>
          </a:p>
          <a:p>
            <a:r>
              <a:rPr lang="zh-CN" altLang="en-US" sz="2000" b="1" kern="0" dirty="0" smtClean="0">
                <a:solidFill>
                  <a:schemeClr val="bg1"/>
                </a:solidFill>
                <a:cs typeface="+mn-ea"/>
                <a:sym typeface="+mn-lt"/>
              </a:rPr>
              <a:t>任意正整数</a:t>
            </a:r>
          </a:p>
        </p:txBody>
      </p:sp>
      <p:sp>
        <p:nvSpPr>
          <p:cNvPr id="81" name="文本框 13"/>
          <p:cNvSpPr txBox="1"/>
          <p:nvPr/>
        </p:nvSpPr>
        <p:spPr>
          <a:xfrm>
            <a:off x="7964129" y="4286259"/>
            <a:ext cx="1467018" cy="707872"/>
          </a:xfrm>
          <a:prstGeom prst="rect">
            <a:avLst/>
          </a:prstGeom>
          <a:noFill/>
        </p:spPr>
        <p:txBody>
          <a:bodyPr wrap="none" lIns="91415" tIns="45713" rIns="91415" bIns="45713" rtlCol="0">
            <a:spAutoFit/>
          </a:bodyPr>
          <a:lstStyle/>
          <a:p>
            <a:r>
              <a:rPr lang="zh-CN" altLang="en-US" sz="2000" b="1" kern="0" dirty="0" smtClean="0">
                <a:solidFill>
                  <a:schemeClr val="bg1"/>
                </a:solidFill>
                <a:cs typeface="+mn-ea"/>
                <a:sym typeface="+mn-lt"/>
              </a:rPr>
              <a:t>取值为</a:t>
            </a:r>
            <a:r>
              <a:rPr lang="en-US" altLang="zh-CN" sz="2000" b="1" kern="0" dirty="0" smtClean="0">
                <a:solidFill>
                  <a:schemeClr val="bg1"/>
                </a:solidFill>
                <a:cs typeface="+mn-ea"/>
                <a:sym typeface="+mn-lt"/>
              </a:rPr>
              <a:t>0</a:t>
            </a:r>
            <a:r>
              <a:rPr lang="zh-CN" altLang="en-US" sz="2000" b="1" kern="0" dirty="0" smtClean="0">
                <a:solidFill>
                  <a:schemeClr val="bg1"/>
                </a:solidFill>
                <a:cs typeface="+mn-ea"/>
                <a:sym typeface="+mn-lt"/>
              </a:rPr>
              <a:t>或</a:t>
            </a:r>
            <a:endParaRPr lang="en-US" altLang="zh-CN" sz="2000" b="1" kern="0" dirty="0" smtClean="0">
              <a:solidFill>
                <a:schemeClr val="bg1"/>
              </a:solidFill>
              <a:cs typeface="+mn-ea"/>
              <a:sym typeface="+mn-lt"/>
            </a:endParaRPr>
          </a:p>
          <a:p>
            <a:r>
              <a:rPr lang="zh-CN" altLang="en-US" sz="2000" b="1" kern="0" dirty="0" smtClean="0">
                <a:solidFill>
                  <a:schemeClr val="bg1"/>
                </a:solidFill>
                <a:cs typeface="+mn-ea"/>
                <a:sym typeface="+mn-lt"/>
              </a:rPr>
              <a:t>任意正整数</a:t>
            </a:r>
          </a:p>
        </p:txBody>
      </p:sp>
      <p:cxnSp>
        <p:nvCxnSpPr>
          <p:cNvPr id="82" name="直接连接符 77"/>
          <p:cNvCxnSpPr/>
          <p:nvPr/>
        </p:nvCxnSpPr>
        <p:spPr>
          <a:xfrm flipH="1">
            <a:off x="5573271" y="4127167"/>
            <a:ext cx="5858832" cy="0"/>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85" name="文本框 13"/>
          <p:cNvSpPr txBox="1"/>
          <p:nvPr/>
        </p:nvSpPr>
        <p:spPr>
          <a:xfrm>
            <a:off x="9599893" y="3118209"/>
            <a:ext cx="2031275" cy="830983"/>
          </a:xfrm>
          <a:prstGeom prst="rect">
            <a:avLst/>
          </a:prstGeom>
          <a:noFill/>
        </p:spPr>
        <p:txBody>
          <a:bodyPr wrap="none" lIns="91415" tIns="45713" rIns="91415" bIns="45713" rtlCol="0">
            <a:spAutoFit/>
          </a:bodyPr>
          <a:lstStyle/>
          <a:p>
            <a:r>
              <a:rPr lang="zh-CN" altLang="en-US" sz="1600" b="1" kern="0" dirty="0" smtClean="0">
                <a:solidFill>
                  <a:schemeClr val="bg1"/>
                </a:solidFill>
                <a:cs typeface="+mn-ea"/>
                <a:sym typeface="+mn-lt"/>
              </a:rPr>
              <a:t>总共有</a:t>
            </a:r>
            <a:r>
              <a:rPr lang="en-US" altLang="zh-CN" sz="1600" b="1" kern="0" dirty="0" smtClean="0">
                <a:solidFill>
                  <a:schemeClr val="bg1"/>
                </a:solidFill>
                <a:cs typeface="+mn-ea"/>
                <a:sym typeface="+mn-lt"/>
              </a:rPr>
              <a:t>2101</a:t>
            </a:r>
            <a:r>
              <a:rPr lang="zh-CN" altLang="en-US" sz="1600" b="1" kern="0" dirty="0" smtClean="0">
                <a:solidFill>
                  <a:schemeClr val="bg1"/>
                </a:solidFill>
                <a:cs typeface="+mn-ea"/>
                <a:sym typeface="+mn-lt"/>
              </a:rPr>
              <a:t>个特征</a:t>
            </a:r>
            <a:endParaRPr lang="en-US" altLang="zh-CN" sz="1600" b="1" kern="0" dirty="0" smtClean="0">
              <a:solidFill>
                <a:schemeClr val="bg1"/>
              </a:solidFill>
              <a:cs typeface="+mn-ea"/>
              <a:sym typeface="+mn-lt"/>
            </a:endParaRPr>
          </a:p>
          <a:p>
            <a:r>
              <a:rPr lang="zh-CN" altLang="en-US" sz="1600" b="1" kern="0" dirty="0" smtClean="0">
                <a:solidFill>
                  <a:schemeClr val="bg1"/>
                </a:solidFill>
                <a:cs typeface="+mn-ea"/>
                <a:sym typeface="+mn-lt"/>
              </a:rPr>
              <a:t>大多数样本在某些特</a:t>
            </a:r>
            <a:endParaRPr lang="en-US" altLang="zh-CN" sz="1600" b="1" kern="0" dirty="0" smtClean="0">
              <a:solidFill>
                <a:schemeClr val="bg1"/>
              </a:solidFill>
              <a:cs typeface="+mn-ea"/>
              <a:sym typeface="+mn-lt"/>
            </a:endParaRPr>
          </a:p>
          <a:p>
            <a:r>
              <a:rPr lang="zh-CN" altLang="en-US" sz="1600" b="1" kern="0" dirty="0" smtClean="0">
                <a:solidFill>
                  <a:schemeClr val="bg1"/>
                </a:solidFill>
                <a:cs typeface="+mn-ea"/>
                <a:sym typeface="+mn-lt"/>
              </a:rPr>
              <a:t>征上的取值为零</a:t>
            </a:r>
          </a:p>
        </p:txBody>
      </p:sp>
      <p:sp>
        <p:nvSpPr>
          <p:cNvPr id="87" name="文本框 13"/>
          <p:cNvSpPr txBox="1"/>
          <p:nvPr/>
        </p:nvSpPr>
        <p:spPr>
          <a:xfrm>
            <a:off x="9691333" y="4444159"/>
            <a:ext cx="1795634" cy="338540"/>
          </a:xfrm>
          <a:prstGeom prst="rect">
            <a:avLst/>
          </a:prstGeom>
          <a:noFill/>
        </p:spPr>
        <p:txBody>
          <a:bodyPr wrap="none" lIns="91415" tIns="45713" rIns="91415" bIns="45713" rtlCol="0">
            <a:spAutoFit/>
          </a:bodyPr>
          <a:lstStyle/>
          <a:p>
            <a:r>
              <a:rPr lang="zh-CN" altLang="en-US" sz="1600" b="1" kern="0" dirty="0" smtClean="0">
                <a:solidFill>
                  <a:schemeClr val="bg1"/>
                </a:solidFill>
                <a:cs typeface="+mn-ea"/>
                <a:sym typeface="+mn-lt"/>
              </a:rPr>
              <a:t>总共有</a:t>
            </a:r>
            <a:r>
              <a:rPr lang="en-US" altLang="zh-CN" sz="1600" b="1" kern="0" dirty="0" smtClean="0">
                <a:solidFill>
                  <a:schemeClr val="bg1"/>
                </a:solidFill>
                <a:cs typeface="+mn-ea"/>
                <a:sym typeface="+mn-lt"/>
              </a:rPr>
              <a:t>287</a:t>
            </a:r>
            <a:r>
              <a:rPr lang="zh-CN" altLang="en-US" sz="1600" b="1" kern="0" dirty="0" smtClean="0">
                <a:solidFill>
                  <a:schemeClr val="bg1"/>
                </a:solidFill>
                <a:cs typeface="+mn-ea"/>
                <a:sym typeface="+mn-lt"/>
              </a:rPr>
              <a:t>个特征</a:t>
            </a:r>
            <a:endParaRPr lang="en-US" altLang="zh-CN" sz="1600" b="1" kern="0" dirty="0" smtClean="0">
              <a:solidFill>
                <a:schemeClr val="bg1"/>
              </a:solidFill>
              <a:cs typeface="+mn-ea"/>
              <a:sym typeface="+mn-lt"/>
            </a:endParaRPr>
          </a:p>
        </p:txBody>
      </p:sp>
      <p:sp>
        <p:nvSpPr>
          <p:cNvPr id="88" name="文本框 13"/>
          <p:cNvSpPr txBox="1"/>
          <p:nvPr/>
        </p:nvSpPr>
        <p:spPr>
          <a:xfrm>
            <a:off x="3348859" y="5577840"/>
            <a:ext cx="8119820" cy="572450"/>
          </a:xfrm>
          <a:prstGeom prst="rect">
            <a:avLst/>
          </a:prstGeom>
          <a:noFill/>
        </p:spPr>
        <p:txBody>
          <a:bodyPr wrap="square" lIns="91415" tIns="45713" rIns="91415" bIns="45713" rtlCol="0">
            <a:spAutoFit/>
          </a:bodyPr>
          <a:lstStyle/>
          <a:p>
            <a:pPr defTabSz="914309">
              <a:lnSpc>
                <a:spcPct val="130000"/>
              </a:lnSpc>
            </a:pPr>
            <a:r>
              <a:rPr kumimoji="1" lang="en-US" altLang="zh-CN" sz="2400" kern="0" dirty="0" smtClean="0">
                <a:solidFill>
                  <a:schemeClr val="bg1"/>
                </a:solidFill>
                <a:cs typeface="+mn-ea"/>
                <a:sym typeface="+mn-lt"/>
              </a:rPr>
              <a:t>1638 </a:t>
            </a:r>
            <a:r>
              <a:rPr kumimoji="1" lang="zh-CN" altLang="en-US" sz="2400" kern="0" dirty="0" smtClean="0">
                <a:solidFill>
                  <a:schemeClr val="bg1"/>
                </a:solidFill>
                <a:cs typeface="+mn-ea"/>
                <a:sym typeface="+mn-lt"/>
              </a:rPr>
              <a:t>个（仅用来自重庆和泉州地区的样本）</a:t>
            </a:r>
            <a:endParaRPr kumimoji="1" lang="zh-CN" altLang="en-US" sz="2400" kern="0" dirty="0">
              <a:solidFill>
                <a:schemeClr val="bg1"/>
              </a:solidFill>
              <a:cs typeface="+mn-ea"/>
              <a:sym typeface="+mn-lt"/>
            </a:endParaRPr>
          </a:p>
        </p:txBody>
      </p:sp>
      <p:sp>
        <p:nvSpPr>
          <p:cNvPr id="89" name="圆角矩形 88"/>
          <p:cNvSpPr/>
          <p:nvPr/>
        </p:nvSpPr>
        <p:spPr>
          <a:xfrm>
            <a:off x="723304" y="5512950"/>
            <a:ext cx="1580892" cy="681973"/>
          </a:xfrm>
          <a:prstGeom prst="roundRect">
            <a:avLst>
              <a:gd name="adj" fmla="val 7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13" rIns="91415" bIns="45713" rtlCol="0" anchor="ctr"/>
          <a:lstStyle/>
          <a:p>
            <a:pPr algn="ctr" defTabSz="914127"/>
            <a:r>
              <a:rPr lang="zh-CN" altLang="en-US" sz="2400" b="1" kern="0" dirty="0" smtClean="0">
                <a:solidFill>
                  <a:schemeClr val="bg1"/>
                </a:solidFill>
                <a:cs typeface="+mn-ea"/>
                <a:sym typeface="+mn-lt"/>
              </a:rPr>
              <a:t>样本数目</a:t>
            </a:r>
            <a:endParaRPr lang="zh-CN" altLang="en-US" sz="2400" b="1" kern="0" dirty="0">
              <a:solidFill>
                <a:schemeClr val="bg1"/>
              </a:solidFill>
              <a:cs typeface="+mn-ea"/>
              <a:sym typeface="+mn-lt"/>
            </a:endParaRPr>
          </a:p>
        </p:txBody>
      </p:sp>
    </p:spTree>
    <p:extLst>
      <p:ext uri="{BB962C8B-B14F-4D97-AF65-F5344CB8AC3E}">
        <p14:creationId xmlns:p14="http://schemas.microsoft.com/office/powerpoint/2010/main" val="298967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6096000"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文本占位符 25"/>
          <p:cNvSpPr txBox="1">
            <a:spLocks/>
          </p:cNvSpPr>
          <p:nvPr/>
        </p:nvSpPr>
        <p:spPr>
          <a:xfrm>
            <a:off x="-52605" y="225917"/>
            <a:ext cx="3988233" cy="933461"/>
          </a:xfrm>
          <a:prstGeom prst="rect">
            <a:avLst/>
          </a:prstGeom>
        </p:spPr>
        <p:txBody>
          <a:bodyPr wrap="square">
            <a:spAutoFit/>
          </a:bodyPr>
          <a:lstStyle/>
          <a:p>
            <a:pPr marL="0" marR="0" lvl="0" indent="0" algn="ctr" defTabSz="609524" rtl="0" eaLnBrk="1" fontAlgn="auto" latinLnBrk="0" hangingPunct="1">
              <a:lnSpc>
                <a:spcPct val="100000"/>
              </a:lnSpc>
              <a:spcBef>
                <a:spcPct val="20000"/>
              </a:spcBef>
              <a:spcAft>
                <a:spcPts val="0"/>
              </a:spcAft>
              <a:buClrTx/>
              <a:buSzTx/>
              <a:buFont typeface="Arial"/>
              <a:buNone/>
              <a:tabLst/>
              <a:defRPr/>
            </a:pPr>
            <a:r>
              <a:rPr lang="zh-CN" altLang="en-US" sz="5466" b="1" kern="0" dirty="0" smtClean="0">
                <a:solidFill>
                  <a:schemeClr val="tx1">
                    <a:lumMod val="95000"/>
                    <a:lumOff val="5000"/>
                  </a:schemeClr>
                </a:solidFill>
                <a:cs typeface="+mn-ea"/>
                <a:sym typeface="+mn-lt"/>
              </a:rPr>
              <a:t>数据处理</a:t>
            </a:r>
            <a:endParaRPr lang="zh-CN" altLang="en-US" sz="5466" b="1" kern="0" dirty="0">
              <a:solidFill>
                <a:schemeClr val="tx1">
                  <a:lumMod val="95000"/>
                  <a:lumOff val="5000"/>
                </a:schemeClr>
              </a:solidFill>
              <a:cs typeface="+mn-ea"/>
              <a:sym typeface="+mn-lt"/>
            </a:endParaRPr>
          </a:p>
        </p:txBody>
      </p:sp>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3515" y="1402709"/>
            <a:ext cx="5659867" cy="4381123"/>
          </a:xfrm>
          <a:prstGeom prst="rect">
            <a:avLst/>
          </a:prstGeom>
        </p:spPr>
      </p:pic>
      <p:grpSp>
        <p:nvGrpSpPr>
          <p:cNvPr id="4" name="组合 3"/>
          <p:cNvGrpSpPr/>
          <p:nvPr/>
        </p:nvGrpSpPr>
        <p:grpSpPr>
          <a:xfrm>
            <a:off x="352417" y="1682267"/>
            <a:ext cx="5170927" cy="1046402"/>
            <a:chOff x="77363" y="1272354"/>
            <a:chExt cx="4577764" cy="1046402"/>
          </a:xfrm>
        </p:grpSpPr>
        <p:sp>
          <p:nvSpPr>
            <p:cNvPr id="21" name="矩形 20"/>
            <p:cNvSpPr/>
            <p:nvPr/>
          </p:nvSpPr>
          <p:spPr>
            <a:xfrm>
              <a:off x="379192" y="1272354"/>
              <a:ext cx="4275935" cy="1046402"/>
            </a:xfrm>
            <a:prstGeom prst="rect">
              <a:avLst/>
            </a:prstGeom>
            <a:noFill/>
          </p:spPr>
          <p:txBody>
            <a:bodyPr wrap="square" lIns="121883" tIns="60941" rIns="121883" bIns="60941">
              <a:spAutoFit/>
            </a:bodyPr>
            <a:lstStyle/>
            <a:p>
              <a:r>
                <a:rPr kumimoji="1" lang="zh-CN" altLang="en-US" sz="2000" kern="0" dirty="0" smtClean="0">
                  <a:solidFill>
                    <a:schemeClr val="bg1"/>
                  </a:solidFill>
                  <a:cs typeface="+mn-ea"/>
                  <a:sym typeface="+mn-lt"/>
                </a:rPr>
                <a:t>将</a:t>
              </a:r>
              <a:r>
                <a:rPr kumimoji="1" lang="en-US" altLang="zh-CN" sz="2000" kern="0" dirty="0" smtClean="0">
                  <a:solidFill>
                    <a:schemeClr val="bg1"/>
                  </a:solidFill>
                  <a:cs typeface="+mn-ea"/>
                  <a:sym typeface="+mn-lt"/>
                </a:rPr>
                <a:t>profiling of </a:t>
              </a:r>
              <a:r>
                <a:rPr kumimoji="1" lang="en-US" altLang="zh-CN" sz="2000" kern="0" dirty="0" err="1" smtClean="0">
                  <a:solidFill>
                    <a:schemeClr val="bg1"/>
                  </a:solidFill>
                  <a:cs typeface="+mn-ea"/>
                  <a:sym typeface="+mn-lt"/>
                </a:rPr>
                <a:t>OTUs</a:t>
              </a:r>
              <a:r>
                <a:rPr kumimoji="1" lang="en-US" altLang="zh-CN" sz="2000" kern="0" dirty="0" smtClean="0">
                  <a:solidFill>
                    <a:schemeClr val="bg1"/>
                  </a:solidFill>
                  <a:cs typeface="+mn-ea"/>
                  <a:sym typeface="+mn-lt"/>
                </a:rPr>
                <a:t> </a:t>
              </a:r>
              <a:r>
                <a:rPr kumimoji="1" lang="zh-CN" altLang="en-US" sz="2000" kern="0" dirty="0" smtClean="0">
                  <a:solidFill>
                    <a:schemeClr val="bg1"/>
                  </a:solidFill>
                  <a:cs typeface="+mn-ea"/>
                  <a:sym typeface="+mn-lt"/>
                </a:rPr>
                <a:t>以及</a:t>
              </a:r>
              <a:r>
                <a:rPr kumimoji="1" lang="en-US" altLang="zh-CN" sz="2000" kern="0" dirty="0" smtClean="0">
                  <a:solidFill>
                    <a:schemeClr val="bg1"/>
                  </a:solidFill>
                  <a:cs typeface="+mn-ea"/>
                  <a:sym typeface="+mn-lt"/>
                </a:rPr>
                <a:t>profiling of genus </a:t>
              </a:r>
              <a:r>
                <a:rPr kumimoji="1" lang="zh-CN" altLang="en-US" sz="2000" kern="0" dirty="0" smtClean="0">
                  <a:solidFill>
                    <a:schemeClr val="bg1"/>
                  </a:solidFill>
                  <a:cs typeface="+mn-ea"/>
                  <a:sym typeface="+mn-lt"/>
                </a:rPr>
                <a:t>数据集整合成具有</a:t>
              </a:r>
              <a:r>
                <a:rPr kumimoji="1" lang="en-US" altLang="zh-CN" sz="2000" kern="0" dirty="0" smtClean="0">
                  <a:solidFill>
                    <a:schemeClr val="bg1"/>
                  </a:solidFill>
                  <a:cs typeface="+mn-ea"/>
                  <a:sym typeface="+mn-lt"/>
                </a:rPr>
                <a:t>2388 </a:t>
              </a:r>
              <a:r>
                <a:rPr kumimoji="1" lang="zh-CN" altLang="en-US" sz="2000" kern="0" dirty="0" smtClean="0">
                  <a:solidFill>
                    <a:schemeClr val="bg1"/>
                  </a:solidFill>
                  <a:cs typeface="+mn-ea"/>
                  <a:sym typeface="+mn-lt"/>
                </a:rPr>
                <a:t>个自变量的数据集</a:t>
              </a:r>
              <a:r>
                <a:rPr kumimoji="1" lang="en-US" altLang="zh-CN" sz="2000" kern="0" dirty="0" smtClean="0">
                  <a:solidFill>
                    <a:schemeClr val="bg1"/>
                  </a:solidFill>
                  <a:cs typeface="+mn-ea"/>
                  <a:sym typeface="+mn-lt"/>
                </a:rPr>
                <a:t>.</a:t>
              </a:r>
              <a:endParaRPr kumimoji="1" lang="zh-CN" altLang="en-US" sz="2000" kern="0" dirty="0">
                <a:solidFill>
                  <a:schemeClr val="bg1"/>
                </a:solidFill>
                <a:cs typeface="+mn-ea"/>
                <a:sym typeface="+mn-lt"/>
              </a:endParaRPr>
            </a:p>
          </p:txBody>
        </p:sp>
        <p:sp>
          <p:nvSpPr>
            <p:cNvPr id="11" name="直角三角形 10"/>
            <p:cNvSpPr/>
            <p:nvPr/>
          </p:nvSpPr>
          <p:spPr>
            <a:xfrm flipH="1">
              <a:off x="77363" y="1342812"/>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grpSp>
        <p:nvGrpSpPr>
          <p:cNvPr id="6" name="组合 5"/>
          <p:cNvGrpSpPr/>
          <p:nvPr/>
        </p:nvGrpSpPr>
        <p:grpSpPr>
          <a:xfrm>
            <a:off x="352417" y="5252886"/>
            <a:ext cx="5381330" cy="430849"/>
            <a:chOff x="77361" y="4753158"/>
            <a:chExt cx="5381330" cy="430849"/>
          </a:xfrm>
        </p:grpSpPr>
        <p:sp>
          <p:nvSpPr>
            <p:cNvPr id="26" name="矩形 25"/>
            <p:cNvSpPr/>
            <p:nvPr/>
          </p:nvSpPr>
          <p:spPr>
            <a:xfrm>
              <a:off x="379192" y="4753158"/>
              <a:ext cx="5079499" cy="430849"/>
            </a:xfrm>
            <a:prstGeom prst="rect">
              <a:avLst/>
            </a:prstGeom>
            <a:noFill/>
          </p:spPr>
          <p:txBody>
            <a:bodyPr wrap="square" lIns="121883" tIns="60941" rIns="121883" bIns="60941">
              <a:spAutoFit/>
            </a:bodyPr>
            <a:lstStyle/>
            <a:p>
              <a:r>
                <a:rPr kumimoji="1" lang="zh-CN" altLang="en-US" sz="2000" kern="0" dirty="0">
                  <a:solidFill>
                    <a:schemeClr val="bg1"/>
                  </a:solidFill>
                  <a:cs typeface="+mn-ea"/>
                  <a:sym typeface="+mn-lt"/>
                </a:rPr>
                <a:t>画</a:t>
              </a:r>
              <a:r>
                <a:rPr kumimoji="1" lang="zh-CN" altLang="en-US" sz="2000" kern="0" dirty="0" smtClean="0">
                  <a:solidFill>
                    <a:schemeClr val="bg1"/>
                  </a:solidFill>
                  <a:cs typeface="+mn-ea"/>
                  <a:sym typeface="+mn-lt"/>
                </a:rPr>
                <a:t>出因变量</a:t>
              </a:r>
              <a:r>
                <a:rPr kumimoji="1" lang="en-US" altLang="zh-CN" sz="2000" kern="0" dirty="0" smtClean="0">
                  <a:solidFill>
                    <a:schemeClr val="bg1"/>
                  </a:solidFill>
                  <a:cs typeface="+mn-ea"/>
                  <a:sym typeface="+mn-lt"/>
                </a:rPr>
                <a:t>(</a:t>
              </a:r>
              <a:r>
                <a:rPr kumimoji="1" lang="zh-CN" altLang="en-US" sz="2000" kern="0" dirty="0" smtClean="0">
                  <a:solidFill>
                    <a:schemeClr val="bg1"/>
                  </a:solidFill>
                  <a:cs typeface="+mn-ea"/>
                  <a:sym typeface="+mn-lt"/>
                </a:rPr>
                <a:t>年龄、</a:t>
              </a:r>
              <a:r>
                <a:rPr kumimoji="1" lang="en-US" altLang="zh-CN" sz="2000" kern="0" dirty="0" smtClean="0">
                  <a:solidFill>
                    <a:schemeClr val="bg1"/>
                  </a:solidFill>
                  <a:cs typeface="+mn-ea"/>
                  <a:sym typeface="+mn-lt"/>
                </a:rPr>
                <a:t>BMI)</a:t>
              </a:r>
              <a:r>
                <a:rPr kumimoji="1" lang="zh-CN" altLang="en-US" sz="2000" kern="0" dirty="0" smtClean="0">
                  <a:solidFill>
                    <a:schemeClr val="bg1"/>
                  </a:solidFill>
                  <a:cs typeface="+mn-ea"/>
                  <a:sym typeface="+mn-lt"/>
                </a:rPr>
                <a:t>分布图</a:t>
              </a:r>
              <a:endParaRPr kumimoji="1" lang="zh-CN" altLang="en-US" sz="2000" kern="0" dirty="0">
                <a:solidFill>
                  <a:schemeClr val="bg1"/>
                </a:solidFill>
                <a:cs typeface="+mn-ea"/>
                <a:sym typeface="+mn-lt"/>
              </a:endParaRPr>
            </a:p>
          </p:txBody>
        </p:sp>
        <p:sp>
          <p:nvSpPr>
            <p:cNvPr id="12" name="直角三角形 11"/>
            <p:cNvSpPr/>
            <p:nvPr/>
          </p:nvSpPr>
          <p:spPr>
            <a:xfrm flipH="1">
              <a:off x="77361" y="4800975"/>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grpSp>
        <p:nvGrpSpPr>
          <p:cNvPr id="5" name="组合 4"/>
          <p:cNvGrpSpPr/>
          <p:nvPr/>
        </p:nvGrpSpPr>
        <p:grpSpPr>
          <a:xfrm>
            <a:off x="352417" y="3427829"/>
            <a:ext cx="4753256" cy="738625"/>
            <a:chOff x="77362" y="3044027"/>
            <a:chExt cx="4753256" cy="738625"/>
          </a:xfrm>
        </p:grpSpPr>
        <p:sp>
          <p:nvSpPr>
            <p:cNvPr id="25" name="矩形 24"/>
            <p:cNvSpPr/>
            <p:nvPr/>
          </p:nvSpPr>
          <p:spPr>
            <a:xfrm>
              <a:off x="379192" y="3044027"/>
              <a:ext cx="4451426" cy="738625"/>
            </a:xfrm>
            <a:prstGeom prst="rect">
              <a:avLst/>
            </a:prstGeom>
            <a:noFill/>
          </p:spPr>
          <p:txBody>
            <a:bodyPr wrap="square" lIns="121883" tIns="60941" rIns="121883" bIns="60941">
              <a:spAutoFit/>
            </a:bodyPr>
            <a:lstStyle/>
            <a:p>
              <a:r>
                <a:rPr kumimoji="1" lang="zh-CN" altLang="en-US" sz="2000" kern="0" dirty="0" smtClean="0">
                  <a:solidFill>
                    <a:schemeClr val="bg1"/>
                  </a:solidFill>
                  <a:cs typeface="+mn-ea"/>
                  <a:sym typeface="+mn-lt"/>
                </a:rPr>
                <a:t>数据集上缺失值分析，发现因变量、自变量均无缺失值。</a:t>
              </a:r>
              <a:endParaRPr kumimoji="1" lang="zh-CN" altLang="en-US" sz="2000" kern="0" dirty="0">
                <a:solidFill>
                  <a:schemeClr val="bg1"/>
                </a:solidFill>
                <a:cs typeface="+mn-ea"/>
                <a:sym typeface="+mn-lt"/>
              </a:endParaRPr>
            </a:p>
          </p:txBody>
        </p:sp>
        <p:sp>
          <p:nvSpPr>
            <p:cNvPr id="13" name="直角三角形 12"/>
            <p:cNvSpPr/>
            <p:nvPr/>
          </p:nvSpPr>
          <p:spPr>
            <a:xfrm flipH="1">
              <a:off x="77362" y="3045781"/>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spTree>
    <p:extLst>
      <p:ext uri="{BB962C8B-B14F-4D97-AF65-F5344CB8AC3E}">
        <p14:creationId xmlns:p14="http://schemas.microsoft.com/office/powerpoint/2010/main" val="221035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3</a:t>
            </a:r>
            <a:endParaRPr lang="zh-CN" altLang="en-US" dirty="0"/>
          </a:p>
        </p:txBody>
      </p:sp>
      <p:sp>
        <p:nvSpPr>
          <p:cNvPr id="4" name="文本占位符 3"/>
          <p:cNvSpPr>
            <a:spLocks noGrp="1"/>
          </p:cNvSpPr>
          <p:nvPr>
            <p:ph type="body" sz="quarter" idx="14"/>
          </p:nvPr>
        </p:nvSpPr>
        <p:spPr>
          <a:xfrm>
            <a:off x="2970213" y="4288597"/>
            <a:ext cx="6253163" cy="1077218"/>
          </a:xfrm>
        </p:spPr>
        <p:txBody>
          <a:bodyPr/>
          <a:lstStyle/>
          <a:p>
            <a:r>
              <a:rPr lang="zh-CN" altLang="en-US" dirty="0" smtClean="0"/>
              <a:t>特征筛选</a:t>
            </a:r>
            <a:endParaRPr lang="zh-CN" altLang="en-US" dirty="0"/>
          </a:p>
        </p:txBody>
      </p:sp>
    </p:spTree>
    <p:extLst>
      <p:ext uri="{BB962C8B-B14F-4D97-AF65-F5344CB8AC3E}">
        <p14:creationId xmlns:p14="http://schemas.microsoft.com/office/powerpoint/2010/main" val="384519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58991" y="188438"/>
            <a:ext cx="4854043" cy="1039915"/>
            <a:chOff x="7009827" y="2589892"/>
            <a:chExt cx="4854043" cy="1039915"/>
          </a:xfrm>
        </p:grpSpPr>
        <p:sp>
          <p:nvSpPr>
            <p:cNvPr id="10" name="文本框 9"/>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smtClean="0">
                  <a:solidFill>
                    <a:schemeClr val="accent1"/>
                  </a:solidFill>
                  <a:cs typeface="+mn-ea"/>
                  <a:sym typeface="+mn-lt"/>
                </a:rPr>
                <a:t>介绍</a:t>
              </a:r>
              <a:endParaRPr kumimoji="1" lang="zh-CN" altLang="en-US" sz="2667" b="1" kern="0" dirty="0">
                <a:solidFill>
                  <a:schemeClr val="accent1"/>
                </a:solidFill>
                <a:cs typeface="+mn-ea"/>
                <a:sym typeface="+mn-lt"/>
              </a:endParaRPr>
            </a:p>
          </p:txBody>
        </p:sp>
        <p:sp>
          <p:nvSpPr>
            <p:cNvPr id="11" name="直角三角形 10"/>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12" name="文本框 11"/>
            <p:cNvSpPr txBox="1"/>
            <p:nvPr/>
          </p:nvSpPr>
          <p:spPr>
            <a:xfrm>
              <a:off x="7311655" y="3057343"/>
              <a:ext cx="4552215" cy="572464"/>
            </a:xfrm>
            <a:prstGeom prst="rect">
              <a:avLst/>
            </a:prstGeom>
            <a:noFill/>
          </p:spPr>
          <p:txBody>
            <a:bodyPr wrap="square" rtlCol="0">
              <a:spAutoFit/>
            </a:bodyPr>
            <a:lstStyle/>
            <a:p>
              <a:pPr defTabSz="914309">
                <a:lnSpc>
                  <a:spcPct val="130000"/>
                </a:lnSpc>
              </a:pPr>
              <a:r>
                <a:rPr lang="zh-CN" altLang="en-US" sz="1200" dirty="0"/>
                <a:t>最大信息系数对于一般的变量之间关系具有普适效应，不仅可以发现变量之间的线性关系，也可以发现变量之间的非线性</a:t>
              </a:r>
              <a:r>
                <a:rPr lang="zh-CN" altLang="en-US" sz="1200" dirty="0" smtClean="0"/>
                <a:t>关系。</a:t>
              </a:r>
              <a:endParaRPr kumimoji="1" lang="zh-CN" altLang="en-US" sz="1333" kern="0" dirty="0">
                <a:solidFill>
                  <a:srgbClr val="1D1D1D"/>
                </a:solidFill>
                <a:cs typeface="+mn-ea"/>
                <a:sym typeface="+mn-lt"/>
              </a:endParaRPr>
            </a:p>
          </p:txBody>
        </p:sp>
      </p:grpSp>
      <p:sp>
        <p:nvSpPr>
          <p:cNvPr id="26" name="文本框 25"/>
          <p:cNvSpPr txBox="1"/>
          <p:nvPr/>
        </p:nvSpPr>
        <p:spPr>
          <a:xfrm>
            <a:off x="823033" y="4892348"/>
            <a:ext cx="3240117" cy="596766"/>
          </a:xfrm>
          <a:prstGeom prst="rect">
            <a:avLst/>
          </a:prstGeom>
          <a:noFill/>
        </p:spPr>
        <p:txBody>
          <a:bodyPr wrap="square" rtlCol="0">
            <a:spAutoFit/>
          </a:bodyPr>
          <a:lstStyle/>
          <a:p>
            <a:pPr defTabSz="914309">
              <a:lnSpc>
                <a:spcPct val="130000"/>
              </a:lnSpc>
            </a:pPr>
            <a:r>
              <a:rPr kumimoji="1" lang="zh-CN" altLang="en-US" sz="2800" kern="0" dirty="0" smtClean="0">
                <a:solidFill>
                  <a:srgbClr val="1D1D1D"/>
                </a:solidFill>
                <a:cs typeface="+mn-ea"/>
                <a:sym typeface="+mn-lt"/>
              </a:rPr>
              <a:t>最大信息系数</a:t>
            </a:r>
            <a:endParaRPr kumimoji="1" lang="en-US" altLang="zh-CN" sz="2800" kern="0" dirty="0" smtClean="0">
              <a:solidFill>
                <a:srgbClr val="1D1D1D"/>
              </a:solidFill>
              <a:cs typeface="+mn-ea"/>
              <a:sym typeface="+mn-lt"/>
            </a:endParaRPr>
          </a:p>
        </p:txBody>
      </p:sp>
      <p:sp>
        <p:nvSpPr>
          <p:cNvPr id="27" name="矩形 26"/>
          <p:cNvSpPr/>
          <p:nvPr/>
        </p:nvSpPr>
        <p:spPr>
          <a:xfrm>
            <a:off x="732215" y="4590013"/>
            <a:ext cx="82432" cy="1271977"/>
          </a:xfrm>
          <a:prstGeom prst="rect">
            <a:avLst/>
          </a:prstGeom>
          <a:solidFill>
            <a:srgbClr val="1D1D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8" name="椭圆 27"/>
          <p:cNvSpPr/>
          <p:nvPr/>
        </p:nvSpPr>
        <p:spPr>
          <a:xfrm>
            <a:off x="687737" y="1122436"/>
            <a:ext cx="3004044" cy="3004044"/>
          </a:xfrm>
          <a:prstGeom prst="ellipse">
            <a:avLst/>
          </a:prstGeom>
          <a:blipFill rotWithShape="1">
            <a:blip r:embed="rId3"/>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grpSp>
        <p:nvGrpSpPr>
          <p:cNvPr id="18" name="组合 17"/>
          <p:cNvGrpSpPr/>
          <p:nvPr/>
        </p:nvGrpSpPr>
        <p:grpSpPr>
          <a:xfrm>
            <a:off x="5250300" y="1608395"/>
            <a:ext cx="4854043" cy="929116"/>
            <a:chOff x="7009827" y="2589892"/>
            <a:chExt cx="4854043" cy="929116"/>
          </a:xfrm>
        </p:grpSpPr>
        <p:sp>
          <p:nvSpPr>
            <p:cNvPr id="19" name="文本框 18"/>
            <p:cNvSpPr txBox="1"/>
            <p:nvPr/>
          </p:nvSpPr>
          <p:spPr>
            <a:xfrm>
              <a:off x="7311657" y="2589892"/>
              <a:ext cx="1550424" cy="502766"/>
            </a:xfrm>
            <a:prstGeom prst="rect">
              <a:avLst/>
            </a:prstGeom>
            <a:noFill/>
          </p:spPr>
          <p:txBody>
            <a:bodyPr wrap="none" rtlCol="0">
              <a:spAutoFit/>
            </a:bodyPr>
            <a:lstStyle/>
            <a:p>
              <a:pPr defTabSz="914309"/>
              <a:r>
                <a:rPr kumimoji="1" lang="zh-CN" altLang="en-US" sz="2667" b="1" kern="0" dirty="0" smtClean="0">
                  <a:solidFill>
                    <a:schemeClr val="accent1"/>
                  </a:solidFill>
                  <a:cs typeface="+mn-ea"/>
                  <a:sym typeface="+mn-lt"/>
                </a:rPr>
                <a:t>计算方式</a:t>
              </a:r>
              <a:endParaRPr kumimoji="1" lang="zh-CN" altLang="en-US" sz="2667" b="1" kern="0" dirty="0">
                <a:solidFill>
                  <a:schemeClr val="accent1"/>
                </a:solidFill>
                <a:cs typeface="+mn-ea"/>
                <a:sym typeface="+mn-lt"/>
              </a:endParaRPr>
            </a:p>
          </p:txBody>
        </p:sp>
        <p:sp>
          <p:nvSpPr>
            <p:cNvPr id="20" name="直角三角形 19"/>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21" name="文本框 20"/>
            <p:cNvSpPr txBox="1"/>
            <p:nvPr/>
          </p:nvSpPr>
          <p:spPr>
            <a:xfrm>
              <a:off x="7311655" y="3057343"/>
              <a:ext cx="4552215" cy="461665"/>
            </a:xfrm>
            <a:prstGeom prst="rect">
              <a:avLst/>
            </a:prstGeom>
            <a:noFill/>
          </p:spPr>
          <p:txBody>
            <a:bodyPr wrap="square" rtlCol="0">
              <a:spAutoFit/>
            </a:bodyPr>
            <a:lstStyle/>
            <a:p>
              <a:r>
                <a:rPr lang="zh-CN" altLang="en-US" sz="1200" dirty="0"/>
                <a:t>对于两个</a:t>
              </a:r>
              <a:r>
                <a:rPr lang="zh-CN" altLang="en-US" sz="1200" dirty="0" smtClean="0"/>
                <a:t>连续型</a:t>
              </a:r>
              <a:r>
                <a:rPr lang="zh-CN" altLang="en-US" sz="1200" dirty="0"/>
                <a:t>随机变量，首先将其所在的二维空间</a:t>
              </a:r>
              <a:r>
                <a:rPr lang="zh-CN" altLang="en-US" sz="1200" dirty="0" smtClean="0"/>
                <a:t>使用网格划分</a:t>
              </a:r>
              <a:r>
                <a:rPr lang="zh-CN" altLang="en-US" sz="1200" dirty="0"/>
                <a:t>，再基于互信息的计算</a:t>
              </a:r>
              <a:r>
                <a:rPr lang="zh-CN" altLang="en-US" sz="1200" dirty="0" smtClean="0"/>
                <a:t>方式进行计算。</a:t>
              </a:r>
              <a:endParaRPr kumimoji="1" lang="zh-CN" altLang="en-US" sz="1333" kern="0" dirty="0">
                <a:solidFill>
                  <a:srgbClr val="1D1D1D"/>
                </a:solidFill>
                <a:cs typeface="+mn-ea"/>
                <a:sym typeface="+mn-lt"/>
              </a:endParaRPr>
            </a:p>
          </p:txBody>
        </p:sp>
      </p:grpSp>
      <p:sp>
        <p:nvSpPr>
          <p:cNvPr id="24" name="文本框 23"/>
          <p:cNvSpPr txBox="1"/>
          <p:nvPr/>
        </p:nvSpPr>
        <p:spPr>
          <a:xfrm>
            <a:off x="6202426" y="6102331"/>
            <a:ext cx="1597890" cy="308995"/>
          </a:xfrm>
          <a:prstGeom prst="rect">
            <a:avLst/>
          </a:prstGeom>
          <a:noFill/>
        </p:spPr>
        <p:txBody>
          <a:bodyPr wrap="square" rtlCol="0">
            <a:spAutoFit/>
          </a:bodyPr>
          <a:lstStyle/>
          <a:p>
            <a:pPr>
              <a:lnSpc>
                <a:spcPct val="130000"/>
              </a:lnSpc>
              <a:spcBef>
                <a:spcPts val="600"/>
              </a:spcBef>
            </a:pPr>
            <a:r>
              <a:rPr lang="en-US" altLang="zh-CN" sz="1200" kern="0" dirty="0" smtClean="0">
                <a:latin typeface="微软雅黑" panose="020B0503020204020204" pitchFamily="34" charset="-122"/>
                <a:ea typeface="微软雅黑" panose="020B0503020204020204" pitchFamily="34" charset="-122"/>
                <a:cs typeface="+mn-ea"/>
                <a:sym typeface="+mn-lt"/>
              </a:rPr>
              <a:t>Genus</a:t>
            </a:r>
            <a:r>
              <a:rPr lang="zh-CN" altLang="en-US" sz="1200" kern="0" dirty="0" smtClean="0">
                <a:latin typeface="微软雅黑" panose="020B0503020204020204" pitchFamily="34" charset="-122"/>
                <a:ea typeface="微软雅黑" panose="020B0503020204020204" pitchFamily="34" charset="-122"/>
                <a:cs typeface="+mn-ea"/>
                <a:sym typeface="+mn-lt"/>
              </a:rPr>
              <a:t>数据集</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29" name="文本框 28"/>
          <p:cNvSpPr txBox="1"/>
          <p:nvPr/>
        </p:nvSpPr>
        <p:spPr>
          <a:xfrm>
            <a:off x="9648956" y="6088340"/>
            <a:ext cx="1597890" cy="332399"/>
          </a:xfrm>
          <a:prstGeom prst="rect">
            <a:avLst/>
          </a:prstGeom>
          <a:noFill/>
        </p:spPr>
        <p:txBody>
          <a:bodyPr wrap="square" rtlCol="0">
            <a:spAutoFit/>
          </a:bodyPr>
          <a:lstStyle/>
          <a:p>
            <a:pPr>
              <a:lnSpc>
                <a:spcPct val="130000"/>
              </a:lnSpc>
              <a:spcBef>
                <a:spcPts val="600"/>
              </a:spcBef>
            </a:pPr>
            <a:r>
              <a:rPr lang="en-US" altLang="zh-CN" sz="1200" kern="0" dirty="0" err="1" smtClean="0">
                <a:latin typeface="微软雅黑" panose="020B0503020204020204" pitchFamily="34" charset="-122"/>
                <a:ea typeface="微软雅黑" panose="020B0503020204020204" pitchFamily="34" charset="-122"/>
                <a:cs typeface="+mn-ea"/>
                <a:sym typeface="+mn-lt"/>
              </a:rPr>
              <a:t>Otu</a:t>
            </a:r>
            <a:r>
              <a:rPr lang="zh-CN" altLang="en-US" sz="1200" kern="0" dirty="0" smtClean="0">
                <a:latin typeface="微软雅黑" panose="020B0503020204020204" pitchFamily="34" charset="-122"/>
                <a:ea typeface="微软雅黑" panose="020B0503020204020204" pitchFamily="34" charset="-122"/>
                <a:cs typeface="+mn-ea"/>
                <a:sym typeface="+mn-lt"/>
              </a:rPr>
              <a:t>数据集</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31" name="组合 30"/>
          <p:cNvGrpSpPr/>
          <p:nvPr/>
        </p:nvGrpSpPr>
        <p:grpSpPr>
          <a:xfrm>
            <a:off x="4910432" y="3734521"/>
            <a:ext cx="6699321" cy="2315653"/>
            <a:chOff x="4846134" y="3546338"/>
            <a:chExt cx="6699321" cy="2315653"/>
          </a:xfrm>
        </p:grpSpPr>
        <p:pic>
          <p:nvPicPr>
            <p:cNvPr id="25" name="图片 2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6134" y="3546338"/>
              <a:ext cx="3413959" cy="2304925"/>
            </a:xfrm>
            <a:prstGeom prst="rect">
              <a:avLst/>
            </a:prstGeom>
          </p:spPr>
        </p:pic>
        <p:pic>
          <p:nvPicPr>
            <p:cNvPr id="30" name="图片 2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74181" y="3546339"/>
              <a:ext cx="3371274" cy="2315652"/>
            </a:xfrm>
            <a:prstGeom prst="rect">
              <a:avLst/>
            </a:prstGeom>
          </p:spPr>
        </p:pic>
      </p:grpSp>
      <p:grpSp>
        <p:nvGrpSpPr>
          <p:cNvPr id="32" name="组合 31"/>
          <p:cNvGrpSpPr/>
          <p:nvPr/>
        </p:nvGrpSpPr>
        <p:grpSpPr>
          <a:xfrm>
            <a:off x="6786012" y="2851713"/>
            <a:ext cx="4854043" cy="744450"/>
            <a:chOff x="7009827" y="2589892"/>
            <a:chExt cx="4854043" cy="744450"/>
          </a:xfrm>
        </p:grpSpPr>
        <p:sp>
          <p:nvSpPr>
            <p:cNvPr id="33" name="文本框 32"/>
            <p:cNvSpPr txBox="1"/>
            <p:nvPr/>
          </p:nvSpPr>
          <p:spPr>
            <a:xfrm>
              <a:off x="7311657" y="2589892"/>
              <a:ext cx="867545" cy="502766"/>
            </a:xfrm>
            <a:prstGeom prst="rect">
              <a:avLst/>
            </a:prstGeom>
            <a:noFill/>
          </p:spPr>
          <p:txBody>
            <a:bodyPr wrap="none" rtlCol="0">
              <a:spAutoFit/>
            </a:bodyPr>
            <a:lstStyle/>
            <a:p>
              <a:pPr defTabSz="914309"/>
              <a:r>
                <a:rPr kumimoji="1" lang="zh-CN" altLang="en-US" sz="2667" b="1" kern="0" dirty="0">
                  <a:solidFill>
                    <a:schemeClr val="accent1"/>
                  </a:solidFill>
                  <a:cs typeface="+mn-ea"/>
                  <a:sym typeface="+mn-lt"/>
                </a:rPr>
                <a:t>结果</a:t>
              </a:r>
            </a:p>
          </p:txBody>
        </p:sp>
        <p:sp>
          <p:nvSpPr>
            <p:cNvPr id="34" name="直角三角形 33"/>
            <p:cNvSpPr/>
            <p:nvPr/>
          </p:nvSpPr>
          <p:spPr>
            <a:xfrm flipH="1">
              <a:off x="7009827" y="2701846"/>
              <a:ext cx="301829" cy="301829"/>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09"/>
              <a:endParaRPr kumimoji="1" lang="zh-CN" altLang="en-US" sz="3200" kern="0">
                <a:solidFill>
                  <a:prstClr val="white"/>
                </a:solidFill>
                <a:cs typeface="+mn-ea"/>
                <a:sym typeface="+mn-lt"/>
              </a:endParaRPr>
            </a:p>
          </p:txBody>
        </p:sp>
        <p:sp>
          <p:nvSpPr>
            <p:cNvPr id="35" name="文本框 34"/>
            <p:cNvSpPr txBox="1"/>
            <p:nvPr/>
          </p:nvSpPr>
          <p:spPr>
            <a:xfrm>
              <a:off x="7311655" y="3057343"/>
              <a:ext cx="4552215" cy="276999"/>
            </a:xfrm>
            <a:prstGeom prst="rect">
              <a:avLst/>
            </a:prstGeom>
            <a:noFill/>
          </p:spPr>
          <p:txBody>
            <a:bodyPr wrap="square" rtlCol="0">
              <a:spAutoFit/>
            </a:bodyPr>
            <a:lstStyle/>
            <a:p>
              <a:r>
                <a:rPr lang="zh-CN" altLang="en-US" sz="1200" dirty="0" smtClean="0"/>
                <a:t>取阈值</a:t>
              </a:r>
              <a:r>
                <a:rPr lang="en-US" altLang="zh-CN" sz="1200" dirty="0" smtClean="0"/>
                <a:t>0.04</a:t>
              </a:r>
              <a:endParaRPr kumimoji="1" lang="zh-CN" altLang="en-US" sz="1333" kern="0" dirty="0">
                <a:solidFill>
                  <a:srgbClr val="1D1D1D"/>
                </a:solidFill>
                <a:cs typeface="+mn-ea"/>
                <a:sym typeface="+mn-lt"/>
              </a:endParaRPr>
            </a:p>
          </p:txBody>
        </p:sp>
      </p:grpSp>
    </p:spTree>
    <p:extLst>
      <p:ext uri="{BB962C8B-B14F-4D97-AF65-F5344CB8AC3E}">
        <p14:creationId xmlns:p14="http://schemas.microsoft.com/office/powerpoint/2010/main" val="121394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Temp">
      <a:majorFont>
        <a:latin typeface="Century Gothic"/>
        <a:ea typeface="微软雅黑"/>
        <a:cs typeface=""/>
      </a:majorFont>
      <a:minorFont>
        <a:latin typeface="Century Gothic"/>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1522</Words>
  <Application>Microsoft Office PowerPoint</Application>
  <PresentationFormat>宽屏</PresentationFormat>
  <Paragraphs>235</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Arial Unicode MS</vt:lpstr>
      <vt:lpstr>宋体</vt:lpstr>
      <vt:lpstr>微软雅黑</vt:lpstr>
      <vt:lpstr>Arial</vt:lpstr>
      <vt:lpstr>Calibri</vt:lpstr>
      <vt:lpstr>Cambria Math</vt:lpstr>
      <vt:lpstr>Century Gothic</vt:lpstr>
      <vt:lpstr>Segoe UI Light</vt:lpstr>
      <vt:lpstr>1_Office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Windows User</cp:lastModifiedBy>
  <cp:revision>151</cp:revision>
  <dcterms:created xsi:type="dcterms:W3CDTF">2015-08-18T02:51:41Z</dcterms:created>
  <dcterms:modified xsi:type="dcterms:W3CDTF">2019-03-08T05:25:51Z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2017-12-21T06:02:49.7362020Z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