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0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5" r:id="rId14"/>
    <p:sldId id="294" r:id="rId15"/>
    <p:sldId id="295" r:id="rId16"/>
    <p:sldId id="303" r:id="rId17"/>
    <p:sldId id="296" r:id="rId18"/>
    <p:sldId id="302" r:id="rId19"/>
    <p:sldId id="297" r:id="rId20"/>
    <p:sldId id="299" r:id="rId21"/>
    <p:sldId id="30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大家好，今天给大家分享下我所了解的正则表达式，讲的不好或者不对的地方还请指正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在</a:t>
            </a:r>
            <a:r>
              <a:rPr lang="zh-CN" altLang="zh-CN">
                <a:sym typeface="+mn-ea"/>
              </a:rPr>
              <a:t>编程的</a:t>
            </a:r>
            <a:r>
              <a:rPr lang="zh-CN" altLang="zh-CN"/>
              <a:t>各个高级语言里面，几乎都支持正则，但是对正则的</a:t>
            </a:r>
            <a:r>
              <a:rPr lang="zh-CN" altLang="zh-CN">
                <a:sym typeface="+mn-ea"/>
              </a:rPr>
              <a:t>使用的</a:t>
            </a:r>
            <a:r>
              <a:rPr lang="zh-CN" altLang="zh-CN"/>
              <a:t>争议也是非常多的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http://git.hnjing.com:10080/jing.information/assets_front/issues/2</a:t>
            </a:r>
            <a:endParaRPr lang="zh-CN" altLang="en-US"/>
          </a:p>
          <a:p>
            <a:r>
              <a:rPr lang="zh-CN" altLang="en-US"/>
              <a:t>https://regex101.com/r/1CMTy3/14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https://regex101.com/r/1CMTy3/17</a:t>
            </a:r>
            <a:endParaRPr lang="zh-CN" altLang="en-US"/>
          </a:p>
          <a:p>
            <a:r>
              <a:rPr lang="zh-CN" altLang="en-US"/>
              <a:t>https://regex101.com/r/1CMTy3/15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https://regex101.com/r/1CMTy3/18</a:t>
            </a:r>
            <a:endParaRPr lang="zh-CN" altLang="en-US"/>
          </a:p>
          <a:p>
            <a:r>
              <a:rPr lang="zh-CN" altLang="en-US"/>
              <a:t>https://regex101.com/r/1CMTy3/19</a:t>
            </a:r>
            <a:endParaRPr lang="zh-CN" altLang="en-US"/>
          </a:p>
          <a:p>
            <a:r>
              <a:rPr lang="zh-CN" altLang="en-US"/>
              <a:t>知识的贫穷限制了你的想象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比如性能问题，代表就是正则里面的回溯</a:t>
            </a:r>
            <a:endParaRPr lang="zh-CN" altLang="zh-CN"/>
          </a:p>
          <a:p>
            <a:r>
              <a:rPr lang="zh-CN" altLang="zh-CN"/>
              <a:t>正是因为各个语言都支持，也就导致了各个语言的正则都所有区别，其中</a:t>
            </a:r>
            <a:r>
              <a:rPr lang="en-US" altLang="zh-CN"/>
              <a:t>lua</a:t>
            </a:r>
            <a:r>
              <a:rPr lang="zh-CN" altLang="en-US"/>
              <a:t>尤为突出</a:t>
            </a:r>
            <a:endParaRPr lang="zh-CN" altLang="en-US"/>
          </a:p>
          <a:p>
            <a:r>
              <a:rPr lang="zh-CN" altLang="en-US"/>
              <a:t>不同版本的正则也就带来了学习成本</a:t>
            </a:r>
            <a:endParaRPr lang="zh-CN" altLang="en-US"/>
          </a:p>
          <a:p>
            <a:r>
              <a:rPr lang="zh-CN" altLang="en-US"/>
              <a:t>在附加上正则本身一些抽象的语法规则，在学习的过程中，有时候会让人觉得难以理解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https://regex101.com/r/1CMTy3/2/</a:t>
            </a:r>
            <a:endParaRPr lang="zh-CN" altLang="en-US"/>
          </a:p>
          <a:p>
            <a:r>
              <a:rPr lang="zh-CN" altLang="en-US"/>
              <a:t>https://regex101.com/r/1CMTy3/3/</a:t>
            </a:r>
            <a:endParaRPr lang="zh-CN" altLang="en-US"/>
          </a:p>
          <a:p>
            <a:r>
              <a:rPr lang="zh-CN" altLang="en-US"/>
              <a:t>尽可能的多的匹配  连续的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个数字、字母、下划线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https://regex101.com/r/1CMTy3/4/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https://regex101.com/r/1CMTy3/9</a:t>
            </a:r>
            <a:r>
              <a:rPr lang="en-US" altLang="zh-CN"/>
              <a:t>/</a:t>
            </a:r>
            <a:endParaRPr lang="zh-CN" altLang="en-US"/>
          </a:p>
          <a:p>
            <a:r>
              <a:rPr lang="zh-CN" altLang="en-US"/>
              <a:t>https://regex101.com/r/1CMTy3/8/</a:t>
            </a:r>
            <a:endParaRPr lang="zh-CN" altLang="en-US"/>
          </a:p>
          <a:p>
            <a:r>
              <a:rPr lang="zh-CN" altLang="en-US"/>
              <a:t>https://regex101.com/r/1CMTy3/11/</a:t>
            </a:r>
            <a:endParaRPr lang="zh-CN" altLang="en-US"/>
          </a:p>
          <a:p>
            <a:r>
              <a:rPr lang="zh-CN" altLang="en-US"/>
              <a:t>https://regex101.com/r/1CMTy3/6/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https://regex101.com/r/1CMTy3/12/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https://regex101.com/r/1CMTy3/13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5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hyperlink" Target="https://regex101.com/r/1CMTy3/13" TargetMode="Externa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93.xml"/><Relationship Id="rId11" Type="http://schemas.openxmlformats.org/officeDocument/2006/relationships/image" Target="../media/image2.png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hyperlink" Target="https://regex101.com/r/1CMTy3/14" TargetMode="External"/><Relationship Id="rId5" Type="http://schemas.openxmlformats.org/officeDocument/2006/relationships/hyperlink" Target="http://git.hnjing.com:10080/jing.information/assets_front/issues/2" TargetMode="Externa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hyperlink" Target="https://regex101.com/r/1CMTy3/15" TargetMode="External"/><Relationship Id="rId5" Type="http://schemas.openxmlformats.org/officeDocument/2006/relationships/hyperlink" Target="https://regex101.com/r/1CMTy3/17" TargetMode="Externa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2.xml"/><Relationship Id="rId7" Type="http://schemas.openxmlformats.org/officeDocument/2006/relationships/hyperlink" Target="https://regex101.com/r/1CMTy3/18" TargetMode="Externa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1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9" Type="http://schemas.openxmlformats.org/officeDocument/2006/relationships/tags" Target="../tags/tag205.xml"/><Relationship Id="rId18" Type="http://schemas.openxmlformats.org/officeDocument/2006/relationships/tags" Target="../tags/tag204.xml"/><Relationship Id="rId17" Type="http://schemas.openxmlformats.org/officeDocument/2006/relationships/tags" Target="../tags/tag203.xml"/><Relationship Id="rId16" Type="http://schemas.openxmlformats.org/officeDocument/2006/relationships/hyperlink" Target="https://regex101.com/r/1CMTy3/3/" TargetMode="External"/><Relationship Id="rId15" Type="http://schemas.openxmlformats.org/officeDocument/2006/relationships/hyperlink" Target="https://regex101.com/r/1CMTy3/2/" TargetMode="Externa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regex101.com/r/1CMTy3/6/" TargetMode="External"/><Relationship Id="rId8" Type="http://schemas.openxmlformats.org/officeDocument/2006/relationships/hyperlink" Target="https://regex101.com/r/1CMTy3/11/" TargetMode="External"/><Relationship Id="rId7" Type="http://schemas.openxmlformats.org/officeDocument/2006/relationships/hyperlink" Target="https://regex101.com/r/1CMTy3/8/" TargetMode="External"/><Relationship Id="rId6" Type="http://schemas.openxmlformats.org/officeDocument/2006/relationships/hyperlink" Target="https://regex101.com/r/1CMTy3/9" TargetMode="Externa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6.xm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hyperlink" Target="https://regex101.com/r/1CMTy3/12/" TargetMode="Externa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/abcd(?&lt;=1234)/.test('abcd1234')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语法：(?&lt;!\d)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某个位置的左边不满足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/abcd(?&lt;!1234)/.test('abcd1234')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/(?&lt;!abcd)1234/.test('abcd1234')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后序否定断言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SzPct val="100000"/>
              <a:buNone/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action="ppaction://hlinkfile"/>
              </a:rPr>
              <a:t>IOS中不支持-、T的日期字符串实例化Date对象（2010-10-10T01:02:03.000+08）</a:t>
            </a:r>
            <a:endParaRPr lang="en-US" altLang="zh-CN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5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例1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0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0" y="-4608"/>
            <a:ext cx="12192000" cy="436007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7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61365" y="2129790"/>
            <a:ext cx="11246485" cy="38741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761064" y="1239390"/>
            <a:ext cx="10973401" cy="683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网关原先支持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_v1转化为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/v1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，后面需要支持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-v1/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b_c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-v1转换为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/a-b-c/v1/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/a_b_c/v1/</a:t>
            </a:r>
            <a:endParaRPr altLang="zh-CN" sz="1800" spc="5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457200" y="608400"/>
            <a:ext cx="11277600" cy="63115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3200" b="1" i="0" kern="1200" cap="none" spc="300" normalizeH="0" noProof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例2</a:t>
            </a:r>
            <a:endParaRPr kumimoji="0" lang="zh-CN" altLang="en-US" sz="3200" b="1" i="0" kern="1200" cap="none" spc="300" normalizeH="0" noProof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761526" y="2590825"/>
            <a:ext cx="6396584" cy="2382504"/>
          </a:xfrm>
          <a:prstGeom prst="rect">
            <a:avLst/>
          </a:prstGeom>
        </p:spPr>
      </p:pic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5436396" y="2881639"/>
            <a:ext cx="6396584" cy="109382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上传格式错误验证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演示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例3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金钱格式化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'1234'.replace(/xx/, '-')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5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输入验证，必须包含字母、数字、特殊字符</a:t>
            </a:r>
            <a:endParaRPr lang="zh-CN" altLang="en-US" sz="24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hlinkClick r:id="rId6" action="ppaction://hlinkfile"/>
            </a:endParaRPr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rgbClr val="FD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>
                <a:solidFill>
                  <a:srgbClr val="A99002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endParaRPr lang="zh-CN" altLang="en-US" sz="3600" b="1">
              <a:solidFill>
                <a:srgbClr val="A9900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图形 16"/>
          <p:cNvSpPr/>
          <p:nvPr>
            <p:custDataLst>
              <p:tags r:id="rId11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rgbClr val="FDE45A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扩展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任意多边形 3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93955" y="1323220"/>
            <a:ext cx="815283" cy="639829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3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0018006" y="4879628"/>
            <a:ext cx="859084" cy="67420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649047" y="2451393"/>
            <a:ext cx="8893907" cy="195521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判断非质（素）数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000" b="1" i="0" kern="1200" cap="none" spc="2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3x + 3y + 3z = 4 自然数有解</a:t>
            </a:r>
            <a:endParaRPr kumimoji="0" lang="zh-CN" altLang="en-US" sz="2000" b="1" i="0" kern="1200" cap="none" spc="200" normalizeH="0" noProof="0">
              <a:ln>
                <a:noFill/>
              </a:ln>
              <a:solidFill>
                <a:srgbClr val="262626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233805" y="239649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7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2875230" y="1515265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869143" y="2042004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869143" y="1365483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性能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2875230" y="3063703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D9EC7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869143" y="3533745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各个语言都所区别，lua尤为突出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869143" y="2913739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C3E129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语言差异</a:t>
            </a:r>
            <a:endParaRPr lang="zh-CN" altLang="en-US" sz="2000" b="1" spc="300">
              <a:solidFill>
                <a:srgbClr val="C3E129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2875230" y="4722870"/>
            <a:ext cx="776858" cy="776857"/>
          </a:xfrm>
          <a:prstGeom prst="roundRect">
            <a:avLst>
              <a:gd name="adj" fmla="val 9711"/>
            </a:avLst>
          </a:prstGeom>
          <a:noFill/>
          <a:ln w="88900" cap="flat">
            <a:solidFill>
              <a:srgbClr val="FDE4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869143" y="5193243"/>
            <a:ext cx="5819163" cy="87164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语法规则难以理解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匹配过程抽象</a:t>
            </a:r>
            <a:endParaRPr lang="zh-CN" altLang="en-US" sz="1600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3869143" y="4572534"/>
            <a:ext cx="5819163" cy="55141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300">
                <a:solidFill>
                  <a:srgbClr val="FCD60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学习成本高</a:t>
            </a:r>
            <a:endParaRPr lang="zh-CN" altLang="en-US" sz="2000" b="1" spc="300">
              <a:solidFill>
                <a:srgbClr val="FCD605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0" name="标题 19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>
                <a:solidFill>
                  <a:srgbClr val="A99002"/>
                </a:solidFill>
                <a:latin typeface="微软雅黑" panose="020B0503020204020204" charset="-122"/>
              </a:rPr>
              <a:t>缺点</a:t>
            </a:r>
            <a:endParaRPr lang="zh-CN" altLang="en-US" sz="24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1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rgbClr val="BFBFB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FEF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10140156" y="383059"/>
            <a:ext cx="1871985" cy="1488604"/>
            <a:chOff x="10203656" y="383059"/>
            <a:chExt cx="1871985" cy="1488604"/>
          </a:xfrm>
        </p:grpSpPr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>
              <p:custDataLst>
                <p:tags r:id="rId8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2"/>
            </p:cNvCxnSpPr>
            <p:nvPr>
              <p:custDataLst>
                <p:tags r:id="rId9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 rot="10800000">
            <a:off x="175574" y="5093380"/>
            <a:ext cx="1871985" cy="1488604"/>
            <a:chOff x="10203656" y="383059"/>
            <a:chExt cx="1871985" cy="1488604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880999" y="383059"/>
              <a:ext cx="194642" cy="194642"/>
            </a:xfrm>
            <a:prstGeom prst="rect">
              <a:avLst/>
            </a:prstGeom>
            <a:solidFill>
              <a:srgbClr val="FEE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1"/>
            </p:cNvCxnSpPr>
            <p:nvPr>
              <p:custDataLst>
                <p:tags r:id="rId12"/>
              </p:custDataLst>
            </p:nvPr>
          </p:nvCxnSpPr>
          <p:spPr>
            <a:xfrm flipH="1">
              <a:off x="10203656" y="480380"/>
              <a:ext cx="1677343" cy="633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</p:cNvCxnSpPr>
            <p:nvPr>
              <p:custDataLst>
                <p:tags r:id="rId13"/>
              </p:custDataLst>
            </p:nvPr>
          </p:nvCxnSpPr>
          <p:spPr>
            <a:xfrm>
              <a:off x="11978320" y="577701"/>
              <a:ext cx="8893" cy="1293962"/>
            </a:xfrm>
            <a:prstGeom prst="line">
              <a:avLst/>
            </a:prstGeom>
            <a:ln>
              <a:solidFill>
                <a:srgbClr val="FEEF9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1424182" y="2247630"/>
            <a:ext cx="9343629" cy="284551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5" action="ppaction://hlinkfile"/>
              </a:rPr>
              <a:t>/\w+\d{3}/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5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6" action="ppaction://hlinkfile"/>
              </a:rPr>
              <a:t>/\w+?\d{3}/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6" action="ppaction://hlinkfile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lua：%w+%d{3}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java: \w+\d{3}</a:t>
            </a:r>
            <a:endParaRPr lang="en-US" altLang="zh-CN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>
              <a:lnSpc>
                <a:spcPct val="17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6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当你使用正则解决一个问题的时候，你就需要解决两个问题</a:t>
            </a:r>
            <a:endParaRPr lang="zh-CN" altLang="en-US" sz="16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>
            <a:off x="5742382" y="2710262"/>
            <a:ext cx="707235" cy="0"/>
          </a:xfrm>
          <a:prstGeom prst="line">
            <a:avLst/>
          </a:prstGeom>
          <a:ln>
            <a:solidFill>
              <a:srgbClr val="FEEF9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1424183" y="1368530"/>
            <a:ext cx="9343629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algn="ctr">
              <a:defRPr sz="3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>
                <a:solidFill>
                  <a:srgbClr val="A99002"/>
                </a:solidFill>
                <a:latin typeface="微软雅黑" panose="020B0503020204020204" charset="-122"/>
              </a:rPr>
              <a:t>举例</a:t>
            </a:r>
            <a:endParaRPr lang="zh-CN" altLang="en-US" sz="3200">
              <a:solidFill>
                <a:srgbClr val="A99002"/>
              </a:solidFill>
              <a:latin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4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452755" y="0"/>
            <a:ext cx="11285855" cy="6858000"/>
          </a:xfrm>
          <a:custGeom>
            <a:avLst/>
            <a:gdLst>
              <a:gd name="connsiteX0" fmla="*/ 1177631 w 11176384"/>
              <a:gd name="connsiteY0" fmla="*/ 0 h 6858000"/>
              <a:gd name="connsiteX1" fmla="*/ 9998753 w 11176384"/>
              <a:gd name="connsiteY1" fmla="*/ 0 h 6858000"/>
              <a:gd name="connsiteX2" fmla="*/ 10066208 w 11176384"/>
              <a:gd name="connsiteY2" fmla="*/ 85838 h 6858000"/>
              <a:gd name="connsiteX3" fmla="*/ 11176384 w 11176384"/>
              <a:gd name="connsiteY3" fmla="*/ 3429342 h 6858000"/>
              <a:gd name="connsiteX4" fmla="*/ 10066208 w 11176384"/>
              <a:gd name="connsiteY4" fmla="*/ 6772847 h 6858000"/>
              <a:gd name="connsiteX5" fmla="*/ 9999291 w 11176384"/>
              <a:gd name="connsiteY5" fmla="*/ 6858000 h 6858000"/>
              <a:gd name="connsiteX6" fmla="*/ 1177094 w 11176384"/>
              <a:gd name="connsiteY6" fmla="*/ 6858000 h 6858000"/>
              <a:gd name="connsiteX7" fmla="*/ 1110176 w 11176384"/>
              <a:gd name="connsiteY7" fmla="*/ 6772847 h 6858000"/>
              <a:gd name="connsiteX8" fmla="*/ 0 w 11176384"/>
              <a:gd name="connsiteY8" fmla="*/ 3429342 h 6858000"/>
              <a:gd name="connsiteX9" fmla="*/ 1110176 w 11176384"/>
              <a:gd name="connsiteY9" fmla="*/ 858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6384" h="6858000">
                <a:moveTo>
                  <a:pt x="1177631" y="0"/>
                </a:moveTo>
                <a:lnTo>
                  <a:pt x="9998753" y="0"/>
                </a:lnTo>
                <a:lnTo>
                  <a:pt x="10066208" y="85838"/>
                </a:lnTo>
                <a:cubicBezTo>
                  <a:pt x="10763470" y="1018187"/>
                  <a:pt x="11176384" y="2175544"/>
                  <a:pt x="11176384" y="3429342"/>
                </a:cubicBezTo>
                <a:cubicBezTo>
                  <a:pt x="11176384" y="4683141"/>
                  <a:pt x="10763470" y="5840498"/>
                  <a:pt x="10066208" y="6772847"/>
                </a:cubicBezTo>
                <a:lnTo>
                  <a:pt x="9999291" y="6858000"/>
                </a:lnTo>
                <a:lnTo>
                  <a:pt x="1177094" y="6858000"/>
                </a:lnTo>
                <a:lnTo>
                  <a:pt x="1110176" y="6772847"/>
                </a:lnTo>
                <a:cubicBezTo>
                  <a:pt x="412915" y="5840498"/>
                  <a:pt x="0" y="4683141"/>
                  <a:pt x="0" y="3429342"/>
                </a:cubicBezTo>
                <a:cubicBezTo>
                  <a:pt x="0" y="2175544"/>
                  <a:pt x="412915" y="1018187"/>
                  <a:pt x="1110176" y="85838"/>
                </a:cubicBezTo>
                <a:close/>
              </a:path>
            </a:pathLst>
          </a:custGeom>
          <a:solidFill>
            <a:srgbClr val="FEF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>
            <p:custDataLst>
              <p:tags r:id="rId5"/>
            </p:custDataLst>
          </p:nvPr>
        </p:nvSpPr>
        <p:spPr>
          <a:xfrm>
            <a:off x="844550" y="0"/>
            <a:ext cx="10393045" cy="6858000"/>
          </a:xfrm>
          <a:custGeom>
            <a:avLst/>
            <a:gdLst>
              <a:gd name="connsiteX0" fmla="*/ 1422330 w 9689802"/>
              <a:gd name="connsiteY0" fmla="*/ 0 h 6858000"/>
              <a:gd name="connsiteX1" fmla="*/ 8267473 w 9689802"/>
              <a:gd name="connsiteY1" fmla="*/ 0 h 6858000"/>
              <a:gd name="connsiteX2" fmla="*/ 8270763 w 9689802"/>
              <a:gd name="connsiteY2" fmla="*/ 3138 h 6858000"/>
              <a:gd name="connsiteX3" fmla="*/ 9689802 w 9689802"/>
              <a:gd name="connsiteY3" fmla="*/ 3429000 h 6858000"/>
              <a:gd name="connsiteX4" fmla="*/ 8270763 w 9689802"/>
              <a:gd name="connsiteY4" fmla="*/ 6854863 h 6858000"/>
              <a:gd name="connsiteX5" fmla="*/ 8267472 w 9689802"/>
              <a:gd name="connsiteY5" fmla="*/ 6858000 h 6858000"/>
              <a:gd name="connsiteX6" fmla="*/ 1422330 w 9689802"/>
              <a:gd name="connsiteY6" fmla="*/ 6858000 h 6858000"/>
              <a:gd name="connsiteX7" fmla="*/ 1419039 w 9689802"/>
              <a:gd name="connsiteY7" fmla="*/ 6854863 h 6858000"/>
              <a:gd name="connsiteX8" fmla="*/ 0 w 9689802"/>
              <a:gd name="connsiteY8" fmla="*/ 3429000 h 6858000"/>
              <a:gd name="connsiteX9" fmla="*/ 1419039 w 9689802"/>
              <a:gd name="connsiteY9" fmla="*/ 3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9802" h="6858000">
                <a:moveTo>
                  <a:pt x="1422330" y="0"/>
                </a:moveTo>
                <a:lnTo>
                  <a:pt x="8267473" y="0"/>
                </a:lnTo>
                <a:lnTo>
                  <a:pt x="8270763" y="3138"/>
                </a:lnTo>
                <a:cubicBezTo>
                  <a:pt x="9147518" y="879892"/>
                  <a:pt x="9689802" y="2091118"/>
                  <a:pt x="9689802" y="3429000"/>
                </a:cubicBezTo>
                <a:cubicBezTo>
                  <a:pt x="9689802" y="4766883"/>
                  <a:pt x="9147518" y="5978108"/>
                  <a:pt x="8270763" y="6854863"/>
                </a:cubicBezTo>
                <a:lnTo>
                  <a:pt x="8267472" y="6858000"/>
                </a:lnTo>
                <a:lnTo>
                  <a:pt x="1422330" y="6858000"/>
                </a:lnTo>
                <a:lnTo>
                  <a:pt x="1419039" y="6854863"/>
                </a:lnTo>
                <a:cubicBezTo>
                  <a:pt x="542284" y="5978108"/>
                  <a:pt x="0" y="4766883"/>
                  <a:pt x="0" y="3429000"/>
                </a:cubicBezTo>
                <a:cubicBezTo>
                  <a:pt x="0" y="2091118"/>
                  <a:pt x="542284" y="879892"/>
                  <a:pt x="1419039" y="3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447925" y="921497"/>
            <a:ext cx="7185660" cy="68094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300">
                <a:solidFill>
                  <a:srgbClr val="A99002"/>
                </a:solidFill>
              </a:rPr>
              <a:t>优点</a:t>
            </a:r>
            <a:endParaRPr lang="zh-CN" altLang="en-US" sz="3200" spc="300">
              <a:solidFill>
                <a:srgbClr val="A99002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880235" y="2016124"/>
            <a:ext cx="8324215" cy="3583400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 lnSpcReduction="20000"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批量处理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简洁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表单验证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兼容多种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场景</a:t>
            </a:r>
            <a:endParaRPr lang="en-US" altLang="zh-CN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日期格式化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存在即为合理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扬长避短</a:t>
            </a:r>
            <a:endParaRPr lang="zh-CN" altLang="en-US" sz="1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5405750" y="1706468"/>
            <a:ext cx="1270010" cy="2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元字符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 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 空白符 如:\t\n\r \f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 [a-zA-Z0-9_]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\b 单词的开始和结束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^ 字符串的开始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$ 字符串的结束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反义字符：\W \S \D 以上选项取反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语法(\d)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命名分组 (?&lt;name&gt;\d)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6" action="ppaction://hlinkfile"/>
              </a:rPr>
              <a:t>分组非捕获 (?:\d)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6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后向引用 \1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7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8" action="ppaction://hlinkfile"/>
              </a:rPr>
              <a:t>()和[]的区别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8" action="ppaction://hlinkfile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匹配2010/1/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hlinkClick r:id="rId9" action="ppaction://hlinkfile"/>
              </a:rPr>
              <a:t>2的年月日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  <a:hlinkClick r:id="rId9" action="ppaction://hlinkfile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5602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94829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断言/零宽断言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前序否定环视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后续肯定环视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后续否定环视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以/abcd1234/.test('abcd1234')为例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环视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903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语法：(?=\d)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7" action="ppaction://hlinkfile"/>
              </a:rPr>
              <a:t>/abcd(?=1234)/.test('abcd1234')</a:t>
            </a: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/(?=abcd)1234/.test('abcd1234')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前序肯定断言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3156973"/>
            <a:ext cx="12192000" cy="3701027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6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1559268"/>
            <a:ext cx="11277600" cy="40853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763200" y="1865268"/>
            <a:ext cx="10665600" cy="347331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语法：(?!\d)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zh-CN" altLang="en-US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某个位置的右边不满足</a:t>
            </a:r>
            <a:r>
              <a:rPr lang="zh-CN" altLang="en-US" sz="2400" spc="100" noProof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endParaRPr kumimoji="0" lang="zh-CN" altLang="en-US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/abcd(?!1234)/.test('abcd1234')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/(?!abcd)1234/.test('abcd1234') 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rgbClr val="595959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rgbClr val="595959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FDE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A9900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前序否定断言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A99002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938_2*l_h_i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938_2*l_h_f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938_2*l_h_a*1_1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938_2*l_h_i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938_2*l_h_f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938_2*l_h_a*1_2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938_2*l_h_i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938_2*l_h_f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938_2*l_h_a*1_3_1"/>
  <p:tag name="KSO_WM_TEMPLATE_CATEGORY" val="diagram"/>
  <p:tag name="KSO_WM_TEMPLATE_INDEX" val="2016893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2"/>
  <p:tag name="KSO_WM_UNIT_ID" val="diagram20168938_2*a*2"/>
  <p:tag name="KSO_WM_TEMPLATE_CATEGORY" val="diagram"/>
  <p:tag name="KSO_WM_TEMPLATE_INDEX" val="2016893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SLIDE_ID" val="diagram20168938_2"/>
  <p:tag name="KSO_WM_TEMPLATE_SUBCATEGORY" val="0"/>
  <p:tag name="KSO_WM_SLIDE_TYPE" val="text"/>
  <p:tag name="KSO_WM_SLIDE_SUBTYPE" val="diag"/>
  <p:tag name="KSO_WM_SLIDE_ITEM_CNT" val="3"/>
  <p:tag name="KSO_WM_SLIDE_INDEX" val="2"/>
  <p:tag name="KSO_WM_SLIDE_SIZE" val="570.417*373.727"/>
  <p:tag name="KSO_WM_SLIDE_POSITION" val="194.791*131.373"/>
  <p:tag name="KSO_WM_TAG_VERSION" val="1.0"/>
  <p:tag name="KSO_WM_BEAUTIFY_FLAG" val="#wm#"/>
  <p:tag name="KSO_WM_TEMPLATE_CATEGORY" val="diagram"/>
  <p:tag name="KSO_WM_TEMPLATE_INDEX" val="20168938"/>
  <p:tag name="KSO_WM_SLIDE_LAYOUT" val="a_l"/>
  <p:tag name="KSO_WM_SLIDE_LAYOUT_CNT" val="1_1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TEMPLATE_MASTER_TYPE" val="1"/>
  <p:tag name="KSO_WM_TEMPLATE_COLOR_TYPE" val="1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fdea5a3ac527a1896e"/>
  <p:tag name="KSO_WM_TEMPLATE_ASSEMBLE_GROUPID" val="5ef53ffdea5a3ac527a1896e"/>
  <p:tag name="KSO_WM_SLIDE_CAN_ADD_NAVIGATION" val="1"/>
  <p:tag name="KSO_WM_DIAGRAM_GROUP_CODE" val="l1-1"/>
  <p:tag name="KSO_WM_SLIDE_DIAGTYPE" val="l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0_1*i*4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0_1*i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190_1*i*7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190_1*i*8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190_1*i*9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190_1*i*10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0_1*i*2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5190_1*i*1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0_1*i*3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0_1*i*5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0_1*f*1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357"/>
  <p:tag name="KSO_WM_UNIT_TEXT_FILL_FORE_SCHEMECOLOR_INDEX_BRIGHTNESS" val="0.2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5190_1*i*6"/>
  <p:tag name="KSO_WM_TEMPLATE_CATEGORY" val="diagram"/>
  <p:tag name="KSO_WM_TEMPLATE_INDEX" val="20205190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0_1*a*1"/>
  <p:tag name="KSO_WM_TEMPLATE_CATEGORY" val="diagram"/>
  <p:tag name="KSO_WM_TEMPLATE_INDEX" val="20205190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diagram20205190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2*488"/>
  <p:tag name="KSO_WM_SLIDE_POSITION" val="13*30"/>
  <p:tag name="KSO_WM_TAG_VERSION" val="1.0"/>
  <p:tag name="KSO_WM_BEAUTIFY_FLAG" val="#wm#"/>
  <p:tag name="KSO_WM_TEMPLATE_CATEGORY" val="diagram"/>
  <p:tag name="KSO_WM_TEMPLATE_INDEX" val="20205190"/>
  <p:tag name="KSO_WM_SLIDE_LAYOUT" val="a_b_f"/>
  <p:tag name="KSO_WM_SLIDE_LAYOUT_CNT" val="1_1_1"/>
  <p:tag name="KSO_WM_SLIDE_BK_DARK_LIGHT" val="2"/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4_1*i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4_1*i*2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4_1*a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212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4_1*f*1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4_1*i*3"/>
  <p:tag name="KSO_WM_TEMPLATE_CATEGORY" val="diagram"/>
  <p:tag name="KSO_WM_TEMPLATE_INDEX" val="20203674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SLIDE_ID" val="diagram2020367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674"/>
  <p:tag name="KSO_WM_SLIDE_LAYOUT" val="a_f"/>
  <p:tag name="KSO_WM_SLIDE_LAYOUT_CNT" val="1_1"/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32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35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0:43&quot;,&quot;maxSize&quot;:{&quot;size1&quot;:22.600000000000001},&quot;minSize&quot;:{&quot;size1&quot;:22.600000000000001},&quot;normalSize&quot;:{&quot;size1&quot;:22.600000000000001},&quot;subLayout&quot;:[{&quot;id&quot;:&quot;2020-07-01T17:00:43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0:43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41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44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08&quot;,&quot;maxSize&quot;:{&quot;size1&quot;:22.600000000000001},&quot;minSize&quot;:{&quot;size1&quot;:22.600000000000001},&quot;normalSize&quot;:{&quot;size1&quot;:22.600000000000001},&quot;subLayout&quot;:[{&quot;id&quot;:&quot;2020-07-01T17:01:08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08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53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35&quot;,&quot;maxSize&quot;:{&quot;size1&quot;:22.600000000000001},&quot;minSize&quot;:{&quot;size1&quot;:22.600000000000001},&quot;normalSize&quot;:{&quot;size1&quot;:22.600000000000001},&quot;subLayout&quot;:[{&quot;id&quot;:&quot;2020-07-01T17:01:35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35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59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62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01:47&quot;,&quot;maxSize&quot;:{&quot;size1&quot;:22.600000000000001},&quot;minSize&quot;:{&quot;size1&quot;:22.600000000000001},&quot;normalSize&quot;:{&quot;size1&quot;:22.600000000000001},&quot;subLayout&quot;:[{&quot;id&quot;:&quot;2020-07-01T17:01:47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01:47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268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271.xml><?xml version="1.0" encoding="utf-8"?>
<p:tagLst xmlns:p="http://schemas.openxmlformats.org/presentationml/2006/main"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BEAUTIFY_FLAG" val="#wm#"/>
  <p:tag name="KSO_WM_TEMPLATE_CATEGORY" val="diagram"/>
  <p:tag name="KSO_WM_TEMPLATE_INDEX" val="20202305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1T17:44:12&quot;,&quot;maxSize&quot;:{&quot;size1&quot;:22.600000000000001},&quot;minSize&quot;:{&quot;size1&quot;:22.600000000000001},&quot;normalSize&quot;:{&quot;size1&quot;:22.600000000000001},&quot;subLayout&quot;:[{&quot;id&quot;:&quot;2020-07-01T17:44:12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7-01T17:44:12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  <p:tag name="KSO_WM_SLIDE_BK_DARK_LIGHT" val="2"/>
  <p:tag name="KSO_WM_SLIDE_BACKGROUND_TYPE" val="topBottom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6_1*i*4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9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我们拥有金山办公软件30年的技术积累……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6_1*f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06_1*a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DEFAULT_FONT" val="32;36;4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MARTLAYOUT_COMPRESS_INFO" val="{&#10;    &quot;id&quot;: &quot;2020-07-01T17:10:02&quot;,&#10;    &quot;max&quot;: 0.35047175309789225,&#10;    &quot;topChanged&quot;: 0&#10;}&#10;"/>
  <p:tag name="KSO_WM_UNIT_LAST_MAX_FONTSIZE" val="720"/>
</p:tagLst>
</file>

<file path=ppt/tags/tag291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292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293.xml><?xml version="1.0" encoding="utf-8"?>
<p:tagLst xmlns:p="http://schemas.openxmlformats.org/presentationml/2006/main">
  <p:tag name="KSO_WM_SLIDE_ID" val="diagram20202306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2306"/>
  <p:tag name="KSO_WM_SLIDE_LAYOUT" val="a_d_f_i"/>
  <p:tag name="KSO_WM_SLIDE_LAYOUT_CNT" val="1_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01T17:10:02&quot;,&quot;maxSize&quot;:{&quot;size1&quot;:22.399999999999999},&quot;minSize&quot;:{&quot;size1&quot;:22.399999999999999},&quot;normalSize&quot;:{&quot;size1&quot;:22.399999999999999},&quot;subLayout&quot;:[{&quot;id&quot;:&quot;2020-07-01T17:10:02&quot;,&quot;margin&quot;:{&quot;bottom&quot;:0.82400000095367432,&quot;left&quot;:1.690000057220459,&quot;right&quot;:1.690000057220459,&quot;top&quot;:1.690000057220459},&quot;type&quot;:0,&quot;verticalAlign&quot;:1},{&quot;id&quot;:&quot;2020-07-01T17:10:02&quot;,&quot;maxSize&quot;:{&quot;size1&quot;:81.599999999999994},&quot;minSize&quot;:{&quot;size1&quot;:45.600000000000001},&quot;normalSize&quot;:{&quot;size1&quot;:75.700000000000003},&quot;subLayout&quot;:[{&quot;backgroundInfo&quot;:[{&quot;bottom&quot;:0.3001876,&quot;bottomAbs&quot;:false,&quot;left&quot;:0,&quot;leftAbs&quot;:false,&quot;right&quot;:0,&quot;rightAbs&quot;:false,&quot;top&quot;:-4.2800000000000002,&quot;topAbs&quot;:true,&quot;type&quot;:&quot;topBottom&quot;}],&quot;horizontalAlign&quot;:1,&quot;id&quot;:&quot;2020-07-01T17:10:02&quot;,&quot;margin&quot;:{&quot;bottom&quot;:0.39399999380111694,&quot;left&quot;:1.690000057220459,&quot;right&quot;:1.690000057220459,&quot;top&quot;:0.026000002399086952},&quot;type&quot;:0,&quot;verticalAlign&quot;:1},{&quot;horizontalAlign&quot;:0,&quot;id&quot;:&quot;2020-07-01T17:10:02&quot;,&quot;margin&quot;:{&quot;bottom&quot;:1.690000057220459,&quot;left&quot;:1.690000057220459,&quot;right&quot;:1.690000057220459,&quot;top&quot;:0.026000002399086952},&quot;type&quot;:0,&quot;verticalAlign&quot;:0}],&quot;type&quot;:0}],&quot;type&quot;:0}"/>
  <p:tag name="KSO_WM_SLIDE_CAN_ADD_NAVIGATION" val="1"/>
  <p:tag name="KSO_WM_SLIDE_BACKGROUND" val="[&quot;general&quot;,&quot;frame&quot;,&quot;topBottom&quot;]"/>
  <p:tag name="KSO_WM_SLIDE_RATIO" val="1.777778"/>
  <p:tag name="KSO_WM_SLIDE_BK_DARK_LIGHT" val="2"/>
  <p:tag name="KSO_WM_SLIDE_BACKGROUND_TYPE" val="topBottom"/>
</p:tagLst>
</file>

<file path=ppt/tags/tag2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918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K_DARK_LIGHT" val="2"/>
  <p:tag name="KSO_WM_SLIDE_BACKGROUND_TYPE" val="general"/>
</p:tagLst>
</file>

<file path=ppt/tags/tag3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3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634_1*i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634_1*i*2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PRESET_TEXT" val="世界上一成不变的东西，&#13;只有“任何事物都是在不断变化的”这条真理。&#13; &#13;                                             —— 斯里兰卡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634_1*f*1"/>
  <p:tag name="KSO_WM_TEMPLATE_CATEGORY" val="diagram"/>
  <p:tag name="KSO_WM_TEMPLATE_INDEX" val="20200634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SLIDE_ID" val="diagram20200634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756*331"/>
  <p:tag name="KSO_WM_SLIDE_POSITION" val="101*104"/>
  <p:tag name="KSO_WM_TAG_VERSION" val="1.0"/>
  <p:tag name="KSO_WM_BEAUTIFY_FLAG" val="#wm#"/>
  <p:tag name="KSO_WM_TEMPLATE_CATEGORY" val="diagram"/>
  <p:tag name="KSO_WM_TEMPLATE_INDEX" val="20200634"/>
  <p:tag name="KSO_WM_SLIDE_LAYOUT" val="f"/>
  <p:tag name="KSO_WM_SLIDE_LAYOUT_CNT" val="1"/>
  <p:tag name="KSO_WM_TEMPLATE_MASTER_TYPE" val="0"/>
  <p:tag name="KSO_WM_TEMPLATE_COLOR_TYPE" val="1"/>
  <p:tag name="KSO_WM_SLIDE_BK_DARK_LIGHT" val="2"/>
  <p:tag name="KSO_WM_SLIDE_BACKGROUND_TYPE" val="general"/>
</p:tagLst>
</file>

<file path=ppt/tags/tag3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微软雅黑 Light</vt:lpstr>
      <vt:lpstr>Segoe UI</vt:lpstr>
      <vt:lpstr>Arial Unicode MS</vt:lpstr>
      <vt:lpstr>Calibri</vt:lpstr>
      <vt:lpstr>Mongolian Baiti</vt:lpstr>
      <vt:lpstr>2_Office 主题​​</vt:lpstr>
      <vt:lpstr>正则表达式</vt:lpstr>
      <vt:lpstr>PowerPoint 演示文稿</vt:lpstr>
      <vt:lpstr>PowerPoint 演示文稿</vt:lpstr>
      <vt:lpstr>PowerPoint 演示文稿</vt:lpstr>
      <vt:lpstr>元字符</vt:lpstr>
      <vt:lpstr>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</vt:lpstr>
      <vt:lpstr>PowerPoint 演示文稿</vt:lpstr>
      <vt:lpstr>PowerPoint 演示文稿</vt:lpstr>
      <vt:lpstr>PowerPoint 演示文稿</vt:lpstr>
      <vt:lpstr>PowerPoint 演示文稿</vt:lpstr>
      <vt:lpstr>扩展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26</cp:revision>
  <dcterms:created xsi:type="dcterms:W3CDTF">2020-06-30T01:42:00Z</dcterms:created>
  <dcterms:modified xsi:type="dcterms:W3CDTF">2020-07-14T02:42:04Z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