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tags/tag104.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Override PartName="/ppt/tags/tag96.xml" ContentType="application/vnd.openxmlformats-officedocument.presentationml.tags+xml"/>
  <Override PartName="/ppt/tags/tag100.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gs/tag85.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92.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09.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ags/tag105.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Default Extension="vml" ContentType="application/vnd.openxmlformats-officedocument.vmlDrawing"/>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tags/tag108.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tags/tag106.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tags/tag98.xml" ContentType="application/vnd.openxmlformats-officedocument.presentationml.tags+xml"/>
  <Override PartName="/ppt/tags/tag102.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slides/slide24.xml" ContentType="application/vnd.openxmlformats-officedocument.presentationml.slide+xml"/>
  <Override PartName="/ppt/slideLayouts/slideLayout16.xml" ContentType="application/vnd.openxmlformats-officedocument.presentationml.slideLayout+xml"/>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Default Extension="jpeg" ContentType="image/jpeg"/>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8"/>
  </p:notesMasterIdLst>
  <p:sldIdLst>
    <p:sldId id="259"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6" r:id="rId20"/>
    <p:sldId id="279" r:id="rId21"/>
    <p:sldId id="281" r:id="rId22"/>
    <p:sldId id="280" r:id="rId23"/>
    <p:sldId id="282" r:id="rId24"/>
    <p:sldId id="283" r:id="rId25"/>
    <p:sldId id="284" r:id="rId26"/>
    <p:sldId id="28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36" autoAdjust="0"/>
    <p:restoredTop sz="94660"/>
  </p:normalViewPr>
  <p:slideViewPr>
    <p:cSldViewPr snapToGrid="0">
      <p:cViewPr varScale="1">
        <p:scale>
          <a:sx n="89" d="100"/>
          <a:sy n="89" d="100"/>
        </p:scale>
        <p:origin x="-13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1.perl</a:t>
            </a:r>
            <a:r>
              <a:rPr lang="zh-CN" altLang="en-US" dirty="0" smtClean="0"/>
              <a:t>编程的特点，优势</a:t>
            </a:r>
          </a:p>
          <a:p>
            <a:r>
              <a:rPr lang="en-US" altLang="zh-CN" dirty="0" smtClean="0"/>
              <a:t>2.perl</a:t>
            </a:r>
            <a:r>
              <a:rPr lang="zh-CN" altLang="en-US" dirty="0" smtClean="0"/>
              <a:t>语言的的关键字</a:t>
            </a:r>
          </a:p>
          <a:p>
            <a:r>
              <a:rPr lang="en-US" altLang="zh-CN" dirty="0" smtClean="0"/>
              <a:t>3.</a:t>
            </a:r>
            <a:r>
              <a:rPr lang="zh-CN" altLang="en-US" dirty="0" smtClean="0"/>
              <a:t>顺序执行、循环和分支</a:t>
            </a:r>
          </a:p>
          <a:p>
            <a:r>
              <a:rPr lang="en-US" altLang="zh-CN" dirty="0" smtClean="0"/>
              <a:t>4.</a:t>
            </a:r>
            <a:r>
              <a:rPr lang="zh-CN" altLang="en-US" dirty="0" smtClean="0"/>
              <a:t>常用的数据结构，变量、数组、哈希、嵌套（重点）</a:t>
            </a:r>
          </a:p>
          <a:p>
            <a:r>
              <a:rPr lang="en-US" altLang="zh-CN" dirty="0" smtClean="0"/>
              <a:t>5.</a:t>
            </a:r>
            <a:r>
              <a:rPr lang="zh-CN" altLang="en-US" dirty="0" smtClean="0"/>
              <a:t>文件读写、句柄</a:t>
            </a:r>
          </a:p>
          <a:p>
            <a:r>
              <a:rPr lang="en-US" altLang="zh-CN" dirty="0" smtClean="0"/>
              <a:t>6.</a:t>
            </a:r>
            <a:r>
              <a:rPr lang="zh-CN" altLang="en-US" dirty="0" smtClean="0"/>
              <a:t>模式匹配（简要）</a:t>
            </a:r>
          </a:p>
          <a:p>
            <a:r>
              <a:rPr lang="en-US" altLang="zh-CN" dirty="0" smtClean="0"/>
              <a:t>7.</a:t>
            </a:r>
            <a:r>
              <a:rPr lang="zh-CN" altLang="en-US" dirty="0" smtClean="0"/>
              <a:t>函数（简要）</a:t>
            </a:r>
          </a:p>
          <a:p>
            <a:r>
              <a:rPr lang="en-US" altLang="zh-CN" dirty="0" smtClean="0"/>
              <a:t>8.</a:t>
            </a:r>
            <a:r>
              <a:rPr lang="zh-CN" altLang="en-US" dirty="0" smtClean="0"/>
              <a:t>模块（重点）</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 Type="http://schemas.openxmlformats.org/officeDocument/2006/relationships/tags" Target="../tags/tag8.xml"/><Relationship Id="rId16" Type="http://schemas.openxmlformats.org/officeDocument/2006/relationships/tags" Target="../tags/tag2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19" Type="http://schemas.openxmlformats.org/officeDocument/2006/relationships/slideMaster" Target="../slideMasters/slideMaster2.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slideMaster" Target="../slideMasters/slideMaster2.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slideMaster" Target="../slideMasters/slideMaster2.xml"/><Relationship Id="rId4" Type="http://schemas.openxmlformats.org/officeDocument/2006/relationships/tags" Target="../tags/tag38.xml"/><Relationship Id="rId9" Type="http://schemas.openxmlformats.org/officeDocument/2006/relationships/tags" Target="../tags/tag4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2.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2.xml"/><Relationship Id="rId4" Type="http://schemas.openxmlformats.org/officeDocument/2006/relationships/tags" Target="../tags/tag6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slideMaster" Target="../slideMasters/slideMaster2.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Master" Target="../slideMasters/slideMaster2.xml"/><Relationship Id="rId5" Type="http://schemas.openxmlformats.org/officeDocument/2006/relationships/tags" Target="../tags/tag75.xml"/><Relationship Id="rId4"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slideMaster" Target="../slideMasters/slideMaster2.xml"/><Relationship Id="rId4" Type="http://schemas.openxmlformats.org/officeDocument/2006/relationships/tags" Target="../tags/tag79.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87.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9"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9" name="任意多边形: 形状 38"/>
          <p:cNvSpPr/>
          <p:nvPr>
            <p:custDataLst>
              <p:tags r:id="rId1"/>
            </p:custDataLst>
          </p:nvPr>
        </p:nvSpPr>
        <p:spPr>
          <a:xfrm rot="20640000">
            <a:off x="6236362" y="-169584"/>
            <a:ext cx="5113655" cy="5863408"/>
          </a:xfrm>
          <a:custGeom>
            <a:avLst/>
            <a:gdLst>
              <a:gd name="connsiteX0" fmla="*/ 2353606 w 5113655"/>
              <a:gd name="connsiteY0" fmla="*/ 0 h 5863408"/>
              <a:gd name="connsiteX1" fmla="*/ 2812917 w 5113655"/>
              <a:gd name="connsiteY1" fmla="*/ 131705 h 5863408"/>
              <a:gd name="connsiteX2" fmla="*/ 5113655 w 5113655"/>
              <a:gd name="connsiteY2" fmla="*/ 5863408 h 5863408"/>
              <a:gd name="connsiteX3" fmla="*/ 0 w 5113655"/>
              <a:gd name="connsiteY3" fmla="*/ 5863408 h 5863408"/>
            </a:gdLst>
            <a:ahLst/>
            <a:cxnLst>
              <a:cxn ang="0">
                <a:pos x="connsiteX0" y="connsiteY0"/>
              </a:cxn>
              <a:cxn ang="0">
                <a:pos x="connsiteX1" y="connsiteY1"/>
              </a:cxn>
              <a:cxn ang="0">
                <a:pos x="connsiteX2" y="connsiteY2"/>
              </a:cxn>
              <a:cxn ang="0">
                <a:pos x="connsiteX3" y="connsiteY3"/>
              </a:cxn>
            </a:cxnLst>
            <a:rect l="l" t="t" r="r" b="b"/>
            <a:pathLst>
              <a:path w="5113655" h="5863408">
                <a:moveTo>
                  <a:pt x="2353606" y="0"/>
                </a:moveTo>
                <a:lnTo>
                  <a:pt x="2812917" y="131705"/>
                </a:lnTo>
                <a:lnTo>
                  <a:pt x="5113655" y="5863408"/>
                </a:lnTo>
                <a:lnTo>
                  <a:pt x="0" y="5863408"/>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2" name="任意多边形: 形状 51"/>
          <p:cNvSpPr/>
          <p:nvPr>
            <p:custDataLst>
              <p:tags r:id="rId2"/>
            </p:custDataLst>
          </p:nvPr>
        </p:nvSpPr>
        <p:spPr>
          <a:xfrm rot="20640000">
            <a:off x="6370240" y="-160812"/>
            <a:ext cx="5113655" cy="5959515"/>
          </a:xfrm>
          <a:custGeom>
            <a:avLst/>
            <a:gdLst>
              <a:gd name="connsiteX0" fmla="*/ 2392183 w 5113655"/>
              <a:gd name="connsiteY0" fmla="*/ 0 h 5959515"/>
              <a:gd name="connsiteX1" fmla="*/ 2764304 w 5113655"/>
              <a:gd name="connsiteY1" fmla="*/ 106704 h 5959515"/>
              <a:gd name="connsiteX2" fmla="*/ 5113655 w 5113655"/>
              <a:gd name="connsiteY2" fmla="*/ 5959515 h 5959515"/>
              <a:gd name="connsiteX3" fmla="*/ 0 w 5113655"/>
              <a:gd name="connsiteY3" fmla="*/ 5959515 h 5959515"/>
            </a:gdLst>
            <a:ahLst/>
            <a:cxnLst>
              <a:cxn ang="0">
                <a:pos x="connsiteX0" y="connsiteY0"/>
              </a:cxn>
              <a:cxn ang="0">
                <a:pos x="connsiteX1" y="connsiteY1"/>
              </a:cxn>
              <a:cxn ang="0">
                <a:pos x="connsiteX2" y="connsiteY2"/>
              </a:cxn>
              <a:cxn ang="0">
                <a:pos x="connsiteX3" y="connsiteY3"/>
              </a:cxn>
            </a:cxnLst>
            <a:rect l="l" t="t" r="r" b="b"/>
            <a:pathLst>
              <a:path w="5113655" h="5959515">
                <a:moveTo>
                  <a:pt x="2392183" y="0"/>
                </a:moveTo>
                <a:lnTo>
                  <a:pt x="2764304" y="106704"/>
                </a:lnTo>
                <a:lnTo>
                  <a:pt x="5113655" y="5959515"/>
                </a:lnTo>
                <a:lnTo>
                  <a:pt x="0" y="5959515"/>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任意多边形: 形状 49"/>
          <p:cNvSpPr/>
          <p:nvPr>
            <p:custDataLst>
              <p:tags r:id="rId3"/>
            </p:custDataLst>
          </p:nvPr>
        </p:nvSpPr>
        <p:spPr>
          <a:xfrm rot="20640000">
            <a:off x="6505846" y="-139737"/>
            <a:ext cx="5024379" cy="6055622"/>
          </a:xfrm>
          <a:custGeom>
            <a:avLst/>
            <a:gdLst>
              <a:gd name="connsiteX0" fmla="*/ 2430761 w 5024379"/>
              <a:gd name="connsiteY0" fmla="*/ 0 h 6055622"/>
              <a:gd name="connsiteX1" fmla="*/ 2715691 w 5024379"/>
              <a:gd name="connsiteY1" fmla="*/ 81703 h 6055622"/>
              <a:gd name="connsiteX2" fmla="*/ 5024379 w 5024379"/>
              <a:gd name="connsiteY2" fmla="*/ 5833213 h 6055622"/>
              <a:gd name="connsiteX3" fmla="*/ 4960604 w 5024379"/>
              <a:gd name="connsiteY3" fmla="*/ 6055622 h 6055622"/>
              <a:gd name="connsiteX4" fmla="*/ 0 w 5024379"/>
              <a:gd name="connsiteY4" fmla="*/ 6055622 h 6055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4379" h="6055622">
                <a:moveTo>
                  <a:pt x="2430761" y="0"/>
                </a:moveTo>
                <a:lnTo>
                  <a:pt x="2715691" y="81703"/>
                </a:lnTo>
                <a:lnTo>
                  <a:pt x="5024379" y="5833213"/>
                </a:lnTo>
                <a:lnTo>
                  <a:pt x="4960604" y="6055622"/>
                </a:lnTo>
                <a:lnTo>
                  <a:pt x="0" y="6055622"/>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8" name="任意多边形: 形状 47"/>
          <p:cNvSpPr/>
          <p:nvPr>
            <p:custDataLst>
              <p:tags r:id="rId4"/>
            </p:custDataLst>
          </p:nvPr>
        </p:nvSpPr>
        <p:spPr>
          <a:xfrm rot="20640000">
            <a:off x="6641455" y="-118660"/>
            <a:ext cx="4935101" cy="6151728"/>
          </a:xfrm>
          <a:custGeom>
            <a:avLst/>
            <a:gdLst>
              <a:gd name="connsiteX0" fmla="*/ 2667077 w 4935101"/>
              <a:gd name="connsiteY0" fmla="*/ 56700 h 6151728"/>
              <a:gd name="connsiteX1" fmla="*/ 4935101 w 4935101"/>
              <a:gd name="connsiteY1" fmla="*/ 5706906 h 6151728"/>
              <a:gd name="connsiteX2" fmla="*/ 4807550 w 4935101"/>
              <a:gd name="connsiteY2" fmla="*/ 6151728 h 6151728"/>
              <a:gd name="connsiteX3" fmla="*/ 0 w 4935101"/>
              <a:gd name="connsiteY3" fmla="*/ 6151728 h 6151728"/>
              <a:gd name="connsiteX4" fmla="*/ 2469339 w 4935101"/>
              <a:gd name="connsiteY4" fmla="*/ 0 h 6151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5101" h="6151728">
                <a:moveTo>
                  <a:pt x="2667077" y="56700"/>
                </a:moveTo>
                <a:lnTo>
                  <a:pt x="4935101" y="5706906"/>
                </a:lnTo>
                <a:lnTo>
                  <a:pt x="4807550" y="6151728"/>
                </a:lnTo>
                <a:lnTo>
                  <a:pt x="0" y="6151728"/>
                </a:lnTo>
                <a:lnTo>
                  <a:pt x="2469339" y="0"/>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6" name="任意多边形: 形状 45"/>
          <p:cNvSpPr/>
          <p:nvPr>
            <p:custDataLst>
              <p:tags r:id="rId5"/>
            </p:custDataLst>
          </p:nvPr>
        </p:nvSpPr>
        <p:spPr>
          <a:xfrm rot="20640000">
            <a:off x="6777063" y="-97585"/>
            <a:ext cx="4845824" cy="6247836"/>
          </a:xfrm>
          <a:custGeom>
            <a:avLst/>
            <a:gdLst>
              <a:gd name="connsiteX0" fmla="*/ 2507917 w 4845824"/>
              <a:gd name="connsiteY0" fmla="*/ 0 h 6247836"/>
              <a:gd name="connsiteX1" fmla="*/ 2618463 w 4845824"/>
              <a:gd name="connsiteY1" fmla="*/ 31699 h 6247836"/>
              <a:gd name="connsiteX2" fmla="*/ 4845824 w 4845824"/>
              <a:gd name="connsiteY2" fmla="*/ 5580603 h 6247836"/>
              <a:gd name="connsiteX3" fmla="*/ 4654498 w 4845824"/>
              <a:gd name="connsiteY3" fmla="*/ 6247836 h 6247836"/>
              <a:gd name="connsiteX4" fmla="*/ 0 w 4845824"/>
              <a:gd name="connsiteY4" fmla="*/ 6247836 h 6247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5824" h="6247836">
                <a:moveTo>
                  <a:pt x="2507917" y="0"/>
                </a:moveTo>
                <a:lnTo>
                  <a:pt x="2618463" y="31699"/>
                </a:lnTo>
                <a:lnTo>
                  <a:pt x="4845824" y="5580603"/>
                </a:lnTo>
                <a:lnTo>
                  <a:pt x="4654498" y="6247836"/>
                </a:lnTo>
                <a:lnTo>
                  <a:pt x="0" y="6247836"/>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4" name="任意多边形: 形状 43"/>
          <p:cNvSpPr/>
          <p:nvPr>
            <p:custDataLst>
              <p:tags r:id="rId6"/>
            </p:custDataLst>
          </p:nvPr>
        </p:nvSpPr>
        <p:spPr>
          <a:xfrm rot="20640000">
            <a:off x="6912671" y="-76508"/>
            <a:ext cx="4756546" cy="6343942"/>
          </a:xfrm>
          <a:custGeom>
            <a:avLst/>
            <a:gdLst>
              <a:gd name="connsiteX0" fmla="*/ 2546495 w 4756546"/>
              <a:gd name="connsiteY0" fmla="*/ 0 h 6343942"/>
              <a:gd name="connsiteX1" fmla="*/ 2569849 w 4756546"/>
              <a:gd name="connsiteY1" fmla="*/ 6697 h 6343942"/>
              <a:gd name="connsiteX2" fmla="*/ 4756546 w 4756546"/>
              <a:gd name="connsiteY2" fmla="*/ 5454296 h 6343942"/>
              <a:gd name="connsiteX3" fmla="*/ 4501445 w 4756546"/>
              <a:gd name="connsiteY3" fmla="*/ 6343942 h 6343942"/>
              <a:gd name="connsiteX4" fmla="*/ 0 w 4756546"/>
              <a:gd name="connsiteY4" fmla="*/ 6343942 h 6343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6546" h="6343942">
                <a:moveTo>
                  <a:pt x="2546495" y="0"/>
                </a:moveTo>
                <a:lnTo>
                  <a:pt x="2569849" y="6697"/>
                </a:lnTo>
                <a:lnTo>
                  <a:pt x="4756546" y="5454296"/>
                </a:lnTo>
                <a:lnTo>
                  <a:pt x="4501445" y="6343942"/>
                </a:lnTo>
                <a:lnTo>
                  <a:pt x="0" y="6343942"/>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2" name="任意多边形: 形状 41"/>
          <p:cNvSpPr/>
          <p:nvPr>
            <p:custDataLst>
              <p:tags r:id="rId7"/>
            </p:custDataLst>
          </p:nvPr>
        </p:nvSpPr>
        <p:spPr>
          <a:xfrm rot="20640000">
            <a:off x="7081054" y="10325"/>
            <a:ext cx="4638306" cy="6331057"/>
          </a:xfrm>
          <a:custGeom>
            <a:avLst/>
            <a:gdLst>
              <a:gd name="connsiteX0" fmla="*/ 2556828 w 4667269"/>
              <a:gd name="connsiteY0" fmla="*/ 0 h 6369685"/>
              <a:gd name="connsiteX1" fmla="*/ 4667269 w 4667269"/>
              <a:gd name="connsiteY1" fmla="*/ 5257628 h 6369685"/>
              <a:gd name="connsiteX2" fmla="*/ 4348392 w 4667269"/>
              <a:gd name="connsiteY2" fmla="*/ 6369685 h 6369685"/>
              <a:gd name="connsiteX3" fmla="*/ 0 w 4667269"/>
              <a:gd name="connsiteY3" fmla="*/ 6369685 h 6369685"/>
            </a:gdLst>
            <a:ahLst/>
            <a:cxnLst>
              <a:cxn ang="0">
                <a:pos x="connsiteX0" y="connsiteY0"/>
              </a:cxn>
              <a:cxn ang="0">
                <a:pos x="connsiteX1" y="connsiteY1"/>
              </a:cxn>
              <a:cxn ang="0">
                <a:pos x="connsiteX2" y="connsiteY2"/>
              </a:cxn>
              <a:cxn ang="0">
                <a:pos x="connsiteX3" y="connsiteY3"/>
              </a:cxn>
            </a:cxnLst>
            <a:rect l="l" t="t" r="r" b="b"/>
            <a:pathLst>
              <a:path w="4667269" h="6369685">
                <a:moveTo>
                  <a:pt x="2556828" y="0"/>
                </a:moveTo>
                <a:lnTo>
                  <a:pt x="4667269" y="5257628"/>
                </a:lnTo>
                <a:lnTo>
                  <a:pt x="4348392" y="6369685"/>
                </a:lnTo>
                <a:lnTo>
                  <a:pt x="0" y="6369685"/>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3" name="任意多边形: 形状 52"/>
          <p:cNvSpPr/>
          <p:nvPr>
            <p:custDataLst>
              <p:tags r:id="rId8"/>
            </p:custDataLst>
          </p:nvPr>
        </p:nvSpPr>
        <p:spPr>
          <a:xfrm rot="20640000">
            <a:off x="7255987" y="121982"/>
            <a:ext cx="4527862" cy="6369685"/>
          </a:xfrm>
          <a:custGeom>
            <a:avLst/>
            <a:gdLst>
              <a:gd name="connsiteX0" fmla="*/ 2506699 w 4527862"/>
              <a:gd name="connsiteY0" fmla="*/ 0 h 6369685"/>
              <a:gd name="connsiteX1" fmla="*/ 4527862 w 4527862"/>
              <a:gd name="connsiteY1" fmla="*/ 5035216 h 6369685"/>
              <a:gd name="connsiteX2" fmla="*/ 4145210 w 4527862"/>
              <a:gd name="connsiteY2" fmla="*/ 6369685 h 6369685"/>
              <a:gd name="connsiteX3" fmla="*/ 435518 w 4527862"/>
              <a:gd name="connsiteY3" fmla="*/ 6369685 h 6369685"/>
              <a:gd name="connsiteX4" fmla="*/ 0 w 4527862"/>
              <a:gd name="connsiteY4" fmla="*/ 6244802 h 6369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7862" h="6369685">
                <a:moveTo>
                  <a:pt x="2506699" y="0"/>
                </a:moveTo>
                <a:lnTo>
                  <a:pt x="4527862" y="5035216"/>
                </a:lnTo>
                <a:lnTo>
                  <a:pt x="4145210" y="6369685"/>
                </a:lnTo>
                <a:lnTo>
                  <a:pt x="435518" y="6369685"/>
                </a:lnTo>
                <a:lnTo>
                  <a:pt x="0" y="6244802"/>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cxnSp>
        <p:nvCxnSpPr>
          <p:cNvPr id="19" name="Straight Connector 27" descr="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
          <p:cNvCxnSpPr/>
          <p:nvPr>
            <p:custDataLst>
              <p:tags r:id="rId9"/>
            </p:custDataLst>
          </p:nvPr>
        </p:nvCxnSpPr>
        <p:spPr>
          <a:xfrm rot="16200000">
            <a:off x="1407031" y="2814716"/>
            <a:ext cx="0" cy="65338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等腰三角形 20"/>
          <p:cNvSpPr/>
          <p:nvPr>
            <p:custDataLst>
              <p:tags r:id="rId10"/>
            </p:custDataLst>
          </p:nvPr>
        </p:nvSpPr>
        <p:spPr>
          <a:xfrm rot="1740000">
            <a:off x="8046720" y="901700"/>
            <a:ext cx="3543935" cy="4368165"/>
          </a:xfrm>
          <a:prstGeom prst="triangle">
            <a:avLst>
              <a:gd name="adj" fmla="val 77406"/>
            </a:avLst>
          </a:prstGeom>
          <a:noFill/>
          <a:ln w="3175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2" name="等腰三角形 21"/>
          <p:cNvSpPr/>
          <p:nvPr>
            <p:custDataLst>
              <p:tags r:id="rId11"/>
            </p:custDataLst>
          </p:nvPr>
        </p:nvSpPr>
        <p:spPr>
          <a:xfrm rot="1620000">
            <a:off x="594360" y="5480160"/>
            <a:ext cx="1430020" cy="1129030"/>
          </a:xfrm>
          <a:prstGeom prst="triangle">
            <a:avLst>
              <a:gd name="adj" fmla="val 76973"/>
            </a:avLst>
          </a:prstGeom>
          <a:solidFill>
            <a:schemeClr val="accent1">
              <a:alpha val="10000"/>
            </a:schemeClr>
          </a:solidFill>
          <a:ln w="508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3" name="等腰三角形 22"/>
          <p:cNvSpPr/>
          <p:nvPr>
            <p:custDataLst>
              <p:tags r:id="rId12"/>
            </p:custDataLst>
          </p:nvPr>
        </p:nvSpPr>
        <p:spPr>
          <a:xfrm rot="18060000">
            <a:off x="5106035" y="62865"/>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p:cNvSpPr>
          <p:nvPr>
            <p:ph type="ctrTitle" hasCustomPrompt="1"/>
            <p:custDataLst>
              <p:tags r:id="rId13"/>
            </p:custDataLst>
          </p:nvPr>
        </p:nvSpPr>
        <p:spPr>
          <a:xfrm>
            <a:off x="977180" y="1848397"/>
            <a:ext cx="5641929" cy="998210"/>
          </a:xfrm>
        </p:spPr>
        <p:txBody>
          <a:bodyPr anchor="b">
            <a:noAutofit/>
          </a:bodyPr>
          <a:lstStyle>
            <a:lvl1pPr algn="l">
              <a:defRPr sz="4400" spc="600">
                <a:solidFill>
                  <a:schemeClr val="tx1">
                    <a:lumMod val="85000"/>
                    <a:lumOff val="15000"/>
                  </a:schemeClr>
                </a:solidFill>
              </a:defRPr>
            </a:lvl1pPr>
          </a:lstStyle>
          <a:p>
            <a:r>
              <a:rPr lang="zh-CN" altLang="en-US" dirty="0"/>
              <a:t>单击此处编辑标题</a:t>
            </a:r>
          </a:p>
        </p:txBody>
      </p:sp>
      <p:sp>
        <p:nvSpPr>
          <p:cNvPr id="16" name="日期占位符 15"/>
          <p:cNvSpPr>
            <a:spLocks noGrp="1"/>
          </p:cNvSpPr>
          <p:nvPr>
            <p:ph type="dt" sz="half" idx="10"/>
            <p:custDataLst>
              <p:tags r:id="rId14"/>
            </p:custDataLst>
          </p:nvPr>
        </p:nvSpPr>
        <p:spPr/>
        <p:txBody>
          <a:bodyPr/>
          <a:lstStyle/>
          <a:p>
            <a:fld id="{760FBDFE-C587-4B4C-A407-44438C67B59E}" type="datetimeFigureOut">
              <a:rPr lang="zh-CN" altLang="en-US" smtClean="0"/>
              <a:pPr/>
              <a:t>2019/3/13</a:t>
            </a:fld>
            <a:endParaRPr lang="zh-CN" altLang="en-US"/>
          </a:p>
        </p:txBody>
      </p:sp>
      <p:sp>
        <p:nvSpPr>
          <p:cNvPr id="17" name="页脚占位符 16"/>
          <p:cNvSpPr>
            <a:spLocks noGrp="1"/>
          </p:cNvSpPr>
          <p:nvPr>
            <p:ph type="ftr" sz="quarter" idx="11"/>
            <p:custDataLst>
              <p:tags r:id="rId15"/>
            </p:custDataLst>
          </p:nvPr>
        </p:nvSpPr>
        <p:spPr/>
        <p:txBody>
          <a:bodyPr/>
          <a:lstStyle/>
          <a:p>
            <a:endParaRPr lang="zh-CN" altLang="en-US" dirty="0"/>
          </a:p>
        </p:txBody>
      </p:sp>
      <p:sp>
        <p:nvSpPr>
          <p:cNvPr id="18" name="灯片编号占位符 17"/>
          <p:cNvSpPr>
            <a:spLocks noGrp="1"/>
          </p:cNvSpPr>
          <p:nvPr>
            <p:ph type="sldNum" sz="quarter" idx="12"/>
            <p:custDataLst>
              <p:tags r:id="rId16"/>
            </p:custDataLst>
          </p:nvPr>
        </p:nvSpPr>
        <p:spPr/>
        <p:txBody>
          <a:bodyPr/>
          <a:lstStyle/>
          <a:p>
            <a:fld id="{49AE70B2-8BF9-45C0-BB95-33D1B9D3A854}" type="slidenum">
              <a:rPr lang="zh-CN" altLang="en-US" smtClean="0"/>
              <a:pPr/>
              <a:t>‹#›</a:t>
            </a:fld>
            <a:endParaRPr lang="zh-CN" altLang="en-US" dirty="0"/>
          </a:p>
        </p:txBody>
      </p:sp>
      <p:sp>
        <p:nvSpPr>
          <p:cNvPr id="5" name="文本占位符 4"/>
          <p:cNvSpPr>
            <a:spLocks noGrp="1"/>
          </p:cNvSpPr>
          <p:nvPr>
            <p:ph type="body" sz="quarter" idx="13" hasCustomPrompt="1"/>
            <p:custDataLst>
              <p:tags r:id="rId17"/>
            </p:custDataLst>
          </p:nvPr>
        </p:nvSpPr>
        <p:spPr>
          <a:xfrm>
            <a:off x="1081088" y="3777232"/>
            <a:ext cx="2700000" cy="432000"/>
          </a:xfrm>
        </p:spPr>
        <p:txBody>
          <a:bodyPr anchor="ctr">
            <a:normAutofit/>
          </a:bodyPr>
          <a:lstStyle>
            <a:lvl1pPr marL="0" indent="0">
              <a:buNone/>
              <a:defRPr sz="1800">
                <a:solidFill>
                  <a:schemeClr val="bg1">
                    <a:lumMod val="50000"/>
                  </a:schemeClr>
                </a:solidFill>
              </a:defRPr>
            </a:lvl1pPr>
            <a:lvl2pPr marL="457200" indent="0">
              <a:buNone/>
              <a:defRPr/>
            </a:lvl2pPr>
          </a:lstStyle>
          <a:p>
            <a:pPr lvl="0"/>
            <a:r>
              <a:rPr lang="zh-CN" altLang="en-US" dirty="0"/>
              <a:t>编辑文本</a:t>
            </a:r>
          </a:p>
        </p:txBody>
      </p:sp>
      <p:sp>
        <p:nvSpPr>
          <p:cNvPr id="20" name="等腰三角形 19"/>
          <p:cNvSpPr/>
          <p:nvPr>
            <p:custDataLst>
              <p:tags r:id="rId18"/>
            </p:custDataLst>
          </p:nvPr>
        </p:nvSpPr>
        <p:spPr>
          <a:xfrm rot="1740000">
            <a:off x="7734300" y="541020"/>
            <a:ext cx="3543935" cy="4368165"/>
          </a:xfrm>
          <a:prstGeom prst="triangle">
            <a:avLst>
              <a:gd name="adj" fmla="val 77406"/>
            </a:avLst>
          </a:prstGeom>
          <a:noFill/>
          <a:ln w="2794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等腰三角形 10"/>
          <p:cNvSpPr/>
          <p:nvPr>
            <p:custDataLst>
              <p:tags r:id="rId1"/>
            </p:custDataLst>
          </p:nvPr>
        </p:nvSpPr>
        <p:spPr>
          <a:xfrm rot="19860000" flipH="1">
            <a:off x="285787" y="-80820"/>
            <a:ext cx="552379" cy="680849"/>
          </a:xfrm>
          <a:prstGeom prst="triangle">
            <a:avLst>
              <a:gd name="adj" fmla="val 77406"/>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7" name="等腰三角形 6"/>
          <p:cNvSpPr/>
          <p:nvPr>
            <p:custDataLst>
              <p:tags r:id="rId2"/>
            </p:custDataLst>
          </p:nvPr>
        </p:nvSpPr>
        <p:spPr>
          <a:xfrm rot="1620000">
            <a:off x="203748" y="5691645"/>
            <a:ext cx="541712" cy="427693"/>
          </a:xfrm>
          <a:prstGeom prst="triangle">
            <a:avLst>
              <a:gd name="adj" fmla="val 76973"/>
            </a:avLst>
          </a:prstGeom>
          <a:solidFill>
            <a:schemeClr val="accent1">
              <a:alpha val="10000"/>
            </a:schemeClr>
          </a:solidFill>
          <a:ln w="508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8" name="等腰三角形 7"/>
          <p:cNvSpPr/>
          <p:nvPr>
            <p:custDataLst>
              <p:tags r:id="rId3"/>
            </p:custDataLst>
          </p:nvPr>
        </p:nvSpPr>
        <p:spPr>
          <a:xfrm rot="18060000">
            <a:off x="10542743" y="515900"/>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dirty="0">
                <a:sym typeface="+mn-ea"/>
              </a:rPr>
              <a:t>单击此处编辑母版标题样式</a:t>
            </a:r>
          </a:p>
        </p:txBody>
      </p:sp>
      <p:sp>
        <p:nvSpPr>
          <p:cNvPr id="3" name="内容占位符 2"/>
          <p:cNvSpPr>
            <a:spLocks noGrp="1"/>
          </p:cNvSpPr>
          <p:nvPr>
            <p:ph idx="1"/>
            <p:custDataLst>
              <p:tags r:id="rId5"/>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pPr/>
              <a:t>2019/3/13</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pPr/>
              <a:t>‹#›</a:t>
            </a:fld>
            <a:endParaRPr lang="zh-CN" altLang="en-US"/>
          </a:p>
        </p:txBody>
      </p:sp>
      <p:sp>
        <p:nvSpPr>
          <p:cNvPr id="9" name="等腰三角形 8"/>
          <p:cNvSpPr/>
          <p:nvPr>
            <p:custDataLst>
              <p:tags r:id="rId9"/>
            </p:custDataLst>
          </p:nvPr>
        </p:nvSpPr>
        <p:spPr>
          <a:xfrm rot="1620000">
            <a:off x="340757" y="5875274"/>
            <a:ext cx="541712" cy="427693"/>
          </a:xfrm>
          <a:prstGeom prst="triangle">
            <a:avLst>
              <a:gd name="adj" fmla="val 76973"/>
            </a:avLst>
          </a:prstGeom>
          <a:solidFill>
            <a:schemeClr val="accent1">
              <a:alpha val="10000"/>
            </a:schemeClr>
          </a:solidFill>
          <a:ln w="508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 name="等腰三角形 9"/>
          <p:cNvSpPr/>
          <p:nvPr>
            <p:custDataLst>
              <p:tags r:id="rId10"/>
            </p:custDataLst>
          </p:nvPr>
        </p:nvSpPr>
        <p:spPr>
          <a:xfrm rot="18060000">
            <a:off x="10523550" y="-31419"/>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等腰三角形 9"/>
          <p:cNvSpPr/>
          <p:nvPr>
            <p:custDataLst>
              <p:tags r:id="rId1"/>
            </p:custDataLst>
          </p:nvPr>
        </p:nvSpPr>
        <p:spPr>
          <a:xfrm rot="18060000">
            <a:off x="2477135" y="3091132"/>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nvGrpSpPr>
          <p:cNvPr id="9" name="组合 8"/>
          <p:cNvGrpSpPr/>
          <p:nvPr>
            <p:custDataLst>
              <p:tags r:id="rId2"/>
            </p:custDataLst>
          </p:nvPr>
        </p:nvGrpSpPr>
        <p:grpSpPr>
          <a:xfrm>
            <a:off x="4926035" y="191367"/>
            <a:ext cx="2339931" cy="2869334"/>
            <a:chOff x="7734300" y="541020"/>
            <a:chExt cx="3856355" cy="4728845"/>
          </a:xfrm>
        </p:grpSpPr>
        <p:sp>
          <p:nvSpPr>
            <p:cNvPr id="7" name="等腰三角形 6"/>
            <p:cNvSpPr/>
            <p:nvPr>
              <p:custDataLst>
                <p:tags r:id="rId8"/>
              </p:custDataLst>
            </p:nvPr>
          </p:nvSpPr>
          <p:spPr>
            <a:xfrm rot="1740000">
              <a:off x="8046720" y="901700"/>
              <a:ext cx="3543935" cy="4368165"/>
            </a:xfrm>
            <a:prstGeom prst="triangle">
              <a:avLst>
                <a:gd name="adj" fmla="val 77406"/>
              </a:avLst>
            </a:prstGeom>
            <a:noFill/>
            <a:ln w="3175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8" name="等腰三角形 7"/>
            <p:cNvSpPr/>
            <p:nvPr>
              <p:custDataLst>
                <p:tags r:id="rId9"/>
              </p:custDataLst>
            </p:nvPr>
          </p:nvSpPr>
          <p:spPr>
            <a:xfrm rot="1740000">
              <a:off x="7734300" y="541020"/>
              <a:ext cx="3543935" cy="4368165"/>
            </a:xfrm>
            <a:prstGeom prst="triangle">
              <a:avLst>
                <a:gd name="adj" fmla="val 77406"/>
              </a:avLst>
            </a:prstGeom>
            <a:noFill/>
            <a:ln w="2794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sp>
        <p:nvSpPr>
          <p:cNvPr id="2" name="标题 1"/>
          <p:cNvSpPr>
            <a:spLocks noGrp="1"/>
          </p:cNvSpPr>
          <p:nvPr>
            <p:ph type="title" hasCustomPrompt="1"/>
            <p:custDataLst>
              <p:tags r:id="rId3"/>
            </p:custDataLst>
          </p:nvPr>
        </p:nvSpPr>
        <p:spPr>
          <a:xfrm>
            <a:off x="3564724" y="3581400"/>
            <a:ext cx="5062649" cy="852175"/>
          </a:xfrm>
        </p:spPr>
        <p:txBody>
          <a:bodyPr lIns="101600" tIns="38100" rIns="63500" bIns="38100" anchor="b" anchorCtr="0">
            <a:noAutofit/>
          </a:bodyPr>
          <a:lstStyle>
            <a:lvl1pPr algn="ctr">
              <a:defRPr sz="36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3564719" y="4511675"/>
            <a:ext cx="5062649" cy="1520825"/>
          </a:xfrm>
        </p:spPr>
        <p:txBody>
          <a:bodyPr lIns="101600" tIns="38100" rIns="76200" bIns="38100">
            <a:noAutofit/>
          </a:bodyPr>
          <a:lstStyle>
            <a:lvl1pPr marL="0" indent="0" algn="ctr" eaLnBrk="1" fontAlgn="auto" latinLnBrk="0" hangingPunct="1">
              <a:buNone/>
              <a:def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pPr/>
              <a:t>2019/3/13</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pPr/>
              <a:t>2019/3/13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pPr/>
              <a:t>2019/3/13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pPr/>
              <a:t>2019/3/13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pPr/>
              <a:t>2019/3/13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pPr/>
              <a:t>2019/3/13</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pPr/>
              <a:t>2019/3/13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pPr/>
              <a:t>2019/3/13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5" name="等腰三角形 14"/>
          <p:cNvSpPr/>
          <p:nvPr>
            <p:custDataLst>
              <p:tags r:id="rId1"/>
            </p:custDataLst>
          </p:nvPr>
        </p:nvSpPr>
        <p:spPr>
          <a:xfrm rot="19860000" flipH="1">
            <a:off x="524274" y="68701"/>
            <a:ext cx="3543935" cy="4368165"/>
          </a:xfrm>
          <a:prstGeom prst="triangle">
            <a:avLst>
              <a:gd name="adj" fmla="val 77406"/>
            </a:avLst>
          </a:prstGeom>
          <a:noFill/>
          <a:ln w="3175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6" name="等腰三角形 15"/>
          <p:cNvSpPr/>
          <p:nvPr>
            <p:custDataLst>
              <p:tags r:id="rId2"/>
            </p:custDataLst>
          </p:nvPr>
        </p:nvSpPr>
        <p:spPr>
          <a:xfrm rot="19980000" flipH="1">
            <a:off x="10808970" y="5480160"/>
            <a:ext cx="1430020" cy="1129030"/>
          </a:xfrm>
          <a:prstGeom prst="triangle">
            <a:avLst>
              <a:gd name="adj" fmla="val 76973"/>
            </a:avLst>
          </a:prstGeom>
          <a:solidFill>
            <a:schemeClr val="accent1">
              <a:alpha val="10000"/>
            </a:schemeClr>
          </a:solidFill>
          <a:ln w="508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7" name="等腰三角形 16"/>
          <p:cNvSpPr/>
          <p:nvPr>
            <p:custDataLst>
              <p:tags r:id="rId3"/>
            </p:custDataLst>
          </p:nvPr>
        </p:nvSpPr>
        <p:spPr>
          <a:xfrm rot="3540000" flipH="1">
            <a:off x="6350000" y="62865"/>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8" name="等腰三角形 17"/>
          <p:cNvSpPr/>
          <p:nvPr>
            <p:custDataLst>
              <p:tags r:id="rId4"/>
            </p:custDataLst>
          </p:nvPr>
        </p:nvSpPr>
        <p:spPr>
          <a:xfrm rot="19860000" flipH="1">
            <a:off x="836694" y="-291979"/>
            <a:ext cx="3543935" cy="4368165"/>
          </a:xfrm>
          <a:prstGeom prst="triangle">
            <a:avLst>
              <a:gd name="adj" fmla="val 77406"/>
            </a:avLst>
          </a:prstGeom>
          <a:noFill/>
          <a:ln w="2794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p:cNvSpPr>
          <p:nvPr>
            <p:ph type="title" hasCustomPrompt="1"/>
            <p:custDataLst>
              <p:tags r:id="rId5"/>
            </p:custDataLst>
          </p:nvPr>
        </p:nvSpPr>
        <p:spPr>
          <a:xfrm>
            <a:off x="5474375" y="2247742"/>
            <a:ext cx="6125805" cy="144811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dirty="0">
                <a:sym typeface="+mn-ea"/>
              </a:rPr>
              <a:t>编辑标题</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pPr/>
              <a:t>2019/3/13</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2019/3/13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2019/3/13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2019/3/13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2019/3/13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2019/3/13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2019/3/13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3.xml"/><Relationship Id="rId16" Type="http://schemas.openxmlformats.org/officeDocument/2006/relationships/tags" Target="../tags/tag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3.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2019/3/13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760FBDFE-C587-4B4C-A407-44438C67B59E}" type="datetimeFigureOut">
              <a:rPr lang="zh-CN" altLang="en-US" smtClean="0"/>
              <a:pPr/>
              <a:t>2019/3/13</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49AE70B2-8BF9-45C0-BB95-33D1B9D3A854}" type="slidenum">
              <a:rPr lang="zh-CN" altLang="en-US" smtClean="0"/>
              <a:pPr/>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微软雅黑" panose="020B0503020204020204"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微软雅黑" panose="020B0503020204020204"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微软雅黑" panose="020B0503020204020204" charset="-122"/>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微软雅黑" panose="020B0503020204020204" charset="-122"/>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微软雅黑" panose="020B0503020204020204" charset="-122"/>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0.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13.xml"/><Relationship Id="rId7" Type="http://schemas.openxmlformats.org/officeDocument/2006/relationships/oleObject" Target="../embeddings/oleObject2.bin"/><Relationship Id="rId2" Type="http://schemas.openxmlformats.org/officeDocument/2006/relationships/tags" Target="../tags/tag9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9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tags" Target="../tags/tag9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tags" Target="../tags/tag9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cstate="prin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731135" y="2138045"/>
            <a:ext cx="7173595" cy="1064260"/>
          </a:xfrm>
        </p:spPr>
        <p:txBody>
          <a:bodyPr>
            <a:noAutofit/>
          </a:bodyPr>
          <a:lstStyle/>
          <a:p>
            <a:pPr algn="ctr"/>
            <a:r>
              <a:rPr lang="zh-CN" altLang="en-US" sz="4000" b="1" dirty="0">
                <a:solidFill>
                  <a:schemeClr val="tx1"/>
                </a:solidFill>
                <a:latin typeface="黑体" panose="02010609060101010101" charset="-122"/>
                <a:ea typeface="黑体" panose="02010609060101010101" charset="-122"/>
              </a:rPr>
              <a:t>国际人类细胞遗传学命名系统</a:t>
            </a:r>
            <a:r>
              <a:rPr sz="4000">
                <a:sym typeface="+mn-ea"/>
              </a:rPr>
              <a:t>（</a:t>
            </a:r>
            <a:r>
              <a:rPr lang="en-US" altLang="zh-CN" sz="4000">
                <a:sym typeface="+mn-ea"/>
              </a:rPr>
              <a:t>ISCN</a:t>
            </a:r>
            <a:r>
              <a:rPr sz="4000">
                <a:sym typeface="+mn-ea"/>
              </a:rPr>
              <a:t>）</a:t>
            </a:r>
            <a:endParaRPr lang="zh-CN" altLang="en-US" sz="4000" b="1" dirty="0">
              <a:solidFill>
                <a:schemeClr val="tx1"/>
              </a:solidFill>
              <a:latin typeface="黑体" panose="02010609060101010101" charset="-122"/>
              <a:ea typeface="黑体" panose="02010609060101010101" charset="-122"/>
            </a:endParaRPr>
          </a:p>
        </p:txBody>
      </p:sp>
      <p:pic>
        <p:nvPicPr>
          <p:cNvPr id="4" name="图片 3" descr="02"/>
          <p:cNvPicPr>
            <a:picLocks noChangeAspect="1"/>
          </p:cNvPicPr>
          <p:nvPr/>
        </p:nvPicPr>
        <p:blipFill>
          <a:blip r:embed="rId4" cstate="print"/>
          <a:stretch>
            <a:fillRect/>
          </a:stretch>
        </p:blipFill>
        <p:spPr>
          <a:xfrm>
            <a:off x="10203815" y="6185915"/>
            <a:ext cx="1765935" cy="594995"/>
          </a:xfrm>
          <a:prstGeom prst="rect">
            <a:avLst/>
          </a:prstGeom>
        </p:spPr>
      </p:pic>
      <p:sp>
        <p:nvSpPr>
          <p:cNvPr id="5" name="文本框 4"/>
          <p:cNvSpPr txBox="1"/>
          <p:nvPr/>
        </p:nvSpPr>
        <p:spPr>
          <a:xfrm>
            <a:off x="2846705" y="882015"/>
            <a:ext cx="6942455" cy="521970"/>
          </a:xfrm>
          <a:prstGeom prst="rect">
            <a:avLst/>
          </a:prstGeom>
          <a:noFill/>
        </p:spPr>
        <p:txBody>
          <a:bodyPr wrap="square" rtlCol="0">
            <a:spAutoFit/>
          </a:bodyPr>
          <a:lstStyle/>
          <a:p>
            <a:pPr algn="ctr"/>
            <a:r>
              <a:rPr lang="zh-CN" altLang="zh-CN" sz="2800" b="1" dirty="0">
                <a:solidFill>
                  <a:schemeClr val="tx1"/>
                </a:solidFill>
              </a:rPr>
              <a:t>北京智因东方转化医学研究中心有限公司</a:t>
            </a:r>
          </a:p>
        </p:txBody>
      </p:sp>
      <p:sp>
        <p:nvSpPr>
          <p:cNvPr id="6" name="文本框 5"/>
          <p:cNvSpPr txBox="1"/>
          <p:nvPr/>
        </p:nvSpPr>
        <p:spPr>
          <a:xfrm>
            <a:off x="4956810" y="4620895"/>
            <a:ext cx="3190875" cy="1198880"/>
          </a:xfrm>
          <a:prstGeom prst="rect">
            <a:avLst/>
          </a:prstGeom>
          <a:noFill/>
        </p:spPr>
        <p:txBody>
          <a:bodyPr wrap="square" rtlCol="0">
            <a:spAutoFit/>
          </a:bodyPr>
          <a:lstStyle/>
          <a:p>
            <a:pPr algn="ctr"/>
            <a:r>
              <a:rPr lang="en-US" altLang="zh-CN" sz="2400">
                <a:latin typeface="黑体" panose="02010609060101010101" charset="-122"/>
                <a:ea typeface="黑体" panose="02010609060101010101" charset="-122"/>
                <a:cs typeface="黑体" panose="02010609060101010101" charset="-122"/>
              </a:rPr>
              <a:t>DNA</a:t>
            </a:r>
            <a:r>
              <a:rPr lang="zh-CN" altLang="en-US" sz="2400">
                <a:latin typeface="黑体" panose="02010609060101010101" charset="-122"/>
                <a:ea typeface="黑体" panose="02010609060101010101" charset="-122"/>
                <a:cs typeface="黑体" panose="02010609060101010101" charset="-122"/>
              </a:rPr>
              <a:t>研发组：杨秋红</a:t>
            </a:r>
          </a:p>
          <a:p>
            <a:pPr algn="ctr"/>
            <a:endParaRPr lang="zh-CN" altLang="en-US" sz="2400">
              <a:latin typeface="黑体" panose="02010609060101010101" charset="-122"/>
              <a:ea typeface="黑体" panose="02010609060101010101" charset="-122"/>
              <a:cs typeface="黑体" panose="02010609060101010101" charset="-122"/>
            </a:endParaRPr>
          </a:p>
          <a:p>
            <a:pPr algn="ctr"/>
            <a:r>
              <a:rPr lang="en-US" altLang="zh-CN" sz="2400">
                <a:latin typeface="黑体" panose="02010609060101010101" charset="-122"/>
                <a:ea typeface="黑体" panose="02010609060101010101" charset="-122"/>
                <a:cs typeface="黑体" panose="02010609060101010101" charset="-122"/>
              </a:rPr>
              <a:t>2019.03.01</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2.4 </a:t>
            </a:r>
            <a:r>
              <a:rPr>
                <a:sym typeface="+mn-ea"/>
              </a:rPr>
              <a:t>显带的分子基础</a:t>
            </a:r>
            <a:endParaRPr lang="zh-CN" altLang="en-US"/>
          </a:p>
        </p:txBody>
      </p:sp>
      <p:sp>
        <p:nvSpPr>
          <p:cNvPr id="3" name="内容占位符 2"/>
          <p:cNvSpPr>
            <a:spLocks noGrp="1"/>
          </p:cNvSpPr>
          <p:nvPr>
            <p:ph idx="1"/>
          </p:nvPr>
        </p:nvSpPr>
        <p:spPr/>
        <p:txBody>
          <a:bodyPr/>
          <a:lstStyle/>
          <a:p>
            <a:pPr marL="0" indent="0">
              <a:buNone/>
            </a:pPr>
            <a:r>
              <a:rPr lang="zh-CN" altLang="en-US"/>
              <a:t>染色体显带反映了调节 DNA 复制、修复、转录和遗传重组的</a:t>
            </a:r>
            <a:r>
              <a:rPr lang="zh-CN" altLang="en-US">
                <a:solidFill>
                  <a:srgbClr val="FF0000"/>
                </a:solidFill>
              </a:rPr>
              <a:t>基因组功能结构</a:t>
            </a:r>
            <a:r>
              <a:rPr lang="zh-CN" altLang="en-US"/>
              <a:t>。这些带容量很大，每带含 5-10Mb 的 DNA，包含数百个基因。显带方法的分子基础涉及核苷酸碱基组成、相关蛋白和基因组功能结构。一般而言，吉姆萨阳性显带（G 深带，R 浅带）富含 AT，复制较迟，基因较少；吉姆萨阴性显带（G 浅带，R 深带）富含 CG，复制较早，基因较多。</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三 、染色体变异的核型命名</a:t>
            </a:r>
          </a:p>
        </p:txBody>
      </p:sp>
      <p:sp>
        <p:nvSpPr>
          <p:cNvPr id="3" name="内容占位符 2"/>
          <p:cNvSpPr>
            <a:spLocks noGrp="1"/>
          </p:cNvSpPr>
          <p:nvPr>
            <p:ph idx="1"/>
          </p:nvPr>
        </p:nvSpPr>
        <p:spPr>
          <a:xfrm>
            <a:off x="528320" y="1068705"/>
            <a:ext cx="10993755" cy="4721225"/>
          </a:xfrm>
        </p:spPr>
        <p:txBody>
          <a:bodyPr/>
          <a:lstStyle/>
          <a:p>
            <a:pPr marL="0" indent="0">
              <a:buNone/>
            </a:pPr>
            <a:r>
              <a:rPr b="1"/>
              <a:t>总则：</a:t>
            </a:r>
            <a:endParaRPr lang="en-US" altLang="zh-CN"/>
          </a:p>
          <a:p>
            <a:pPr marL="0" indent="0">
              <a:buNone/>
            </a:pPr>
            <a:r>
              <a:rPr lang="en-US" altLang="zh-CN"/>
              <a:t>1</a:t>
            </a:r>
            <a:r>
              <a:t>）正常染色体：  </a:t>
            </a:r>
            <a:r>
              <a:rPr lang="en-US" altLang="zh-CN"/>
              <a:t>“</a:t>
            </a:r>
            <a:r>
              <a:rPr lang="zh-CN" altLang="en-US"/>
              <a:t>染色体总数，性染色体组成</a:t>
            </a:r>
            <a:r>
              <a:rPr lang="en-US" altLang="zh-CN"/>
              <a:t>”</a:t>
            </a:r>
            <a:endParaRPr lang="zh-CN" altLang="en-US"/>
          </a:p>
          <a:p>
            <a:pPr marL="0" indent="0">
              <a:buNone/>
            </a:pPr>
            <a:r>
              <a:rPr lang="zh-CN" altLang="en-US"/>
              <a:t>              46,XX           正常女性</a:t>
            </a:r>
          </a:p>
          <a:p>
            <a:pPr marL="0" indent="0">
              <a:buNone/>
            </a:pPr>
            <a:r>
              <a:rPr lang="zh-CN" altLang="en-US"/>
              <a:t>              46,XY           正常男性</a:t>
            </a:r>
          </a:p>
          <a:p>
            <a:pPr marL="0" indent="0">
              <a:buNone/>
            </a:pPr>
            <a:r>
              <a:rPr lang="en-US" altLang="zh-CN"/>
              <a:t>2</a:t>
            </a:r>
            <a:r>
              <a:t>）</a:t>
            </a:r>
            <a:r>
              <a:rPr lang="zh-CN" altLang="en-US"/>
              <a:t>在描述染色体异常时，首先写出性染色体异常，常染色体异常依照染色体编号的顺序而不是异常的种类列出。每一条染色体之间的异常用逗号（，）分开。细胞系直接用</a:t>
            </a:r>
            <a:r>
              <a:rPr lang="en-US" altLang="zh-CN"/>
              <a:t>/</a:t>
            </a:r>
            <a:r>
              <a:t>分开。</a:t>
            </a:r>
            <a:endParaRPr lang="zh-CN" altLang="en-US"/>
          </a:p>
          <a:p>
            <a:pPr marL="0" indent="0">
              <a:buNone/>
            </a:pPr>
            <a:r>
              <a:rPr lang="zh-CN" altLang="en-US"/>
              <a:t>     单个染色体异常：  </a:t>
            </a:r>
            <a:r>
              <a:rPr>
                <a:sym typeface="+mn-ea"/>
              </a:rPr>
              <a:t>46,XX</a:t>
            </a:r>
            <a:r>
              <a:rPr lang="en-US" altLang="zh-CN">
                <a:sym typeface="+mn-ea"/>
              </a:rPr>
              <a:t>,</a:t>
            </a:r>
            <a:r>
              <a:rPr lang="zh-CN" altLang="en-US"/>
              <a:t>inv(2),del(4),r(18)   </a:t>
            </a:r>
            <a:r>
              <a:rPr lang="en-US" altLang="zh-CN">
                <a:sym typeface="+mn-ea"/>
              </a:rPr>
              <a:t>  inv:</a:t>
            </a:r>
            <a:r>
              <a:rPr>
                <a:sym typeface="+mn-ea"/>
              </a:rPr>
              <a:t>倒位   </a:t>
            </a:r>
            <a:r>
              <a:rPr lang="en-US" altLang="zh-CN">
                <a:sym typeface="+mn-ea"/>
              </a:rPr>
              <a:t>del:</a:t>
            </a:r>
            <a:r>
              <a:rPr>
                <a:sym typeface="+mn-ea"/>
              </a:rPr>
              <a:t>缺失  </a:t>
            </a:r>
            <a:r>
              <a:rPr lang="en-US" altLang="zh-CN">
                <a:sym typeface="+mn-ea"/>
              </a:rPr>
              <a:t>r:</a:t>
            </a:r>
            <a:r>
              <a:rPr>
                <a:sym typeface="+mn-ea"/>
              </a:rPr>
              <a:t>环状染色体</a:t>
            </a:r>
          </a:p>
          <a:p>
            <a:pPr marL="0" indent="0">
              <a:buNone/>
            </a:pPr>
            <a:r>
              <a:rPr lang="zh-CN" altLang="en-US"/>
              <a:t>     两条或更多染色体异常：</a:t>
            </a:r>
            <a:r>
              <a:rPr>
                <a:sym typeface="+mn-ea"/>
              </a:rPr>
              <a:t>46,XX</a:t>
            </a:r>
            <a:r>
              <a:rPr lang="en-US" altLang="zh-CN">
                <a:sym typeface="+mn-ea"/>
              </a:rPr>
              <a:t>,</a:t>
            </a:r>
            <a:r>
              <a:rPr lang="zh-CN" altLang="en-US"/>
              <a:t>t(x;3),t(2;5)   </a:t>
            </a:r>
            <a:r>
              <a:rPr lang="en-US" altLang="zh-CN"/>
              <a:t>t:</a:t>
            </a:r>
            <a:r>
              <a:t>易位（；分隔，性染色体或最小数目放在前面）</a:t>
            </a:r>
          </a:p>
          <a:p>
            <a:pPr marL="0" indent="0">
              <a:buNone/>
            </a:pPr>
            <a:r>
              <a:rPr lang="zh-CN" altLang="en-US"/>
              <a:t>     三处断裂的重排：</a:t>
            </a:r>
            <a:r>
              <a:rPr>
                <a:sym typeface="+mn-ea"/>
              </a:rPr>
              <a:t>46,XX</a:t>
            </a:r>
            <a:r>
              <a:rPr lang="en-US" altLang="zh-CN">
                <a:sym typeface="+mn-ea"/>
              </a:rPr>
              <a:t>,</a:t>
            </a:r>
            <a:r>
              <a:rPr lang="en-US" altLang="zh-CN"/>
              <a:t>ins(5,2)   </a:t>
            </a:r>
            <a:r>
              <a:t>先写受体，再写供体，即</a:t>
            </a:r>
            <a:r>
              <a:rPr lang="en-US" altLang="zh-CN"/>
              <a:t>2</a:t>
            </a:r>
            <a:r>
              <a:t>号染色体的一段插入到</a:t>
            </a:r>
            <a:r>
              <a:rPr lang="en-US" altLang="zh-CN"/>
              <a:t>5</a:t>
            </a:r>
            <a:r>
              <a:t>号染色体的断裂点     </a:t>
            </a:r>
          </a:p>
          <a:p>
            <a:pPr marL="0" indent="0">
              <a:buNone/>
            </a:pPr>
            <a:r>
              <a:t>     上</a:t>
            </a:r>
            <a:endParaRPr lang="zh-CN" altLang="en-US"/>
          </a:p>
          <a:p>
            <a:pPr marL="0" indent="0">
              <a:buNone/>
            </a:pPr>
            <a:r>
              <a:rPr lang="en-US" altLang="zh-CN"/>
              <a:t>  </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三 、染色体变异的核型命名</a:t>
            </a:r>
            <a:endParaRPr lang="zh-CN" altLang="en-US"/>
          </a:p>
        </p:txBody>
      </p:sp>
      <p:sp>
        <p:nvSpPr>
          <p:cNvPr id="3" name="内容占位符 2"/>
          <p:cNvSpPr>
            <a:spLocks noGrp="1"/>
          </p:cNvSpPr>
          <p:nvPr>
            <p:ph idx="1"/>
          </p:nvPr>
        </p:nvSpPr>
        <p:spPr>
          <a:xfrm>
            <a:off x="669882" y="885198"/>
            <a:ext cx="10852237" cy="5388907"/>
          </a:xfrm>
        </p:spPr>
        <p:txBody>
          <a:bodyPr/>
          <a:lstStyle/>
          <a:p>
            <a:r>
              <a:rPr lang="en-US" altLang="zh-CN" b="1" dirty="0"/>
              <a:t>3.1</a:t>
            </a:r>
            <a:r>
              <a:rPr b="1" dirty="0"/>
              <a:t>长度变异：</a:t>
            </a:r>
            <a:r>
              <a:rPr dirty="0"/>
              <a:t>在染色体或其臂描述的符号 h</a:t>
            </a:r>
            <a:r>
              <a:rPr lang="en-US" altLang="zh-CN" dirty="0"/>
              <a:t>[</a:t>
            </a:r>
            <a:r>
              <a:rPr dirty="0" err="1"/>
              <a:t>异染色质区</a:t>
            </a:r>
            <a:r>
              <a:rPr lang="en-US" altLang="zh-CN" dirty="0"/>
              <a:t>]</a:t>
            </a:r>
            <a:r>
              <a:rPr dirty="0"/>
              <a:t>,</a:t>
            </a:r>
            <a:r>
              <a:rPr dirty="0" err="1"/>
              <a:t>stk</a:t>
            </a:r>
            <a:r>
              <a:rPr lang="en-US" altLang="zh-CN" dirty="0"/>
              <a:t>[</a:t>
            </a:r>
            <a:r>
              <a:rPr lang="en-US" altLang="zh-CN" dirty="0" err="1"/>
              <a:t>随体柄</a:t>
            </a:r>
            <a:r>
              <a:rPr lang="en-US" altLang="zh-CN" dirty="0"/>
              <a:t>]</a:t>
            </a:r>
            <a:r>
              <a:rPr dirty="0"/>
              <a:t>,s</a:t>
            </a:r>
            <a:r>
              <a:rPr lang="en-US" altLang="zh-CN" dirty="0"/>
              <a:t>[</a:t>
            </a:r>
            <a:r>
              <a:rPr dirty="0" err="1"/>
              <a:t>随体</a:t>
            </a:r>
            <a:r>
              <a:rPr lang="en-US" altLang="zh-CN" dirty="0"/>
              <a:t>]</a:t>
            </a:r>
            <a:r>
              <a:rPr dirty="0"/>
              <a:t> </a:t>
            </a:r>
            <a:r>
              <a:rPr dirty="0" err="1"/>
              <a:t>之后加上“+”或“－”号</a:t>
            </a:r>
            <a:r>
              <a:rPr lang="en-US" altLang="zh-CN" dirty="0"/>
              <a:t>	</a:t>
            </a:r>
            <a:r>
              <a:rPr lang="en-US" altLang="zh-CN" dirty="0">
                <a:sym typeface="+mn-ea"/>
              </a:rPr>
              <a:t>16qh+</a:t>
            </a:r>
            <a:r>
              <a:rPr dirty="0">
                <a:sym typeface="+mn-ea"/>
              </a:rPr>
              <a:t>、 </a:t>
            </a:r>
            <a:r>
              <a:rPr lang="en-US" altLang="zh-CN" dirty="0" err="1">
                <a:sym typeface="+mn-ea"/>
              </a:rPr>
              <a:t>Yph</a:t>
            </a:r>
            <a:r>
              <a:rPr lang="en-US" altLang="zh-CN" dirty="0">
                <a:sym typeface="+mn-ea"/>
              </a:rPr>
              <a:t>-</a:t>
            </a:r>
            <a:r>
              <a:rPr dirty="0">
                <a:sym typeface="+mn-ea"/>
              </a:rPr>
              <a:t>、  22pstk+ 等</a:t>
            </a:r>
          </a:p>
          <a:p>
            <a:r>
              <a:rPr lang="en-US" altLang="zh-CN" b="1" dirty="0"/>
              <a:t>3.2</a:t>
            </a:r>
            <a:r>
              <a:rPr b="1" dirty="0"/>
              <a:t>染色体数目的变异</a:t>
            </a:r>
            <a:r>
              <a:rPr lang="en-US" altLang="zh-CN" b="1" dirty="0"/>
              <a:t>:</a:t>
            </a:r>
            <a:r>
              <a:rPr lang="en-US" altLang="zh-CN" dirty="0"/>
              <a:t>  +”或“-”</a:t>
            </a:r>
            <a:r>
              <a:rPr lang="en-US" altLang="zh-CN" dirty="0" err="1"/>
              <a:t>号置于某染色体前</a:t>
            </a:r>
            <a:r>
              <a:rPr lang="en-US" altLang="zh-CN" dirty="0"/>
              <a:t>(</a:t>
            </a:r>
            <a:r>
              <a:rPr dirty="0" err="1"/>
              <a:t>要在倍体水平上描述，倍体正常染色体条数</a:t>
            </a:r>
            <a:r>
              <a:rPr dirty="0"/>
              <a:t> 土 </a:t>
            </a:r>
            <a:r>
              <a:rPr lang="en-US" altLang="zh-CN" dirty="0"/>
              <a:t>11)</a:t>
            </a:r>
          </a:p>
          <a:p>
            <a:pPr marL="0" indent="0">
              <a:buNone/>
            </a:pPr>
            <a:r>
              <a:rPr lang="en-US" altLang="zh-CN" dirty="0">
                <a:sym typeface="+mn-ea"/>
              </a:rPr>
              <a:t>	</a:t>
            </a:r>
            <a:r>
              <a:rPr dirty="0" err="1">
                <a:sym typeface="+mn-ea"/>
              </a:rPr>
              <a:t>常染色体异常</a:t>
            </a:r>
            <a:r>
              <a:rPr dirty="0">
                <a:sym typeface="+mn-ea"/>
              </a:rPr>
              <a:t>：</a:t>
            </a:r>
            <a:r>
              <a:rPr lang="en-US" altLang="zh-CN" dirty="0">
                <a:sym typeface="+mn-ea"/>
              </a:rPr>
              <a:t> 	24，X，-4，+6，+21</a:t>
            </a:r>
            <a:r>
              <a:rPr dirty="0">
                <a:sym typeface="+mn-ea"/>
              </a:rPr>
              <a:t>、   71，XXX，+8，+10、    </a:t>
            </a:r>
          </a:p>
          <a:p>
            <a:pPr marL="0" indent="0">
              <a:buNone/>
            </a:pPr>
            <a:r>
              <a:rPr lang="en-US" altLang="zh-CN" dirty="0">
                <a:sym typeface="+mn-ea"/>
              </a:rPr>
              <a:t>			</a:t>
            </a:r>
            <a:r>
              <a:rPr dirty="0">
                <a:sym typeface="+mn-ea"/>
              </a:rPr>
              <a:t>58&lt;2n&gt;，XY，+X，+4，+6</a:t>
            </a:r>
            <a:r>
              <a:rPr lang="en-US" altLang="zh-CN" dirty="0">
                <a:sym typeface="+mn-ea"/>
              </a:rPr>
              <a:t>…</a:t>
            </a:r>
            <a:endParaRPr lang="en-US" altLang="zh-CN" dirty="0"/>
          </a:p>
          <a:p>
            <a:pPr marL="0" indent="0">
              <a:buNone/>
            </a:pPr>
            <a:r>
              <a:rPr lang="en-US" altLang="zh-CN" dirty="0">
                <a:sym typeface="+mn-ea"/>
              </a:rPr>
              <a:t>	</a:t>
            </a:r>
            <a:r>
              <a:rPr dirty="0" err="1">
                <a:sym typeface="+mn-ea"/>
              </a:rPr>
              <a:t>性染色体异常</a:t>
            </a:r>
            <a:r>
              <a:rPr dirty="0">
                <a:sym typeface="+mn-ea"/>
              </a:rPr>
              <a:t>：</a:t>
            </a:r>
            <a:r>
              <a:rPr lang="en-US" altLang="zh-CN" dirty="0">
                <a:sym typeface="+mn-ea"/>
              </a:rPr>
              <a:t>	</a:t>
            </a:r>
            <a:r>
              <a:rPr lang="en-US" altLang="zh-CN" dirty="0" err="1">
                <a:sym typeface="+mn-ea"/>
              </a:rPr>
              <a:t>mos</a:t>
            </a:r>
            <a:r>
              <a:rPr lang="en-US" altLang="zh-CN" dirty="0">
                <a:sym typeface="+mn-ea"/>
              </a:rPr>
              <a:t> 47，XXY[10]/46，XY[20]  </a:t>
            </a:r>
            <a:r>
              <a:rPr lang="en-US" altLang="zh-CN" dirty="0" err="1">
                <a:sym typeface="+mn-ea"/>
              </a:rPr>
              <a:t>mos:同源嵌合核型,</a:t>
            </a:r>
            <a:r>
              <a:rPr dirty="0" err="1">
                <a:sym typeface="+mn-ea"/>
              </a:rPr>
              <a:t>两个细胞系</a:t>
            </a:r>
            <a:endParaRPr lang="en-US" altLang="zh-CN" dirty="0"/>
          </a:p>
          <a:p>
            <a:pPr marL="0" indent="0">
              <a:buNone/>
            </a:pPr>
            <a:r>
              <a:rPr lang="en-US" altLang="zh-CN" dirty="0">
                <a:sym typeface="+mn-ea"/>
              </a:rPr>
              <a:t>			47,XXX  </a:t>
            </a:r>
            <a:r>
              <a:rPr dirty="0">
                <a:sym typeface="+mn-ea"/>
              </a:rPr>
              <a:t>、</a:t>
            </a:r>
            <a:r>
              <a:rPr lang="en-US" altLang="zh-CN" dirty="0">
                <a:sym typeface="+mn-ea"/>
              </a:rPr>
              <a:t>47，XX，+X</a:t>
            </a:r>
            <a:r>
              <a:rPr dirty="0">
                <a:sym typeface="+mn-ea"/>
              </a:rPr>
              <a:t>、</a:t>
            </a:r>
            <a:r>
              <a:rPr lang="en-US" altLang="zh-CN" dirty="0">
                <a:sym typeface="+mn-ea"/>
              </a:rPr>
              <a:t>47,XXXc  </a:t>
            </a:r>
            <a:r>
              <a:rPr dirty="0" err="1">
                <a:sym typeface="+mn-ea"/>
              </a:rPr>
              <a:t>获得性的染色体畸变用</a:t>
            </a:r>
            <a:r>
              <a:rPr lang="en-US" altLang="zh-CN" dirty="0" err="1">
                <a:sym typeface="+mn-ea"/>
              </a:rPr>
              <a:t>+</a:t>
            </a:r>
            <a:r>
              <a:rPr dirty="0" err="1">
                <a:sym typeface="+mn-ea"/>
              </a:rPr>
              <a:t>表示</a:t>
            </a:r>
            <a:r>
              <a:rPr lang="en-US" altLang="zh-CN" dirty="0">
                <a:sym typeface="+mn-ea"/>
              </a:rPr>
              <a:t>         </a:t>
            </a:r>
            <a:endParaRPr lang="en-US" altLang="zh-CN" dirty="0"/>
          </a:p>
          <a:p>
            <a:r>
              <a:rPr lang="en-US" altLang="zh-CN" b="1" dirty="0"/>
              <a:t>3.3</a:t>
            </a:r>
            <a:r>
              <a:rPr b="1" dirty="0"/>
              <a:t>单亲二体：</a:t>
            </a:r>
            <a:r>
              <a:rPr dirty="0"/>
              <a:t>简写为</a:t>
            </a:r>
            <a:r>
              <a:rPr lang="en-US" altLang="zh-CN" dirty="0"/>
              <a:t>upd</a:t>
            </a:r>
          </a:p>
          <a:p>
            <a:pPr marL="914400" lvl="2" indent="0">
              <a:buNone/>
            </a:pPr>
            <a:r>
              <a:rPr lang="en-US" altLang="zh-CN" dirty="0"/>
              <a:t>46,XY,upd(15)mat</a:t>
            </a:r>
            <a:r>
              <a:rPr dirty="0"/>
              <a:t>：男孩的两条</a:t>
            </a:r>
            <a:r>
              <a:rPr lang="en-US" altLang="zh-CN" dirty="0"/>
              <a:t>15</a:t>
            </a:r>
            <a:r>
              <a:rPr dirty="0"/>
              <a:t>号染色体均来自于母亲</a:t>
            </a:r>
          </a:p>
          <a:p>
            <a:pPr marL="0" indent="0">
              <a:buNone/>
            </a:pPr>
            <a:r>
              <a:rPr lang="en-US" altLang="zh-CN" dirty="0"/>
              <a:t>	</a:t>
            </a:r>
            <a:r>
              <a:rPr dirty="0"/>
              <a:t>45,XY,upd </a:t>
            </a:r>
            <a:r>
              <a:rPr dirty="0" err="1"/>
              <a:t>der</a:t>
            </a:r>
            <a:r>
              <a:rPr dirty="0"/>
              <a:t>(13;13)(q10;q10)pa</a:t>
            </a:r>
            <a:r>
              <a:rPr lang="en-US" altLang="zh-CN" dirty="0"/>
              <a:t>t: </a:t>
            </a:r>
            <a:r>
              <a:rPr dirty="0" err="1"/>
              <a:t>男孩</a:t>
            </a:r>
            <a:r>
              <a:rPr dirty="0"/>
              <a:t> </a:t>
            </a:r>
            <a:r>
              <a:rPr lang="en-US" altLang="zh-CN" dirty="0"/>
              <a:t>13</a:t>
            </a:r>
            <a:r>
              <a:rPr dirty="0"/>
              <a:t>号染色体发生着丝粒易位【罗伯逊易位】，这两条</a:t>
            </a:r>
            <a:r>
              <a:rPr lang="en-US" altLang="zh-CN" dirty="0"/>
              <a:t>	</a:t>
            </a:r>
            <a:r>
              <a:rPr dirty="0" err="1"/>
              <a:t>染色体来自父亲</a:t>
            </a:r>
            <a:endParaRPr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3.4</a:t>
            </a:r>
            <a:r>
              <a:t>：染色体重排的特例</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dirty="0"/>
              <a:t>3.4.1</a:t>
            </a:r>
            <a:r>
              <a:rPr dirty="0"/>
              <a:t>：未知来源的附加片段，可以用</a:t>
            </a:r>
            <a:r>
              <a:rPr lang="en-US" altLang="zh-CN" dirty="0"/>
              <a:t>add</a:t>
            </a:r>
            <a:r>
              <a:rPr dirty="0"/>
              <a:t>表示</a:t>
            </a:r>
          </a:p>
          <a:p>
            <a:pPr marL="0" indent="0">
              <a:buNone/>
            </a:pPr>
            <a:r>
              <a:rPr lang="en-US" altLang="zh-CN" dirty="0"/>
              <a:t>	</a:t>
            </a:r>
            <a:r>
              <a:rPr dirty="0"/>
              <a:t>46,XX,add(19)(p13.3)                 46,XX,add(19)(?::p13.3→qter)</a:t>
            </a:r>
          </a:p>
          <a:p>
            <a:pPr marL="0" indent="0">
              <a:buNone/>
            </a:pPr>
            <a:r>
              <a:rPr lang="en-US" altLang="zh-CN" dirty="0"/>
              <a:t>	</a:t>
            </a:r>
            <a:r>
              <a:rPr dirty="0" err="1"/>
              <a:t>额外的染色体片段附着于</a:t>
            </a:r>
            <a:r>
              <a:rPr dirty="0"/>
              <a:t> 19p13.3，但是附加片段的来源和重排类型都未知</a:t>
            </a:r>
          </a:p>
          <a:p>
            <a:r>
              <a:rPr lang="en-US" altLang="zh-CN" dirty="0"/>
              <a:t>3.4.2</a:t>
            </a:r>
            <a:r>
              <a:rPr dirty="0"/>
              <a:t>：缺失，可使用符号 del </a:t>
            </a:r>
            <a:r>
              <a:rPr dirty="0" err="1"/>
              <a:t>来表示末端和间隙的缺失</a:t>
            </a:r>
            <a:endParaRPr dirty="0"/>
          </a:p>
          <a:p>
            <a:pPr marL="0" indent="0">
              <a:buNone/>
            </a:pPr>
            <a:r>
              <a:rPr lang="en-US" altLang="zh-CN" dirty="0">
                <a:sym typeface="+mn-ea"/>
              </a:rPr>
              <a:t>	</a:t>
            </a:r>
            <a:r>
              <a:rPr dirty="0">
                <a:sym typeface="+mn-ea"/>
              </a:rPr>
              <a:t>46,XX,del(5)(q13)                      46,XX,del(5)(pter→q13:)</a:t>
            </a:r>
          </a:p>
          <a:p>
            <a:pPr marL="0" indent="0">
              <a:buNone/>
            </a:pPr>
            <a:r>
              <a:rPr lang="en-US" altLang="zh-CN" dirty="0">
                <a:sym typeface="+mn-ea"/>
              </a:rPr>
              <a:t>	5q13 </a:t>
            </a:r>
            <a:r>
              <a:rPr lang="en-US" altLang="zh-CN" dirty="0" err="1">
                <a:sym typeface="+mn-ea"/>
              </a:rPr>
              <a:t>处断裂的末端缺失</a:t>
            </a:r>
            <a:r>
              <a:rPr lang="en-US" altLang="zh-CN" dirty="0">
                <a:sym typeface="+mn-ea"/>
              </a:rPr>
              <a:t>。</a:t>
            </a:r>
          </a:p>
          <a:p>
            <a:r>
              <a:rPr lang="en-US" altLang="zh-CN" dirty="0"/>
              <a:t>3.4.3</a:t>
            </a:r>
            <a:r>
              <a:rPr dirty="0"/>
              <a:t>：衍生染色体：衍生染色体（der）是一种由包括两条或两条以上染色体的重排或者是由于</a:t>
            </a:r>
            <a:r>
              <a:rPr lang="en-US" altLang="zh-CN" dirty="0"/>
              <a:t>一条染色体内的多种畸变而产生的结构重排的染色体，常用于表示具有完整着丝粒的染色体。</a:t>
            </a:r>
            <a:r>
              <a:rPr lang="en-US" altLang="zh-CN" dirty="0" err="1"/>
              <a:t>若父母的核型和其中一位的倒位已知，那么该异常染色体为重组染色体</a:t>
            </a:r>
            <a:r>
              <a:rPr lang="en-US" altLang="zh-CN" dirty="0"/>
              <a:t>。</a:t>
            </a:r>
          </a:p>
          <a:p>
            <a:pPr marL="0" indent="0">
              <a:buNone/>
            </a:pPr>
            <a:r>
              <a:rPr lang="en-US" altLang="zh-CN" dirty="0"/>
              <a:t>	46,XY,der(9)inv(9)(p13p23)del(9)(q22q33)</a:t>
            </a:r>
          </a:p>
          <a:p>
            <a:pPr marL="0" indent="0">
              <a:buNone/>
            </a:pPr>
            <a:r>
              <a:rPr lang="en-US" altLang="zh-CN" dirty="0"/>
              <a:t>	46,XY,der(9)(pter→p23::p13→p23::p13→q22::q33→qter)</a:t>
            </a:r>
          </a:p>
          <a:p>
            <a:pPr marL="0" indent="0">
              <a:buNone/>
            </a:pPr>
            <a:r>
              <a:rPr lang="en-US" altLang="zh-CN" dirty="0"/>
              <a:t>	9 </a:t>
            </a:r>
            <a:r>
              <a:rPr lang="en-US" altLang="zh-CN" dirty="0" err="1"/>
              <a:t>号衍生染色体，由短臂的倒位和长臂的中间缺失产生</a:t>
            </a:r>
            <a:r>
              <a:rPr lang="en-US" altLang="zh-CN" dirty="0"/>
              <a:t>。</a:t>
            </a:r>
            <a:r>
              <a:rPr lang="en-US" altLang="zh-CN" dirty="0" err="1"/>
              <a:t>倒位的断裂位于</a:t>
            </a:r>
            <a:r>
              <a:rPr lang="en-US" altLang="zh-CN" dirty="0"/>
              <a:t> 9p13 和 9p23，缺失的断裂位于 9q22 和 9q33。</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3.4</a:t>
            </a:r>
            <a:r>
              <a:t>：染色体重排的特例</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dirty="0"/>
              <a:t>3.4.4</a:t>
            </a:r>
            <a:r>
              <a:rPr dirty="0"/>
              <a:t>： </a:t>
            </a:r>
            <a:r>
              <a:rPr dirty="0" err="1"/>
              <a:t>双着丝粒染色体，用</a:t>
            </a:r>
            <a:r>
              <a:rPr lang="en-US" altLang="zh-CN" dirty="0" err="1"/>
              <a:t>dic</a:t>
            </a:r>
            <a:r>
              <a:rPr dirty="0" err="1"/>
              <a:t>表示，若是等臂双着丝粒，用</a:t>
            </a:r>
            <a:r>
              <a:rPr lang="en-US" altLang="zh-CN" dirty="0" err="1"/>
              <a:t>idic</a:t>
            </a:r>
            <a:r>
              <a:rPr dirty="0" err="1"/>
              <a:t>表示</a:t>
            </a:r>
            <a:endParaRPr dirty="0"/>
          </a:p>
          <a:p>
            <a:pPr marL="0" indent="0">
              <a:buNone/>
            </a:pPr>
            <a:r>
              <a:rPr lang="en-US" altLang="zh-CN" dirty="0"/>
              <a:t>	</a:t>
            </a:r>
            <a:r>
              <a:rPr dirty="0"/>
              <a:t>45, XX, </a:t>
            </a:r>
            <a:r>
              <a:rPr dirty="0" err="1"/>
              <a:t>dic</a:t>
            </a:r>
            <a:r>
              <a:rPr dirty="0"/>
              <a:t>(13;13)(q14;q32)</a:t>
            </a:r>
          </a:p>
          <a:p>
            <a:pPr marL="0" indent="0">
              <a:buNone/>
            </a:pPr>
            <a:r>
              <a:rPr lang="en-US" altLang="zh-CN" dirty="0"/>
              <a:t>	</a:t>
            </a:r>
            <a:r>
              <a:rPr dirty="0"/>
              <a:t>45, XX, </a:t>
            </a:r>
            <a:r>
              <a:rPr dirty="0" err="1"/>
              <a:t>dic</a:t>
            </a:r>
            <a:r>
              <a:rPr dirty="0"/>
              <a:t>(13;13)(13pter→13q14::13q32→13pter)</a:t>
            </a:r>
          </a:p>
          <a:p>
            <a:pPr marL="0" indent="0">
              <a:buNone/>
            </a:pPr>
            <a:r>
              <a:rPr lang="en-US" altLang="zh-CN" dirty="0"/>
              <a:t>	</a:t>
            </a:r>
            <a:r>
              <a:rPr dirty="0" err="1"/>
              <a:t>同源的两条</a:t>
            </a:r>
            <a:r>
              <a:rPr dirty="0"/>
              <a:t> 13 </a:t>
            </a:r>
            <a:r>
              <a:rPr dirty="0" err="1"/>
              <a:t>号染色体，断裂和重接位于</a:t>
            </a:r>
            <a:r>
              <a:rPr dirty="0"/>
              <a:t> 13q14 和 13q32，从而组成一条双着丝粒染色体，没有正常的 13 </a:t>
            </a:r>
            <a:r>
              <a:rPr dirty="0" err="1"/>
              <a:t>号染色体</a:t>
            </a:r>
            <a:endParaRPr dirty="0"/>
          </a:p>
          <a:p>
            <a:r>
              <a:rPr lang="en-US" altLang="zh-CN" dirty="0"/>
              <a:t>3.4.5</a:t>
            </a:r>
            <a:r>
              <a:rPr dirty="0"/>
              <a:t>：重复，可以用</a:t>
            </a:r>
            <a:r>
              <a:rPr lang="en-US" altLang="zh-CN" dirty="0"/>
              <a:t>dup</a:t>
            </a:r>
            <a:r>
              <a:rPr dirty="0"/>
              <a:t>表示</a:t>
            </a:r>
          </a:p>
          <a:p>
            <a:pPr marL="0" indent="0">
              <a:buNone/>
            </a:pPr>
            <a:r>
              <a:rPr lang="en-US" altLang="zh-CN" dirty="0">
                <a:sym typeface="+mn-ea"/>
              </a:rPr>
              <a:t>	</a:t>
            </a:r>
            <a:r>
              <a:rPr dirty="0">
                <a:sym typeface="+mn-ea"/>
              </a:rPr>
              <a:t>46,XY,dup(1)(q25q22)</a:t>
            </a:r>
          </a:p>
          <a:p>
            <a:pPr marL="0" indent="0">
              <a:buNone/>
            </a:pPr>
            <a:r>
              <a:rPr lang="en-US" altLang="zh-CN" dirty="0">
                <a:sym typeface="+mn-ea"/>
              </a:rPr>
              <a:t>	</a:t>
            </a:r>
            <a:r>
              <a:rPr dirty="0">
                <a:sym typeface="+mn-ea"/>
              </a:rPr>
              <a:t>46,XY,dup(1)(pter→q25::q25→q22::q25→qter)or(pter→q22::q25→q22::q22→qter)</a:t>
            </a:r>
          </a:p>
          <a:p>
            <a:pPr marL="0" indent="0">
              <a:buNone/>
            </a:pPr>
            <a:r>
              <a:rPr lang="en-US" altLang="zh-CN" dirty="0">
                <a:sym typeface="+mn-ea"/>
              </a:rPr>
              <a:t>	</a:t>
            </a:r>
            <a:r>
              <a:rPr dirty="0">
                <a:sym typeface="+mn-ea"/>
              </a:rPr>
              <a:t>1q22 和 1q25 </a:t>
            </a:r>
            <a:r>
              <a:rPr dirty="0" err="1">
                <a:sym typeface="+mn-ea"/>
              </a:rPr>
              <a:t>带之间的片段的倒位</a:t>
            </a:r>
            <a:r>
              <a:rPr dirty="0">
                <a:sym typeface="+mn-ea"/>
              </a:rPr>
              <a:t>(</a:t>
            </a:r>
            <a:r>
              <a:rPr dirty="0" err="1">
                <a:sym typeface="+mn-ea"/>
              </a:rPr>
              <a:t>反向</a:t>
            </a:r>
            <a:r>
              <a:rPr dirty="0">
                <a:sym typeface="+mn-ea"/>
              </a:rPr>
              <a:t>)</a:t>
            </a:r>
            <a:r>
              <a:rPr dirty="0" err="1">
                <a:sym typeface="+mn-ea"/>
              </a:rPr>
              <a:t>重复，只有繁式体系才能描述重复片段之间的方向位置</a:t>
            </a:r>
            <a:r>
              <a:rPr dirty="0">
                <a:sym typeface="+mn-ea"/>
              </a:rPr>
              <a:t>。</a:t>
            </a:r>
          </a:p>
          <a:p>
            <a:r>
              <a:rPr lang="en-US" altLang="zh-CN" dirty="0"/>
              <a:t>3.4.6</a:t>
            </a:r>
            <a:r>
              <a:rPr dirty="0"/>
              <a:t>：断裂，用</a:t>
            </a:r>
            <a:r>
              <a:rPr lang="en-US" altLang="zh-CN" dirty="0"/>
              <a:t>fis</a:t>
            </a:r>
            <a:r>
              <a:rPr dirty="0"/>
              <a:t>表示</a:t>
            </a:r>
          </a:p>
          <a:p>
            <a:pPr marL="0" indent="0">
              <a:buNone/>
            </a:pPr>
            <a:r>
              <a:rPr lang="en-US" altLang="zh-CN" dirty="0"/>
              <a:t>	47,XY,-10,+fis(10)(p10),+</a:t>
            </a:r>
            <a:r>
              <a:rPr lang="en-US" altLang="zh-CN" dirty="0" err="1"/>
              <a:t>fis</a:t>
            </a:r>
            <a:r>
              <a:rPr lang="en-US" altLang="zh-CN" dirty="0"/>
              <a:t>(10)(q10)</a:t>
            </a:r>
          </a:p>
          <a:p>
            <a:pPr marL="0" indent="0">
              <a:buNone/>
            </a:pPr>
            <a:r>
              <a:rPr lang="en-US" altLang="zh-CN" dirty="0"/>
              <a:t>	47,XY,-10,+fis(10)(pter→p10:),+</a:t>
            </a:r>
            <a:r>
              <a:rPr lang="en-US" altLang="zh-CN" dirty="0" err="1"/>
              <a:t>fis</a:t>
            </a:r>
            <a:r>
              <a:rPr lang="en-US" altLang="zh-CN" dirty="0"/>
              <a:t>(10)(qter→q10:)</a:t>
            </a:r>
          </a:p>
          <a:p>
            <a:pPr marL="0" indent="0">
              <a:buNone/>
            </a:pPr>
            <a:r>
              <a:rPr lang="en-US" altLang="zh-CN" dirty="0"/>
              <a:t>	</a:t>
            </a:r>
            <a:r>
              <a:rPr lang="en-US" altLang="zh-CN" dirty="0" err="1"/>
              <a:t>着丝粒的断裂产生了两条衍生染色体，该衍生染色体分别由断裂的长臂和短臂组成</a:t>
            </a:r>
            <a:endParaRPr lang="en-US" altLang="zh-CN"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3.4</a:t>
            </a:r>
            <a:r>
              <a:t>：染色体重排的特例</a:t>
            </a:r>
            <a:r>
              <a:rPr lang="zh-CN" altLang="en-US"/>
              <a:t/>
            </a:r>
            <a:br>
              <a:rPr lang="zh-CN" altLang="en-US"/>
            </a:br>
            <a:endParaRPr lang="zh-CN" altLang="en-US"/>
          </a:p>
        </p:txBody>
      </p:sp>
      <p:sp>
        <p:nvSpPr>
          <p:cNvPr id="3" name="内容占位符 2"/>
          <p:cNvSpPr>
            <a:spLocks noGrp="1"/>
          </p:cNvSpPr>
          <p:nvPr>
            <p:ph idx="1"/>
          </p:nvPr>
        </p:nvSpPr>
        <p:spPr>
          <a:xfrm>
            <a:off x="669925" y="952500"/>
            <a:ext cx="10852150" cy="5602605"/>
          </a:xfrm>
        </p:spPr>
        <p:txBody>
          <a:bodyPr/>
          <a:lstStyle/>
          <a:p>
            <a:r>
              <a:rPr lang="en-US" altLang="zh-CN" dirty="0"/>
              <a:t>3.4.7</a:t>
            </a:r>
            <a:r>
              <a:rPr dirty="0"/>
              <a:t>： </a:t>
            </a:r>
            <a:r>
              <a:rPr dirty="0" err="1"/>
              <a:t>脆性位点，简写为</a:t>
            </a:r>
            <a:r>
              <a:rPr dirty="0"/>
              <a:t> </a:t>
            </a:r>
            <a:r>
              <a:rPr dirty="0" err="1"/>
              <a:t>fra，可能为正常的多态性位点，或与特殊疾病以及表型的异常有关</a:t>
            </a:r>
            <a:endParaRPr dirty="0"/>
          </a:p>
          <a:p>
            <a:pPr marL="0" indent="0">
              <a:buNone/>
            </a:pPr>
            <a:r>
              <a:rPr lang="en-US" altLang="zh-CN" dirty="0"/>
              <a:t>	46, X, </a:t>
            </a:r>
            <a:r>
              <a:rPr lang="en-US" altLang="zh-CN" dirty="0" err="1"/>
              <a:t>fra</a:t>
            </a:r>
            <a:r>
              <a:rPr lang="en-US" altLang="zh-CN" dirty="0"/>
              <a:t>(X)(q27.3)</a:t>
            </a:r>
          </a:p>
          <a:p>
            <a:pPr marL="0" indent="0">
              <a:buNone/>
            </a:pPr>
            <a:r>
              <a:rPr lang="en-US" altLang="zh-CN" dirty="0"/>
              <a:t>	</a:t>
            </a:r>
            <a:r>
              <a:rPr dirty="0"/>
              <a:t>女性核型，X </a:t>
            </a:r>
            <a:r>
              <a:rPr dirty="0" err="1"/>
              <a:t>染色体的</a:t>
            </a:r>
            <a:r>
              <a:rPr dirty="0"/>
              <a:t> q27.3 有一脆性部位45, XX, </a:t>
            </a:r>
            <a:r>
              <a:rPr dirty="0" err="1"/>
              <a:t>dic</a:t>
            </a:r>
            <a:r>
              <a:rPr dirty="0"/>
              <a:t>(13;13)(q14;q32)</a:t>
            </a:r>
            <a:endParaRPr dirty="0">
              <a:sym typeface="+mn-ea"/>
            </a:endParaRPr>
          </a:p>
          <a:p>
            <a:r>
              <a:rPr lang="en-US" altLang="zh-CN" dirty="0"/>
              <a:t>3.4.8</a:t>
            </a:r>
            <a:r>
              <a:rPr dirty="0"/>
              <a:t>： </a:t>
            </a:r>
            <a:r>
              <a:rPr dirty="0" err="1"/>
              <a:t>均值染色区，呈均匀无带纹的浅染区，为基因重复扩增产物，一般用符号hsr</a:t>
            </a:r>
            <a:r>
              <a:rPr dirty="0"/>
              <a:t> </a:t>
            </a:r>
            <a:r>
              <a:rPr dirty="0" err="1"/>
              <a:t>描述一条染色体的臂、区、带的均质染色区的存在与否，但</a:t>
            </a:r>
            <a:r>
              <a:rPr lang="en-US" altLang="zh-CN" dirty="0" err="1"/>
              <a:t>不表示其大小</a:t>
            </a:r>
            <a:r>
              <a:rPr lang="en-US" altLang="zh-CN" dirty="0"/>
              <a:t>	</a:t>
            </a:r>
          </a:p>
          <a:p>
            <a:pPr marL="0" indent="0">
              <a:buNone/>
            </a:pPr>
            <a:r>
              <a:rPr lang="en-US" altLang="zh-CN" dirty="0"/>
              <a:t>	46, XX, </a:t>
            </a:r>
            <a:r>
              <a:rPr lang="en-US" altLang="zh-CN" dirty="0" err="1"/>
              <a:t>der</a:t>
            </a:r>
            <a:r>
              <a:rPr lang="en-US" altLang="zh-CN" dirty="0"/>
              <a:t>(1)</a:t>
            </a:r>
            <a:r>
              <a:rPr lang="en-US" altLang="zh-CN" dirty="0" err="1"/>
              <a:t>hsr</a:t>
            </a:r>
            <a:r>
              <a:rPr lang="en-US" altLang="zh-CN" dirty="0"/>
              <a:t>(1)(p22)</a:t>
            </a:r>
            <a:r>
              <a:rPr lang="en-US" altLang="zh-CN" dirty="0" err="1"/>
              <a:t>hsr</a:t>
            </a:r>
            <a:r>
              <a:rPr lang="en-US" altLang="zh-CN" dirty="0"/>
              <a:t>(1)(q31)</a:t>
            </a:r>
          </a:p>
          <a:p>
            <a:pPr marL="0" indent="0">
              <a:buNone/>
            </a:pPr>
            <a:r>
              <a:rPr lang="en-US" altLang="zh-CN" dirty="0"/>
              <a:t>	46, XX, </a:t>
            </a:r>
            <a:r>
              <a:rPr lang="en-US" altLang="zh-CN" dirty="0" err="1"/>
              <a:t>der</a:t>
            </a:r>
            <a:r>
              <a:rPr lang="en-US" altLang="zh-CN" dirty="0"/>
              <a:t>(1)(pter→p22::hsr::p22→q31::hsr::q31→qter)</a:t>
            </a:r>
          </a:p>
          <a:p>
            <a:pPr marL="0" indent="0">
              <a:buNone/>
            </a:pPr>
            <a:r>
              <a:rPr lang="en-US" altLang="zh-CN" dirty="0"/>
              <a:t>	1 </a:t>
            </a:r>
            <a:r>
              <a:rPr lang="en-US" altLang="zh-CN" dirty="0" err="1"/>
              <a:t>号染色体包含两个均质染色区：一个位于</a:t>
            </a:r>
            <a:r>
              <a:rPr lang="en-US" altLang="zh-CN" dirty="0"/>
              <a:t> 1p22，另一个位于 1q31</a:t>
            </a:r>
          </a:p>
          <a:p>
            <a:r>
              <a:rPr lang="en-US" altLang="zh-CN" dirty="0"/>
              <a:t>3.4.9</a:t>
            </a:r>
            <a:r>
              <a:rPr dirty="0"/>
              <a:t>：插入，用</a:t>
            </a:r>
            <a:r>
              <a:rPr lang="en-US" altLang="zh-CN" dirty="0"/>
              <a:t>ins</a:t>
            </a:r>
            <a:r>
              <a:rPr dirty="0"/>
              <a:t>表示</a:t>
            </a:r>
          </a:p>
          <a:p>
            <a:pPr marL="0" indent="0">
              <a:buNone/>
            </a:pPr>
            <a:r>
              <a:rPr lang="en-US" altLang="zh-CN" dirty="0"/>
              <a:t>	</a:t>
            </a:r>
            <a:r>
              <a:rPr dirty="0"/>
              <a:t>一条染色体的插入：46,XX, ins(2)(p13q21q31)</a:t>
            </a:r>
          </a:p>
          <a:p>
            <a:pPr marL="0" indent="0">
              <a:buNone/>
            </a:pPr>
            <a:r>
              <a:rPr lang="en-US" altLang="zh-CN" dirty="0"/>
              <a:t>			</a:t>
            </a:r>
            <a:r>
              <a:rPr dirty="0"/>
              <a:t>2q21 和 2q31 </a:t>
            </a:r>
            <a:r>
              <a:rPr dirty="0" err="1"/>
              <a:t>之间的长臂片段插入到短臂的</a:t>
            </a:r>
            <a:r>
              <a:rPr dirty="0"/>
              <a:t> 2p13</a:t>
            </a:r>
          </a:p>
          <a:p>
            <a:pPr marL="0" indent="0">
              <a:buNone/>
            </a:pPr>
            <a:r>
              <a:rPr lang="en-US" altLang="zh-CN" dirty="0"/>
              <a:t>	</a:t>
            </a:r>
            <a:r>
              <a:rPr dirty="0"/>
              <a:t>两条染色体的插入：46,XX,ins(5;2) (p14;q</a:t>
            </a:r>
            <a:r>
              <a:rPr lang="en-US" altLang="zh-CN" dirty="0"/>
              <a:t>3</a:t>
            </a:r>
            <a:r>
              <a:rPr dirty="0"/>
              <a:t>2q</a:t>
            </a:r>
            <a:r>
              <a:rPr lang="en-US" altLang="zh-CN" dirty="0"/>
              <a:t>2</a:t>
            </a:r>
            <a:r>
              <a:rPr dirty="0"/>
              <a:t>2)</a:t>
            </a:r>
          </a:p>
          <a:p>
            <a:pPr marL="0" indent="0">
              <a:buNone/>
            </a:pPr>
            <a:r>
              <a:rPr lang="en-US" altLang="zh-CN" dirty="0"/>
              <a:t>			</a:t>
            </a:r>
            <a:r>
              <a:rPr dirty="0"/>
              <a:t>用</a:t>
            </a:r>
            <a:r>
              <a:rPr lang="en-US" altLang="zh-CN" dirty="0"/>
              <a:t>;</a:t>
            </a:r>
            <a:r>
              <a:rPr dirty="0"/>
              <a:t>隔开，受体放在前面，</a:t>
            </a:r>
            <a:r>
              <a:rPr lang="en-US" altLang="zh-CN" dirty="0"/>
              <a:t>chr2</a:t>
            </a:r>
            <a:r>
              <a:rPr dirty="0"/>
              <a:t>的</a:t>
            </a:r>
            <a:r>
              <a:rPr lang="en-US" altLang="zh-CN" dirty="0"/>
              <a:t>q22-q32</a:t>
            </a:r>
            <a:r>
              <a:rPr dirty="0"/>
              <a:t>反向插入到</a:t>
            </a:r>
            <a:r>
              <a:rPr lang="en-US" altLang="zh-CN" dirty="0"/>
              <a:t>chr5</a:t>
            </a:r>
            <a:r>
              <a:rPr dirty="0"/>
              <a:t>的</a:t>
            </a:r>
            <a:r>
              <a:rPr lang="en-US" altLang="zh-CN" dirty="0"/>
              <a:t>p14</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3.4</a:t>
            </a:r>
            <a:r>
              <a:t>：染色体重排的特例</a:t>
            </a:r>
            <a:r>
              <a:rPr lang="zh-CN" altLang="en-US"/>
              <a:t/>
            </a:r>
            <a:br>
              <a:rPr lang="zh-CN" altLang="en-US"/>
            </a:br>
            <a:endParaRPr lang="zh-CN" altLang="en-US"/>
          </a:p>
        </p:txBody>
      </p:sp>
      <p:sp>
        <p:nvSpPr>
          <p:cNvPr id="3" name="内容占位符 2"/>
          <p:cNvSpPr>
            <a:spLocks noGrp="1"/>
          </p:cNvSpPr>
          <p:nvPr>
            <p:ph idx="1"/>
          </p:nvPr>
        </p:nvSpPr>
        <p:spPr>
          <a:xfrm>
            <a:off x="669925" y="952500"/>
            <a:ext cx="10852150" cy="5602605"/>
          </a:xfrm>
        </p:spPr>
        <p:txBody>
          <a:bodyPr/>
          <a:lstStyle/>
          <a:p>
            <a:r>
              <a:rPr lang="en-US" altLang="zh-CN" dirty="0"/>
              <a:t>3.4.10</a:t>
            </a:r>
            <a:r>
              <a:rPr dirty="0"/>
              <a:t>：倒位，用</a:t>
            </a:r>
            <a:r>
              <a:rPr lang="en-US" altLang="zh-CN" dirty="0"/>
              <a:t>inv</a:t>
            </a:r>
            <a:r>
              <a:rPr dirty="0"/>
              <a:t>表示</a:t>
            </a:r>
          </a:p>
          <a:p>
            <a:pPr marL="0" indent="0">
              <a:buNone/>
            </a:pPr>
            <a:r>
              <a:rPr lang="en-US" altLang="zh-CN" dirty="0"/>
              <a:t>	46，XX,inv(3)(q21q26.2)</a:t>
            </a:r>
          </a:p>
          <a:p>
            <a:pPr marL="0" indent="0">
              <a:buNone/>
            </a:pPr>
            <a:r>
              <a:rPr lang="en-US" altLang="zh-CN" dirty="0"/>
              <a:t>	46，XX,inv(3)(pter→q21::q26.2→q21::q26.2→qter)</a:t>
            </a:r>
          </a:p>
          <a:p>
            <a:pPr marL="0" indent="0">
              <a:buNone/>
            </a:pPr>
            <a:r>
              <a:rPr lang="en-US" altLang="zh-CN" dirty="0"/>
              <a:t>	</a:t>
            </a:r>
            <a:r>
              <a:rPr dirty="0" err="1"/>
              <a:t>臂内倒位，断裂和重接发生于</a:t>
            </a:r>
            <a:r>
              <a:rPr dirty="0"/>
              <a:t> 3q21 和 3q26.2</a:t>
            </a:r>
          </a:p>
          <a:p>
            <a:r>
              <a:rPr lang="en-US" altLang="zh-CN" dirty="0"/>
              <a:t>3.4.11</a:t>
            </a:r>
            <a:r>
              <a:rPr dirty="0"/>
              <a:t>： </a:t>
            </a:r>
            <a:r>
              <a:rPr dirty="0" err="1"/>
              <a:t>等臂染色体，用</a:t>
            </a:r>
            <a:r>
              <a:rPr lang="en-US" altLang="zh-CN" dirty="0" err="1"/>
              <a:t>i</a:t>
            </a:r>
            <a:r>
              <a:rPr dirty="0" err="1"/>
              <a:t>表示</a:t>
            </a:r>
            <a:endParaRPr lang="en-US" altLang="zh-CN" dirty="0"/>
          </a:p>
          <a:p>
            <a:pPr marL="0" indent="0">
              <a:buNone/>
            </a:pPr>
            <a:r>
              <a:rPr lang="en-US" altLang="zh-CN" dirty="0"/>
              <a:t>	46, XX, </a:t>
            </a:r>
            <a:r>
              <a:rPr lang="en-US" altLang="zh-CN" dirty="0" err="1"/>
              <a:t>i</a:t>
            </a:r>
            <a:r>
              <a:rPr lang="en-US" altLang="zh-CN" dirty="0"/>
              <a:t>(17)(q10)</a:t>
            </a:r>
          </a:p>
          <a:p>
            <a:pPr marL="0" indent="0">
              <a:buNone/>
            </a:pPr>
            <a:r>
              <a:rPr lang="en-US" altLang="zh-CN" dirty="0"/>
              <a:t>	46, XX, </a:t>
            </a:r>
            <a:r>
              <a:rPr lang="en-US" altLang="zh-CN" dirty="0" err="1"/>
              <a:t>i</a:t>
            </a:r>
            <a:r>
              <a:rPr lang="en-US" altLang="zh-CN" dirty="0"/>
              <a:t>(17)(</a:t>
            </a:r>
            <a:r>
              <a:rPr lang="en-US" altLang="zh-CN" dirty="0" err="1"/>
              <a:t>qter</a:t>
            </a:r>
            <a:r>
              <a:rPr lang="en-US" altLang="zh-CN" dirty="0"/>
              <a:t> → q10::q10 → </a:t>
            </a:r>
            <a:r>
              <a:rPr lang="en-US" altLang="zh-CN" dirty="0" err="1"/>
              <a:t>qter</a:t>
            </a:r>
            <a:r>
              <a:rPr lang="en-US" altLang="zh-CN" dirty="0"/>
              <a:t>)</a:t>
            </a:r>
          </a:p>
          <a:p>
            <a:pPr marL="0" indent="0">
              <a:buNone/>
            </a:pPr>
            <a:r>
              <a:rPr lang="en-US" altLang="zh-CN" dirty="0"/>
              <a:t>	</a:t>
            </a:r>
            <a:r>
              <a:rPr lang="en-US" altLang="zh-CN" dirty="0" err="1"/>
              <a:t>等臂染色体的断裂点定于</a:t>
            </a:r>
            <a:r>
              <a:rPr lang="en-US" altLang="zh-CN" dirty="0"/>
              <a:t> 17q10，只有一条正常的 17 </a:t>
            </a:r>
            <a:r>
              <a:rPr lang="en-US" altLang="zh-CN" dirty="0" err="1"/>
              <a:t>号染色体</a:t>
            </a:r>
            <a:r>
              <a:rPr lang="en-US" altLang="zh-CN" dirty="0"/>
              <a:t>	</a:t>
            </a:r>
          </a:p>
          <a:p>
            <a:r>
              <a:rPr lang="en-US" altLang="zh-CN" dirty="0"/>
              <a:t>3.4.12</a:t>
            </a:r>
            <a:r>
              <a:rPr dirty="0"/>
              <a:t>：标记染色体，用mar表示，是不能被常规显带方法分辨或明确识别的发生结构畸变的染色体。</a:t>
            </a:r>
          </a:p>
          <a:p>
            <a:pPr marL="0" indent="0">
              <a:buNone/>
            </a:pPr>
            <a:r>
              <a:rPr lang="en-US" altLang="zh-CN" dirty="0"/>
              <a:t>	</a:t>
            </a:r>
            <a:r>
              <a:rPr dirty="0"/>
              <a:t>47, XX, t(12;16)(q13;p11.2),+mar</a:t>
            </a:r>
          </a:p>
          <a:p>
            <a:pPr marL="0" indent="0">
              <a:buNone/>
            </a:pPr>
            <a:r>
              <a:rPr lang="en-US" altLang="zh-CN" dirty="0"/>
              <a:t>	</a:t>
            </a:r>
            <a:r>
              <a:rPr dirty="0" err="1"/>
              <a:t>除了有一条</a:t>
            </a:r>
            <a:r>
              <a:rPr dirty="0"/>
              <a:t> t(12;16)，</a:t>
            </a:r>
            <a:r>
              <a:rPr dirty="0" err="1"/>
              <a:t>还有一条标记染色体</a:t>
            </a:r>
            <a:endParaRPr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3.4</a:t>
            </a:r>
            <a:r>
              <a:t>：染色体重排的特例</a:t>
            </a:r>
            <a:r>
              <a:rPr lang="zh-CN" altLang="en-US"/>
              <a:t/>
            </a:r>
            <a:br>
              <a:rPr lang="zh-CN" altLang="en-US"/>
            </a:br>
            <a:endParaRPr lang="zh-CN" altLang="en-US"/>
          </a:p>
        </p:txBody>
      </p:sp>
      <p:sp>
        <p:nvSpPr>
          <p:cNvPr id="3" name="内容占位符 2"/>
          <p:cNvSpPr>
            <a:spLocks noGrp="1"/>
          </p:cNvSpPr>
          <p:nvPr>
            <p:ph idx="1"/>
          </p:nvPr>
        </p:nvSpPr>
        <p:spPr>
          <a:xfrm>
            <a:off x="669925" y="952500"/>
            <a:ext cx="10852150" cy="5602605"/>
          </a:xfrm>
        </p:spPr>
        <p:txBody>
          <a:bodyPr/>
          <a:lstStyle/>
          <a:p>
            <a:r>
              <a:rPr lang="en-US" altLang="zh-CN" dirty="0"/>
              <a:t>3.4.13</a:t>
            </a:r>
            <a:r>
              <a:rPr dirty="0"/>
              <a:t>：新着丝粒，用</a:t>
            </a:r>
            <a:r>
              <a:rPr lang="en-US" altLang="zh-CN" dirty="0"/>
              <a:t>neo</a:t>
            </a:r>
            <a:r>
              <a:rPr dirty="0"/>
              <a:t>表示，是有功能的着丝粒，它能在一个不知道有着丝粒的区域显现或被激活。</a:t>
            </a:r>
          </a:p>
          <a:p>
            <a:r>
              <a:rPr lang="en-US" altLang="zh-CN" dirty="0"/>
              <a:t>	47，XX，+der(3)(:p11→q11:),+neo(3)(pter→p11::q11→q26→neo→q26→qter)</a:t>
            </a:r>
          </a:p>
          <a:p>
            <a:pPr marL="0" indent="0">
              <a:buNone/>
            </a:pPr>
            <a:r>
              <a:rPr lang="en-US" altLang="zh-CN" dirty="0"/>
              <a:t>	</a:t>
            </a:r>
            <a:r>
              <a:rPr lang="en-US" altLang="zh-CN" dirty="0" err="1"/>
              <a:t>一条包含</a:t>
            </a:r>
            <a:r>
              <a:rPr lang="en-US" altLang="zh-CN" dirty="0"/>
              <a:t> 3 </a:t>
            </a:r>
            <a:r>
              <a:rPr lang="en-US" altLang="zh-CN" dirty="0" err="1"/>
              <a:t>号染色体着丝粒的衍生小染色体，以及一条新着丝粒位于</a:t>
            </a:r>
            <a:r>
              <a:rPr lang="en-US" altLang="zh-CN" dirty="0"/>
              <a:t> 3q26,由 3 </a:t>
            </a:r>
            <a:r>
              <a:rPr lang="en-US" altLang="zh-CN" dirty="0" err="1"/>
              <a:t>号染色体剩余部</a:t>
            </a:r>
            <a:r>
              <a:rPr dirty="0" err="1"/>
              <a:t>分</a:t>
            </a:r>
            <a:endParaRPr dirty="0"/>
          </a:p>
          <a:p>
            <a:pPr marL="0" indent="0">
              <a:buNone/>
            </a:pPr>
            <a:r>
              <a:rPr lang="en-US" altLang="zh-CN" dirty="0"/>
              <a:t>	</a:t>
            </a:r>
            <a:r>
              <a:rPr lang="en-US" altLang="zh-CN" dirty="0" err="1"/>
              <a:t>组成的大染色体,替代了</a:t>
            </a:r>
            <a:r>
              <a:rPr lang="en-US" altLang="zh-CN" dirty="0"/>
              <a:t> 3 </a:t>
            </a:r>
            <a:r>
              <a:rPr lang="en-US" altLang="zh-CN" dirty="0" err="1"/>
              <a:t>号染色体</a:t>
            </a:r>
            <a:r>
              <a:rPr lang="en-US" altLang="zh-CN" dirty="0"/>
              <a:t>。</a:t>
            </a:r>
          </a:p>
          <a:p>
            <a:r>
              <a:rPr lang="en-US" altLang="zh-CN" dirty="0"/>
              <a:t>3.4.14</a:t>
            </a:r>
            <a:r>
              <a:rPr dirty="0"/>
              <a:t>：四倍复制，用qdp表示</a:t>
            </a:r>
          </a:p>
          <a:p>
            <a:pPr marL="0" indent="0">
              <a:buNone/>
            </a:pPr>
            <a:r>
              <a:rPr lang="en-US" altLang="zh-CN" dirty="0"/>
              <a:t>	46,XX,qdp(1)(q23q32)</a:t>
            </a:r>
          </a:p>
          <a:p>
            <a:pPr marL="0" indent="0">
              <a:buNone/>
            </a:pPr>
            <a:r>
              <a:rPr lang="en-US" altLang="zh-CN" dirty="0"/>
              <a:t>	46,XX,qdp(1)(pter→q32::q23→q32::q23→q32::q23→qter)</a:t>
            </a:r>
          </a:p>
          <a:p>
            <a:pPr marL="0" indent="0">
              <a:buNone/>
            </a:pPr>
            <a:r>
              <a:rPr lang="en-US" altLang="zh-CN" dirty="0"/>
              <a:t>	1q23 和 1q32 </a:t>
            </a:r>
            <a:r>
              <a:rPr lang="en-US" altLang="zh-CN" dirty="0" err="1"/>
              <a:t>之间的片段四倍复制</a:t>
            </a:r>
            <a:r>
              <a:rPr lang="en-US" altLang="zh-CN" dirty="0"/>
              <a:t>。</a:t>
            </a:r>
          </a:p>
          <a:p>
            <a:r>
              <a:rPr lang="en-US" altLang="zh-CN" dirty="0"/>
              <a:t>3.4.15</a:t>
            </a:r>
            <a:r>
              <a:rPr dirty="0"/>
              <a:t>：环状染色体，用</a:t>
            </a:r>
            <a:r>
              <a:rPr lang="en-US" altLang="zh-CN" dirty="0"/>
              <a:t>r</a:t>
            </a:r>
            <a:r>
              <a:rPr dirty="0"/>
              <a:t>表示。</a:t>
            </a:r>
          </a:p>
          <a:p>
            <a:pPr marL="0" indent="0">
              <a:buNone/>
            </a:pPr>
            <a:r>
              <a:rPr lang="en-US" altLang="zh-CN" dirty="0"/>
              <a:t>	46,XX,r(7)(p22q36)	</a:t>
            </a:r>
            <a:r>
              <a:rPr dirty="0"/>
              <a:t>46,XX,r(7)(::p22→q36::)</a:t>
            </a:r>
          </a:p>
          <a:p>
            <a:pPr marL="0" indent="0">
              <a:buNone/>
            </a:pPr>
            <a:r>
              <a:rPr lang="en-US" altLang="zh-CN" dirty="0"/>
              <a:t>	</a:t>
            </a:r>
            <a:r>
              <a:rPr dirty="0" err="1"/>
              <a:t>环状染色体，断裂和重接发生于</a:t>
            </a:r>
            <a:r>
              <a:rPr dirty="0"/>
              <a:t> 7p22 和 7q36，这些断裂点的远端已缺失了。</a:t>
            </a:r>
          </a:p>
          <a:p>
            <a:pPr marL="0" indent="0">
              <a:buNone/>
            </a:pPr>
            <a:r>
              <a:rPr lang="en-US" altLang="zh-CN" dirty="0"/>
              <a:t>	46,XX,der(1)r(1;3)(p36.1q23;q21q27)	46,XX,der(1)(::1p36.1→1q23::3q21→3q27::)</a:t>
            </a:r>
          </a:p>
          <a:p>
            <a:pPr marL="0" indent="0">
              <a:buNone/>
            </a:pPr>
            <a:r>
              <a:rPr lang="en-US" altLang="zh-CN" dirty="0"/>
              <a:t>   47,XX,+dic r(1;3)(p36.1q32;p24q26.2)	       47,XX,+dic r(1;3)(::1p36.1→1q32::3p24→3q26.2::)</a:t>
            </a:r>
          </a:p>
          <a:p>
            <a:pPr marL="0" indent="0">
              <a:buNone/>
            </a:pPr>
            <a:endParaRPr lang="en-US" altLang="zh-CN" dirty="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3.4</a:t>
            </a:r>
            <a:r>
              <a:t>：染色体重排的特例</a:t>
            </a:r>
            <a:r>
              <a:rPr lang="zh-CN" altLang="en-US"/>
              <a:t/>
            </a:r>
            <a:br>
              <a:rPr lang="zh-CN" altLang="en-US"/>
            </a:br>
            <a:endParaRPr lang="zh-CN" altLang="en-US"/>
          </a:p>
        </p:txBody>
      </p:sp>
      <p:sp>
        <p:nvSpPr>
          <p:cNvPr id="3" name="内容占位符 2"/>
          <p:cNvSpPr>
            <a:spLocks noGrp="1"/>
          </p:cNvSpPr>
          <p:nvPr>
            <p:ph idx="1"/>
          </p:nvPr>
        </p:nvSpPr>
        <p:spPr>
          <a:xfrm>
            <a:off x="669925" y="952500"/>
            <a:ext cx="10852150" cy="5602605"/>
          </a:xfrm>
        </p:spPr>
        <p:txBody>
          <a:bodyPr/>
          <a:lstStyle/>
          <a:p>
            <a:r>
              <a:rPr lang="en-US" altLang="zh-CN" dirty="0">
                <a:solidFill>
                  <a:srgbClr val="FF0000"/>
                </a:solidFill>
                <a:effectLst>
                  <a:outerShdw blurRad="38100" dist="25400" dir="5400000" algn="ctr" rotWithShape="0">
                    <a:srgbClr val="6E747A">
                      <a:alpha val="43000"/>
                    </a:srgbClr>
                  </a:outerShdw>
                </a:effectLst>
              </a:rPr>
              <a:t>3.4.16</a:t>
            </a:r>
            <a:r>
              <a:rPr dirty="0">
                <a:solidFill>
                  <a:srgbClr val="FF0000"/>
                </a:solidFill>
                <a:effectLst>
                  <a:outerShdw blurRad="38100" dist="25400" dir="5400000" algn="ctr" rotWithShape="0">
                    <a:srgbClr val="6E747A">
                      <a:alpha val="43000"/>
                    </a:srgbClr>
                  </a:outerShdw>
                </a:effectLst>
              </a:rPr>
              <a:t>：端粒连接，用</a:t>
            </a:r>
            <a:r>
              <a:rPr lang="en-US" altLang="zh-CN" dirty="0">
                <a:solidFill>
                  <a:srgbClr val="FF0000"/>
                </a:solidFill>
                <a:effectLst>
                  <a:outerShdw blurRad="38100" dist="25400" dir="5400000" algn="ctr" rotWithShape="0">
                    <a:srgbClr val="6E747A">
                      <a:alpha val="43000"/>
                    </a:srgbClr>
                  </a:outerShdw>
                </a:effectLst>
              </a:rPr>
              <a:t>tas</a:t>
            </a:r>
            <a:r>
              <a:rPr dirty="0">
                <a:solidFill>
                  <a:srgbClr val="FF0000"/>
                </a:solidFill>
                <a:effectLst>
                  <a:outerShdw blurRad="38100" dist="25400" dir="5400000" algn="ctr" rotWithShape="0">
                    <a:srgbClr val="6E747A">
                      <a:alpha val="43000"/>
                    </a:srgbClr>
                  </a:outerShdw>
                </a:effectLst>
              </a:rPr>
              <a:t>表示，优先列出性染色体或者编码最小的染色体</a:t>
            </a:r>
            <a:r>
              <a:rPr lang="en-US" altLang="zh-CN" dirty="0">
                <a:solidFill>
                  <a:srgbClr val="FF0000"/>
                </a:solidFill>
                <a:effectLst>
                  <a:outerShdw blurRad="38100" dist="25400" dir="5400000" algn="ctr" rotWithShape="0">
                    <a:srgbClr val="6E747A">
                      <a:alpha val="43000"/>
                    </a:srgbClr>
                  </a:outerShdw>
                </a:effectLst>
              </a:rPr>
              <a:t>。</a:t>
            </a:r>
          </a:p>
          <a:p>
            <a:pPr marL="0" indent="0">
              <a:buNone/>
            </a:pPr>
            <a:r>
              <a:rPr lang="en-US" altLang="zh-CN" dirty="0">
                <a:solidFill>
                  <a:srgbClr val="FF0000"/>
                </a:solidFill>
                <a:effectLst>
                  <a:outerShdw blurRad="38100" dist="25400" dir="5400000" algn="ctr" rotWithShape="0">
                    <a:srgbClr val="6E747A">
                      <a:alpha val="43000"/>
                    </a:srgbClr>
                  </a:outerShdw>
                </a:effectLst>
              </a:rPr>
              <a:t>	46,XX,tas(12;13)(q24.3;q34)</a:t>
            </a:r>
          </a:p>
          <a:p>
            <a:pPr marL="0" indent="0">
              <a:buNone/>
            </a:pPr>
            <a:r>
              <a:rPr lang="en-US" altLang="zh-CN" dirty="0">
                <a:solidFill>
                  <a:srgbClr val="FF0000"/>
                </a:solidFill>
                <a:effectLst>
                  <a:outerShdw blurRad="38100" dist="25400" dir="5400000" algn="ctr" rotWithShape="0">
                    <a:srgbClr val="6E747A">
                      <a:alpha val="43000"/>
                    </a:srgbClr>
                  </a:outerShdw>
                </a:effectLst>
              </a:rPr>
              <a:t>	</a:t>
            </a:r>
            <a:r>
              <a:rPr dirty="0">
                <a:solidFill>
                  <a:srgbClr val="FF0000"/>
                </a:solidFill>
                <a:effectLst>
                  <a:outerShdw blurRad="38100" dist="25400" dir="5400000" algn="ctr" rotWithShape="0">
                    <a:srgbClr val="6E747A">
                      <a:alpha val="43000"/>
                    </a:srgbClr>
                  </a:outerShdw>
                </a:effectLst>
              </a:rPr>
              <a:t>46,XX,tas(12;13)(12pter→12qter→13qter→13pter)</a:t>
            </a:r>
          </a:p>
          <a:p>
            <a:pPr marL="0" indent="0">
              <a:buNone/>
            </a:pPr>
            <a:r>
              <a:rPr lang="en-US" altLang="zh-CN" dirty="0">
                <a:solidFill>
                  <a:srgbClr val="FF0000"/>
                </a:solidFill>
                <a:effectLst>
                  <a:outerShdw blurRad="38100" dist="25400" dir="5400000" algn="ctr" rotWithShape="0">
                    <a:srgbClr val="6E747A">
                      <a:alpha val="43000"/>
                    </a:srgbClr>
                  </a:outerShdw>
                </a:effectLst>
              </a:rPr>
              <a:t>	</a:t>
            </a:r>
            <a:r>
              <a:rPr dirty="0">
                <a:solidFill>
                  <a:srgbClr val="FF0000"/>
                </a:solidFill>
                <a:effectLst>
                  <a:outerShdw blurRad="38100" dist="25400" dir="5400000" algn="ctr" rotWithShape="0">
                    <a:srgbClr val="6E747A">
                      <a:alpha val="43000"/>
                    </a:srgbClr>
                  </a:outerShdw>
                </a:effectLst>
              </a:rPr>
              <a:t>12 和 13 </a:t>
            </a:r>
            <a:r>
              <a:rPr dirty="0" err="1">
                <a:solidFill>
                  <a:srgbClr val="FF0000"/>
                </a:solidFill>
                <a:effectLst>
                  <a:outerShdw blurRad="38100" dist="25400" dir="5400000" algn="ctr" rotWithShape="0">
                    <a:srgbClr val="6E747A">
                      <a:alpha val="43000"/>
                    </a:srgbClr>
                  </a:outerShdw>
                </a:effectLst>
              </a:rPr>
              <a:t>号染色体长臂的末端区域的连接</a:t>
            </a:r>
            <a:r>
              <a:rPr dirty="0">
                <a:solidFill>
                  <a:srgbClr val="FF0000"/>
                </a:solidFill>
              </a:rPr>
              <a:t>。</a:t>
            </a:r>
          </a:p>
          <a:p>
            <a:r>
              <a:rPr lang="en-US" altLang="zh-CN" dirty="0"/>
              <a:t>3.4.14</a:t>
            </a:r>
            <a:r>
              <a:rPr dirty="0"/>
              <a:t>：易位，用</a:t>
            </a:r>
            <a:r>
              <a:rPr lang="en-US" altLang="zh-CN" dirty="0"/>
              <a:t>t</a:t>
            </a:r>
            <a:r>
              <a:rPr dirty="0"/>
              <a:t>表示</a:t>
            </a:r>
          </a:p>
          <a:p>
            <a:pPr marL="0" indent="0">
              <a:buNone/>
            </a:pPr>
            <a:r>
              <a:rPr lang="en-US" altLang="zh-CN" dirty="0"/>
              <a:t>	</a:t>
            </a:r>
            <a:r>
              <a:rPr b="1" dirty="0"/>
              <a:t>两处</a:t>
            </a:r>
            <a:r>
              <a:rPr dirty="0"/>
              <a:t>：46,XY,t(2;5)(q21;q31)：</a:t>
            </a:r>
            <a:r>
              <a:rPr dirty="0">
                <a:sym typeface="+mn-ea"/>
              </a:rPr>
              <a:t>断裂和重接发生于2q21和5p3</a:t>
            </a:r>
            <a:r>
              <a:rPr lang="en-US" altLang="zh-CN" dirty="0">
                <a:sym typeface="+mn-ea"/>
              </a:rPr>
              <a:t>1,</a:t>
            </a:r>
            <a:r>
              <a:rPr dirty="0">
                <a:sym typeface="+mn-ea"/>
              </a:rPr>
              <a:t>断裂的远端片段已发生了互换</a:t>
            </a:r>
          </a:p>
          <a:p>
            <a:pPr marL="0" indent="0">
              <a:buNone/>
            </a:pPr>
            <a:r>
              <a:rPr lang="en-US" altLang="zh-CN" dirty="0"/>
              <a:t>	        </a:t>
            </a:r>
            <a:r>
              <a:rPr dirty="0"/>
              <a:t>46,XY,t(2;5)(2pter→2q21::5q31→5qter;5pter→5q31::2q21→2qter)</a:t>
            </a:r>
          </a:p>
          <a:p>
            <a:pPr marL="0" indent="0">
              <a:buNone/>
            </a:pPr>
            <a:r>
              <a:rPr lang="en-US" altLang="zh-CN" dirty="0"/>
              <a:t>	</a:t>
            </a:r>
            <a:r>
              <a:rPr b="1" dirty="0"/>
              <a:t>三处及以上</a:t>
            </a:r>
            <a:r>
              <a:rPr dirty="0"/>
              <a:t>：46,XX,t(2;7;5)(p21;q22;q23)【</a:t>
            </a:r>
            <a:r>
              <a:rPr dirty="0" err="1"/>
              <a:t>最低编码先列出，然后是前一个的受体依次列出</a:t>
            </a:r>
            <a:r>
              <a:rPr dirty="0"/>
              <a:t>】</a:t>
            </a:r>
          </a:p>
          <a:p>
            <a:pPr marL="0" indent="0">
              <a:buNone/>
            </a:pPr>
            <a:r>
              <a:rPr dirty="0"/>
              <a:t>46,XX,t(2;7;5)(5qter→5q23::2p21→2qter;7pter→7q22::2p21→2pter;5pter→5q23::7q22→7qter)</a:t>
            </a:r>
          </a:p>
          <a:p>
            <a:pPr marL="0" indent="0">
              <a:buNone/>
            </a:pPr>
            <a:r>
              <a:rPr lang="en-US" altLang="zh-CN" dirty="0"/>
              <a:t>	</a:t>
            </a:r>
            <a:r>
              <a:rPr b="1" dirty="0"/>
              <a:t>整臂易位</a:t>
            </a:r>
            <a:r>
              <a:rPr dirty="0"/>
              <a:t>：46,XY,t(1;3)(p10;q10)</a:t>
            </a:r>
          </a:p>
          <a:p>
            <a:pPr marL="0" indent="0">
              <a:buNone/>
            </a:pPr>
            <a:r>
              <a:rPr lang="en-US" altLang="zh-CN" dirty="0"/>
              <a:t>		  </a:t>
            </a:r>
            <a:r>
              <a:rPr dirty="0"/>
              <a:t>46,XY,t(1;3)(1pter→1p10::3q10→3qter;3pter→3p10::1q10→1qter)</a:t>
            </a:r>
          </a:p>
          <a:p>
            <a:pPr marL="0" indent="0">
              <a:buNone/>
            </a:pPr>
            <a:r>
              <a:rPr lang="en-US" altLang="zh-CN" dirty="0"/>
              <a:t>	</a:t>
            </a:r>
            <a:r>
              <a:rPr dirty="0"/>
              <a:t>由 1 </a:t>
            </a:r>
            <a:r>
              <a:rPr dirty="0" err="1"/>
              <a:t>号染色体的短臂和</a:t>
            </a:r>
            <a:r>
              <a:rPr dirty="0"/>
              <a:t> 3 </a:t>
            </a:r>
            <a:r>
              <a:rPr dirty="0" err="1"/>
              <a:t>号染色体的长臂，以及</a:t>
            </a:r>
            <a:r>
              <a:rPr dirty="0"/>
              <a:t> 1 </a:t>
            </a:r>
            <a:r>
              <a:rPr dirty="0" err="1"/>
              <a:t>号染色体的长臂和</a:t>
            </a:r>
            <a:r>
              <a:rPr dirty="0"/>
              <a:t> 3 </a:t>
            </a:r>
            <a:r>
              <a:rPr dirty="0" err="1"/>
              <a:t>号染色体的短臂分别在着</a:t>
            </a:r>
            <a:r>
              <a:rPr lang="en-US" altLang="zh-CN" dirty="0"/>
              <a:t>	</a:t>
            </a:r>
            <a:r>
              <a:rPr dirty="0" err="1"/>
              <a:t>丝粒区相融合而产生的相互的整臂易位</a:t>
            </a:r>
            <a:r>
              <a:rPr dirty="0"/>
              <a:t>。</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四、肿瘤</a:t>
            </a:r>
          </a:p>
        </p:txBody>
      </p:sp>
      <p:sp>
        <p:nvSpPr>
          <p:cNvPr id="3" name="内容占位符 2"/>
          <p:cNvSpPr>
            <a:spLocks noGrp="1"/>
          </p:cNvSpPr>
          <p:nvPr>
            <p:ph idx="1"/>
          </p:nvPr>
        </p:nvSpPr>
        <p:spPr/>
        <p:txBody>
          <a:bodyPr/>
          <a:lstStyle/>
          <a:p>
            <a:r>
              <a:rPr lang="en-US" altLang="zh-CN" b="1"/>
              <a:t>4.1</a:t>
            </a:r>
            <a:r>
              <a:rPr b="1"/>
              <a:t>：定义</a:t>
            </a:r>
          </a:p>
          <a:p>
            <a:r>
              <a:rPr lang="en-US" altLang="zh-CN"/>
              <a:t>4.1.1</a:t>
            </a:r>
            <a:r>
              <a:t>：克隆</a:t>
            </a:r>
          </a:p>
          <a:p>
            <a:pPr marL="0" indent="0">
              <a:buNone/>
            </a:pPr>
            <a:r>
              <a:rPr lang="en-US" altLang="zh-CN">
                <a:sym typeface="+mn-ea"/>
              </a:rPr>
              <a:t>	</a:t>
            </a:r>
            <a:r>
              <a:rPr>
                <a:sym typeface="+mn-ea"/>
              </a:rPr>
              <a:t>一个克隆是由单个的祖细胞衍生而来的细胞群。当一些细胞具有同样的或者是密切相关的染色体异</a:t>
            </a:r>
            <a:r>
              <a:rPr lang="en-US" altLang="zh-CN">
                <a:sym typeface="+mn-ea"/>
              </a:rPr>
              <a:t>	</a:t>
            </a:r>
            <a:r>
              <a:rPr>
                <a:sym typeface="+mn-ea"/>
              </a:rPr>
              <a:t>常时，那么通常可说他们源于同一克隆。所以，一个克隆不一定要是完全同系的，因为在肿瘤的形</a:t>
            </a:r>
            <a:r>
              <a:rPr lang="en-US" altLang="zh-CN">
                <a:sym typeface="+mn-ea"/>
              </a:rPr>
              <a:t>	</a:t>
            </a:r>
            <a:r>
              <a:rPr>
                <a:sym typeface="+mn-ea"/>
              </a:rPr>
              <a:t>成过程中往往有可能形成亚克隆。这就意味着至少有两个细胞畸变相同，如果畸变是一条丢失的染</a:t>
            </a:r>
            <a:r>
              <a:rPr lang="en-US" altLang="zh-CN">
                <a:sym typeface="+mn-ea"/>
              </a:rPr>
              <a:t>	</a:t>
            </a:r>
            <a:r>
              <a:rPr>
                <a:sym typeface="+mn-ea"/>
              </a:rPr>
              <a:t>色体，相同的改变至少在三个细胞中出现才可称为克隆。</a:t>
            </a:r>
          </a:p>
          <a:p>
            <a:r>
              <a:rPr lang="en-US" altLang="zh-CN"/>
              <a:t>4.1.2</a:t>
            </a:r>
            <a:r>
              <a:t>：主系，用</a:t>
            </a:r>
            <a:r>
              <a:rPr lang="en-US" altLang="zh-CN"/>
              <a:t>ml</a:t>
            </a:r>
            <a:r>
              <a:t>表示</a:t>
            </a:r>
          </a:p>
          <a:p>
            <a:pPr marL="0" indent="0">
              <a:buNone/>
            </a:pPr>
            <a:r>
              <a:rPr lang="en-US" altLang="zh-CN"/>
              <a:t>	</a:t>
            </a:r>
            <a:r>
              <a:t>主系（ml）用以表示肿瘤细胞群中最常见的染色体组成，它是仅仅用于描写最大克隆的数量术语，</a:t>
            </a:r>
            <a:r>
              <a:rPr lang="en-US" altLang="zh-CN"/>
              <a:t>	</a:t>
            </a:r>
            <a:r>
              <a:t>不唯一。</a:t>
            </a:r>
          </a:p>
          <a:p>
            <a:r>
              <a:rPr lang="en-US" altLang="zh-CN"/>
              <a:t>4.1.3</a:t>
            </a:r>
            <a:r>
              <a:t>： 干系，旁系和克隆演化</a:t>
            </a:r>
          </a:p>
          <a:p>
            <a:pPr marL="0" indent="0">
              <a:buNone/>
            </a:pPr>
            <a:r>
              <a:rPr lang="en-US" altLang="zh-CN"/>
              <a:t>	</a:t>
            </a:r>
            <a:r>
              <a:t>与细胞遗传学相关的克隆按照复杂性递增的顺序予以表达，而不考虑克隆的大小，干系(sl)是肿瘤细</a:t>
            </a:r>
            <a:r>
              <a:rPr lang="en-US" altLang="zh-CN"/>
              <a:t>	</a:t>
            </a:r>
            <a:r>
              <a:t>胞群中最基本的克隆，应将其首先列出。其它衍生的亚克隆称为旁系(sdl)。可以用 sl 和 sdl 或 </a:t>
            </a:r>
            <a:r>
              <a:rPr lang="en-US" altLang="zh-CN"/>
              <a:t>	</a:t>
            </a:r>
            <a:r>
              <a:t>idem 来描述干系或旁系。如果有一个以上的旁系，则可命名为 sdl1, sdl2,等等</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2665" y="443230"/>
            <a:ext cx="10519410" cy="441960"/>
          </a:xfrm>
        </p:spPr>
        <p:txBody>
          <a:bodyPr/>
          <a:lstStyle/>
          <a:p>
            <a:r>
              <a:rPr lang="zh-CN" altLang="en-US"/>
              <a:t>目录</a:t>
            </a:r>
          </a:p>
        </p:txBody>
      </p:sp>
      <p:sp>
        <p:nvSpPr>
          <p:cNvPr id="3" name="内容占位符 2"/>
          <p:cNvSpPr>
            <a:spLocks noGrp="1"/>
          </p:cNvSpPr>
          <p:nvPr>
            <p:ph idx="1"/>
          </p:nvPr>
        </p:nvSpPr>
        <p:spPr>
          <a:xfrm>
            <a:off x="4446905" y="1702435"/>
            <a:ext cx="6740525" cy="4376420"/>
          </a:xfrm>
        </p:spPr>
        <p:txBody>
          <a:bodyPr/>
          <a:lstStyle/>
          <a:p>
            <a:pPr>
              <a:lnSpc>
                <a:spcPct val="150000"/>
              </a:lnSpc>
            </a:pPr>
            <a:r>
              <a:rPr lang="zh-CN" altLang="en-US" sz="2000" b="1"/>
              <a:t>一、历史简介</a:t>
            </a:r>
          </a:p>
          <a:p>
            <a:pPr>
              <a:lnSpc>
                <a:spcPct val="150000"/>
              </a:lnSpc>
            </a:pPr>
            <a:r>
              <a:rPr sz="2000" b="1">
                <a:sym typeface="+mn-ea"/>
              </a:rPr>
              <a:t>二、正常染色体</a:t>
            </a:r>
          </a:p>
          <a:p>
            <a:pPr>
              <a:lnSpc>
                <a:spcPct val="150000"/>
              </a:lnSpc>
            </a:pPr>
            <a:r>
              <a:rPr sz="2000" b="1">
                <a:sym typeface="+mn-ea"/>
              </a:rPr>
              <a:t>三、染色体变异的核型命名</a:t>
            </a:r>
          </a:p>
          <a:p>
            <a:pPr>
              <a:lnSpc>
                <a:spcPct val="150000"/>
              </a:lnSpc>
            </a:pPr>
            <a:r>
              <a:rPr sz="2000" b="1">
                <a:sym typeface="+mn-ea"/>
              </a:rPr>
              <a:t>四、肿瘤</a:t>
            </a:r>
          </a:p>
          <a:p>
            <a:pPr>
              <a:lnSpc>
                <a:spcPct val="150000"/>
              </a:lnSpc>
            </a:pPr>
            <a:r>
              <a:rPr sz="2000" b="1">
                <a:sym typeface="+mn-ea"/>
              </a:rPr>
              <a:t>五、原位杂交</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4.2</a:t>
            </a:r>
            <a:r>
              <a:t>：肿瘤核型表示</a:t>
            </a:r>
          </a:p>
        </p:txBody>
      </p:sp>
      <p:sp>
        <p:nvSpPr>
          <p:cNvPr id="3" name="内容占位符 2"/>
          <p:cNvSpPr>
            <a:spLocks noGrp="1"/>
          </p:cNvSpPr>
          <p:nvPr>
            <p:ph idx="1"/>
          </p:nvPr>
        </p:nvSpPr>
        <p:spPr/>
        <p:txBody>
          <a:bodyPr/>
          <a:lstStyle/>
          <a:p>
            <a:r>
              <a:rPr lang="en-US" altLang="zh-CN" dirty="0"/>
              <a:t>4.2.3</a:t>
            </a:r>
            <a:r>
              <a:rPr dirty="0"/>
              <a:t>：复合核型：仅包括所有以克隆形式出现的畸变，而且还包括含有这些克隆性畸变的中期细胞的染色体范围，每种畸变至少出现在 2 </a:t>
            </a:r>
            <a:r>
              <a:rPr dirty="0" err="1"/>
              <a:t>个细胞以上，但是有可能没有包括所有畸变的细胞</a:t>
            </a:r>
            <a:endParaRPr dirty="0"/>
          </a:p>
          <a:p>
            <a:pPr marL="0" indent="0">
              <a:buNone/>
            </a:pPr>
            <a:r>
              <a:rPr lang="en-US" altLang="zh-CN" dirty="0"/>
              <a:t>	</a:t>
            </a:r>
            <a:r>
              <a:rPr dirty="0"/>
              <a:t>42,XX,-2,-16,-21,-22</a:t>
            </a:r>
            <a:r>
              <a:rPr lang="en-US" altLang="zh-CN" dirty="0"/>
              <a:t>	</a:t>
            </a:r>
            <a:r>
              <a:rPr dirty="0"/>
              <a:t>43,XX,-1,-7,+8,-11</a:t>
            </a:r>
            <a:r>
              <a:rPr lang="en-US" altLang="zh-CN" dirty="0"/>
              <a:t>	</a:t>
            </a:r>
            <a:r>
              <a:rPr dirty="0"/>
              <a:t>44,XX,-7,+8,-12,-13</a:t>
            </a:r>
          </a:p>
          <a:p>
            <a:pPr marL="0" indent="0">
              <a:buNone/>
            </a:pPr>
            <a:r>
              <a:rPr lang="en-US" altLang="zh-CN" dirty="0"/>
              <a:t>	</a:t>
            </a:r>
            <a:r>
              <a:rPr dirty="0"/>
              <a:t>44,XX,-7,-20</a:t>
            </a:r>
            <a:r>
              <a:rPr lang="en-US" altLang="zh-CN" dirty="0"/>
              <a:t>		</a:t>
            </a:r>
            <a:r>
              <a:rPr dirty="0"/>
              <a:t>46,XX,-7,+8</a:t>
            </a:r>
          </a:p>
          <a:p>
            <a:pPr marL="0" indent="0">
              <a:buNone/>
            </a:pPr>
            <a:r>
              <a:rPr lang="en-US" altLang="zh-CN" dirty="0"/>
              <a:t>	</a:t>
            </a:r>
            <a:r>
              <a:rPr dirty="0" err="1"/>
              <a:t>复合核型</a:t>
            </a:r>
            <a:r>
              <a:rPr dirty="0"/>
              <a:t>：</a:t>
            </a:r>
          </a:p>
          <a:p>
            <a:pPr marL="0" indent="0">
              <a:buNone/>
            </a:pPr>
            <a:r>
              <a:rPr lang="en-US" altLang="zh-CN" dirty="0"/>
              <a:t>		</a:t>
            </a:r>
            <a:r>
              <a:rPr dirty="0"/>
              <a:t>44~46,XX,-7,+8[cp4]</a:t>
            </a:r>
          </a:p>
          <a:p>
            <a:pPr marL="0" indent="0">
              <a:buNone/>
            </a:pPr>
            <a:r>
              <a:rPr lang="en-US" altLang="zh-CN" dirty="0"/>
              <a:t>	</a:t>
            </a:r>
            <a:r>
              <a:rPr dirty="0" err="1"/>
              <a:t>应值得注意的，具有</a:t>
            </a:r>
            <a:r>
              <a:rPr dirty="0"/>
              <a:t> 42 </a:t>
            </a:r>
            <a:r>
              <a:rPr dirty="0" err="1"/>
              <a:t>条染色体的细胞不计数在复合核型中，因为其染色体畸变为随机丢失，不</a:t>
            </a:r>
            <a:r>
              <a:rPr lang="en-US" altLang="zh-CN" dirty="0"/>
              <a:t>	</a:t>
            </a:r>
            <a:r>
              <a:rPr dirty="0" err="1" smtClean="0"/>
              <a:t>是克隆性畸变的一部分</a:t>
            </a:r>
            <a:r>
              <a:rPr lang="zh-CN" altLang="en-US" dirty="0" smtClean="0"/>
              <a:t>。</a:t>
            </a:r>
            <a:endParaRPr dirty="0"/>
          </a:p>
          <a:p>
            <a:r>
              <a:rPr lang="en-US" altLang="zh-CN" dirty="0"/>
              <a:t>4.2.4</a:t>
            </a:r>
            <a:r>
              <a:rPr dirty="0"/>
              <a:t>：非相关克隆：具有完全非相关核型畸变的克隆按照大小序列予以描述。</a:t>
            </a:r>
            <a:r>
              <a:rPr dirty="0" err="1"/>
              <a:t>最大的最先描述,其次是第二</a:t>
            </a:r>
            <a:r>
              <a:rPr lang="en-US" altLang="zh-CN" dirty="0"/>
              <a:t>	 </a:t>
            </a:r>
            <a:r>
              <a:rPr dirty="0" err="1"/>
              <a:t>大的,等等,正常的二倍体克隆总是最后予以表示</a:t>
            </a:r>
            <a:r>
              <a:rPr dirty="0"/>
              <a:t>。</a:t>
            </a:r>
          </a:p>
          <a:p>
            <a:pPr marL="0" indent="0">
              <a:buNone/>
            </a:pPr>
            <a:r>
              <a:rPr lang="en-US" altLang="zh-CN" dirty="0"/>
              <a:t>	</a:t>
            </a:r>
            <a:r>
              <a:rPr dirty="0"/>
              <a:t>46,XX,t(3;9)(p13;p13)[14]/48,XX,+3,+9[11]/46,XX,t(1;6)(p11;p12)[9]/</a:t>
            </a:r>
          </a:p>
          <a:p>
            <a:pPr marL="0" indent="0">
              <a:buNone/>
            </a:pPr>
            <a:r>
              <a:rPr lang="en-US" altLang="zh-CN" dirty="0"/>
              <a:t>	</a:t>
            </a:r>
            <a:r>
              <a:rPr dirty="0"/>
              <a:t>47,XX,t(6;10)(q12;p15), +7[6]/46, XX, inv(6)(p22q23)[3]/46, XX,[7]</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4.2</a:t>
            </a:r>
            <a:r>
              <a:t>：肿瘤核型表示</a:t>
            </a:r>
          </a:p>
        </p:txBody>
      </p:sp>
      <p:sp>
        <p:nvSpPr>
          <p:cNvPr id="3" name="内容占位符 2"/>
          <p:cNvSpPr>
            <a:spLocks noGrp="1"/>
          </p:cNvSpPr>
          <p:nvPr>
            <p:ph idx="1"/>
          </p:nvPr>
        </p:nvSpPr>
        <p:spPr/>
        <p:txBody>
          <a:bodyPr/>
          <a:lstStyle/>
          <a:p>
            <a:r>
              <a:rPr lang="en-US" altLang="zh-CN"/>
              <a:t>4.2.1</a:t>
            </a:r>
            <a:r>
              <a:t>：主系【最大克隆】</a:t>
            </a:r>
          </a:p>
          <a:p>
            <a:pPr marL="0" indent="0">
              <a:buNone/>
            </a:pPr>
            <a:r>
              <a:rPr lang="en-US" altLang="zh-CN"/>
              <a:t>	</a:t>
            </a:r>
            <a:r>
              <a:t>46，XX，t(8;21)(q22;q22)[26]/47,XY, t(8;21)(q22;q22),+21[7]</a:t>
            </a:r>
          </a:p>
          <a:p>
            <a:pPr marL="0" indent="0">
              <a:buNone/>
            </a:pPr>
            <a:r>
              <a:rPr lang="en-US" altLang="zh-CN"/>
              <a:t>	</a:t>
            </a:r>
            <a:r>
              <a:t>46，XX，t(8;21)(q22;q22)[26]/47,idem, +21[7]</a:t>
            </a:r>
          </a:p>
          <a:p>
            <a:pPr marL="0" indent="0">
              <a:buNone/>
            </a:pPr>
            <a:r>
              <a:rPr lang="en-US" altLang="zh-CN"/>
              <a:t>	</a:t>
            </a:r>
            <a:r>
              <a:t>46，XX，t(8;21)(q22;q22)[26]/47,sl, +21[7]</a:t>
            </a:r>
          </a:p>
          <a:p>
            <a:pPr marL="0" indent="0">
              <a:buNone/>
            </a:pPr>
            <a:r>
              <a:rPr lang="en-US" altLang="zh-CN"/>
              <a:t>	</a:t>
            </a:r>
            <a:r>
              <a:t>第一个克隆中每个细胞有 46 条染色体，每个细胞中均只观察到 t(8;21)，共观察 26 个细胞，是主</a:t>
            </a:r>
            <a:r>
              <a:rPr lang="en-US" altLang="zh-CN"/>
              <a:t>	</a:t>
            </a:r>
            <a:r>
              <a:t>系；第二个克隆中每个细胞中有 47 条染色体，每个细胞中均同时观察到 t(8;21)和 21 号三体，共</a:t>
            </a:r>
            <a:r>
              <a:rPr lang="en-US" altLang="zh-CN"/>
              <a:t>	</a:t>
            </a:r>
            <a:r>
              <a:t>观察 7 个细胞</a:t>
            </a:r>
          </a:p>
          <a:p>
            <a:r>
              <a:rPr lang="en-US" altLang="zh-CN"/>
              <a:t>4.2.2</a:t>
            </a:r>
            <a:r>
              <a:t>：干系，旁系【最基础克隆】</a:t>
            </a:r>
          </a:p>
          <a:p>
            <a:pPr marL="0" indent="0">
              <a:buNone/>
            </a:pPr>
            <a:r>
              <a:rPr lang="en-US" altLang="zh-CN"/>
              <a:t>	</a:t>
            </a:r>
            <a:r>
              <a:t>46, XX, t(9;22)(q34;q11.2)[3]/47,sl, +8 [17]/48, sdl1, +9[3]/49,sdl2, +11[12]</a:t>
            </a:r>
          </a:p>
          <a:p>
            <a:pPr marL="0" indent="0">
              <a:buNone/>
            </a:pPr>
            <a:r>
              <a:t>         46, XX, t(9;22)(q34;q11.2)[3]/47,idem,+8 [17]/48,idem,+8,+9[3]/49,idem,+8,+9,+11[12]</a:t>
            </a:r>
          </a:p>
          <a:p>
            <a:pPr marL="0" indent="0">
              <a:buNone/>
            </a:pPr>
            <a:r>
              <a:rPr lang="en-US" altLang="zh-CN"/>
              <a:t>	</a:t>
            </a:r>
            <a:r>
              <a:t>有 46 条染色体的克隆代表干系，47，48 和 49 三条染色体的克隆代表了旁系。有 47 条染色体的</a:t>
            </a:r>
            <a:r>
              <a:rPr lang="en-US" altLang="zh-CN"/>
              <a:t>	</a:t>
            </a:r>
            <a:r>
              <a:t>克隆是旁系 1，其中 sl 表示该染色体是干系中的一个异常染色体，</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五、原位杂交</a:t>
            </a:r>
          </a:p>
        </p:txBody>
      </p:sp>
      <p:sp>
        <p:nvSpPr>
          <p:cNvPr id="3" name="内容占位符 2"/>
          <p:cNvSpPr>
            <a:spLocks noGrp="1"/>
          </p:cNvSpPr>
          <p:nvPr>
            <p:ph idx="1"/>
          </p:nvPr>
        </p:nvSpPr>
        <p:spPr/>
        <p:txBody>
          <a:bodyPr/>
          <a:lstStyle/>
          <a:p>
            <a:r>
              <a:rPr lang="en-US" altLang="zh-CN" b="1"/>
              <a:t>5.1</a:t>
            </a:r>
            <a:r>
              <a:rPr b="1"/>
              <a:t>：定义</a:t>
            </a:r>
            <a:endParaRPr lang="zh-CN" altLang="en-US"/>
          </a:p>
          <a:p>
            <a:r>
              <a:rPr lang="zh-CN" altLang="en-US"/>
              <a:t>通过多聚酶链式反应获得一系列特异性 DNA 序列探针的使用，以及粘附于 DNA 探针的荧光标记报告分子的应用，使得原位杂交技术在显微世界与分子世界之间架起了一座沟通的桥梁</a:t>
            </a:r>
          </a:p>
          <a:p>
            <a:pPr marL="0" indent="0">
              <a:buNone/>
            </a:pPr>
            <a:r>
              <a:rPr lang="zh-CN" altLang="en-US"/>
              <a:t>主要符号与简写</a:t>
            </a:r>
          </a:p>
          <a:p>
            <a:pPr marL="0" indent="0">
              <a:buNone/>
            </a:pPr>
            <a:r>
              <a:rPr lang="en-US" altLang="zh-CN"/>
              <a:t>	</a:t>
            </a:r>
            <a:r>
              <a:rPr lang="zh-CN" altLang="en-US"/>
              <a:t>– 从某一特定的染色体中丢失</a:t>
            </a:r>
          </a:p>
          <a:p>
            <a:pPr marL="0" indent="0">
              <a:buNone/>
            </a:pPr>
            <a:r>
              <a:rPr lang="en-US" altLang="zh-CN"/>
              <a:t>	</a:t>
            </a:r>
            <a:r>
              <a:rPr lang="zh-CN" altLang="en-US"/>
              <a:t>+ 出现于某一特定染色体</a:t>
            </a:r>
          </a:p>
          <a:p>
            <a:pPr marL="0" indent="0">
              <a:buNone/>
            </a:pPr>
            <a:r>
              <a:rPr lang="en-US" altLang="zh-CN"/>
              <a:t>	</a:t>
            </a:r>
            <a:r>
              <a:rPr lang="zh-CN" altLang="en-US"/>
              <a:t>++ 两个杂交信号或者某一特定染色体的杂交区</a:t>
            </a:r>
          </a:p>
          <a:p>
            <a:pPr marL="0" indent="0">
              <a:buNone/>
            </a:pPr>
            <a:r>
              <a:rPr lang="en-US" altLang="zh-CN"/>
              <a:t>	</a:t>
            </a:r>
            <a:r>
              <a:rPr lang="zh-CN" altLang="en-US"/>
              <a:t>× 加倍，写于所见的信号数之前</a:t>
            </a:r>
          </a:p>
          <a:p>
            <a:pPr marL="0" indent="0">
              <a:buNone/>
            </a:pPr>
            <a:r>
              <a:rPr lang="en-US" altLang="zh-CN"/>
              <a:t>	</a:t>
            </a:r>
            <a:r>
              <a:rPr lang="zh-CN" altLang="en-US"/>
              <a:t>. 用于区分原位杂交与细胞遗传学观察结果</a:t>
            </a:r>
          </a:p>
          <a:p>
            <a:pPr marL="0" indent="0">
              <a:buNone/>
            </a:pPr>
            <a:r>
              <a:rPr lang="en-US" altLang="zh-CN"/>
              <a:t>	</a:t>
            </a:r>
            <a:r>
              <a:rPr lang="zh-CN" altLang="en-US"/>
              <a:t>； 分号，用于区分不同衍生染色体上的探针</a:t>
            </a:r>
          </a:p>
          <a:p>
            <a:pPr marL="0" indent="0">
              <a:buNone/>
            </a:pPr>
            <a:r>
              <a:rPr lang="en-US" altLang="zh-CN"/>
              <a:t>	ish 原位杂交</a:t>
            </a:r>
          </a:p>
          <a:p>
            <a:pPr marL="0" indent="0">
              <a:buNone/>
            </a:pPr>
            <a:r>
              <a:rPr lang="en-US" altLang="zh-CN"/>
              <a:t>	dim 信号强度减弱</a:t>
            </a:r>
          </a:p>
          <a:p>
            <a:pPr marL="0" indent="0">
              <a:buNone/>
            </a:pPr>
            <a:r>
              <a:rPr lang="en-US" altLang="zh-CN"/>
              <a:t>	enh 信号强度增强</a:t>
            </a:r>
          </a:p>
          <a:p>
            <a:pPr marL="0" indent="0">
              <a:buNone/>
            </a:pPr>
            <a:endParaRPr lang="en-US" altLang="zh-CN"/>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a:t>
            </a:r>
            <a:r>
              <a:t>：原位杂交核型</a:t>
            </a:r>
          </a:p>
        </p:txBody>
      </p:sp>
      <p:sp>
        <p:nvSpPr>
          <p:cNvPr id="3" name="内容占位符 2"/>
          <p:cNvSpPr>
            <a:spLocks noGrp="1"/>
          </p:cNvSpPr>
          <p:nvPr>
            <p:ph idx="1"/>
          </p:nvPr>
        </p:nvSpPr>
        <p:spPr/>
        <p:txBody>
          <a:bodyPr/>
          <a:lstStyle/>
          <a:p>
            <a:pPr marL="0" indent="0">
              <a:buNone/>
            </a:pPr>
            <a:r>
              <a:rPr lang="en-US" altLang="zh-CN"/>
              <a:t>5.2.1</a:t>
            </a:r>
            <a:r>
              <a:t>：基础原则：如果我们作了一个标准的细胞遗传学观察，则在该观察结果之后写上一</a:t>
            </a:r>
            <a:r>
              <a:rPr lang="zh-CN" altLang="en-US"/>
              <a:t>个点“·”，再写上简写符号“ish”，后接一个空格和原位杂交结果，否则直接写原位杂交结果</a:t>
            </a:r>
          </a:p>
          <a:p>
            <a:pPr marL="0" indent="0">
              <a:buNone/>
            </a:pPr>
            <a:r>
              <a:rPr lang="en-US" altLang="zh-CN"/>
              <a:t>	</a:t>
            </a:r>
            <a:r>
              <a:rPr lang="zh-CN" altLang="en-US"/>
              <a:t>46, XX. ish del(22)(q11.2q11.2)(D22S75－)</a:t>
            </a:r>
          </a:p>
          <a:p>
            <a:pPr marL="0" indent="0">
              <a:buNone/>
            </a:pPr>
            <a:r>
              <a:rPr lang="en-US" altLang="zh-CN"/>
              <a:t>	</a:t>
            </a:r>
            <a:r>
              <a:rPr lang="zh-CN" altLang="en-US"/>
              <a:t>女性核型，细胞遗传学分析正常，通过使用 D22S75 位点的探针确定 22 号染色体 DiGeorge 综</a:t>
            </a:r>
            <a:r>
              <a:rPr lang="en-US" altLang="zh-CN"/>
              <a:t>	</a:t>
            </a:r>
            <a:r>
              <a:rPr lang="zh-CN" altLang="en-US"/>
              <a:t>合征关键区（DiGeorge syndrome critical region，DGCR）区有一缺失。</a:t>
            </a:r>
          </a:p>
          <a:p>
            <a:pPr marL="0" indent="0">
              <a:buNone/>
            </a:pPr>
            <a:r>
              <a:rPr lang="en-US" altLang="zh-CN"/>
              <a:t>	</a:t>
            </a:r>
            <a:r>
              <a:rPr lang="zh-CN" altLang="en-US"/>
              <a:t>ish del(22)(q11.2q11.2)(D22S75－)</a:t>
            </a:r>
          </a:p>
          <a:p>
            <a:pPr marL="0" indent="0">
              <a:buNone/>
            </a:pPr>
            <a:r>
              <a:rPr lang="en-US" altLang="zh-CN"/>
              <a:t>	</a:t>
            </a:r>
            <a:r>
              <a:rPr lang="zh-CN" altLang="en-US"/>
              <a:t>未作常规细胞遗传学分析，但通过使用 D22S75 位点的探针，确定一条 22号染色体在 DGCR 区有</a:t>
            </a:r>
            <a:r>
              <a:rPr lang="en-US" altLang="zh-CN"/>
              <a:t>	</a:t>
            </a:r>
            <a:r>
              <a:rPr lang="zh-CN" altLang="en-US"/>
              <a:t>缺失。</a:t>
            </a:r>
          </a:p>
          <a:p>
            <a:pPr marL="0" indent="0">
              <a:buNone/>
            </a:pPr>
            <a:r>
              <a:rPr lang="en-US" altLang="zh-CN"/>
              <a:t>	</a:t>
            </a:r>
            <a:r>
              <a:rPr lang="zh-CN" altLang="en-US"/>
              <a:t>46, XX, ins(2)(p13q21q31),ish ins(2)(wcp2+)</a:t>
            </a:r>
          </a:p>
          <a:p>
            <a:pPr marL="0" indent="0">
              <a:buNone/>
            </a:pPr>
            <a:r>
              <a:rPr lang="en-US" altLang="zh-CN"/>
              <a:t>	</a:t>
            </a:r>
            <a:r>
              <a:rPr lang="zh-CN" altLang="en-US"/>
              <a:t>通过使用整条 2 号染色体涂染探针确定由 2 号染色体衍生而来的 2q21-q31片段正向插入 2p13。</a:t>
            </a:r>
          </a:p>
          <a:p>
            <a:pPr marL="0" indent="0">
              <a:buNone/>
            </a:pPr>
            <a:r>
              <a:rPr lang="en-US" altLang="zh-CN"/>
              <a:t>	46,XX.ish 17p11.2(RAI1 enh)</a:t>
            </a:r>
          </a:p>
          <a:p>
            <a:pPr marL="0" indent="0">
              <a:buNone/>
            </a:pPr>
            <a:r>
              <a:rPr lang="en-US" altLang="zh-CN"/>
              <a:t>	使用 RAI1 探针检测发现 17p11.2 位点信号增强。</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a:t>
            </a:r>
            <a:r>
              <a:t>：原位杂交核型</a:t>
            </a:r>
          </a:p>
        </p:txBody>
      </p:sp>
      <p:sp>
        <p:nvSpPr>
          <p:cNvPr id="3" name="内容占位符 2"/>
          <p:cNvSpPr>
            <a:spLocks noGrp="1"/>
          </p:cNvSpPr>
          <p:nvPr>
            <p:ph idx="1"/>
          </p:nvPr>
        </p:nvSpPr>
        <p:spPr/>
        <p:txBody>
          <a:bodyPr/>
          <a:lstStyle/>
          <a:p>
            <a:pPr marL="0" indent="0">
              <a:buNone/>
            </a:pPr>
            <a:r>
              <a:rPr lang="en-US" altLang="zh-CN"/>
              <a:t>5.2.2</a:t>
            </a:r>
            <a:r>
              <a:t>：信号的数目：为了表示信号的数目，在简写“nuc ish“之后的括号中写上探针检测的位点、一个乘号“×”以及见到的信号数。</a:t>
            </a:r>
          </a:p>
          <a:p>
            <a:pPr marL="0" indent="0">
              <a:buNone/>
            </a:pPr>
            <a:r>
              <a:rPr lang="en-US" altLang="zh-CN"/>
              <a:t>	</a:t>
            </a:r>
            <a:r>
              <a:t>nuc ish (NMYC×12～&gt;50)[200] </a:t>
            </a:r>
          </a:p>
          <a:p>
            <a:pPr marL="0" indent="0">
              <a:buNone/>
            </a:pPr>
            <a:r>
              <a:rPr lang="en-US" altLang="zh-CN"/>
              <a:t>	</a:t>
            </a:r>
            <a:r>
              <a:t>200 个细胞中发现 12 个到 50 多个不等的 NMYC 拷贝</a:t>
            </a:r>
          </a:p>
          <a:p>
            <a:pPr marL="0" indent="0">
              <a:buNone/>
            </a:pPr>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2030" y="2313940"/>
            <a:ext cx="5429250" cy="2003425"/>
          </a:xfrm>
        </p:spPr>
        <p:txBody>
          <a:bodyPr/>
          <a:lstStyle/>
          <a:p>
            <a:pPr algn="ctr"/>
            <a:r>
              <a:rPr lang="zh-CN" altLang="en-US" sz="4800" b="0"/>
              <a:t>谢谢大家！</a:t>
            </a:r>
            <a:br>
              <a:rPr lang="zh-CN" altLang="en-US" sz="4800" b="0"/>
            </a:br>
            <a:r>
              <a:rPr lang="zh-CN" altLang="en-US" sz="4800" b="0"/>
              <a:t/>
            </a:r>
            <a:br>
              <a:rPr lang="zh-CN" altLang="en-US" sz="4800" b="0"/>
            </a:br>
            <a:r>
              <a:rPr lang="zh-CN" altLang="en-US" sz="4800" b="0"/>
              <a:t>欢迎批评指正！</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一、历史简介</a:t>
            </a:r>
          </a:p>
        </p:txBody>
      </p:sp>
      <p:sp>
        <p:nvSpPr>
          <p:cNvPr id="3" name="内容占位符 2"/>
          <p:cNvSpPr>
            <a:spLocks noGrp="1"/>
          </p:cNvSpPr>
          <p:nvPr>
            <p:ph idx="1"/>
          </p:nvPr>
        </p:nvSpPr>
        <p:spPr/>
        <p:txBody>
          <a:bodyPr/>
          <a:lstStyle/>
          <a:p>
            <a:r>
              <a:rPr lang="en-US" altLang="zh-CN" b="1" dirty="0"/>
              <a:t>1.1 1956-1984</a:t>
            </a:r>
            <a:endParaRPr lang="en-US" altLang="zh-CN" dirty="0"/>
          </a:p>
          <a:p>
            <a:pPr marL="0" indent="0">
              <a:buNone/>
            </a:pPr>
            <a:r>
              <a:rPr dirty="0"/>
              <a:t>     开始建立并逐渐完善了</a:t>
            </a:r>
            <a:r>
              <a:rPr dirty="0">
                <a:solidFill>
                  <a:srgbClr val="FF0000"/>
                </a:solidFill>
              </a:rPr>
              <a:t>人类染色体的国际命名体制</a:t>
            </a:r>
            <a:r>
              <a:rPr dirty="0"/>
              <a:t>，如将染色体分为</a:t>
            </a:r>
            <a:r>
              <a:rPr lang="en-US" altLang="zh-CN" dirty="0"/>
              <a:t>A-G</a:t>
            </a:r>
            <a:r>
              <a:rPr dirty="0"/>
              <a:t>七组，异常的人类染色体缩写的命名，染色体显带技术下的人类核型及单条染色体及其区和带的命名规则，高分辨染色体等。</a:t>
            </a:r>
            <a:endParaRPr lang="en-US" altLang="zh-CN" dirty="0"/>
          </a:p>
          <a:p>
            <a:r>
              <a:rPr lang="en-US" altLang="zh-CN" b="1" dirty="0"/>
              <a:t>1.2 1985-1995</a:t>
            </a:r>
            <a:endParaRPr lang="en-US" altLang="zh-CN" dirty="0"/>
          </a:p>
          <a:p>
            <a:pPr marL="0" indent="0">
              <a:buNone/>
            </a:pPr>
            <a:r>
              <a:rPr dirty="0"/>
              <a:t>     开始建立并逐渐完善了</a:t>
            </a:r>
            <a:r>
              <a:rPr dirty="0">
                <a:solidFill>
                  <a:srgbClr val="FF0000"/>
                </a:solidFill>
              </a:rPr>
              <a:t>肿瘤细胞遗传学命名体制</a:t>
            </a:r>
            <a:r>
              <a:rPr dirty="0"/>
              <a:t>，把所有与肿瘤细胞遗传学有关的文章和指导性文件编撰成一册，还包括</a:t>
            </a:r>
            <a:r>
              <a:rPr dirty="0">
                <a:solidFill>
                  <a:srgbClr val="FF0000"/>
                </a:solidFill>
              </a:rPr>
              <a:t>原位杂交技术</a:t>
            </a:r>
            <a:r>
              <a:rPr dirty="0"/>
              <a:t>应用的进展等。</a:t>
            </a:r>
          </a:p>
          <a:p>
            <a:r>
              <a:rPr lang="en-US" altLang="zh-CN" b="1" dirty="0"/>
              <a:t>1.3 1996-2004</a:t>
            </a:r>
            <a:endParaRPr lang="en-US" altLang="zh-CN" dirty="0"/>
          </a:p>
          <a:p>
            <a:pPr marL="457200" lvl="1" indent="0">
              <a:buNone/>
            </a:pPr>
            <a:r>
              <a:rPr dirty="0" err="1"/>
              <a:t>澄清、删除、增添之前建立的染色体命名系统</a:t>
            </a:r>
            <a:r>
              <a:rPr dirty="0"/>
              <a:t>。</a:t>
            </a:r>
            <a:r>
              <a:rPr dirty="0" err="1"/>
              <a:t>主要是完善了更高分辨率的染色体图谱</a:t>
            </a:r>
            <a:r>
              <a:rPr dirty="0"/>
              <a:t>。</a:t>
            </a:r>
            <a:endParaRPr lang="en-US" altLang="zh-CN" dirty="0"/>
          </a:p>
          <a:p>
            <a:r>
              <a:rPr lang="en-US" altLang="zh-CN" b="1" dirty="0"/>
              <a:t>1.4 2005-2009</a:t>
            </a:r>
            <a:endParaRPr lang="en-US" altLang="zh-CN" dirty="0"/>
          </a:p>
          <a:p>
            <a:pPr marL="0" indent="0">
              <a:buNone/>
            </a:pPr>
            <a:r>
              <a:rPr lang="en-US" altLang="zh-CN" dirty="0"/>
              <a:t>      </a:t>
            </a:r>
            <a:r>
              <a:rPr dirty="0" err="1"/>
              <a:t>更新了</a:t>
            </a:r>
            <a:r>
              <a:rPr lang="en-US" altLang="zh-CN" dirty="0" err="1"/>
              <a:t>肿瘤命名法</a:t>
            </a:r>
            <a:r>
              <a:rPr dirty="0" err="1"/>
              <a:t>，</a:t>
            </a:r>
            <a:r>
              <a:rPr lang="en-US" altLang="zh-CN" dirty="0" err="1"/>
              <a:t>使</a:t>
            </a:r>
            <a:r>
              <a:rPr lang="en-US" altLang="zh-CN" dirty="0"/>
              <a:t> idem 和 </a:t>
            </a:r>
            <a:r>
              <a:rPr lang="en-US" altLang="zh-CN" dirty="0" err="1"/>
              <a:t>sl/sdl</a:t>
            </a:r>
            <a:r>
              <a:rPr lang="en-US" altLang="zh-CN" dirty="0"/>
              <a:t> </a:t>
            </a:r>
            <a:r>
              <a:rPr lang="en-US" altLang="zh-CN" dirty="0" err="1"/>
              <a:t>均可用于描述克隆演化</a:t>
            </a:r>
            <a:r>
              <a:rPr lang="en-US" altLang="zh-CN" dirty="0"/>
              <a:t>。</a:t>
            </a:r>
            <a:r>
              <a:rPr lang="en-US" altLang="zh-CN" dirty="0" err="1"/>
              <a:t>对原位杂交命名法做了进一步细分，并增加了示例</a:t>
            </a:r>
            <a:r>
              <a:rPr lang="en-US" altLang="zh-CN" dirty="0"/>
              <a:t>。</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二、正常染色体</a:t>
            </a:r>
          </a:p>
        </p:txBody>
      </p:sp>
      <p:sp>
        <p:nvSpPr>
          <p:cNvPr id="3" name="内容占位符 2"/>
          <p:cNvSpPr>
            <a:spLocks noGrp="1"/>
          </p:cNvSpPr>
          <p:nvPr>
            <p:ph idx="1"/>
          </p:nvPr>
        </p:nvSpPr>
        <p:spPr>
          <a:xfrm>
            <a:off x="3752215" y="2044065"/>
            <a:ext cx="4688205" cy="2770505"/>
          </a:xfrm>
        </p:spPr>
        <p:txBody>
          <a:bodyPr/>
          <a:lstStyle/>
          <a:p>
            <a:pPr algn="l"/>
            <a:r>
              <a:rPr lang="en-US" altLang="zh-CN" sz="2400" b="1"/>
              <a:t>2.1 </a:t>
            </a:r>
            <a:r>
              <a:rPr sz="2400" b="1"/>
              <a:t>染色体数目和形态</a:t>
            </a:r>
          </a:p>
          <a:p>
            <a:pPr algn="l"/>
            <a:r>
              <a:rPr lang="en-US" altLang="zh-CN" sz="2400" b="1"/>
              <a:t>2.2 </a:t>
            </a:r>
            <a:r>
              <a:rPr sz="2400" b="1"/>
              <a:t>染色体区带命名</a:t>
            </a:r>
          </a:p>
          <a:p>
            <a:pPr algn="l"/>
            <a:r>
              <a:rPr lang="en-US" altLang="zh-CN" sz="2400" b="1"/>
              <a:t>2.3 </a:t>
            </a:r>
            <a:r>
              <a:rPr sz="2400" b="1"/>
              <a:t>高分辨显带</a:t>
            </a:r>
          </a:p>
          <a:p>
            <a:pPr algn="l"/>
            <a:r>
              <a:rPr lang="en-US" altLang="zh-CN" sz="2400" b="1"/>
              <a:t>2.4 </a:t>
            </a:r>
            <a:r>
              <a:rPr sz="2400" b="1"/>
              <a:t>显带的分子基础</a:t>
            </a:r>
          </a:p>
          <a:p>
            <a:pPr algn="ctr"/>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2.1 </a:t>
            </a:r>
            <a:r>
              <a:rPr>
                <a:sym typeface="+mn-ea"/>
              </a:rPr>
              <a:t>染色体数目和形态</a:t>
            </a:r>
            <a:endParaRPr lang="zh-CN" altLang="en-US"/>
          </a:p>
        </p:txBody>
      </p:sp>
      <p:sp>
        <p:nvSpPr>
          <p:cNvPr id="3" name="内容占位符 2"/>
          <p:cNvSpPr>
            <a:spLocks noGrp="1"/>
          </p:cNvSpPr>
          <p:nvPr>
            <p:ph idx="1"/>
          </p:nvPr>
        </p:nvSpPr>
        <p:spPr/>
        <p:txBody>
          <a:bodyPr/>
          <a:lstStyle/>
          <a:p>
            <a:r>
              <a:rPr lang="en-US" altLang="zh-CN" dirty="0"/>
              <a:t>2.1.1 </a:t>
            </a:r>
            <a:r>
              <a:rPr dirty="0" err="1"/>
              <a:t>非显带技术</a:t>
            </a:r>
            <a:endParaRPr dirty="0"/>
          </a:p>
          <a:p>
            <a:pPr marL="0" indent="0">
              <a:buNone/>
            </a:pPr>
            <a:r>
              <a:rPr lang="en-US" altLang="zh-CN" dirty="0"/>
              <a:t>1): </a:t>
            </a:r>
            <a:r>
              <a:rPr dirty="0"/>
              <a:t>常染色体依照长度递减的顺序用数字1到22编号（只有21号染色体比22号短），性染色体用 X 和 Y </a:t>
            </a:r>
            <a:r>
              <a:rPr dirty="0" err="1"/>
              <a:t>表示</a:t>
            </a:r>
            <a:endParaRPr dirty="0"/>
          </a:p>
          <a:p>
            <a:pPr marL="0" indent="0">
              <a:buNone/>
            </a:pPr>
            <a:r>
              <a:rPr lang="en-US" altLang="zh-CN" dirty="0"/>
              <a:t>2): </a:t>
            </a:r>
            <a:r>
              <a:rPr dirty="0"/>
              <a:t>依照染色体大小递减的顺序和着丝粒的位置，可将其分为七个容易区别的染色体组（A—G）。</a:t>
            </a:r>
          </a:p>
        </p:txBody>
      </p:sp>
      <p:pic>
        <p:nvPicPr>
          <p:cNvPr id="8" name="图片 7"/>
          <p:cNvPicPr>
            <a:picLocks noChangeAspect="1"/>
          </p:cNvPicPr>
          <p:nvPr/>
        </p:nvPicPr>
        <p:blipFill>
          <a:blip r:embed="rId4" cstate="print"/>
          <a:stretch>
            <a:fillRect/>
          </a:stretch>
        </p:blipFill>
        <p:spPr>
          <a:xfrm>
            <a:off x="3784600" y="5812790"/>
            <a:ext cx="704850" cy="790575"/>
          </a:xfrm>
          <a:prstGeom prst="rect">
            <a:avLst/>
          </a:prstGeom>
        </p:spPr>
      </p:pic>
      <p:pic>
        <p:nvPicPr>
          <p:cNvPr id="9" name="图片 8"/>
          <p:cNvPicPr>
            <a:picLocks noChangeAspect="1"/>
          </p:cNvPicPr>
          <p:nvPr/>
        </p:nvPicPr>
        <p:blipFill>
          <a:blip r:embed="rId5" cstate="print"/>
          <a:stretch>
            <a:fillRect/>
          </a:stretch>
        </p:blipFill>
        <p:spPr>
          <a:xfrm>
            <a:off x="669925" y="2195195"/>
            <a:ext cx="4180205" cy="4027170"/>
          </a:xfrm>
          <a:prstGeom prst="rect">
            <a:avLst/>
          </a:prstGeom>
        </p:spPr>
      </p:pic>
      <p:graphicFrame>
        <p:nvGraphicFramePr>
          <p:cNvPr id="11" name="表格 10"/>
          <p:cNvGraphicFramePr/>
          <p:nvPr/>
        </p:nvGraphicFramePr>
        <p:xfrm>
          <a:off x="4850130" y="2291080"/>
          <a:ext cx="6804660" cy="3834765"/>
        </p:xfrm>
        <a:graphic>
          <a:graphicData uri="http://schemas.openxmlformats.org/drawingml/2006/table">
            <a:tbl>
              <a:tblPr firstRow="1" bandRow="1">
                <a:tableStyleId>{5C22544A-7EE6-4342-B048-85BDC9FD1C3A}</a:tableStyleId>
              </a:tblPr>
              <a:tblGrid>
                <a:gridCol w="1835785"/>
                <a:gridCol w="4968875"/>
              </a:tblGrid>
              <a:tr h="382905">
                <a:tc>
                  <a:txBody>
                    <a:bodyPr/>
                    <a:lstStyle/>
                    <a:p>
                      <a:pPr>
                        <a:buNone/>
                      </a:pPr>
                      <a:endParaRPr lang="zh-CN" altLang="en-US" dirty="0"/>
                    </a:p>
                  </a:txBody>
                  <a:tcPr/>
                </a:tc>
                <a:tc>
                  <a:txBody>
                    <a:bodyPr/>
                    <a:lstStyle/>
                    <a:p>
                      <a:pPr>
                        <a:buNone/>
                      </a:pPr>
                      <a:endParaRPr lang="zh-CN" altLang="en-US"/>
                    </a:p>
                  </a:txBody>
                  <a:tcPr/>
                </a:tc>
              </a:tr>
              <a:tr h="382905">
                <a:tc>
                  <a:txBody>
                    <a:bodyPr/>
                    <a:lstStyle/>
                    <a:p>
                      <a:pPr>
                        <a:buNone/>
                      </a:pPr>
                      <a:r>
                        <a:rPr lang="zh-CN" altLang="en-US" sz="1800">
                          <a:sym typeface="+mn-ea"/>
                        </a:rPr>
                        <a:t>A 组（1-3）</a:t>
                      </a:r>
                      <a:endParaRPr lang="zh-CN" altLang="en-US"/>
                    </a:p>
                  </a:txBody>
                  <a:tcPr/>
                </a:tc>
                <a:tc>
                  <a:txBody>
                    <a:bodyPr/>
                    <a:lstStyle/>
                    <a:p>
                      <a:pPr>
                        <a:buNone/>
                      </a:pPr>
                      <a:r>
                        <a:rPr lang="zh-CN" altLang="en-US" sz="1800" dirty="0">
                          <a:sym typeface="+mn-ea"/>
                        </a:rPr>
                        <a:t>大的中着丝粒染色体，根据大小和着丝粒的位置彼此易于区别。</a:t>
                      </a:r>
                      <a:endParaRPr lang="zh-CN" altLang="en-US" dirty="0"/>
                    </a:p>
                  </a:txBody>
                  <a:tcPr/>
                </a:tc>
              </a:tr>
              <a:tr h="382905">
                <a:tc>
                  <a:txBody>
                    <a:bodyPr/>
                    <a:lstStyle/>
                    <a:p>
                      <a:pPr>
                        <a:buNone/>
                      </a:pPr>
                      <a:r>
                        <a:rPr lang="zh-CN" altLang="en-US" sz="1800">
                          <a:sym typeface="+mn-ea"/>
                        </a:rPr>
                        <a:t>B 组（4-5）</a:t>
                      </a:r>
                      <a:endParaRPr lang="zh-CN" altLang="en-US"/>
                    </a:p>
                  </a:txBody>
                  <a:tcPr/>
                </a:tc>
                <a:tc>
                  <a:txBody>
                    <a:bodyPr/>
                    <a:lstStyle/>
                    <a:p>
                      <a:pPr>
                        <a:buNone/>
                      </a:pPr>
                      <a:r>
                        <a:rPr lang="zh-CN" altLang="en-US" sz="1800" dirty="0">
                          <a:sym typeface="+mn-ea"/>
                        </a:rPr>
                        <a:t>大的亚中着丝粒染色体。</a:t>
                      </a:r>
                      <a:endParaRPr lang="zh-CN" altLang="en-US" dirty="0"/>
                    </a:p>
                  </a:txBody>
                  <a:tcPr/>
                </a:tc>
              </a:tr>
              <a:tr h="640080">
                <a:tc>
                  <a:txBody>
                    <a:bodyPr/>
                    <a:lstStyle/>
                    <a:p>
                      <a:pPr>
                        <a:buNone/>
                      </a:pPr>
                      <a:r>
                        <a:rPr lang="zh-CN" altLang="en-US" sz="1800">
                          <a:sym typeface="+mn-ea"/>
                        </a:rPr>
                        <a:t>C 组</a:t>
                      </a:r>
                      <a:r>
                        <a:rPr lang="en-US" altLang="zh-CN" sz="1800">
                          <a:sym typeface="+mn-ea"/>
                        </a:rPr>
                        <a:t>(</a:t>
                      </a:r>
                      <a:r>
                        <a:rPr lang="zh-CN" altLang="en-US" sz="1800">
                          <a:sym typeface="+mn-ea"/>
                        </a:rPr>
                        <a:t>6-12</a:t>
                      </a:r>
                      <a:r>
                        <a:rPr lang="en-US" altLang="zh-CN" sz="1800">
                          <a:sym typeface="+mn-ea"/>
                        </a:rPr>
                        <a:t>,</a:t>
                      </a:r>
                      <a:r>
                        <a:rPr lang="zh-CN" altLang="en-US" sz="1800">
                          <a:sym typeface="+mn-ea"/>
                        </a:rPr>
                        <a:t>X</a:t>
                      </a:r>
                      <a:r>
                        <a:rPr lang="en-US" altLang="zh-CN" sz="1800">
                          <a:sym typeface="+mn-ea"/>
                        </a:rPr>
                        <a:t>)</a:t>
                      </a:r>
                    </a:p>
                  </a:txBody>
                  <a:tcPr/>
                </a:tc>
                <a:tc>
                  <a:txBody>
                    <a:bodyPr/>
                    <a:lstStyle/>
                    <a:p>
                      <a:pPr>
                        <a:buNone/>
                      </a:pPr>
                      <a:r>
                        <a:rPr lang="zh-CN" altLang="en-US" sz="1800" dirty="0">
                          <a:sym typeface="+mn-ea"/>
                        </a:rPr>
                        <a:t>中等大小的亚中着丝粒染色体，X 染色体代表这组染色体中较长的染色体</a:t>
                      </a:r>
                      <a:endParaRPr lang="zh-CN" altLang="en-US" dirty="0"/>
                    </a:p>
                  </a:txBody>
                  <a:tcPr/>
                </a:tc>
              </a:tr>
              <a:tr h="382905">
                <a:tc>
                  <a:txBody>
                    <a:bodyPr/>
                    <a:lstStyle/>
                    <a:p>
                      <a:pPr>
                        <a:buNone/>
                      </a:pPr>
                      <a:r>
                        <a:rPr lang="zh-CN" altLang="en-US" sz="1800">
                          <a:sym typeface="+mn-ea"/>
                        </a:rPr>
                        <a:t>D 组（13-15）</a:t>
                      </a:r>
                      <a:endParaRPr lang="zh-CN" altLang="en-US"/>
                    </a:p>
                  </a:txBody>
                  <a:tcPr/>
                </a:tc>
                <a:tc>
                  <a:txBody>
                    <a:bodyPr/>
                    <a:lstStyle/>
                    <a:p>
                      <a:pPr>
                        <a:buNone/>
                      </a:pPr>
                      <a:r>
                        <a:rPr lang="zh-CN" altLang="en-US" sz="1800" dirty="0">
                          <a:sym typeface="+mn-ea"/>
                        </a:rPr>
                        <a:t>中等大小的带有随体的近端着丝粒染色体。</a:t>
                      </a:r>
                      <a:endParaRPr lang="zh-CN" altLang="en-US" dirty="0"/>
                    </a:p>
                  </a:txBody>
                  <a:tcPr/>
                </a:tc>
              </a:tr>
              <a:tr h="382905">
                <a:tc>
                  <a:txBody>
                    <a:bodyPr/>
                    <a:lstStyle/>
                    <a:p>
                      <a:pPr>
                        <a:buNone/>
                      </a:pPr>
                      <a:r>
                        <a:rPr lang="zh-CN" altLang="en-US" sz="1800">
                          <a:sym typeface="+mn-ea"/>
                        </a:rPr>
                        <a:t>E 组（16-18）</a:t>
                      </a:r>
                      <a:endParaRPr lang="zh-CN" altLang="en-US"/>
                    </a:p>
                  </a:txBody>
                  <a:tcPr/>
                </a:tc>
                <a:tc>
                  <a:txBody>
                    <a:bodyPr/>
                    <a:lstStyle/>
                    <a:p>
                      <a:pPr>
                        <a:buNone/>
                      </a:pPr>
                      <a:r>
                        <a:rPr lang="zh-CN" altLang="en-US" sz="1800" dirty="0">
                          <a:sym typeface="+mn-ea"/>
                        </a:rPr>
                        <a:t>短的中着丝粒和亚中着丝粒染色体</a:t>
                      </a:r>
                      <a:endParaRPr lang="zh-CN" altLang="en-US" dirty="0"/>
                    </a:p>
                  </a:txBody>
                  <a:tcPr/>
                </a:tc>
              </a:tr>
              <a:tr h="382905">
                <a:tc>
                  <a:txBody>
                    <a:bodyPr/>
                    <a:lstStyle/>
                    <a:p>
                      <a:pPr>
                        <a:buNone/>
                      </a:pPr>
                      <a:r>
                        <a:rPr lang="zh-CN" altLang="en-US" sz="1800">
                          <a:sym typeface="+mn-ea"/>
                        </a:rPr>
                        <a:t>F 组 </a:t>
                      </a:r>
                      <a:r>
                        <a:rPr lang="en-US" altLang="zh-CN" sz="1800">
                          <a:sym typeface="+mn-ea"/>
                        </a:rPr>
                        <a:t>(</a:t>
                      </a:r>
                      <a:r>
                        <a:rPr lang="zh-CN" altLang="en-US" sz="1800">
                          <a:sym typeface="+mn-ea"/>
                        </a:rPr>
                        <a:t>19-20</a:t>
                      </a:r>
                      <a:r>
                        <a:rPr lang="en-US" altLang="zh-CN" sz="1800">
                          <a:sym typeface="+mn-ea"/>
                        </a:rPr>
                        <a:t>)</a:t>
                      </a:r>
                    </a:p>
                  </a:txBody>
                  <a:tcPr/>
                </a:tc>
                <a:tc>
                  <a:txBody>
                    <a:bodyPr/>
                    <a:lstStyle/>
                    <a:p>
                      <a:pPr>
                        <a:buNone/>
                      </a:pPr>
                      <a:r>
                        <a:rPr lang="zh-CN" altLang="en-US" sz="1800" dirty="0">
                          <a:sym typeface="+mn-ea"/>
                        </a:rPr>
                        <a:t>短的中着丝粒染色体。</a:t>
                      </a:r>
                      <a:endParaRPr lang="zh-CN" altLang="en-US" dirty="0"/>
                    </a:p>
                  </a:txBody>
                  <a:tcPr/>
                </a:tc>
              </a:tr>
              <a:tr h="382905">
                <a:tc>
                  <a:txBody>
                    <a:bodyPr/>
                    <a:lstStyle/>
                    <a:p>
                      <a:pPr>
                        <a:buNone/>
                      </a:pPr>
                      <a:r>
                        <a:rPr lang="zh-CN" altLang="en-US" sz="1800">
                          <a:sym typeface="+mn-ea"/>
                        </a:rPr>
                        <a:t>G 组 </a:t>
                      </a:r>
                      <a:r>
                        <a:rPr lang="en-US" altLang="zh-CN" sz="1800">
                          <a:sym typeface="+mn-ea"/>
                        </a:rPr>
                        <a:t>(</a:t>
                      </a:r>
                      <a:r>
                        <a:rPr lang="zh-CN" altLang="en-US" sz="1800">
                          <a:sym typeface="+mn-ea"/>
                        </a:rPr>
                        <a:t>21-22</a:t>
                      </a:r>
                      <a:r>
                        <a:rPr lang="en-US" altLang="zh-CN" sz="1800">
                          <a:sym typeface="+mn-ea"/>
                        </a:rPr>
                        <a:t>,</a:t>
                      </a:r>
                      <a:r>
                        <a:rPr lang="zh-CN" altLang="en-US" sz="1800">
                          <a:sym typeface="+mn-ea"/>
                        </a:rPr>
                        <a:t>Y</a:t>
                      </a:r>
                      <a:r>
                        <a:rPr lang="en-US" altLang="zh-CN" sz="1800">
                          <a:sym typeface="+mn-ea"/>
                        </a:rPr>
                        <a:t>)</a:t>
                      </a:r>
                    </a:p>
                  </a:txBody>
                  <a:tcPr/>
                </a:tc>
                <a:tc>
                  <a:txBody>
                    <a:bodyPr/>
                    <a:lstStyle/>
                    <a:p>
                      <a:pPr>
                        <a:buNone/>
                      </a:pPr>
                      <a:r>
                        <a:rPr lang="zh-CN" altLang="en-US" sz="1800" dirty="0">
                          <a:sym typeface="+mn-ea"/>
                        </a:rPr>
                        <a:t>短的带随体的近端着丝粒染色体，Y 染色体无随体</a:t>
                      </a:r>
                      <a:endParaRPr lang="zh-CN" altLang="en-US" dirty="0"/>
                    </a:p>
                  </a:txBody>
                  <a:tcPr/>
                </a:tc>
              </a:tr>
            </a:tbl>
          </a:graphicData>
        </a:graphic>
      </p:graphicFrame>
      <p:sp>
        <p:nvSpPr>
          <p:cNvPr id="12" name="文本框 11"/>
          <p:cNvSpPr txBox="1"/>
          <p:nvPr/>
        </p:nvSpPr>
        <p:spPr>
          <a:xfrm>
            <a:off x="482600" y="6235065"/>
            <a:ext cx="11226800" cy="368300"/>
          </a:xfrm>
          <a:prstGeom prst="rect">
            <a:avLst/>
          </a:prstGeom>
          <a:noFill/>
        </p:spPr>
        <p:txBody>
          <a:bodyPr wrap="square" rtlCol="0">
            <a:spAutoFit/>
          </a:bodyPr>
          <a:lstStyle/>
          <a:p>
            <a:r>
              <a:rPr lang="zh-CN" altLang="en-US" b="1"/>
              <a:t>特征值</a:t>
            </a:r>
            <a:r>
              <a:rPr lang="zh-CN" altLang="en-US"/>
              <a:t>：染色体长度</a:t>
            </a:r>
            <a:r>
              <a:rPr lang="en-US" altLang="zh-CN"/>
              <a:t>=                   </a:t>
            </a:r>
            <a:r>
              <a:rPr lang="zh-CN" altLang="en-US"/>
              <a:t>；   染色体臂的比率</a:t>
            </a:r>
            <a:r>
              <a:rPr lang="en-US" altLang="zh-CN"/>
              <a:t>=              </a:t>
            </a:r>
            <a:r>
              <a:rPr lang="zh-CN" altLang="en-US"/>
              <a:t>； 着丝点指数</a:t>
            </a:r>
            <a:r>
              <a:rPr lang="en-US" altLang="zh-CN"/>
              <a:t>=</a:t>
            </a:r>
          </a:p>
        </p:txBody>
      </p:sp>
      <p:graphicFrame>
        <p:nvGraphicFramePr>
          <p:cNvPr id="13" name="对象 12">
            <a:hlinkClick r:id="" action="ppaction://ole?verb=0"/>
          </p:cNvPr>
          <p:cNvGraphicFramePr>
            <a:graphicFrameLocks/>
          </p:cNvGraphicFramePr>
          <p:nvPr/>
        </p:nvGraphicFramePr>
        <p:xfrm>
          <a:off x="6193790" y="6125845"/>
          <a:ext cx="748030" cy="601980"/>
        </p:xfrm>
        <a:graphic>
          <a:graphicData uri="http://schemas.openxmlformats.org/presentationml/2006/ole">
            <p:oleObj spid="_x0000_s1025" r:id="rId6" imgW="520560" imgH="419040" progId="Equations">
              <p:embed/>
            </p:oleObj>
          </a:graphicData>
        </a:graphic>
      </p:graphicFrame>
      <p:graphicFrame>
        <p:nvGraphicFramePr>
          <p:cNvPr id="15" name="对象 14">
            <a:hlinkClick r:id="" action="ppaction://ole?verb=0"/>
          </p:cNvPr>
          <p:cNvGraphicFramePr>
            <a:graphicFrameLocks/>
          </p:cNvGraphicFramePr>
          <p:nvPr/>
        </p:nvGraphicFramePr>
        <p:xfrm>
          <a:off x="2799080" y="6109970"/>
          <a:ext cx="1217295" cy="617855"/>
        </p:xfrm>
        <a:graphic>
          <a:graphicData uri="http://schemas.openxmlformats.org/presentationml/2006/ole">
            <p:oleObj spid="_x0000_s1027" r:id="rId7" imgW="825480" imgH="419040" progId="Equations">
              <p:embed/>
            </p:oleObj>
          </a:graphicData>
        </a:graphic>
      </p:graphicFrame>
      <p:graphicFrame>
        <p:nvGraphicFramePr>
          <p:cNvPr id="16" name="对象 15">
            <a:hlinkClick r:id="" action="ppaction://ole?verb=0"/>
          </p:cNvPr>
          <p:cNvGraphicFramePr>
            <a:graphicFrameLocks/>
          </p:cNvGraphicFramePr>
          <p:nvPr/>
        </p:nvGraphicFramePr>
        <p:xfrm>
          <a:off x="8632825" y="6125845"/>
          <a:ext cx="769620" cy="619125"/>
        </p:xfrm>
        <a:graphic>
          <a:graphicData uri="http://schemas.openxmlformats.org/presentationml/2006/ole">
            <p:oleObj spid="_x0000_s1028" r:id="rId8" imgW="520560" imgH="419040" progId="Equations">
              <p:embed/>
            </p:oleObj>
          </a:graphicData>
        </a:graphic>
      </p:graphicFrame>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2.1 </a:t>
            </a:r>
            <a:r>
              <a:rPr>
                <a:sym typeface="+mn-ea"/>
              </a:rPr>
              <a:t>染色体数目和形态</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a:t>2.2.2 </a:t>
            </a:r>
            <a:r>
              <a:t>显带技术</a:t>
            </a:r>
          </a:p>
          <a:p>
            <a:pPr marL="0" indent="0">
              <a:buNone/>
            </a:pPr>
            <a:r>
              <a:t>带型的定义是：运用一种或多种显带技术，使得染色体某个区域和附近的片段比较起来，显得深染或浅染，这个明显和周围区别的区域就命名为带。用一种方法深染的带，用另一种方法染色时可能为浅染。染色体可被视为由一系列连续的深染和浅染的带组成，在定义上看，据此定义，没有“中间带” </a:t>
            </a:r>
          </a:p>
        </p:txBody>
      </p:sp>
      <p:pic>
        <p:nvPicPr>
          <p:cNvPr id="5" name="图片 4"/>
          <p:cNvPicPr>
            <a:picLocks noChangeAspect="1"/>
          </p:cNvPicPr>
          <p:nvPr/>
        </p:nvPicPr>
        <p:blipFill>
          <a:blip r:embed="rId4" cstate="print"/>
          <a:stretch>
            <a:fillRect/>
          </a:stretch>
        </p:blipFill>
        <p:spPr>
          <a:xfrm>
            <a:off x="408940" y="2707005"/>
            <a:ext cx="3199765" cy="2889250"/>
          </a:xfrm>
          <a:prstGeom prst="rect">
            <a:avLst/>
          </a:prstGeom>
        </p:spPr>
      </p:pic>
      <p:sp>
        <p:nvSpPr>
          <p:cNvPr id="6" name="文本框 5"/>
          <p:cNvSpPr txBox="1"/>
          <p:nvPr/>
        </p:nvSpPr>
        <p:spPr>
          <a:xfrm>
            <a:off x="102235" y="5797550"/>
            <a:ext cx="3813175" cy="368300"/>
          </a:xfrm>
          <a:prstGeom prst="rect">
            <a:avLst/>
          </a:prstGeom>
          <a:noFill/>
        </p:spPr>
        <p:txBody>
          <a:bodyPr wrap="square" rtlCol="0">
            <a:spAutoFit/>
          </a:bodyPr>
          <a:lstStyle/>
          <a:p>
            <a:r>
              <a:rPr lang="en-US" altLang="zh-CN"/>
              <a:t>Q</a:t>
            </a:r>
            <a:r>
              <a:rPr lang="zh-CN" altLang="en-US"/>
              <a:t>显带：芥子喹吖因或二盐酸喹吖因</a:t>
            </a:r>
          </a:p>
        </p:txBody>
      </p:sp>
      <p:pic>
        <p:nvPicPr>
          <p:cNvPr id="7" name="图片 6"/>
          <p:cNvPicPr>
            <a:picLocks noChangeAspect="1"/>
          </p:cNvPicPr>
          <p:nvPr/>
        </p:nvPicPr>
        <p:blipFill>
          <a:blip r:embed="rId5" cstate="print"/>
          <a:stretch>
            <a:fillRect/>
          </a:stretch>
        </p:blipFill>
        <p:spPr>
          <a:xfrm>
            <a:off x="4174490" y="2707005"/>
            <a:ext cx="3479800" cy="2889250"/>
          </a:xfrm>
          <a:prstGeom prst="rect">
            <a:avLst/>
          </a:prstGeom>
        </p:spPr>
      </p:pic>
      <p:pic>
        <p:nvPicPr>
          <p:cNvPr id="8" name="图片 7"/>
          <p:cNvPicPr>
            <a:picLocks noChangeAspect="1"/>
          </p:cNvPicPr>
          <p:nvPr/>
        </p:nvPicPr>
        <p:blipFill>
          <a:blip r:embed="rId6" cstate="print"/>
          <a:stretch>
            <a:fillRect/>
          </a:stretch>
        </p:blipFill>
        <p:spPr>
          <a:xfrm>
            <a:off x="8094980" y="2731135"/>
            <a:ext cx="3677920" cy="2865120"/>
          </a:xfrm>
          <a:prstGeom prst="rect">
            <a:avLst/>
          </a:prstGeom>
        </p:spPr>
      </p:pic>
      <p:sp>
        <p:nvSpPr>
          <p:cNvPr id="9" name="文本框 8"/>
          <p:cNvSpPr txBox="1"/>
          <p:nvPr/>
        </p:nvSpPr>
        <p:spPr>
          <a:xfrm>
            <a:off x="4174490" y="5797550"/>
            <a:ext cx="3480435" cy="922020"/>
          </a:xfrm>
          <a:prstGeom prst="rect">
            <a:avLst/>
          </a:prstGeom>
          <a:noFill/>
        </p:spPr>
        <p:txBody>
          <a:bodyPr wrap="square" rtlCol="0">
            <a:spAutoFit/>
          </a:bodyPr>
          <a:lstStyle/>
          <a:p>
            <a:r>
              <a:rPr lang="en-US" altLang="zh-CN"/>
              <a:t>G</a:t>
            </a:r>
            <a:r>
              <a:rPr lang="zh-CN" altLang="en-US"/>
              <a:t>显带：用碱、胰蛋白酶或其他盐溶液处理后，再使用Giemsa 染液染色</a:t>
            </a:r>
          </a:p>
        </p:txBody>
      </p:sp>
      <p:sp>
        <p:nvSpPr>
          <p:cNvPr id="10" name="文本框 9"/>
          <p:cNvSpPr txBox="1"/>
          <p:nvPr/>
        </p:nvSpPr>
        <p:spPr>
          <a:xfrm>
            <a:off x="8027670" y="5797550"/>
            <a:ext cx="3813175" cy="645160"/>
          </a:xfrm>
          <a:prstGeom prst="rect">
            <a:avLst/>
          </a:prstGeom>
          <a:noFill/>
        </p:spPr>
        <p:txBody>
          <a:bodyPr wrap="square" rtlCol="0">
            <a:spAutoFit/>
          </a:bodyPr>
          <a:lstStyle/>
          <a:p>
            <a:r>
              <a:rPr lang="en-US"/>
              <a:t>R</a:t>
            </a:r>
            <a:r>
              <a:rPr lang="zh-CN" altLang="en-US"/>
              <a:t>显带：</a:t>
            </a:r>
            <a:r>
              <a:t>中期染色体经磷酸盐缓冲液保湿处理，以吖啶橙或Giemsa染色</a:t>
            </a:r>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2.1 </a:t>
            </a:r>
            <a:r>
              <a:rPr>
                <a:sym typeface="+mn-ea"/>
              </a:rPr>
              <a:t>染色体数目和形态</a:t>
            </a:r>
            <a:endParaRPr lang="zh-CN" altLang="en-US"/>
          </a:p>
        </p:txBody>
      </p:sp>
      <p:sp>
        <p:nvSpPr>
          <p:cNvPr id="3" name="内容占位符 2"/>
          <p:cNvSpPr>
            <a:spLocks noGrp="1"/>
          </p:cNvSpPr>
          <p:nvPr>
            <p:ph idx="1"/>
          </p:nvPr>
        </p:nvSpPr>
        <p:spPr/>
        <p:txBody>
          <a:bodyPr/>
          <a:lstStyle/>
          <a:p>
            <a:r>
              <a:rPr lang="en-US" altLang="zh-CN">
                <a:sym typeface="+mn-ea"/>
              </a:rPr>
              <a:t>2.2.2 </a:t>
            </a:r>
            <a:r>
              <a:rPr>
                <a:sym typeface="+mn-ea"/>
              </a:rPr>
              <a:t>显带技术</a:t>
            </a:r>
          </a:p>
          <a:p>
            <a:pPr marL="0" indent="0">
              <a:buNone/>
            </a:pPr>
            <a:r>
              <a:rPr lang="zh-CN" altLang="en-US"/>
              <a:t>还有一类是显示特殊染色体结构并且因此只限于特定带的显示。这</a:t>
            </a:r>
            <a:r>
              <a:rPr lang="en-US" altLang="zh-CN"/>
              <a:t>些方法包括了显示结构性异染色质（C 显带方法），端粒带型（T 显带方法）和核仁组织者区（NORs）</a:t>
            </a:r>
          </a:p>
        </p:txBody>
      </p:sp>
      <p:pic>
        <p:nvPicPr>
          <p:cNvPr id="4" name="图片 3"/>
          <p:cNvPicPr>
            <a:picLocks noChangeAspect="1"/>
          </p:cNvPicPr>
          <p:nvPr/>
        </p:nvPicPr>
        <p:blipFill>
          <a:blip r:embed="rId3" cstate="print"/>
          <a:stretch>
            <a:fillRect/>
          </a:stretch>
        </p:blipFill>
        <p:spPr>
          <a:xfrm>
            <a:off x="3065145" y="2124710"/>
            <a:ext cx="5814695" cy="4612005"/>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 </a:t>
            </a:r>
            <a:r>
              <a:rPr>
                <a:sym typeface="+mn-ea"/>
              </a:rPr>
              <a:t>染色体区带命名</a:t>
            </a:r>
            <a:r>
              <a:rPr lang="en-US" altLang="zh-CN"/>
              <a:t> </a:t>
            </a:r>
          </a:p>
        </p:txBody>
      </p:sp>
      <p:sp>
        <p:nvSpPr>
          <p:cNvPr id="3" name="内容占位符 2"/>
          <p:cNvSpPr>
            <a:spLocks noGrp="1"/>
          </p:cNvSpPr>
          <p:nvPr>
            <p:ph idx="1"/>
          </p:nvPr>
        </p:nvSpPr>
        <p:spPr/>
        <p:txBody>
          <a:bodyPr/>
          <a:lstStyle/>
          <a:p>
            <a:r>
              <a:rPr lang="zh-CN" altLang="en-US"/>
              <a:t>在定义一个特定的带时，需要下列四个条件，</a:t>
            </a:r>
            <a:r>
              <a:rPr>
                <a:sym typeface="+mn-ea"/>
              </a:rPr>
              <a:t>这些条件需要连续列出，中间不要有空格和间断</a:t>
            </a:r>
            <a:r>
              <a:rPr lang="zh-CN" altLang="en-US"/>
              <a:t>：</a:t>
            </a:r>
          </a:p>
          <a:p>
            <a:pPr marL="0" indent="0">
              <a:buNone/>
            </a:pPr>
            <a:r>
              <a:rPr lang="zh-CN" altLang="en-US"/>
              <a:t>1）染色体号</a:t>
            </a:r>
          </a:p>
          <a:p>
            <a:pPr marL="0" indent="0">
              <a:buNone/>
            </a:pPr>
            <a:r>
              <a:rPr lang="zh-CN" altLang="en-US"/>
              <a:t>2）臂的符号，</a:t>
            </a:r>
            <a:r>
              <a:rPr lang="en-US" altLang="zh-CN"/>
              <a:t>p</a:t>
            </a:r>
            <a:r>
              <a:t>为短臂，</a:t>
            </a:r>
            <a:r>
              <a:rPr lang="en-US" altLang="zh-CN"/>
              <a:t>q</a:t>
            </a:r>
            <a:r>
              <a:t>为长臂</a:t>
            </a:r>
          </a:p>
          <a:p>
            <a:pPr marL="0" indent="0">
              <a:buNone/>
            </a:pPr>
            <a:r>
              <a:rPr lang="zh-CN" altLang="en-US"/>
              <a:t>3）区号，着丝粒区定义为 10，向着短臂部分称为 p10，面向长臂的部分称为 q10。每条臂上与着丝粒相连   </a:t>
            </a:r>
          </a:p>
          <a:p>
            <a:pPr marL="0" indent="0">
              <a:buNone/>
            </a:pPr>
            <a:r>
              <a:rPr lang="zh-CN" altLang="en-US"/>
              <a:t>     的部分定义为 1，稍远的区定义为 2，依次类推</a:t>
            </a:r>
          </a:p>
          <a:p>
            <a:pPr marL="0" indent="0">
              <a:buNone/>
            </a:pPr>
            <a:r>
              <a:rPr lang="zh-CN" altLang="en-US"/>
              <a:t>4）该带在所属区的带号</a:t>
            </a:r>
          </a:p>
          <a:p>
            <a:pPr marL="0" indent="0">
              <a:buNone/>
            </a:pPr>
            <a:r>
              <a:rPr lang="en-US" altLang="zh-CN"/>
              <a:t>eg  1p31: 1</a:t>
            </a:r>
            <a:r>
              <a:t>号染色体上断臂</a:t>
            </a:r>
            <a:r>
              <a:rPr lang="en-US" altLang="zh-CN"/>
              <a:t>3</a:t>
            </a:r>
            <a:r>
              <a:t>区</a:t>
            </a:r>
            <a:r>
              <a:rPr lang="en-US" altLang="zh-CN"/>
              <a:t>1</a:t>
            </a:r>
            <a:r>
              <a:t>带</a:t>
            </a:r>
          </a:p>
          <a:p>
            <a:pPr marL="0" indent="0">
              <a:buNone/>
            </a:pPr>
            <a:r>
              <a:t>       若 1p31 再分为三条相等或者不相等的亚带，亚带被命名为 1p31.1，1p32.2 和 1p31.3，1p31.1 靠近着丝粒，1p31.3 远离着丝粒，如果亚带再予以分割，则只附加数字，中间不插入标记，如 1p31.1 可进一步分割为 1p31.11, 1p31.12 等，尽管在理论上，一条带任何时候可分割任意数目的新带，但通常一条带只分割为三条亚带。</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2.3 </a:t>
            </a:r>
            <a:r>
              <a:rPr>
                <a:sym typeface="+mn-ea"/>
              </a:rPr>
              <a:t>高分辨显带</a:t>
            </a:r>
            <a:r>
              <a:rPr lang="en-US" altLang="zh-CN">
                <a:sym typeface="+mn-ea"/>
              </a:rPr>
              <a:t> </a:t>
            </a:r>
            <a:r>
              <a:rPr lang="en-US" altLang="zh-CN"/>
              <a:t/>
            </a:r>
            <a:br>
              <a:rPr lang="en-US" altLang="zh-CN"/>
            </a:br>
            <a:endParaRPr lang="zh-CN" altLang="en-US"/>
          </a:p>
        </p:txBody>
      </p:sp>
      <p:pic>
        <p:nvPicPr>
          <p:cNvPr id="4" name="图片 3"/>
          <p:cNvPicPr>
            <a:picLocks noChangeAspect="1"/>
          </p:cNvPicPr>
          <p:nvPr/>
        </p:nvPicPr>
        <p:blipFill>
          <a:blip r:embed="rId3" cstate="print"/>
          <a:stretch>
            <a:fillRect/>
          </a:stretch>
        </p:blipFill>
        <p:spPr>
          <a:xfrm>
            <a:off x="4104005" y="26670"/>
            <a:ext cx="5318760" cy="6791960"/>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0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0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AG_VERSION" val="1.0"/>
  <p:tag name="KSO_WM_BEAUTIFY_FLAG" val="#wm#"/>
  <p:tag name="KSO_WM_TEMPLATE_CATEGORY" val="custom"/>
  <p:tag name="KSO_WM_TEMPLATE_INDEX" val="20191706"/>
  <p:tag name="KSO_WM_TEMPLATE_THUMBS_INDEX" val="1、2、3、4、5、6、7、8、9、10、11、12、13、14、15"/>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0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20191706.">
      <a:dk1>
        <a:srgbClr val="000000"/>
      </a:dk1>
      <a:lt1>
        <a:srgbClr val="FFFFFF"/>
      </a:lt1>
      <a:dk2>
        <a:srgbClr val="1478FE"/>
      </a:dk2>
      <a:lt2>
        <a:srgbClr val="D7D7D7"/>
      </a:lt2>
      <a:accent1>
        <a:srgbClr val="1478FE"/>
      </a:accent1>
      <a:accent2>
        <a:srgbClr val="E4EEFC"/>
      </a:accent2>
      <a:accent3>
        <a:srgbClr val="F0F5FC"/>
      </a:accent3>
      <a:accent4>
        <a:srgbClr val="BFBFBF"/>
      </a:accent4>
      <a:accent5>
        <a:srgbClr val="BFBFBF"/>
      </a:accent5>
      <a:accent6>
        <a:srgbClr val="BFBFBF"/>
      </a:accent6>
      <a:hlink>
        <a:srgbClr val="BFBFBF"/>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1393</Words>
  <Application>Microsoft Office PowerPoint</Application>
  <PresentationFormat>自定义</PresentationFormat>
  <Paragraphs>227</Paragraphs>
  <Slides>25</Slides>
  <Notes>2</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25</vt:i4>
      </vt:variant>
    </vt:vector>
  </HeadingPairs>
  <TitlesOfParts>
    <vt:vector size="28" baseType="lpstr">
      <vt:lpstr>Office 主题</vt:lpstr>
      <vt:lpstr>Office 主题​​</vt:lpstr>
      <vt:lpstr>A Equation(公式3.1)</vt:lpstr>
      <vt:lpstr>国际人类细胞遗传学命名系统（ISCN）</vt:lpstr>
      <vt:lpstr>目录</vt:lpstr>
      <vt:lpstr>一、历史简介</vt:lpstr>
      <vt:lpstr>二、正常染色体</vt:lpstr>
      <vt:lpstr>2.1 染色体数目和形态</vt:lpstr>
      <vt:lpstr>2.1 染色体数目和形态 </vt:lpstr>
      <vt:lpstr>2.1 染色体数目和形态</vt:lpstr>
      <vt:lpstr>2.2 染色体区带命名 </vt:lpstr>
      <vt:lpstr>2.3 高分辨显带  </vt:lpstr>
      <vt:lpstr>2.4 显带的分子基础</vt:lpstr>
      <vt:lpstr>三 、染色体变异的核型命名</vt:lpstr>
      <vt:lpstr>三 、染色体变异的核型命名</vt:lpstr>
      <vt:lpstr>3.4：染色体重排的特例 </vt:lpstr>
      <vt:lpstr>3.4：染色体重排的特例 </vt:lpstr>
      <vt:lpstr>3.4：染色体重排的特例 </vt:lpstr>
      <vt:lpstr>3.4：染色体重排的特例 </vt:lpstr>
      <vt:lpstr>3.4：染色体重排的特例 </vt:lpstr>
      <vt:lpstr>3.4：染色体重排的特例 </vt:lpstr>
      <vt:lpstr>四、肿瘤</vt:lpstr>
      <vt:lpstr>4.2：肿瘤核型表示</vt:lpstr>
      <vt:lpstr>4.2：肿瘤核型表示</vt:lpstr>
      <vt:lpstr>五、原位杂交</vt:lpstr>
      <vt:lpstr>5.2：原位杂交核型</vt:lpstr>
      <vt:lpstr>5.2：原位杂交核型</vt:lpstr>
      <vt:lpstr>谢谢大家！  欢迎批评指正！</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国际人类细胞遗传学命名系统（ISCN）</dc:title>
  <dc:creator>Administrator</dc:creator>
  <cp:lastModifiedBy>Administrator</cp:lastModifiedBy>
  <cp:revision>91</cp:revision>
  <dcterms:created xsi:type="dcterms:W3CDTF">2019-02-22T08:12:00Z</dcterms:created>
  <dcterms:modified xsi:type="dcterms:W3CDTF">2019-03-13T01:53:26Z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