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3"/>
  </p:handoutMasterIdLst>
  <p:sldIdLst>
    <p:sldId id="256" r:id="rId3"/>
    <p:sldId id="258" r:id="rId4"/>
    <p:sldId id="257" r:id="rId5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&gt;dmd</a:t>
            </a:r>
            <a:endParaRPr lang="zh-CN" altLang="en-US"/>
          </a:p>
          <a:p>
            <a:r>
              <a:rPr lang="zh-CN" altLang="en-US">
                <a:sym typeface="+mn-ea"/>
              </a:rPr>
              <a:t>MREQLKGHETQTTCWDHPKMTELYQSLADLNNVRFSAYRTAMKLRRLQKALCLDLLSLSA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rs3390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GTTGGAGAAA[T/C]GCTTGAAAT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500 T&gt;C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654047" y="1890395"/>
            <a:ext cx="5543326" cy="2952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470262"/>
            <a:ext cx="1757522" cy="580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779038" y="2560320"/>
            <a:ext cx="6831562" cy="1253489"/>
          </a:xfrm>
        </p:spPr>
        <p:txBody>
          <a:bodyPr anchor="b">
            <a:normAutofit/>
          </a:bodyPr>
          <a:lstStyle>
            <a:lvl1pPr algn="just">
              <a:lnSpc>
                <a:spcPct val="130000"/>
              </a:lnSpc>
              <a:defRPr sz="6000" b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833880" y="3879438"/>
            <a:ext cx="4851400" cy="77638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8" name="直角三角形 7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1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直角三角形 8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0" y="1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5"/>
              </p:custDataLst>
            </p:nvPr>
          </p:nvSpPr>
          <p:spPr bwMode="auto">
            <a:xfrm rot="10800000" flipV="1">
              <a:off x="7171592" y="6189266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直角三角形 10"/>
            <p:cNvSpPr/>
            <p:nvPr>
              <p:custDataLst>
                <p:tags r:id="rId6"/>
              </p:custDataLst>
            </p:nvPr>
          </p:nvSpPr>
          <p:spPr bwMode="auto">
            <a:xfrm rot="10800000" flipV="1">
              <a:off x="7171592" y="6262480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"/>
          <p:cNvSpPr/>
          <p:nvPr>
            <p:custDataLst>
              <p:tags r:id="rId2"/>
            </p:custDataLst>
          </p:nvPr>
        </p:nvSpPr>
        <p:spPr>
          <a:xfrm>
            <a:off x="1507735" y="0"/>
            <a:ext cx="9127816" cy="6858000"/>
          </a:xfrm>
          <a:custGeom>
            <a:avLst/>
            <a:gdLst>
              <a:gd name="connsiteX0" fmla="*/ 3637520 w 9127816"/>
              <a:gd name="connsiteY0" fmla="*/ 0 h 6858000"/>
              <a:gd name="connsiteX1" fmla="*/ 5490296 w 9127816"/>
              <a:gd name="connsiteY1" fmla="*/ 0 h 6858000"/>
              <a:gd name="connsiteX2" fmla="*/ 9127816 w 9127816"/>
              <a:gd name="connsiteY2" fmla="*/ 3637520 h 6858000"/>
              <a:gd name="connsiteX3" fmla="*/ 5907336 w 9127816"/>
              <a:gd name="connsiteY3" fmla="*/ 6858000 h 6858000"/>
              <a:gd name="connsiteX4" fmla="*/ 3220480 w 9127816"/>
              <a:gd name="connsiteY4" fmla="*/ 6858000 h 6858000"/>
              <a:gd name="connsiteX5" fmla="*/ 0 w 9127816"/>
              <a:gd name="connsiteY5" fmla="*/ 36375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7816" h="6858000">
                <a:moveTo>
                  <a:pt x="3637520" y="0"/>
                </a:moveTo>
                <a:lnTo>
                  <a:pt x="5490296" y="0"/>
                </a:lnTo>
                <a:lnTo>
                  <a:pt x="9127816" y="3637520"/>
                </a:lnTo>
                <a:lnTo>
                  <a:pt x="5907336" y="6858000"/>
                </a:lnTo>
                <a:lnTo>
                  <a:pt x="3220480" y="6858000"/>
                </a:lnTo>
                <a:lnTo>
                  <a:pt x="0" y="36375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317500" dist="1016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" name="标题 1" hidden="1"/>
          <p:cNvSpPr txBox="1"/>
          <p:nvPr>
            <p:custDataLst>
              <p:tags r:id="rId3"/>
            </p:custDataLst>
          </p:nvPr>
        </p:nvSpPr>
        <p:spPr>
          <a:xfrm>
            <a:off x="3581400" y="2595880"/>
            <a:ext cx="5029200" cy="1320293"/>
          </a:xfrm>
          <a:prstGeom prst="rect">
            <a:avLst/>
          </a:prstGeom>
          <a:solidFill>
            <a:schemeClr val="accent6"/>
          </a:solidFill>
        </p:spPr>
        <p:txBody>
          <a:bodyPr vert="horz" lIns="90000" tIns="46800" rIns="90000" bIns="4680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581400" y="3954176"/>
            <a:ext cx="5029200" cy="79606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581400" y="2407920"/>
            <a:ext cx="5029201" cy="1472382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3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9" name="直角三角形 8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1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0" y="1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直角三角形 10"/>
            <p:cNvSpPr/>
            <p:nvPr>
              <p:custDataLst>
                <p:tags r:id="rId5"/>
              </p:custDataLst>
            </p:nvPr>
          </p:nvSpPr>
          <p:spPr bwMode="auto">
            <a:xfrm rot="10800000" flipV="1">
              <a:off x="7171592" y="6189266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直角三角形 11"/>
            <p:cNvSpPr/>
            <p:nvPr>
              <p:custDataLst>
                <p:tags r:id="rId6"/>
              </p:custDataLst>
            </p:nvPr>
          </p:nvSpPr>
          <p:spPr bwMode="auto">
            <a:xfrm rot="10800000" flipV="1">
              <a:off x="7171592" y="6262480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>
            <p:custDataLst>
              <p:tags r:id="rId2"/>
            </p:custDataLst>
          </p:nvPr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7"/>
          <p:cNvGrpSpPr/>
          <p:nvPr>
            <p:custDataLst>
              <p:tags r:id="rId3"/>
            </p:custDataLst>
          </p:nvPr>
        </p:nvGrpSpPr>
        <p:grpSpPr bwMode="auto">
          <a:xfrm rot="-3268125">
            <a:off x="2206625" y="2319338"/>
            <a:ext cx="2117725" cy="2098675"/>
            <a:chOff x="1391566" y="2266517"/>
            <a:chExt cx="2118472" cy="2098964"/>
          </a:xfrm>
        </p:grpSpPr>
        <p:sp>
          <p:nvSpPr>
            <p:cNvPr id="6" name="任意多边形 8"/>
            <p:cNvSpPr/>
            <p:nvPr>
              <p:custDataLst>
                <p:tags r:id="rId4"/>
              </p:custDataLst>
            </p:nvPr>
          </p:nvSpPr>
          <p:spPr>
            <a:xfrm rot="15649792">
              <a:off x="1401320" y="2256763"/>
              <a:ext cx="2098964" cy="2118472"/>
            </a:xfrm>
            <a:custGeom>
              <a:avLst/>
              <a:gdLst>
                <a:gd name="connsiteX0" fmla="*/ 457200 w 914988"/>
                <a:gd name="connsiteY0" fmla="*/ 923492 h 923492"/>
                <a:gd name="connsiteX1" fmla="*/ 0 w 914988"/>
                <a:gd name="connsiteY1" fmla="*/ 923492 h 923492"/>
                <a:gd name="connsiteX2" fmla="*/ 0 w 914988"/>
                <a:gd name="connsiteY2" fmla="*/ 466292 h 923492"/>
                <a:gd name="connsiteX3" fmla="*/ 753 w 914988"/>
                <a:gd name="connsiteY3" fmla="*/ 458830 h 923492"/>
                <a:gd name="connsiteX4" fmla="*/ 588 w 914988"/>
                <a:gd name="connsiteY4" fmla="*/ 457200 h 923492"/>
                <a:gd name="connsiteX5" fmla="*/ 457788 w 914988"/>
                <a:gd name="connsiteY5" fmla="*/ 0 h 923492"/>
                <a:gd name="connsiteX6" fmla="*/ 914988 w 914988"/>
                <a:gd name="connsiteY6" fmla="*/ 0 h 923492"/>
                <a:gd name="connsiteX7" fmla="*/ 914988 w 914988"/>
                <a:gd name="connsiteY7" fmla="*/ 457200 h 923492"/>
                <a:gd name="connsiteX8" fmla="*/ 914236 w 914988"/>
                <a:gd name="connsiteY8" fmla="*/ 464663 h 923492"/>
                <a:gd name="connsiteX9" fmla="*/ 914400 w 914988"/>
                <a:gd name="connsiteY9" fmla="*/ 466292 h 923492"/>
                <a:gd name="connsiteX10" fmla="*/ 457200 w 914988"/>
                <a:gd name="connsiteY10" fmla="*/ 923492 h 9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988" h="923492">
                  <a:moveTo>
                    <a:pt x="457200" y="923492"/>
                  </a:moveTo>
                  <a:lnTo>
                    <a:pt x="0" y="923492"/>
                  </a:lnTo>
                  <a:lnTo>
                    <a:pt x="0" y="466292"/>
                  </a:lnTo>
                  <a:lnTo>
                    <a:pt x="753" y="458830"/>
                  </a:lnTo>
                  <a:lnTo>
                    <a:pt x="588" y="457200"/>
                  </a:lnTo>
                  <a:cubicBezTo>
                    <a:pt x="588" y="204695"/>
                    <a:pt x="205283" y="0"/>
                    <a:pt x="457788" y="0"/>
                  </a:cubicBezTo>
                  <a:lnTo>
                    <a:pt x="914988" y="0"/>
                  </a:lnTo>
                  <a:lnTo>
                    <a:pt x="914988" y="457200"/>
                  </a:lnTo>
                  <a:lnTo>
                    <a:pt x="914236" y="464663"/>
                  </a:lnTo>
                  <a:lnTo>
                    <a:pt x="914400" y="466292"/>
                  </a:lnTo>
                  <a:cubicBezTo>
                    <a:pt x="914400" y="718797"/>
                    <a:pt x="709705" y="923492"/>
                    <a:pt x="457200" y="923492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9"/>
            <p:cNvSpPr/>
            <p:nvPr>
              <p:custDataLst>
                <p:tags r:id="rId5"/>
              </p:custDataLst>
            </p:nvPr>
          </p:nvSpPr>
          <p:spPr>
            <a:xfrm rot="15649792">
              <a:off x="1642836" y="2516033"/>
              <a:ext cx="1624236" cy="1638878"/>
            </a:xfrm>
            <a:custGeom>
              <a:avLst/>
              <a:gdLst>
                <a:gd name="connsiteX0" fmla="*/ 457200 w 914988"/>
                <a:gd name="connsiteY0" fmla="*/ 923492 h 923492"/>
                <a:gd name="connsiteX1" fmla="*/ 0 w 914988"/>
                <a:gd name="connsiteY1" fmla="*/ 923492 h 923492"/>
                <a:gd name="connsiteX2" fmla="*/ 0 w 914988"/>
                <a:gd name="connsiteY2" fmla="*/ 466292 h 923492"/>
                <a:gd name="connsiteX3" fmla="*/ 753 w 914988"/>
                <a:gd name="connsiteY3" fmla="*/ 458830 h 923492"/>
                <a:gd name="connsiteX4" fmla="*/ 588 w 914988"/>
                <a:gd name="connsiteY4" fmla="*/ 457200 h 923492"/>
                <a:gd name="connsiteX5" fmla="*/ 457788 w 914988"/>
                <a:gd name="connsiteY5" fmla="*/ 0 h 923492"/>
                <a:gd name="connsiteX6" fmla="*/ 914988 w 914988"/>
                <a:gd name="connsiteY6" fmla="*/ 0 h 923492"/>
                <a:gd name="connsiteX7" fmla="*/ 914988 w 914988"/>
                <a:gd name="connsiteY7" fmla="*/ 457200 h 923492"/>
                <a:gd name="connsiteX8" fmla="*/ 914236 w 914988"/>
                <a:gd name="connsiteY8" fmla="*/ 464663 h 923492"/>
                <a:gd name="connsiteX9" fmla="*/ 914400 w 914988"/>
                <a:gd name="connsiteY9" fmla="*/ 466292 h 923492"/>
                <a:gd name="connsiteX10" fmla="*/ 457200 w 914988"/>
                <a:gd name="connsiteY10" fmla="*/ 923492 h 9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988" h="923492">
                  <a:moveTo>
                    <a:pt x="457200" y="923492"/>
                  </a:moveTo>
                  <a:lnTo>
                    <a:pt x="0" y="923492"/>
                  </a:lnTo>
                  <a:lnTo>
                    <a:pt x="0" y="466292"/>
                  </a:lnTo>
                  <a:lnTo>
                    <a:pt x="753" y="458830"/>
                  </a:lnTo>
                  <a:lnTo>
                    <a:pt x="588" y="457200"/>
                  </a:lnTo>
                  <a:cubicBezTo>
                    <a:pt x="588" y="204695"/>
                    <a:pt x="205283" y="0"/>
                    <a:pt x="457788" y="0"/>
                  </a:cubicBezTo>
                  <a:lnTo>
                    <a:pt x="914988" y="0"/>
                  </a:lnTo>
                  <a:lnTo>
                    <a:pt x="914988" y="457200"/>
                  </a:lnTo>
                  <a:lnTo>
                    <a:pt x="914236" y="464663"/>
                  </a:lnTo>
                  <a:lnTo>
                    <a:pt x="914400" y="466292"/>
                  </a:lnTo>
                  <a:cubicBezTo>
                    <a:pt x="914400" y="718797"/>
                    <a:pt x="709705" y="923492"/>
                    <a:pt x="457200" y="92349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013500" y="1761067"/>
            <a:ext cx="6565228" cy="1586615"/>
          </a:xfrm>
        </p:spPr>
        <p:txBody>
          <a:bodyPr anchor="b"/>
          <a:lstStyle>
            <a:lvl1pPr>
              <a:lnSpc>
                <a:spcPct val="130000"/>
              </a:lnSpc>
              <a:defRPr sz="600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5013500" y="3397530"/>
            <a:ext cx="6565228" cy="1500187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2AAC-BD52-4C92-A424-CA7DE403532A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05A5E-6D34-4833-BB91-DA5211F7C7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9" name="直角三角形 8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1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0" y="1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直角三角形 10"/>
            <p:cNvSpPr/>
            <p:nvPr>
              <p:custDataLst>
                <p:tags r:id="rId5"/>
              </p:custDataLst>
            </p:nvPr>
          </p:nvSpPr>
          <p:spPr bwMode="auto">
            <a:xfrm rot="10800000" flipV="1">
              <a:off x="7171592" y="6189266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直角三角形 11"/>
            <p:cNvSpPr/>
            <p:nvPr>
              <p:custDataLst>
                <p:tags r:id="rId6"/>
              </p:custDataLst>
            </p:nvPr>
          </p:nvSpPr>
          <p:spPr bwMode="auto">
            <a:xfrm rot="10800000" flipV="1">
              <a:off x="7171592" y="6262480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11" name="直角三角形 10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1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直角三角形 11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0" y="1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直角三角形 12"/>
            <p:cNvSpPr/>
            <p:nvPr>
              <p:custDataLst>
                <p:tags r:id="rId5"/>
              </p:custDataLst>
            </p:nvPr>
          </p:nvSpPr>
          <p:spPr bwMode="auto">
            <a:xfrm rot="10800000" flipV="1">
              <a:off x="7171592" y="6189266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直角三角形 13"/>
            <p:cNvSpPr/>
            <p:nvPr>
              <p:custDataLst>
                <p:tags r:id="rId6"/>
              </p:custDataLst>
            </p:nvPr>
          </p:nvSpPr>
          <p:spPr bwMode="auto">
            <a:xfrm rot="10800000" flipV="1">
              <a:off x="7171592" y="6262480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7" name="直角三角形 6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1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直角三角形 7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0" y="1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直角三角形 8"/>
            <p:cNvSpPr/>
            <p:nvPr>
              <p:custDataLst>
                <p:tags r:id="rId5"/>
              </p:custDataLst>
            </p:nvPr>
          </p:nvSpPr>
          <p:spPr bwMode="auto">
            <a:xfrm rot="10800000" flipV="1">
              <a:off x="7171592" y="6189266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6"/>
              </p:custDataLst>
            </p:nvPr>
          </p:nvSpPr>
          <p:spPr bwMode="auto">
            <a:xfrm rot="10800000" flipV="1">
              <a:off x="7171592" y="6262480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11" name="直角三角形 10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1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直角三角形 11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0" y="1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直角三角形 12"/>
            <p:cNvSpPr/>
            <p:nvPr>
              <p:custDataLst>
                <p:tags r:id="rId5"/>
              </p:custDataLst>
            </p:nvPr>
          </p:nvSpPr>
          <p:spPr bwMode="auto">
            <a:xfrm rot="10800000" flipV="1">
              <a:off x="7171592" y="6189266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直角三角形 13"/>
            <p:cNvSpPr/>
            <p:nvPr>
              <p:custDataLst>
                <p:tags r:id="rId6"/>
              </p:custDataLst>
            </p:nvPr>
          </p:nvSpPr>
          <p:spPr bwMode="auto">
            <a:xfrm rot="10800000" flipV="1">
              <a:off x="7171592" y="6262480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9" name="直角三角形 8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1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0" y="1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直角三角形 10"/>
            <p:cNvSpPr/>
            <p:nvPr>
              <p:custDataLst>
                <p:tags r:id="rId5"/>
              </p:custDataLst>
            </p:nvPr>
          </p:nvSpPr>
          <p:spPr bwMode="auto">
            <a:xfrm rot="10800000" flipV="1">
              <a:off x="7171592" y="6189266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直角三角形 11"/>
            <p:cNvSpPr/>
            <p:nvPr>
              <p:custDataLst>
                <p:tags r:id="rId6"/>
              </p:custDataLst>
            </p:nvPr>
          </p:nvSpPr>
          <p:spPr bwMode="auto">
            <a:xfrm rot="10800000" flipV="1">
              <a:off x="7171592" y="6262480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8" name="直角三角形 7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1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直角三角形 8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0" y="1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5"/>
              </p:custDataLst>
            </p:nvPr>
          </p:nvSpPr>
          <p:spPr bwMode="auto">
            <a:xfrm rot="10800000" flipV="1">
              <a:off x="7171592" y="6189266"/>
              <a:ext cx="5020408" cy="66873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55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直角三角形 10"/>
            <p:cNvSpPr/>
            <p:nvPr>
              <p:custDataLst>
                <p:tags r:id="rId6"/>
              </p:custDataLst>
            </p:nvPr>
          </p:nvSpPr>
          <p:spPr bwMode="auto">
            <a:xfrm rot="10800000" flipV="1">
              <a:off x="7171592" y="6262480"/>
              <a:ext cx="5020408" cy="5955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image" Target="../media/image4.png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9270" y="2560320"/>
            <a:ext cx="7555865" cy="1253490"/>
          </a:xfrm>
        </p:spPr>
        <p:txBody>
          <a:bodyPr>
            <a:noAutofit/>
          </a:bodyPr>
          <a:p>
            <a:r>
              <a:rPr lang="zh-CN" altLang="en-US" sz="3600"/>
              <a:t>蛋白突变预测软件使用方法介绍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42180" y="4262978"/>
            <a:ext cx="4851400" cy="776382"/>
          </a:xfrm>
        </p:spPr>
        <p:txBody>
          <a:bodyPr>
            <a:normAutofit fontScale="50000"/>
          </a:bodyPr>
          <a:p>
            <a:r>
              <a:rPr lang="zh-CN" altLang="en-US"/>
              <a:t>生信部杨秋红</a:t>
            </a:r>
            <a:endParaRPr lang="zh-CN" altLang="en-US"/>
          </a:p>
          <a:p>
            <a:r>
              <a:rPr lang="en-US" altLang="zh-CN"/>
              <a:t> 20190620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MutationTaster应用实例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" y="2345690"/>
            <a:ext cx="11610975" cy="3343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54470" y="1547495"/>
            <a:ext cx="56000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有三种预测模型：</a:t>
            </a:r>
            <a:endParaRPr lang="zh-CN" altLang="en-US" sz="1600"/>
          </a:p>
          <a:p>
            <a:r>
              <a:rPr lang="en-US" altLang="zh-CN" sz="1600"/>
              <a:t>1  without_aae :</a:t>
            </a:r>
            <a:r>
              <a:rPr lang="zh-CN" altLang="en-US" sz="1600"/>
              <a:t>无义突变或内含子突变</a:t>
            </a:r>
            <a:endParaRPr lang="zh-CN" altLang="en-US" sz="1600"/>
          </a:p>
          <a:p>
            <a:r>
              <a:rPr lang="en-US" altLang="zh-CN" sz="1600"/>
              <a:t>2  simple_aae </a:t>
            </a:r>
            <a:r>
              <a:rPr lang="zh-CN" altLang="en-US" sz="1600"/>
              <a:t>：单碱基简单突变</a:t>
            </a:r>
            <a:endParaRPr lang="zh-CN" altLang="en-US" sz="1600"/>
          </a:p>
          <a:p>
            <a:r>
              <a:rPr lang="en-US" altLang="zh-CN" sz="1600"/>
              <a:t>3  complex_aae</a:t>
            </a:r>
            <a:r>
              <a:rPr lang="zh-CN" altLang="en-US" sz="1600"/>
              <a:t>：复杂突变（多碱基突变、起始终止子突变）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3158490" y="2542540"/>
            <a:ext cx="1941195" cy="6121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42820" y="1589405"/>
            <a:ext cx="42341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有数据库证明有害：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disease_causing_automatic</a:t>
            </a:r>
            <a:endParaRPr lang="zh-CN" alt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可能有害    ：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disease_causing</a:t>
            </a:r>
            <a:endParaRPr lang="en-US" altLang="zh-CN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可能无害    ：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polymorphism</a:t>
            </a:r>
            <a:endParaRPr lang="en-US" altLang="zh-CN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有数据库证明无害：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polymorphism_automatic</a:t>
            </a:r>
            <a:endParaRPr lang="zh-CN" alt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MCAP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/>
          <a:p>
            <a:r>
              <a:rPr lang="zh-CN" altLang="en-US"/>
              <a:t>网址：http://bejerano.stanford.edu/mcap/</a:t>
            </a:r>
            <a:endParaRPr lang="zh-CN" altLang="en-US"/>
          </a:p>
          <a:p>
            <a:r>
              <a:rPr lang="zh-CN" altLang="en-US"/>
              <a:t>功能：人类基因组中</a:t>
            </a:r>
            <a:r>
              <a:rPr lang="zh-CN" altLang="en-US" b="1">
                <a:solidFill>
                  <a:srgbClr val="FF0000"/>
                </a:solidFill>
              </a:rPr>
              <a:t>罕见错义变异</a:t>
            </a:r>
            <a:r>
              <a:rPr lang="zh-CN" altLang="en-US"/>
              <a:t>的第一个致病性分类器，将以前的致病性评分（包括SIFT、SIFT, Polyphen-2和CADD）与新的特征和强大的模型相结合。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0380" y="2148205"/>
            <a:ext cx="8186420" cy="4192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32015" y="3008630"/>
            <a:ext cx="429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输入格式：  </a:t>
            </a:r>
            <a:r>
              <a:rPr lang="en-US" altLang="zh-CN">
                <a:solidFill>
                  <a:srgbClr val="FF0000"/>
                </a:solidFill>
              </a:rPr>
              <a:t>chr:position    16:76486622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MCAP</a:t>
            </a:r>
            <a:r>
              <a:t>应用实例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885190"/>
            <a:ext cx="8505190" cy="5553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53405" y="3596005"/>
            <a:ext cx="3345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有害：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Possibly Pathogenic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无害：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Likely Benign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Mutation assessor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885190"/>
            <a:ext cx="10852150" cy="5881370"/>
          </a:xfrm>
        </p:spPr>
        <p:txBody>
          <a:bodyPr>
            <a:normAutofit fontScale="90000"/>
          </a:bodyPr>
          <a:p>
            <a:r>
              <a:rPr lang="zh-CN" altLang="en-US"/>
              <a:t>网址：http://mutationassessor.org/r3/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输入格式：</a:t>
            </a:r>
            <a:endParaRPr lang="zh-CN" altLang="en-US"/>
          </a:p>
          <a:p>
            <a:pPr lvl="1"/>
            <a:r>
              <a:rPr>
                <a:sym typeface="+mn-ea"/>
              </a:rPr>
              <a:t>可以是</a:t>
            </a:r>
            <a:r>
              <a:rPr lang="en-US" altLang="zh-CN">
                <a:sym typeface="+mn-ea"/>
              </a:rPr>
              <a:t>DNA</a:t>
            </a:r>
            <a:r>
              <a:rPr>
                <a:sym typeface="+mn-ea"/>
              </a:rPr>
              <a:t>序列格式：</a:t>
            </a:r>
            <a:r>
              <a:rPr lang="en-US" altLang="zh-CN">
                <a:sym typeface="+mn-ea"/>
              </a:rPr>
              <a:t>&lt;hg19[</a:t>
            </a:r>
            <a:r>
              <a:rPr>
                <a:sym typeface="+mn-ea"/>
              </a:rPr>
              <a:t>默认</a:t>
            </a:r>
            <a:r>
              <a:rPr lang="en-US" altLang="zh-CN">
                <a:sym typeface="+mn-ea"/>
              </a:rPr>
              <a:t>]|hg38,&gt; chr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pos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ref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alt  &lt;</a:t>
            </a:r>
            <a:r>
              <a:rPr>
                <a:sym typeface="+mn-ea"/>
              </a:rPr>
              <a:t>其他描述</a:t>
            </a:r>
            <a:r>
              <a:rPr lang="en-US" altLang="zh-CN">
                <a:sym typeface="+mn-ea"/>
              </a:rPr>
              <a:t>&gt;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eg: &lt;hg38,&gt;13,32338418,G,T   BRCA2</a:t>
            </a:r>
            <a:endParaRPr lang="en-US" altLang="zh-CN">
              <a:sym typeface="+mn-ea"/>
            </a:endParaRPr>
          </a:p>
          <a:p>
            <a:pPr lvl="1"/>
            <a:r>
              <a:rPr>
                <a:sym typeface="+mn-ea"/>
              </a:rPr>
              <a:t>或者是蛋白序列格式： 蛋白</a:t>
            </a:r>
            <a:r>
              <a:rPr lang="en-US" altLang="zh-CN">
                <a:sym typeface="+mn-ea"/>
              </a:rPr>
              <a:t>ID  </a:t>
            </a:r>
            <a:r>
              <a:rPr>
                <a:sym typeface="+mn-ea"/>
              </a:rPr>
              <a:t>突变 </a:t>
            </a:r>
            <a:r>
              <a:rPr lang="en-US" altLang="zh-CN">
                <a:sym typeface="+mn-ea"/>
              </a:rPr>
              <a:t>&lt;</a:t>
            </a:r>
            <a:r>
              <a:rPr>
                <a:sym typeface="+mn-ea"/>
              </a:rPr>
              <a:t>其他描述</a:t>
            </a:r>
            <a:r>
              <a:rPr lang="en-US" altLang="zh-CN">
                <a:sym typeface="+mn-ea"/>
              </a:rPr>
              <a:t>&gt; (</a:t>
            </a:r>
            <a:r>
              <a:rPr>
                <a:sym typeface="+mn-ea"/>
              </a:rPr>
              <a:t>其中蛋白</a:t>
            </a:r>
            <a:r>
              <a:rPr lang="en-US" altLang="zh-CN">
                <a:sym typeface="+mn-ea"/>
              </a:rPr>
              <a:t>ID</a:t>
            </a:r>
            <a:r>
              <a:rPr>
                <a:sym typeface="+mn-ea"/>
              </a:rPr>
              <a:t>承认</a:t>
            </a:r>
            <a:r>
              <a:rPr lang="en-US" altLang="zh-CN">
                <a:sym typeface="+mn-ea"/>
              </a:rPr>
              <a:t>Uniprot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NCBI</a:t>
            </a:r>
            <a:r>
              <a:rPr>
                <a:sym typeface="+mn-ea"/>
              </a:rPr>
              <a:t>中的</a:t>
            </a:r>
            <a:r>
              <a:rPr lang="en-US" altLang="zh-CN">
                <a:sym typeface="+mn-ea"/>
              </a:rPr>
              <a:t>ID)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eg: NP_000537 G356A</a:t>
            </a:r>
            <a:endParaRPr lang="zh-CN" altLang="en-US"/>
          </a:p>
        </p:txBody>
      </p:sp>
      <p:pic>
        <p:nvPicPr>
          <p:cNvPr id="4" name="图片 3" descr="1U3FVN$MPQ`R~8@U06R}EG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245235"/>
            <a:ext cx="8538845" cy="3308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257" y="454664"/>
            <a:ext cx="10852237" cy="441964"/>
          </a:xfrm>
        </p:spPr>
        <p:txBody>
          <a:bodyPr/>
          <a:p>
            <a:r>
              <a:rPr lang="en-US" altLang="zh-CN"/>
              <a:t>Mutation assessor</a:t>
            </a:r>
            <a:r>
              <a:t>应用实例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17" y="896628"/>
            <a:ext cx="10852237" cy="5388907"/>
          </a:xfrm>
        </p:spPr>
        <p:txBody>
          <a:bodyPr/>
          <a:p>
            <a:endParaRPr lang="en-US" altLang="zh-CN"/>
          </a:p>
          <a:p>
            <a:pPr lvl="1"/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946785"/>
            <a:ext cx="12099290" cy="49644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79495" y="1535430"/>
            <a:ext cx="676910" cy="425323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660" y="5916930"/>
            <a:ext cx="5024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高危害性：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high  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中危害性：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medium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低危害性：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     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良性  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neutral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Pubvar</a:t>
            </a:r>
            <a:r>
              <a:t>（推荐）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网址：https://www.pubvar.com/    </a:t>
            </a:r>
            <a:r>
              <a:rPr lang="en-US" altLang="zh-CN"/>
              <a:t>[</a:t>
            </a:r>
            <a:r>
              <a:t>需要先用个人邮箱注册</a:t>
            </a:r>
            <a:r>
              <a:rPr lang="en-US" altLang="zh-CN"/>
              <a:t>]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859915"/>
            <a:ext cx="10761345" cy="3281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5141595"/>
            <a:ext cx="11154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输入格式：   突变格式：染色体号：</a:t>
            </a:r>
            <a:r>
              <a:rPr lang="en-US" altLang="zh-CN"/>
              <a:t>pos:&lt;REF/ALT&gt;   </a:t>
            </a:r>
            <a:r>
              <a:rPr lang="zh-CN" altLang="en-US"/>
              <a:t>或者  </a:t>
            </a:r>
            <a:r>
              <a:rPr lang="en-US" altLang="zh-CN"/>
              <a:t>rs</a:t>
            </a:r>
            <a:r>
              <a:rPr lang="zh-CN" altLang="en-US"/>
              <a:t>号（参考基因组为</a:t>
            </a:r>
            <a:r>
              <a:rPr lang="en-US" altLang="zh-CN"/>
              <a:t>hg19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                     </a:t>
            </a:r>
            <a:r>
              <a:rPr lang="zh-CN" altLang="en-US"/>
              <a:t>基因格式：基因名称  或者  基因编号（</a:t>
            </a:r>
            <a:r>
              <a:rPr lang="en-US" altLang="zh-CN"/>
              <a:t>NM_****</a:t>
            </a:r>
            <a:r>
              <a:rPr lang="zh-CN" altLang="en-US"/>
              <a:t>），在结果中选择突变点进去。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Pubvar</a:t>
            </a:r>
            <a:r>
              <a:rPr>
                <a:sym typeface="+mn-ea"/>
              </a:rPr>
              <a:t>应用实例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715" y="1292860"/>
            <a:ext cx="11492230" cy="4491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蛋白质二级结构预测：</a:t>
            </a:r>
            <a:r>
              <a:rPr lang="en-US" altLang="zh-CN"/>
              <a:t>PSIPRED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网址：http://bioinf.cs.ucl.ac.uk/psipred/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ZPJY%U2R(4Y]7_)[X@%7`K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372235"/>
            <a:ext cx="6385560" cy="496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0205" y="5716270"/>
            <a:ext cx="1458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可用邮箱接收结果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88294"/>
            <a:ext cx="10852237" cy="441964"/>
          </a:xfrm>
        </p:spPr>
        <p:txBody>
          <a:bodyPr/>
          <a:p>
            <a:r>
              <a:rPr lang="zh-CN" altLang="en-US"/>
              <a:t>蛋白质二级结构预测 结果说明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" y="885190"/>
            <a:ext cx="11942445" cy="2091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2904490"/>
            <a:ext cx="8075295" cy="3638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665220" y="2800985"/>
            <a:ext cx="5029201" cy="1472382"/>
          </a:xfrm>
        </p:spPr>
        <p:txBody>
          <a:bodyPr>
            <a:normAutofit fontScale="90000"/>
          </a:bodyPr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962" y="645799"/>
            <a:ext cx="10852237" cy="441964"/>
          </a:xfrm>
        </p:spPr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7590" y="1298575"/>
            <a:ext cx="6073140" cy="4601845"/>
          </a:xfrm>
        </p:spPr>
        <p:txBody>
          <a:bodyPr/>
          <a:p>
            <a:pPr marL="0" indent="0">
              <a:buNone/>
            </a:pPr>
            <a:r>
              <a:rPr lang="en-US" altLang="zh-CN" sz="2000" b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SIFT</a:t>
            </a:r>
            <a:endParaRPr lang="en-US" altLang="zh-CN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b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PolyPhen-2</a:t>
            </a:r>
            <a:endParaRPr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000" b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PROVEAN</a:t>
            </a:r>
            <a:endParaRPr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000" b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MutationTaster</a:t>
            </a:r>
            <a:endParaRPr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b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MCAP</a:t>
            </a:r>
            <a:endParaRPr lang="en-US" altLang="zh-CN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b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Mutation assessor</a:t>
            </a:r>
            <a:endParaRPr lang="en-US" altLang="zh-CN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b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Pubvar</a:t>
            </a:r>
            <a:endParaRPr lang="en-US" altLang="zh-CN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b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PSIPRED:</a:t>
            </a:r>
            <a:r>
              <a:rPr sz="2000" b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蛋白质二级结构预测</a:t>
            </a:r>
            <a:endParaRPr lang="zh-CN" altLang="en-US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 b="1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268085" y="1477010"/>
            <a:ext cx="452755" cy="3194050"/>
          </a:xfrm>
          <a:prstGeom prst="rightBrac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04025" y="2889885"/>
            <a:ext cx="2752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</a:rPr>
              <a:t>蛋白突变危害性预测：预测给定碱基突变或氨基酸突变的危害性。</a:t>
            </a:r>
            <a:endParaRPr lang="zh-CN" altLang="en-US" b="1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075690"/>
            <a:ext cx="10517505" cy="3034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158119"/>
            <a:ext cx="10852237" cy="441964"/>
          </a:xfrm>
        </p:spPr>
        <p:txBody>
          <a:bodyPr/>
          <a:p>
            <a:r>
              <a:rPr lang="en-US" altLang="zh-CN"/>
              <a:t>SIFT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0" y="734695"/>
            <a:ext cx="11597005" cy="5959475"/>
          </a:xfrm>
        </p:spPr>
        <p:txBody>
          <a:bodyPr>
            <a:normAutofit fontScale="90000"/>
          </a:bodyPr>
          <a:p>
            <a:r>
              <a:rPr lang="zh-CN" altLang="en-US"/>
              <a:t>网址：https://sift.bii.a-star.edu.sg/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输入文件：</a:t>
            </a:r>
            <a:endParaRPr lang="zh-CN" altLang="en-US"/>
          </a:p>
          <a:p>
            <a:pPr lvl="2"/>
            <a:r>
              <a:rPr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sym typeface="+mn-ea"/>
              </a:rPr>
              <a:t>①</a:t>
            </a:r>
            <a:r>
              <a:t>：</a:t>
            </a:r>
            <a:r>
              <a:rPr lang="en-US" altLang="zh-CN"/>
              <a:t>vcf</a:t>
            </a:r>
            <a:r>
              <a:t>格式 </a:t>
            </a:r>
            <a:r>
              <a:rPr lang="en-US" altLang="zh-CN"/>
              <a:t>[</a:t>
            </a:r>
            <a:r>
              <a:t>适用</a:t>
            </a:r>
            <a:r>
              <a:t>模式生物</a:t>
            </a:r>
            <a:r>
              <a:rPr lang="en-US" altLang="zh-CN"/>
              <a:t>]</a:t>
            </a:r>
            <a:endParaRPr lang="en-US" altLang="zh-CN"/>
          </a:p>
          <a:p>
            <a:pPr lvl="2"/>
            <a:r>
              <a:rPr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②</a:t>
            </a:r>
            <a:r>
              <a:t>：染色体坐标文件</a:t>
            </a:r>
            <a:r>
              <a:rPr lang="en-US" altLang="zh-CN">
                <a:sym typeface="+mn-ea"/>
              </a:rPr>
              <a:t>[</a:t>
            </a:r>
            <a:r>
              <a:rPr>
                <a:sym typeface="+mn-ea"/>
              </a:rPr>
              <a:t>染色体，位置信息，正负链，突变情况，用户注释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/>
              <a:t>eg:  1,100382265,1,C/G   or  1,100382264,100382265,1,C/G</a:t>
            </a:r>
            <a:endParaRPr lang="en-US" altLang="zh-CN"/>
          </a:p>
          <a:p>
            <a:pPr lvl="2"/>
            <a:r>
              <a:rPr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③</a:t>
            </a:r>
            <a:r>
              <a:t>：dbSNP rsIDs</a:t>
            </a:r>
            <a:r>
              <a:rPr lang="en-US" altLang="zh-CN"/>
              <a:t>[</a:t>
            </a:r>
            <a:r>
              <a:t>即 </a:t>
            </a:r>
            <a:r>
              <a:rPr lang="en-US" altLang="zh-CN"/>
              <a:t>rs</a:t>
            </a:r>
            <a:r>
              <a:t>号</a:t>
            </a:r>
            <a:r>
              <a:rPr lang="en-US" altLang="zh-CN"/>
              <a:t>]</a:t>
            </a:r>
            <a:endParaRPr lang="en-US" altLang="zh-CN"/>
          </a:p>
          <a:p>
            <a:pPr marL="1600200" lvl="7" indent="0">
              <a:buNone/>
            </a:pPr>
            <a:r>
              <a:rPr lang="en-US" altLang="zh-CN" sz="16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eg：rs1056095 </a:t>
            </a:r>
            <a:r>
              <a:rPr lang="en-US" altLang="zh-CN" sz="16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rs1056104</a:t>
            </a:r>
            <a:endParaRPr lang="en-US" altLang="zh-CN" sz="1600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200" y="225552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</a:rPr>
              <a:t>①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2200" y="27305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2200" y="3098800"/>
            <a:ext cx="411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90340" y="4020820"/>
            <a:ext cx="80873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##fileformat=VCFv4.1                  </a:t>
            </a:r>
            <a:endParaRPr lang="zh-CN" altLang="en-US" sz="1200"/>
          </a:p>
          <a:p>
            <a:r>
              <a:rPr lang="zh-CN" altLang="en-US" sz="1200"/>
              <a:t>#CHROM  POS  ID  REF  ALT  QUAL  FILTER  INFO  FORMAT  MP96-Ripoll-MRC-Harwell</a:t>
            </a:r>
            <a:endParaRPr lang="zh-CN" altLang="en-US" sz="1200"/>
          </a:p>
          <a:p>
            <a:r>
              <a:rPr lang="zh-CN" altLang="en-US" sz="1200"/>
              <a:t>1  69538798  .  G  T  487.77  PASS  AC=2;AF=1.00;AN=2;DP=13;Dels=0.00;FS=0.000;HaplotypeScore=0.0000;MLEAC=2;MLEAF=1.00;MQ=60.00;MQ0=0;QD=30.06;VQSLOD=4.60;culprit=FS  GT:AD:DP:GQ:PL  "1/1:0,13:13:39:516,39,0"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01934"/>
            <a:ext cx="10852237" cy="441964"/>
          </a:xfrm>
        </p:spPr>
        <p:txBody>
          <a:bodyPr/>
          <a:p>
            <a:r>
              <a:rPr lang="en-US" altLang="zh-CN">
                <a:sym typeface="+mn-ea"/>
              </a:rPr>
              <a:t>SIFT</a:t>
            </a:r>
            <a:r>
              <a:rPr>
                <a:sym typeface="+mn-ea"/>
              </a:rPr>
              <a:t>应用实例 </a:t>
            </a:r>
            <a:r>
              <a:rPr lang="en-US" altLang="zh-CN">
                <a:sym typeface="+mn-ea"/>
              </a:rPr>
              <a:t>[</a:t>
            </a:r>
            <a:r>
              <a:rPr>
                <a:sym typeface="+mn-ea"/>
              </a:rPr>
              <a:t>以</a:t>
            </a:r>
            <a:r>
              <a:rPr lang="en-US" altLang="zh-CN">
                <a:sym typeface="+mn-ea"/>
              </a:rPr>
              <a:t>vcf</a:t>
            </a:r>
            <a:r>
              <a:rPr>
                <a:sym typeface="+mn-ea"/>
              </a:rPr>
              <a:t>为例</a:t>
            </a:r>
            <a:r>
              <a:rPr lang="en-US" altLang="zh-CN">
                <a:sym typeface="+mn-ea"/>
              </a:rPr>
              <a:t>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35050"/>
            <a:ext cx="10852150" cy="5366385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12250"/>
          <a:stretch>
            <a:fillRect/>
          </a:stretch>
        </p:blipFill>
        <p:spPr>
          <a:xfrm>
            <a:off x="192405" y="721360"/>
            <a:ext cx="10077450" cy="25431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14880" y="884555"/>
            <a:ext cx="3245485" cy="35433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5355" y="186118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5355" y="186118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4689475" y="5106035"/>
          <a:ext cx="952500" cy="16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</a:tblGrid>
              <a:tr h="1651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3341370"/>
            <a:ext cx="11957050" cy="3480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89490" y="2696210"/>
            <a:ext cx="2194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有害：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DELETERIOUS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无害：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TOLERATED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1550" t="29237" r="28500" b="37556"/>
          <a:stretch>
            <a:fillRect/>
          </a:stretch>
        </p:blipFill>
        <p:spPr>
          <a:xfrm>
            <a:off x="648335" y="895350"/>
            <a:ext cx="7711440" cy="36055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872" y="102874"/>
            <a:ext cx="10852237" cy="441964"/>
          </a:xfrm>
        </p:spPr>
        <p:txBody>
          <a:bodyPr/>
          <a:p>
            <a:r>
              <a:rPr lang="zh-CN" altLang="en-US"/>
              <a:t>PolyPhen-2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035" y="544830"/>
            <a:ext cx="10852150" cy="5859780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网址：http://genetics.bwh.harvard.edu/pph2/index.shtml</a:t>
            </a:r>
            <a:endParaRPr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输入文件：</a:t>
            </a:r>
            <a:endParaRPr lang="zh-CN" altLang="en-US"/>
          </a:p>
          <a:p>
            <a:pPr lvl="2"/>
            <a:r>
              <a:rPr lang="zh-CN" altLang="en-US"/>
              <a:t>多元化，但是要有确切的位置及氨基酸变化信息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	eg</a:t>
            </a:r>
            <a:r>
              <a:rPr lang="zh-CN" altLang="en-US"/>
              <a:t>：</a:t>
            </a:r>
            <a:r>
              <a:rPr lang="en-US" altLang="zh-CN"/>
              <a:t>rs</a:t>
            </a:r>
            <a:r>
              <a:t>号</a:t>
            </a:r>
            <a:r>
              <a:rPr lang="en-US" altLang="zh-CN"/>
              <a:t>:</a:t>
            </a:r>
            <a:r>
              <a:rPr lang="en-US" altLang="zh-CN">
                <a:sym typeface="+mn-ea"/>
              </a:rPr>
              <a:t>rs11689281</a:t>
            </a:r>
            <a:endParaRPr lang="en-US" altLang="zh-CN">
              <a:sym typeface="+mn-ea"/>
            </a:endParaRPr>
          </a:p>
          <a:p>
            <a:pPr marL="914400" lvl="2" indent="0">
              <a:buNone/>
            </a:pPr>
            <a:r>
              <a:rPr lang="en-US" altLang="zh-CN"/>
              <a:t>	       </a:t>
            </a:r>
            <a:r>
              <a:t>蛋白序列</a:t>
            </a:r>
            <a:r>
              <a:rPr lang="en-US" altLang="zh-CN"/>
              <a:t>+</a:t>
            </a:r>
            <a:r>
              <a:t>突变位置</a:t>
            </a:r>
            <a:r>
              <a:rPr lang="en-US" altLang="zh-CN"/>
              <a:t>+</a:t>
            </a:r>
            <a:r>
              <a:t>氨基酸变化等</a:t>
            </a:r>
          </a:p>
          <a:p>
            <a:pPr marL="914400" lvl="2" indent="0">
              <a:buNone/>
            </a:pPr>
            <a:r>
              <a:rPr lang="en-US" altLang="zh-CN"/>
              <a:t>	 or   </a:t>
            </a:r>
            <a:r>
              <a:t>基因名称</a:t>
            </a:r>
            <a:r>
              <a:rPr lang="en-US" altLang="zh-CN"/>
              <a:t>+</a:t>
            </a:r>
            <a:r>
              <a:t>突变位置</a:t>
            </a:r>
            <a:r>
              <a:rPr lang="en-US" altLang="zh-CN"/>
              <a:t>+</a:t>
            </a:r>
            <a:r>
              <a:t>氨基酸变化等   </a:t>
            </a:r>
            <a:r>
              <a:rPr lang="en-US" altLang="zh-CN"/>
              <a:t>DMD 500 L&gt;P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132" y="132719"/>
            <a:ext cx="10852237" cy="441964"/>
          </a:xfrm>
        </p:spPr>
        <p:txBody>
          <a:bodyPr/>
          <a:p>
            <a:r>
              <a:rPr>
                <a:sym typeface="+mn-ea"/>
              </a:rPr>
              <a:t>PolyPhen-2应用实例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610" y="574675"/>
            <a:ext cx="6115050" cy="2783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4666" r="6750"/>
          <a:stretch>
            <a:fillRect/>
          </a:stretch>
        </p:blipFill>
        <p:spPr>
          <a:xfrm>
            <a:off x="5790565" y="574675"/>
            <a:ext cx="6100445" cy="283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" y="3413125"/>
            <a:ext cx="9738360" cy="34175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97070" y="4621530"/>
            <a:ext cx="588645" cy="2476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97070" y="5487670"/>
            <a:ext cx="588645" cy="2476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1610" y="4729480"/>
            <a:ext cx="2550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适合单基因简单遗传病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1610" y="5610860"/>
            <a:ext cx="1739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适合复杂遗传病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65440" y="4956810"/>
            <a:ext cx="4112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很可能有害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probably damaging       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可能有害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possibly damaging 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无害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benign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582" y="359414"/>
            <a:ext cx="10852237" cy="441964"/>
          </a:xfrm>
        </p:spPr>
        <p:txBody>
          <a:bodyPr/>
          <a:p>
            <a:r>
              <a:rPr lang="zh-CN" altLang="en-US"/>
              <a:t>PROVEAN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69925" y="801370"/>
            <a:ext cx="10852150" cy="6017895"/>
          </a:xfrm>
        </p:spPr>
        <p:txBody>
          <a:bodyPr>
            <a:normAutofit/>
          </a:bodyPr>
          <a:p>
            <a:r>
              <a:rPr lang="zh-CN" altLang="en-US"/>
              <a:t>网址：http://provean.jcvi.org/genome_submit_2.php?species=human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输入文件格式：2,230633386,G,C（</a:t>
            </a:r>
            <a:r>
              <a:rPr lang="en-US" altLang="zh-CN"/>
              <a:t>chr,pos,ref,alt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5" y="1176655"/>
            <a:ext cx="3428365" cy="5118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85185" y="5668010"/>
            <a:ext cx="2796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可填写</a:t>
            </a:r>
            <a:r>
              <a:rPr lang="en-US" altLang="zh-CN" sz="1400">
                <a:solidFill>
                  <a:srgbClr val="FF0000"/>
                </a:solidFill>
              </a:rPr>
              <a:t>e-mail</a:t>
            </a:r>
            <a:r>
              <a:rPr lang="zh-CN" altLang="en-US" sz="1400">
                <a:solidFill>
                  <a:srgbClr val="FF0000"/>
                </a:solidFill>
              </a:rPr>
              <a:t>，用于接收结果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582" y="359414"/>
            <a:ext cx="10852237" cy="441964"/>
          </a:xfrm>
        </p:spPr>
        <p:txBody>
          <a:bodyPr/>
          <a:p>
            <a:r>
              <a:rPr lang="zh-CN" altLang="en-US"/>
              <a:t>PROVEAN应用实例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8855" y="882015"/>
            <a:ext cx="8623935" cy="2919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10299"/>
          <a:stretch>
            <a:fillRect/>
          </a:stretch>
        </p:blipFill>
        <p:spPr>
          <a:xfrm>
            <a:off x="10160" y="1036955"/>
            <a:ext cx="3528695" cy="2447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65" y="3801745"/>
            <a:ext cx="7058025" cy="29527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13725" y="4084320"/>
            <a:ext cx="906780" cy="2584450"/>
          </a:xfrm>
          <a:prstGeom prst="rect">
            <a:avLst/>
          </a:prstGeom>
          <a:noFill/>
          <a:ln w="25400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09590" y="4084320"/>
            <a:ext cx="852170" cy="25844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11780" y="4462780"/>
            <a:ext cx="2194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有害：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deleterious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无害：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Neutral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189990"/>
            <a:ext cx="7226300" cy="4689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MutationTaster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776595"/>
          </a:xfrm>
        </p:spPr>
        <p:txBody>
          <a:bodyPr>
            <a:normAutofit lnSpcReduction="10000"/>
          </a:bodyPr>
          <a:p>
            <a:r>
              <a:rPr lang="zh-CN" altLang="en-US"/>
              <a:t>网址：http://www.mutationtaster.org/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输入格式：</a:t>
            </a:r>
            <a:r>
              <a:rPr lang="en-US" altLang="zh-CN"/>
              <a:t>1</a:t>
            </a:r>
            <a:r>
              <a:t>：填写基因，选择转录本</a:t>
            </a:r>
          </a:p>
          <a:p>
            <a:pPr marL="1371600" lvl="3" indent="0">
              <a:buNone/>
            </a:pPr>
            <a:r>
              <a:rPr lang="en-US" altLang="zh-CN"/>
              <a:t>2</a:t>
            </a:r>
            <a:r>
              <a:t>：用序列描述方式（必须基因内序列唯一）写出突变  或者  用位置信息填写突变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2200910"/>
            <a:ext cx="3752850" cy="1314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83730" y="1886585"/>
            <a:ext cx="415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如果前后碱基长度不够会报错：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2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5043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504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TEMPLATE_THUMBS_INDEX" val="1、4、9、11、18、19、22"/>
  <p:tag name="KSO_WM_TEMPLATE_SUBCATEGORY" val="0"/>
</p:tagLst>
</file>

<file path=ppt/tags/tag111.xml><?xml version="1.0" encoding="utf-8"?>
<p:tagLst xmlns:p="http://schemas.openxmlformats.org/presentationml/2006/main">
  <p:tag name="KSO_WM_TEMPLATE_CATEGORY" val="custom"/>
  <p:tag name="KSO_WM_TEMPLATE_INDEX" val="20185043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4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4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4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4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8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8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8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8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9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9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9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9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2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0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0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0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0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83">
      <a:dk1>
        <a:srgbClr val="000000"/>
      </a:dk1>
      <a:lt1>
        <a:sysClr val="window" lastClr="FFFFFF"/>
      </a:lt1>
      <a:dk2>
        <a:srgbClr val="FFC100"/>
      </a:dk2>
      <a:lt2>
        <a:srgbClr val="FFFFFF"/>
      </a:lt2>
      <a:accent1>
        <a:srgbClr val="F8946B"/>
      </a:accent1>
      <a:accent2>
        <a:srgbClr val="FEB578"/>
      </a:accent2>
      <a:accent3>
        <a:srgbClr val="F0CE91"/>
      </a:accent3>
      <a:accent4>
        <a:srgbClr val="F1D769"/>
      </a:accent4>
      <a:accent5>
        <a:srgbClr val="EFD6C7"/>
      </a:accent5>
      <a:accent6>
        <a:srgbClr val="A5D4B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演示</Application>
  <PresentationFormat>宽屏</PresentationFormat>
  <Paragraphs>206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汉仪旗黑-85S</vt:lpstr>
      <vt:lpstr>微软雅黑</vt:lpstr>
      <vt:lpstr>黑体</vt:lpstr>
      <vt:lpstr>Times New Roman</vt:lpstr>
      <vt:lpstr>Calibri</vt:lpstr>
      <vt:lpstr>Arial Unicode MS</vt:lpstr>
      <vt:lpstr>Office 主题​​</vt:lpstr>
      <vt:lpstr>Package</vt:lpstr>
      <vt:lpstr>蛋白突变预测软件使用方法介绍</vt:lpstr>
      <vt:lpstr>目录</vt:lpstr>
      <vt:lpstr>SIFT</vt:lpstr>
      <vt:lpstr>SIFT应用实例 [以vcf为例] </vt:lpstr>
      <vt:lpstr>PolyPhen-2</vt:lpstr>
      <vt:lpstr>PolyPhen-2应用实例 </vt:lpstr>
      <vt:lpstr>PROVEAN</vt:lpstr>
      <vt:lpstr>PROVEAN应用实例</vt:lpstr>
      <vt:lpstr>MutationTaster</vt:lpstr>
      <vt:lpstr>MutationTaster应用实例</vt:lpstr>
      <vt:lpstr>MCAP</vt:lpstr>
      <vt:lpstr>MCAP应用实例</vt:lpstr>
      <vt:lpstr>Mutation assessor</vt:lpstr>
      <vt:lpstr>Mutation assessor应用实例</vt:lpstr>
      <vt:lpstr>Pubvar（推荐）</vt:lpstr>
      <vt:lpstr>Pubvar应用实例</vt:lpstr>
      <vt:lpstr>蛋白质二级结构预测：PSIPRED</vt:lpstr>
      <vt:lpstr>蛋白质二级结构预测 结果说明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☞冰爽薄荷丶</cp:lastModifiedBy>
  <cp:revision>148</cp:revision>
  <dcterms:created xsi:type="dcterms:W3CDTF">2019-05-29T03:25:00Z</dcterms:created>
  <dcterms:modified xsi:type="dcterms:W3CDTF">2019-06-20T06:33:55Z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