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8" r:id="rId2"/>
    <p:sldMasterId id="2147483714" r:id="rId3"/>
  </p:sldMasterIdLst>
  <p:notesMasterIdLst>
    <p:notesMasterId r:id="rId22"/>
  </p:notesMasterIdLst>
  <p:handoutMasterIdLst>
    <p:handoutMasterId r:id="rId23"/>
  </p:handoutMasterIdLst>
  <p:sldIdLst>
    <p:sldId id="256" r:id="rId4"/>
    <p:sldId id="318" r:id="rId5"/>
    <p:sldId id="310" r:id="rId6"/>
    <p:sldId id="314" r:id="rId7"/>
    <p:sldId id="316" r:id="rId8"/>
    <p:sldId id="311" r:id="rId9"/>
    <p:sldId id="297" r:id="rId10"/>
    <p:sldId id="329" r:id="rId11"/>
    <p:sldId id="298" r:id="rId12"/>
    <p:sldId id="321" r:id="rId13"/>
    <p:sldId id="332" r:id="rId14"/>
    <p:sldId id="328" r:id="rId15"/>
    <p:sldId id="333" r:id="rId16"/>
    <p:sldId id="325" r:id="rId17"/>
    <p:sldId id="326" r:id="rId18"/>
    <p:sldId id="327" r:id="rId19"/>
    <p:sldId id="323" r:id="rId20"/>
    <p:sldId id="30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79D4D483-939C-1E49-9EC3-E87FE6FD40BF}">
          <p14:sldIdLst>
            <p14:sldId id="256"/>
          </p14:sldIdLst>
        </p14:section>
        <p14:section name="新抗原的发生过程" id="{FACFF4D5-4190-C442-A0B9-B41FF4B5C047}">
          <p14:sldIdLst>
            <p14:sldId id="318"/>
          </p14:sldIdLst>
        </p14:section>
        <p14:section name="HLA分型" id="{DA5040FD-DD60-464D-BEA0-C3C3D8887F57}">
          <p14:sldIdLst>
            <p14:sldId id="310"/>
            <p14:sldId id="314"/>
            <p14:sldId id="316"/>
            <p14:sldId id="311"/>
            <p14:sldId id="297"/>
          </p14:sldIdLst>
        </p14:section>
        <p14:section name="亲合力预测" id="{D9FF4C59-1642-0444-A5CB-BF6D2A10B224}">
          <p14:sldIdLst>
            <p14:sldId id="329"/>
            <p14:sldId id="298"/>
            <p14:sldId id="321"/>
            <p14:sldId id="332"/>
            <p14:sldId id="328"/>
            <p14:sldId id="333"/>
          </p14:sldIdLst>
        </p14:section>
        <p14:section name="案例" id="{FA82F0E2-599C-AE4E-BDF5-C661D910F9DE}">
          <p14:sldIdLst>
            <p14:sldId id="325"/>
            <p14:sldId id="326"/>
            <p14:sldId id="327"/>
            <p14:sldId id="323"/>
            <p14:sldId id="3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215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44" autoAdjust="0"/>
    <p:restoredTop sz="68124" autoAdjust="0"/>
  </p:normalViewPr>
  <p:slideViewPr>
    <p:cSldViewPr>
      <p:cViewPr varScale="1">
        <p:scale>
          <a:sx n="71" d="100"/>
          <a:sy n="71" d="100"/>
        </p:scale>
        <p:origin x="22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0C66E9-FBE8-452E-B00F-BA1181EBB8B5}" type="datetimeFigureOut">
              <a:rPr lang="zh-CN" altLang="en-US" smtClean="0"/>
              <a:pPr/>
              <a:t>2018/4/19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B56142-CD5C-4902-93AA-9B00484210A7}" type="slidenum">
              <a:rPr lang="zh-CN" altLang="en-US" smtClean="0"/>
              <a:pPr/>
              <a:t>‹#›</a:t>
            </a:fld>
            <a:endParaRPr lang="zh-CN" altLang="en-US"/>
          </a:p>
        </p:txBody>
      </p:sp>
    </p:spTree>
    <p:extLst>
      <p:ext uri="{BB962C8B-B14F-4D97-AF65-F5344CB8AC3E}">
        <p14:creationId xmlns:p14="http://schemas.microsoft.com/office/powerpoint/2010/main" val="218924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D3DB3-6C4F-4BCB-AEDF-1D1CA975D667}" type="datetimeFigureOut">
              <a:rPr lang="zh-CN" altLang="en-US" smtClean="0"/>
              <a:t>2018/4/19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0FC2B6-E572-4F4C-A302-53EB0F05BDF1}" type="slidenum">
              <a:rPr lang="zh-CN" altLang="en-US" smtClean="0"/>
              <a:t>‹#›</a:t>
            </a:fld>
            <a:endParaRPr lang="zh-CN" altLang="en-US"/>
          </a:p>
        </p:txBody>
      </p:sp>
    </p:spTree>
    <p:extLst>
      <p:ext uri="{BB962C8B-B14F-4D97-AF65-F5344CB8AC3E}">
        <p14:creationId xmlns:p14="http://schemas.microsoft.com/office/powerpoint/2010/main" val="304773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FC2B6-E572-4F4C-A302-53EB0F05BDF1}" type="slidenum">
              <a:rPr lang="zh-CN" altLang="en-US" smtClean="0"/>
              <a:t>1</a:t>
            </a:fld>
            <a:endParaRPr lang="zh-CN" altLang="en-US"/>
          </a:p>
        </p:txBody>
      </p:sp>
    </p:spTree>
    <p:extLst>
      <p:ext uri="{BB962C8B-B14F-4D97-AF65-F5344CB8AC3E}">
        <p14:creationId xmlns:p14="http://schemas.microsoft.com/office/powerpoint/2010/main" val="238688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10</a:t>
            </a:fld>
            <a:endParaRPr lang="zh-CN" altLang="en-US"/>
          </a:p>
        </p:txBody>
      </p:sp>
    </p:spTree>
    <p:extLst>
      <p:ext uri="{BB962C8B-B14F-4D97-AF65-F5344CB8AC3E}">
        <p14:creationId xmlns:p14="http://schemas.microsoft.com/office/powerpoint/2010/main" val="213883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Todo</a:t>
            </a:r>
            <a:r>
              <a:rPr lang="en-US" altLang="zh-CN" baseline="0" dirty="0"/>
              <a:t>:</a:t>
            </a:r>
            <a:endParaRPr lang="zh-CN" altLang="en-US" baseline="0" dirty="0"/>
          </a:p>
          <a:p>
            <a:r>
              <a:rPr lang="zh-CN" altLang="en-US" baseline="0" dirty="0"/>
              <a:t>    </a:t>
            </a:r>
            <a:endParaRPr lang="en-US" altLang="zh-CN" baseline="0" dirty="0"/>
          </a:p>
          <a:p>
            <a:r>
              <a:rPr lang="en-US" altLang="zh-CN" baseline="0" dirty="0"/>
              <a:t>    </a:t>
            </a:r>
            <a:r>
              <a:rPr lang="zh-CN" altLang="en-US" baseline="0" dirty="0"/>
              <a:t>锚定残基；</a:t>
            </a:r>
            <a:endParaRPr lang="en-US" altLang="zh-CN" baseline="0" dirty="0"/>
          </a:p>
          <a:p>
            <a:r>
              <a:rPr lang="en-US" altLang="zh-CN" baseline="0" dirty="0"/>
              <a:t>    </a:t>
            </a:r>
            <a:r>
              <a:rPr lang="zh-CN" altLang="en-US" baseline="0" dirty="0"/>
              <a:t>疗效预测算法的引入；</a:t>
            </a:r>
            <a:endParaRPr lang="en-US" altLang="zh-CN" baseline="0" dirty="0"/>
          </a:p>
          <a:p>
            <a:r>
              <a:rPr lang="en-US" altLang="zh-CN" baseline="0" dirty="0"/>
              <a:t>    </a:t>
            </a:r>
            <a:r>
              <a:rPr lang="zh-CN" altLang="en-US" baseline="0" dirty="0"/>
              <a:t>稳定性预测的引入</a:t>
            </a:r>
            <a:endParaRPr lang="en-US" altLang="zh-CN" baseline="0"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12</a:t>
            </a:fld>
            <a:endParaRPr lang="zh-CN" altLang="en-US"/>
          </a:p>
        </p:txBody>
      </p:sp>
    </p:spTree>
    <p:extLst>
      <p:ext uri="{BB962C8B-B14F-4D97-AF65-F5344CB8AC3E}">
        <p14:creationId xmlns:p14="http://schemas.microsoft.com/office/powerpoint/2010/main" val="3450554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NetMHCpan</a:t>
            </a:r>
            <a:r>
              <a:rPr lang="en-US" altLang="zh-CN" dirty="0"/>
              <a:t> version 2.4 was used to identify patient-specific mutation-containing epitopes that were predicted to bind to the MHC class I molecules. high predicted affinity (&lt; 150 </a:t>
            </a:r>
            <a:r>
              <a:rPr lang="en-US" altLang="zh-CN" dirty="0" err="1"/>
              <a:t>nM</a:t>
            </a:r>
            <a:r>
              <a:rPr lang="en-US" altLang="zh-CN" dirty="0"/>
              <a:t>) somatic single nucleotide variations due to </a:t>
            </a:r>
            <a:r>
              <a:rPr lang="en-US" altLang="zh-CN" b="1" dirty="0"/>
              <a:t>anchor residue </a:t>
            </a:r>
            <a:r>
              <a:rPr lang="en-US" altLang="zh-CN" dirty="0"/>
              <a:t>changes. Only somatic single nucleotide variations that demonstrated </a:t>
            </a:r>
            <a:r>
              <a:rPr lang="en-US" altLang="zh-CN" b="1" dirty="0"/>
              <a:t>expression of the mutated allele </a:t>
            </a:r>
            <a:r>
              <a:rPr lang="en-US" altLang="zh-CN" dirty="0"/>
              <a:t>were used.</a:t>
            </a:r>
          </a:p>
          <a:p>
            <a:endParaRPr lang="en-US" altLang="zh-CN" dirty="0"/>
          </a:p>
          <a:p>
            <a:r>
              <a:rPr lang="en-US" altLang="zh-CN" dirty="0"/>
              <a:t>HLA binding affinity was predicted via the IEDB-recommended mode of the IEDB T cell prediction tools(version 2.5) using all variant-containing 8-11mers for HLA-A/B or 15-mers for HLA-DRB/DQB binding estimations. The final selection of up to ten mutated target peptides per patient required the decision of a target selection board that evaluated the target peptides based on MHC I and MHC II </a:t>
            </a:r>
            <a:r>
              <a:rPr lang="en-US" altLang="zh-CN" b="1" dirty="0"/>
              <a:t>binding predictions</a:t>
            </a:r>
            <a:r>
              <a:rPr lang="en-US" altLang="zh-CN" dirty="0"/>
              <a:t>, </a:t>
            </a:r>
            <a:r>
              <a:rPr lang="en-US" altLang="zh-CN" b="1" dirty="0"/>
              <a:t>gene expression </a:t>
            </a:r>
            <a:r>
              <a:rPr lang="en-US" altLang="zh-CN" dirty="0"/>
              <a:t>and </a:t>
            </a:r>
            <a:r>
              <a:rPr lang="en-US" altLang="zh-CN" b="1" dirty="0"/>
              <a:t>variant allele frequency</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14</a:t>
            </a:fld>
            <a:endParaRPr lang="zh-CN" altLang="en-US"/>
          </a:p>
        </p:txBody>
      </p:sp>
    </p:spTree>
    <p:extLst>
      <p:ext uri="{BB962C8B-B14F-4D97-AF65-F5344CB8AC3E}">
        <p14:creationId xmlns:p14="http://schemas.microsoft.com/office/powerpoint/2010/main" val="983209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both wild-type and mutant peptides are predicted to bind, central immune </a:t>
            </a:r>
          </a:p>
          <a:p>
            <a:r>
              <a:rPr lang="en-US" altLang="zh-CN" dirty="0"/>
              <a:t>tolerance  mechanisms  might  delete  cells  with  the reactive  T-cell receptor. Therefore,  we  repeated  a  pan-cancer  analysis  restricting  the  </a:t>
            </a:r>
            <a:r>
              <a:rPr lang="en-US" altLang="zh-CN" dirty="0" err="1"/>
              <a:t>neoantigens</a:t>
            </a:r>
            <a:r>
              <a:rPr lang="en-US" altLang="zh-CN" dirty="0"/>
              <a:t>  to  mutant-specific  binders  (</a:t>
            </a:r>
            <a:r>
              <a:rPr lang="en-US" altLang="zh-CN" dirty="0" err="1"/>
              <a:t>ie</a:t>
            </a:r>
            <a:r>
              <a:rPr lang="en-US" altLang="zh-CN" dirty="0"/>
              <a:t>,  where  the  wild-type  peptide  is  not</a:t>
            </a:r>
            <a:r>
              <a:rPr lang="en-US" altLang="zh-CN" baseline="0" dirty="0"/>
              <a:t> </a:t>
            </a:r>
            <a:r>
              <a:rPr lang="en-US" altLang="zh-CN" dirty="0"/>
              <a:t>predicted  to  be  a  strong  binder),  and  showed  that </a:t>
            </a:r>
            <a:r>
              <a:rPr lang="en-US" altLang="zh-CN" b="1" dirty="0"/>
              <a:t>frameshift </a:t>
            </a:r>
            <a:r>
              <a:rPr lang="en-US" altLang="zh-CN" b="1" dirty="0" err="1"/>
              <a:t>indels</a:t>
            </a:r>
            <a:r>
              <a:rPr lang="en-US" altLang="zh-CN" b="1" dirty="0"/>
              <a:t> were nine times enriched </a:t>
            </a:r>
            <a:r>
              <a:rPr lang="en-US" altLang="zh-CN" dirty="0"/>
              <a:t>for mutant-allele-only binders.</a:t>
            </a:r>
          </a:p>
          <a:p>
            <a:endParaRPr lang="en-US" altLang="zh-CN" dirty="0"/>
          </a:p>
          <a:p>
            <a:r>
              <a:rPr lang="en-US" altLang="zh-CN" dirty="0"/>
              <a:t>Binding </a:t>
            </a:r>
            <a:r>
              <a:rPr lang="en-US" altLang="zh-CN" dirty="0" err="1"/>
              <a:t>affinitie</a:t>
            </a:r>
            <a:r>
              <a:rPr lang="en-US" altLang="zh-CN" dirty="0"/>
              <a:t> were predicted using </a:t>
            </a:r>
            <a:r>
              <a:rPr lang="en-US" altLang="zh-CN" dirty="0" err="1"/>
              <a:t>NetMHCpan</a:t>
            </a:r>
            <a:r>
              <a:rPr lang="en-US" altLang="zh-CN" dirty="0"/>
              <a:t>(</a:t>
            </a:r>
            <a:r>
              <a:rPr lang="en-US" altLang="zh-CN" dirty="0" err="1"/>
              <a:t>verion</a:t>
            </a:r>
            <a:r>
              <a:rPr lang="en-US" altLang="zh-CN" dirty="0"/>
              <a:t> 2.4). High-affinity binder were defined a IC50 less than 50 </a:t>
            </a:r>
            <a:r>
              <a:rPr lang="en-US" altLang="zh-CN" dirty="0" err="1"/>
              <a:t>nM</a:t>
            </a:r>
            <a:r>
              <a:rPr lang="en-US" altLang="zh-CN" dirty="0"/>
              <a:t>. Wild-type allele non-strong binding was defined as IC 50 greater than 50 </a:t>
            </a:r>
            <a:r>
              <a:rPr lang="en-US" altLang="zh-CN" dirty="0" err="1"/>
              <a:t>nM</a:t>
            </a:r>
            <a:r>
              <a:rPr lang="en-US" altLang="zh-CN" dirty="0"/>
              <a:t>. </a:t>
            </a:r>
          </a:p>
        </p:txBody>
      </p:sp>
      <p:sp>
        <p:nvSpPr>
          <p:cNvPr id="4" name="灯片编号占位符 3"/>
          <p:cNvSpPr>
            <a:spLocks noGrp="1"/>
          </p:cNvSpPr>
          <p:nvPr>
            <p:ph type="sldNum" sz="quarter" idx="10"/>
          </p:nvPr>
        </p:nvSpPr>
        <p:spPr/>
        <p:txBody>
          <a:bodyPr/>
          <a:lstStyle/>
          <a:p>
            <a:fld id="{7F0FC2B6-E572-4F4C-A302-53EB0F05BDF1}" type="slidenum">
              <a:rPr lang="zh-CN" altLang="en-US" smtClean="0"/>
              <a:t>15</a:t>
            </a:fld>
            <a:endParaRPr lang="zh-CN" altLang="en-US"/>
          </a:p>
        </p:txBody>
      </p:sp>
    </p:spTree>
    <p:extLst>
      <p:ext uri="{BB962C8B-B14F-4D97-AF65-F5344CB8AC3E}">
        <p14:creationId xmlns:p14="http://schemas.microsoft.com/office/powerpoint/2010/main" val="983926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single base substitutions, paired somatic and wild type peptides 8-11 amino acids in length at every position surrounding a somatic mutation was assessed. </a:t>
            </a:r>
          </a:p>
          <a:p>
            <a:r>
              <a:rPr lang="en-US" altLang="zh-CN" dirty="0"/>
              <a:t>In the case of frameshifts, all peptides 8-11 amino acids encompassing the new protein sequence resulting from the frameshift alteration were considered.</a:t>
            </a:r>
          </a:p>
          <a:p>
            <a:endParaRPr lang="en-US" altLang="zh-CN" dirty="0"/>
          </a:p>
          <a:p>
            <a:r>
              <a:rPr lang="en-US" altLang="zh-CN" dirty="0"/>
              <a:t>Anchor and auxiliary anchor residues for mutant peptides-HLA class I allele pairs were evaluated by the </a:t>
            </a:r>
            <a:r>
              <a:rPr lang="en-US" altLang="zh-CN" b="1" dirty="0"/>
              <a:t>SYFPEITHI</a:t>
            </a:r>
            <a:r>
              <a:rPr lang="en-US" altLang="zh-CN" dirty="0"/>
              <a:t> online tool (46). </a:t>
            </a:r>
            <a:r>
              <a:rPr lang="zh-CN" altLang="en-US" dirty="0"/>
              <a:t>  </a:t>
            </a:r>
            <a:r>
              <a:rPr lang="en-US" altLang="zh-CN" dirty="0"/>
              <a:t>2007</a:t>
            </a:r>
          </a:p>
          <a:p>
            <a:endParaRPr lang="en-US" altLang="zh-CN" dirty="0"/>
          </a:p>
          <a:p>
            <a:r>
              <a:rPr lang="en-US" altLang="zh-CN" dirty="0"/>
              <a:t>Peptides were further evaluated for antigen processing by </a:t>
            </a:r>
            <a:r>
              <a:rPr lang="en-US" altLang="zh-CN" b="1" dirty="0" err="1"/>
              <a:t>netCTLpan</a:t>
            </a:r>
            <a:r>
              <a:rPr lang="en-US" altLang="zh-CN" dirty="0"/>
              <a:t> (44) and were classified as cytotoxic T lymphocyte epitopes (E) or non-epitopes (NA).</a:t>
            </a:r>
            <a:r>
              <a:rPr lang="zh-CN" altLang="en-US" dirty="0"/>
              <a:t> </a:t>
            </a:r>
            <a:r>
              <a:rPr lang="en-US" altLang="zh-CN" dirty="0"/>
              <a:t>2010</a:t>
            </a:r>
          </a:p>
          <a:p>
            <a:endParaRPr lang="en-US" altLang="zh-CN" dirty="0"/>
          </a:p>
          <a:p>
            <a:r>
              <a:rPr lang="en-US" altLang="zh-CN" b="1" dirty="0"/>
              <a:t>Tumor-associated expression  levels  derived  from  TCGA</a:t>
            </a:r>
            <a:r>
              <a:rPr lang="en-US" altLang="zh-CN" dirty="0"/>
              <a:t>  were  used  to  generate  a  final  ranking  of  candidate immunogenic peptides.</a:t>
            </a:r>
          </a:p>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16</a:t>
            </a:fld>
            <a:endParaRPr lang="zh-CN" altLang="en-US"/>
          </a:p>
        </p:txBody>
      </p:sp>
    </p:spTree>
    <p:extLst>
      <p:ext uri="{BB962C8B-B14F-4D97-AF65-F5344CB8AC3E}">
        <p14:creationId xmlns:p14="http://schemas.microsoft.com/office/powerpoint/2010/main" val="118768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2</a:t>
            </a:fld>
            <a:endParaRPr lang="zh-CN" altLang="en-US"/>
          </a:p>
        </p:txBody>
      </p:sp>
    </p:spTree>
    <p:extLst>
      <p:ext uri="{BB962C8B-B14F-4D97-AF65-F5344CB8AC3E}">
        <p14:creationId xmlns:p14="http://schemas.microsoft.com/office/powerpoint/2010/main" val="49640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无论是</a:t>
            </a:r>
            <a:r>
              <a:rPr lang="en-US" altLang="zh-CN" sz="1200" kern="1200" dirty="0">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类还是</a:t>
            </a:r>
            <a:r>
              <a:rPr lang="en-US" altLang="zh-CN" sz="1200" kern="1200" dirty="0">
                <a:solidFill>
                  <a:schemeClr val="tx1"/>
                </a:solidFill>
                <a:effectLst/>
                <a:latin typeface="+mn-lt"/>
                <a:ea typeface="+mn-ea"/>
                <a:cs typeface="+mn-cs"/>
              </a:rPr>
              <a:t>II</a:t>
            </a:r>
            <a:r>
              <a:rPr lang="zh-CN" altLang="en-US" sz="1200" kern="1200" dirty="0">
                <a:solidFill>
                  <a:schemeClr val="tx1"/>
                </a:solidFill>
                <a:effectLst/>
                <a:latin typeface="+mn-lt"/>
                <a:ea typeface="+mn-ea"/>
                <a:cs typeface="+mn-cs"/>
              </a:rPr>
              <a:t>类，</a:t>
            </a:r>
            <a:r>
              <a:rPr lang="en-US" altLang="zh-CN" sz="1200" kern="1200" dirty="0">
                <a:solidFill>
                  <a:schemeClr val="tx1"/>
                </a:solidFill>
                <a:effectLst/>
                <a:latin typeface="+mn-lt"/>
                <a:ea typeface="+mn-ea"/>
                <a:cs typeface="+mn-cs"/>
              </a:rPr>
              <a:t>HLA</a:t>
            </a:r>
            <a:r>
              <a:rPr lang="zh-CN" altLang="en-US" sz="1200" kern="1200" dirty="0">
                <a:solidFill>
                  <a:schemeClr val="tx1"/>
                </a:solidFill>
                <a:effectLst/>
                <a:latin typeface="+mn-lt"/>
                <a:ea typeface="+mn-ea"/>
                <a:cs typeface="+mn-cs"/>
              </a:rPr>
              <a:t>分子与抗原肽的结合是</a:t>
            </a:r>
            <a:r>
              <a:rPr lang="en-US" altLang="zh-CN" sz="1200" kern="1200" dirty="0">
                <a:solidFill>
                  <a:schemeClr val="tx1"/>
                </a:solidFill>
                <a:effectLst/>
                <a:latin typeface="+mn-lt"/>
                <a:ea typeface="+mn-ea"/>
                <a:cs typeface="+mn-cs"/>
              </a:rPr>
              <a:t>HLA</a:t>
            </a:r>
            <a:r>
              <a:rPr lang="zh-CN" altLang="en-US" sz="1200" kern="1200" dirty="0">
                <a:solidFill>
                  <a:schemeClr val="tx1"/>
                </a:solidFill>
                <a:effectLst/>
                <a:latin typeface="+mn-lt"/>
                <a:ea typeface="+mn-ea"/>
                <a:cs typeface="+mn-cs"/>
              </a:rPr>
              <a:t>分子在细胞表面稳定表达的前提，不结合抗原肽的</a:t>
            </a:r>
            <a:r>
              <a:rPr lang="en-US" altLang="zh-CN" sz="1200" kern="1200" dirty="0">
                <a:solidFill>
                  <a:schemeClr val="tx1"/>
                </a:solidFill>
                <a:effectLst/>
                <a:latin typeface="+mn-lt"/>
                <a:ea typeface="+mn-ea"/>
                <a:cs typeface="+mn-cs"/>
              </a:rPr>
              <a:t>HLA</a:t>
            </a:r>
            <a:r>
              <a:rPr lang="zh-CN" altLang="en-US" sz="1200" kern="1200" dirty="0">
                <a:solidFill>
                  <a:schemeClr val="tx1"/>
                </a:solidFill>
                <a:effectLst/>
                <a:latin typeface="+mn-lt"/>
                <a:ea typeface="+mn-ea"/>
                <a:cs typeface="+mn-cs"/>
              </a:rPr>
              <a:t>分子虽然也可以被转运至细胞表面，但是很快就从细胞表面脱落或是被内吞进入细胞，导致免疫应答缺陷。正常生理情况下，细胞表面的</a:t>
            </a:r>
            <a:r>
              <a:rPr lang="en-US" altLang="zh-CN" sz="1200" kern="1200" dirty="0">
                <a:solidFill>
                  <a:schemeClr val="tx1"/>
                </a:solidFill>
                <a:effectLst/>
                <a:latin typeface="+mn-lt"/>
                <a:ea typeface="+mn-ea"/>
                <a:cs typeface="+mn-cs"/>
              </a:rPr>
              <a:t>HLA</a:t>
            </a:r>
            <a:r>
              <a:rPr lang="zh-CN" altLang="en-US" sz="1200" kern="1200" dirty="0">
                <a:solidFill>
                  <a:schemeClr val="tx1"/>
                </a:solidFill>
                <a:effectLst/>
                <a:latin typeface="+mn-lt"/>
                <a:ea typeface="+mn-ea"/>
                <a:cs typeface="+mn-cs"/>
              </a:rPr>
              <a:t>分子结合的是自身抗原，从而保证了</a:t>
            </a:r>
            <a:r>
              <a:rPr lang="en-US" altLang="zh-CN" sz="1200" kern="1200" dirty="0">
                <a:solidFill>
                  <a:schemeClr val="tx1"/>
                </a:solidFill>
                <a:effectLst/>
                <a:latin typeface="+mn-lt"/>
                <a:ea typeface="+mn-ea"/>
                <a:cs typeface="+mn-cs"/>
              </a:rPr>
              <a:t>HLA</a:t>
            </a:r>
            <a:r>
              <a:rPr lang="zh-CN" altLang="en-US" sz="1200" kern="1200" dirty="0">
                <a:solidFill>
                  <a:schemeClr val="tx1"/>
                </a:solidFill>
                <a:effectLst/>
                <a:latin typeface="+mn-lt"/>
                <a:ea typeface="+mn-ea"/>
                <a:cs typeface="+mn-cs"/>
              </a:rPr>
              <a:t>分子在细胞表面的有效表达。</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3</a:t>
            </a:fld>
            <a:endParaRPr lang="zh-CN" altLang="en-US"/>
          </a:p>
        </p:txBody>
      </p:sp>
    </p:spTree>
    <p:extLst>
      <p:ext uri="{BB962C8B-B14F-4D97-AF65-F5344CB8AC3E}">
        <p14:creationId xmlns:p14="http://schemas.microsoft.com/office/powerpoint/2010/main" val="2633981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4</a:t>
            </a:fld>
            <a:endParaRPr lang="zh-CN" altLang="en-US"/>
          </a:p>
        </p:txBody>
      </p:sp>
    </p:spTree>
    <p:extLst>
      <p:ext uri="{BB962C8B-B14F-4D97-AF65-F5344CB8AC3E}">
        <p14:creationId xmlns:p14="http://schemas.microsoft.com/office/powerpoint/2010/main" val="263398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5</a:t>
            </a:fld>
            <a:endParaRPr lang="zh-CN" altLang="en-US"/>
          </a:p>
        </p:txBody>
      </p:sp>
    </p:spTree>
    <p:extLst>
      <p:ext uri="{BB962C8B-B14F-4D97-AF65-F5344CB8AC3E}">
        <p14:creationId xmlns:p14="http://schemas.microsoft.com/office/powerpoint/2010/main" val="263398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6</a:t>
            </a:fld>
            <a:endParaRPr lang="zh-CN" altLang="en-US"/>
          </a:p>
        </p:txBody>
      </p:sp>
    </p:spTree>
    <p:extLst>
      <p:ext uri="{BB962C8B-B14F-4D97-AF65-F5344CB8AC3E}">
        <p14:creationId xmlns:p14="http://schemas.microsoft.com/office/powerpoint/2010/main" val="263398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a:t>
            </a:r>
            <a:r>
              <a:rPr lang="en-US" altLang="zh-CN" dirty="0" err="1"/>
              <a:t>mnt</a:t>
            </a:r>
            <a:r>
              <a:rPr lang="en-US" altLang="zh-CN" dirty="0"/>
              <a:t>/NL200/</a:t>
            </a:r>
            <a:r>
              <a:rPr lang="en-US" altLang="zh-CN" dirty="0" err="1"/>
              <a:t>xiongdk</a:t>
            </a:r>
            <a:r>
              <a:rPr lang="en-US" altLang="zh-CN" dirty="0"/>
              <a:t>/software/</a:t>
            </a:r>
            <a:r>
              <a:rPr lang="en-US" altLang="zh-CN" dirty="0" err="1"/>
              <a:t>OptiType</a:t>
            </a:r>
            <a:r>
              <a:rPr lang="en-US" altLang="zh-CN" dirty="0"/>
              <a:t>-master/data/test/blast.txt</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7</a:t>
            </a:fld>
            <a:endParaRPr lang="zh-CN" altLang="en-US"/>
          </a:p>
        </p:txBody>
      </p:sp>
    </p:spTree>
    <p:extLst>
      <p:ext uri="{BB962C8B-B14F-4D97-AF65-F5344CB8AC3E}">
        <p14:creationId xmlns:p14="http://schemas.microsoft.com/office/powerpoint/2010/main" val="2633981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8</a:t>
            </a:fld>
            <a:endParaRPr lang="zh-CN" altLang="en-US"/>
          </a:p>
        </p:txBody>
      </p:sp>
    </p:spTree>
    <p:extLst>
      <p:ext uri="{BB962C8B-B14F-4D97-AF65-F5344CB8AC3E}">
        <p14:creationId xmlns:p14="http://schemas.microsoft.com/office/powerpoint/2010/main" val="196571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0FC2B6-E572-4F4C-A302-53EB0F05BDF1}" type="slidenum">
              <a:rPr lang="zh-CN" altLang="en-US" smtClean="0"/>
              <a:t>9</a:t>
            </a:fld>
            <a:endParaRPr lang="zh-CN" altLang="en-US"/>
          </a:p>
        </p:txBody>
      </p:sp>
    </p:spTree>
    <p:extLst>
      <p:ext uri="{BB962C8B-B14F-4D97-AF65-F5344CB8AC3E}">
        <p14:creationId xmlns:p14="http://schemas.microsoft.com/office/powerpoint/2010/main" val="2138831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文本占位符 4"/>
          <p:cNvSpPr>
            <a:spLocks noGrp="1"/>
          </p:cNvSpPr>
          <p:nvPr>
            <p:ph type="body" sz="quarter" idx="10" hasCustomPrompt="1"/>
          </p:nvPr>
        </p:nvSpPr>
        <p:spPr>
          <a:xfrm>
            <a:off x="1547813" y="2996952"/>
            <a:ext cx="6192837" cy="1296045"/>
          </a:xfrm>
        </p:spPr>
        <p:txBody>
          <a:bodyPr>
            <a:noAutofit/>
          </a:bodyPr>
          <a:lstStyle>
            <a:lvl1pPr marL="0" indent="0">
              <a:buNone/>
              <a:defRPr sz="5000">
                <a:solidFill>
                  <a:schemeClr val="accent5">
                    <a:lumMod val="50000"/>
                  </a:schemeClr>
                </a:solidFill>
                <a:latin typeface="黑体" pitchFamily="49" charset="-122"/>
                <a:ea typeface="黑体" pitchFamily="49" charset="-122"/>
              </a:defRPr>
            </a:lvl1pPr>
            <a:lvl2pPr>
              <a:defRPr sz="5000">
                <a:solidFill>
                  <a:schemeClr val="accent5">
                    <a:lumMod val="50000"/>
                  </a:schemeClr>
                </a:solidFill>
                <a:latin typeface="黑体" pitchFamily="49" charset="-122"/>
                <a:ea typeface="黑体" pitchFamily="49" charset="-122"/>
              </a:defRPr>
            </a:lvl2pPr>
            <a:lvl3pPr>
              <a:defRPr sz="5000">
                <a:solidFill>
                  <a:schemeClr val="accent5">
                    <a:lumMod val="50000"/>
                  </a:schemeClr>
                </a:solidFill>
                <a:latin typeface="黑体" pitchFamily="49" charset="-122"/>
                <a:ea typeface="黑体" pitchFamily="49" charset="-122"/>
              </a:defRPr>
            </a:lvl3pPr>
            <a:lvl4pPr>
              <a:defRPr sz="5000">
                <a:solidFill>
                  <a:schemeClr val="accent5">
                    <a:lumMod val="50000"/>
                  </a:schemeClr>
                </a:solidFill>
                <a:latin typeface="黑体" pitchFamily="49" charset="-122"/>
                <a:ea typeface="黑体" pitchFamily="49" charset="-122"/>
              </a:defRPr>
            </a:lvl4pPr>
            <a:lvl5pPr>
              <a:defRPr sz="5000">
                <a:solidFill>
                  <a:schemeClr val="accent5">
                    <a:lumMod val="50000"/>
                  </a:schemeClr>
                </a:solidFill>
                <a:latin typeface="黑体" pitchFamily="49" charset="-122"/>
                <a:ea typeface="黑体" pitchFamily="49" charset="-122"/>
              </a:defRPr>
            </a:lvl5pPr>
          </a:lstStyle>
          <a:p>
            <a:pPr lvl="0"/>
            <a:r>
              <a:rPr lang="zh-CN" altLang="en-US" dirty="0"/>
              <a:t>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3" descr="PPT - 副本-05.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文本占位符 4"/>
          <p:cNvSpPr>
            <a:spLocks noGrp="1"/>
          </p:cNvSpPr>
          <p:nvPr>
            <p:ph type="body" sz="quarter" idx="10" hasCustomPrompt="1"/>
          </p:nvPr>
        </p:nvSpPr>
        <p:spPr>
          <a:xfrm>
            <a:off x="1547813" y="2996952"/>
            <a:ext cx="6192837" cy="1296045"/>
          </a:xfrm>
        </p:spPr>
        <p:txBody>
          <a:bodyPr>
            <a:noAutofit/>
          </a:bodyPr>
          <a:lstStyle>
            <a:lvl1pPr marL="0" indent="0">
              <a:buNone/>
              <a:defRPr sz="5000">
                <a:solidFill>
                  <a:schemeClr val="bg1"/>
                </a:solidFill>
                <a:latin typeface="黑体" pitchFamily="49" charset="-122"/>
                <a:ea typeface="黑体" pitchFamily="49" charset="-122"/>
              </a:defRPr>
            </a:lvl1pPr>
            <a:lvl2pPr>
              <a:defRPr sz="5000">
                <a:solidFill>
                  <a:schemeClr val="accent5">
                    <a:lumMod val="50000"/>
                  </a:schemeClr>
                </a:solidFill>
                <a:latin typeface="黑体" pitchFamily="49" charset="-122"/>
                <a:ea typeface="黑体" pitchFamily="49" charset="-122"/>
              </a:defRPr>
            </a:lvl2pPr>
            <a:lvl3pPr>
              <a:defRPr sz="5000">
                <a:solidFill>
                  <a:schemeClr val="accent5">
                    <a:lumMod val="50000"/>
                  </a:schemeClr>
                </a:solidFill>
                <a:latin typeface="黑体" pitchFamily="49" charset="-122"/>
                <a:ea typeface="黑体" pitchFamily="49" charset="-122"/>
              </a:defRPr>
            </a:lvl3pPr>
            <a:lvl4pPr>
              <a:defRPr sz="5000">
                <a:solidFill>
                  <a:schemeClr val="accent5">
                    <a:lumMod val="50000"/>
                  </a:schemeClr>
                </a:solidFill>
                <a:latin typeface="黑体" pitchFamily="49" charset="-122"/>
                <a:ea typeface="黑体" pitchFamily="49" charset="-122"/>
              </a:defRPr>
            </a:lvl4pPr>
            <a:lvl5pPr>
              <a:defRPr sz="5000">
                <a:solidFill>
                  <a:schemeClr val="accent5">
                    <a:lumMod val="50000"/>
                  </a:schemeClr>
                </a:solidFill>
                <a:latin typeface="黑体" pitchFamily="49" charset="-122"/>
                <a:ea typeface="黑体" pitchFamily="49" charset="-122"/>
              </a:defRPr>
            </a:lvl5pPr>
          </a:lstStyle>
          <a:p>
            <a:pPr lvl="0"/>
            <a:r>
              <a:rPr lang="zh-CN" altLang="en-US" dirty="0"/>
              <a:t>标题：</a:t>
            </a:r>
          </a:p>
        </p:txBody>
      </p:sp>
    </p:spTree>
    <p:extLst>
      <p:ext uri="{BB962C8B-B14F-4D97-AF65-F5344CB8AC3E}">
        <p14:creationId xmlns:p14="http://schemas.microsoft.com/office/powerpoint/2010/main" val="3422760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2643698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145657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3674349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3541860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1320512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422546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03526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4047875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1853971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4528016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696423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803E75-5731-43F1-B552-CEFA50CA0C53}"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3241544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6359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3464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5400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4688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66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5" name="图片 4" descr="PPT - 副本-06.jpg"/>
          <p:cNvPicPr>
            <a:picLocks noChangeAspect="1"/>
          </p:cNvPicPr>
          <p:nvPr userDrawn="1"/>
        </p:nvPicPr>
        <p:blipFill>
          <a:blip r:embed="rId2" cstate="print"/>
          <a:stretch>
            <a:fillRect/>
          </a:stretch>
        </p:blipFill>
        <p:spPr>
          <a:xfrm>
            <a:off x="0" y="0"/>
            <a:ext cx="9144000" cy="6858000"/>
          </a:xfrm>
          <a:prstGeom prst="rect">
            <a:avLst/>
          </a:prstGeom>
        </p:spPr>
      </p:pic>
      <p:sp>
        <p:nvSpPr>
          <p:cNvPr id="19" name="文本占位符 18"/>
          <p:cNvSpPr>
            <a:spLocks noGrp="1"/>
          </p:cNvSpPr>
          <p:nvPr>
            <p:ph type="body" sz="quarter" idx="10" hasCustomPrompt="1"/>
          </p:nvPr>
        </p:nvSpPr>
        <p:spPr>
          <a:xfrm>
            <a:off x="785786" y="2155105"/>
            <a:ext cx="4572000" cy="2786063"/>
          </a:xfrm>
          <a:ln w="3175">
            <a:noFill/>
            <a:prstDash val="solid"/>
          </a:ln>
        </p:spPr>
        <p:txBody>
          <a:bodyPr/>
          <a:lstStyle>
            <a:lvl1pPr marL="0" marR="0" indent="0" algn="l" defTabSz="914400" rtl="0" eaLnBrk="1" fontAlgn="auto" latinLnBrk="0" hangingPunct="1">
              <a:lnSpc>
                <a:spcPct val="100000"/>
              </a:lnSpc>
              <a:spcBef>
                <a:spcPct val="20000"/>
              </a:spcBef>
              <a:spcAft>
                <a:spcPts val="0"/>
              </a:spcAft>
              <a:buClrTx/>
              <a:buSzTx/>
              <a:buFont typeface="Wingdings" pitchFamily="2" charset="2"/>
              <a:buNone/>
              <a:tabLst/>
              <a:defRPr lang="zh-CN" altLang="en-US" sz="2500" kern="1200">
                <a:solidFill>
                  <a:schemeClr val="accent5">
                    <a:lumMod val="50000"/>
                  </a:schemeClr>
                </a:solidFill>
                <a:latin typeface="黑体" pitchFamily="49" charset="-122"/>
                <a:ea typeface="黑体" pitchFamily="49" charset="-122"/>
                <a:cs typeface="+mn-cs"/>
              </a:defRPr>
            </a:lvl1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lang="zh-CN" altLang="en-US" dirty="0">
                <a:solidFill>
                  <a:schemeClr val="accent5">
                    <a:lumMod val="50000"/>
                  </a:schemeClr>
                </a:solidFill>
                <a:latin typeface="黑体" pitchFamily="49" charset="-122"/>
                <a:ea typeface="黑体" pitchFamily="49" charset="-122"/>
              </a:rPr>
              <a:t>标题一</a:t>
            </a:r>
            <a:endParaRPr lang="en-US" altLang="zh-CN" dirty="0">
              <a:solidFill>
                <a:schemeClr val="accent5">
                  <a:lumMod val="50000"/>
                </a:schemeClr>
              </a:solidFill>
              <a:latin typeface="黑体" pitchFamily="49" charset="-122"/>
              <a:ea typeface="黑体" pitchFamily="49"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r>
              <a:rPr lang="zh-CN" altLang="en-US" dirty="0">
                <a:solidFill>
                  <a:schemeClr val="accent5">
                    <a:lumMod val="50000"/>
                  </a:schemeClr>
                </a:solidFill>
                <a:latin typeface="黑体" pitchFamily="49" charset="-122"/>
                <a:ea typeface="黑体" pitchFamily="49" charset="-122"/>
              </a:rPr>
              <a:t>标题二</a:t>
            </a:r>
            <a:endParaRPr lang="en-US" altLang="zh-CN" dirty="0">
              <a:solidFill>
                <a:schemeClr val="accent5">
                  <a:lumMod val="50000"/>
                </a:schemeClr>
              </a:solidFill>
              <a:latin typeface="方正兰亭黑简体" pitchFamily="2" charset="-122"/>
              <a:ea typeface="方正兰亭黑简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endParaRPr lang="en-US" altLang="zh-CN" dirty="0">
              <a:solidFill>
                <a:schemeClr val="accent5">
                  <a:lumMod val="50000"/>
                </a:schemeClr>
              </a:solidFill>
              <a:latin typeface="方正兰亭黑简体" pitchFamily="2" charset="-122"/>
              <a:ea typeface="方正兰亭黑简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endParaRPr lang="en-US" altLang="zh-CN" dirty="0">
              <a:solidFill>
                <a:schemeClr val="accent5">
                  <a:lumMod val="50000"/>
                </a:schemeClr>
              </a:solidFill>
              <a:latin typeface="方正兰亭黑简体" pitchFamily="2" charset="-122"/>
              <a:ea typeface="方正兰亭黑简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endParaRPr lang="en-US" altLang="zh-CN" dirty="0">
              <a:solidFill>
                <a:schemeClr val="accent5">
                  <a:lumMod val="50000"/>
                </a:schemeClr>
              </a:solidFill>
              <a:latin typeface="方正兰亭黑简体" pitchFamily="2" charset="-122"/>
              <a:ea typeface="方正兰亭黑简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n"/>
              <a:tabLst/>
              <a:defRPr/>
            </a:pPr>
            <a:endParaRPr lang="zh-CN" altLang="en-US" dirty="0">
              <a:solidFill>
                <a:schemeClr val="accent5">
                  <a:lumMod val="50000"/>
                </a:schemeClr>
              </a:solidFill>
              <a:latin typeface="方正兰亭黑简体" pitchFamily="2" charset="-122"/>
              <a:ea typeface="方正兰亭黑简体" pitchFamily="2" charset="-122"/>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88945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74586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1211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8500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9886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3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6" name="图片 5" descr="PPT - 副本-14.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文本占位符 10"/>
          <p:cNvSpPr>
            <a:spLocks noGrp="1"/>
          </p:cNvSpPr>
          <p:nvPr>
            <p:ph type="body" sz="quarter" idx="11" hasCustomPrompt="1"/>
          </p:nvPr>
        </p:nvSpPr>
        <p:spPr>
          <a:xfrm>
            <a:off x="1857356" y="3240000"/>
            <a:ext cx="2376264" cy="4284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800" baseline="0">
                <a:solidFill>
                  <a:schemeClr val="accent5">
                    <a:lumMod val="50000"/>
                  </a:schemeClr>
                </a:solidFill>
                <a:latin typeface="黑体" pitchFamily="49" charset="-122"/>
                <a:ea typeface="黑体" pitchFamily="49" charset="-122"/>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800" dirty="0">
                <a:solidFill>
                  <a:schemeClr val="accent5">
                    <a:lumMod val="50000"/>
                  </a:schemeClr>
                </a:solidFill>
                <a:latin typeface="黑体" pitchFamily="49" charset="-122"/>
                <a:ea typeface="黑体" pitchFamily="49" charset="-122"/>
              </a:rPr>
              <a:t>Part.1</a:t>
            </a:r>
            <a:r>
              <a:rPr lang="zh-CN" altLang="en-US" sz="2800" dirty="0">
                <a:solidFill>
                  <a:schemeClr val="accent5">
                    <a:lumMod val="50000"/>
                  </a:schemeClr>
                </a:solidFill>
                <a:latin typeface="黑体" pitchFamily="49" charset="-122"/>
                <a:ea typeface="黑体" pitchFamily="49" charset="-122"/>
              </a:rPr>
              <a:t>标题</a:t>
            </a:r>
            <a:endParaRPr lang="zh-CN" altLang="en-US" sz="2400" dirty="0">
              <a:solidFill>
                <a:schemeClr val="accent5">
                  <a:lumMod val="50000"/>
                </a:schemeClr>
              </a:solidFill>
              <a:latin typeface="方正兰亭黑_GBK" pitchFamily="2" charset="-122"/>
              <a:ea typeface="方正兰亭黑_GBK" pitchFamily="2" charset="-122"/>
            </a:endParaRPr>
          </a:p>
          <a:p>
            <a:pPr lvl="0"/>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descr="PPT - 副本-16.jpg"/>
          <p:cNvPicPr>
            <a:picLocks noChangeAspect="1"/>
          </p:cNvPicPr>
          <p:nvPr userDrawn="1"/>
        </p:nvPicPr>
        <p:blipFill>
          <a:blip r:embed="rId2" cstate="print"/>
          <a:stretch>
            <a:fillRect/>
          </a:stretch>
        </p:blipFill>
        <p:spPr>
          <a:xfrm>
            <a:off x="-32" y="0"/>
            <a:ext cx="9144000" cy="6858000"/>
          </a:xfrm>
          <a:prstGeom prst="rect">
            <a:avLst/>
          </a:prstGeom>
        </p:spPr>
      </p:pic>
      <p:sp>
        <p:nvSpPr>
          <p:cNvPr id="4" name="标题 1"/>
          <p:cNvSpPr>
            <a:spLocks noGrp="1"/>
          </p:cNvSpPr>
          <p:nvPr>
            <p:ph type="title"/>
          </p:nvPr>
        </p:nvSpPr>
        <p:spPr>
          <a:xfrm>
            <a:off x="2771800" y="493470"/>
            <a:ext cx="5072098" cy="703282"/>
          </a:xfrm>
        </p:spPr>
        <p:txBody>
          <a:bodyPr>
            <a:normAutofit/>
          </a:bodyPr>
          <a:lstStyle>
            <a:lvl1pPr algn="l">
              <a:defRPr sz="3200">
                <a:solidFill>
                  <a:schemeClr val="accent5">
                    <a:lumMod val="50000"/>
                  </a:schemeClr>
                </a:solidFill>
                <a:latin typeface="黑体" pitchFamily="49" charset="-122"/>
                <a:ea typeface="黑体" pitchFamily="49" charset="-122"/>
              </a:defRPr>
            </a:lvl1pPr>
          </a:lstStyle>
          <a:p>
            <a:r>
              <a:rPr lang="zh-CN" altLang="en-US"/>
              <a:t>单击此处编辑母版标题样式</a:t>
            </a:r>
            <a:endParaRPr lang="zh-CN" altLang="en-US" dirty="0"/>
          </a:p>
        </p:txBody>
      </p:sp>
      <p:sp>
        <p:nvSpPr>
          <p:cNvPr id="5" name="内容占位符 6"/>
          <p:cNvSpPr>
            <a:spLocks noGrp="1"/>
          </p:cNvSpPr>
          <p:nvPr>
            <p:ph sz="quarter" idx="11" hasCustomPrompt="1"/>
          </p:nvPr>
        </p:nvSpPr>
        <p:spPr>
          <a:xfrm>
            <a:off x="1071538" y="2001034"/>
            <a:ext cx="6929487" cy="3857652"/>
          </a:xfrm>
        </p:spPr>
        <p:txBody>
          <a:bodyPr>
            <a:normAutofit/>
          </a:bodyPr>
          <a:lstStyle>
            <a:lvl1pPr>
              <a:buFont typeface="Wingdings" pitchFamily="2" charset="2"/>
              <a:buChar char="n"/>
              <a:defRPr sz="2400">
                <a:solidFill>
                  <a:schemeClr val="tx1">
                    <a:lumMod val="75000"/>
                    <a:lumOff val="25000"/>
                  </a:schemeClr>
                </a:solidFill>
                <a:latin typeface="黑体" pitchFamily="49" charset="-122"/>
                <a:ea typeface="黑体" pitchFamily="49" charset="-122"/>
              </a:defRPr>
            </a:lvl1pPr>
          </a:lstStyle>
          <a:p>
            <a:pPr lvl="0"/>
            <a:r>
              <a:rPr lang="zh-CN" altLang="en-US" dirty="0"/>
              <a:t>输入</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PPT - 副本-16.jpg"/>
          <p:cNvPicPr>
            <a:picLocks noChangeAspect="1"/>
          </p:cNvPicPr>
          <p:nvPr userDrawn="1"/>
        </p:nvPicPr>
        <p:blipFill>
          <a:blip r:embed="rId2" cstate="print"/>
          <a:stretch>
            <a:fillRect/>
          </a:stretch>
        </p:blipFill>
        <p:spPr>
          <a:xfrm>
            <a:off x="-32" y="0"/>
            <a:ext cx="9144000" cy="6858000"/>
          </a:xfrm>
          <a:prstGeom prst="rect">
            <a:avLst/>
          </a:prstGeom>
        </p:spPr>
      </p:pic>
      <p:sp>
        <p:nvSpPr>
          <p:cNvPr id="4" name="标题 1"/>
          <p:cNvSpPr>
            <a:spLocks noGrp="1"/>
          </p:cNvSpPr>
          <p:nvPr>
            <p:ph type="title"/>
          </p:nvPr>
        </p:nvSpPr>
        <p:spPr>
          <a:xfrm>
            <a:off x="2771800" y="493470"/>
            <a:ext cx="5072098" cy="703282"/>
          </a:xfrm>
        </p:spPr>
        <p:txBody>
          <a:bodyPr>
            <a:normAutofit/>
          </a:bodyPr>
          <a:lstStyle>
            <a:lvl1pPr algn="l">
              <a:defRPr sz="3200">
                <a:solidFill>
                  <a:schemeClr val="accent5">
                    <a:lumMod val="50000"/>
                  </a:schemeClr>
                </a:solidFill>
                <a:latin typeface="黑体" pitchFamily="49" charset="-122"/>
                <a:ea typeface="黑体" pitchFamily="49" charset="-122"/>
              </a:defRPr>
            </a:lvl1pPr>
          </a:lstStyle>
          <a:p>
            <a:r>
              <a:rPr lang="zh-CN" altLang="en-US"/>
              <a:t>单击此处编辑母版标题样式</a:t>
            </a:r>
            <a:endParaRPr lang="zh-CN" altLang="en-US" dirty="0"/>
          </a:p>
        </p:txBody>
      </p:sp>
      <p:sp>
        <p:nvSpPr>
          <p:cNvPr id="7" name="内容占位符 6"/>
          <p:cNvSpPr>
            <a:spLocks noGrp="1"/>
          </p:cNvSpPr>
          <p:nvPr>
            <p:ph sz="quarter" idx="11" hasCustomPrompt="1"/>
          </p:nvPr>
        </p:nvSpPr>
        <p:spPr>
          <a:xfrm>
            <a:off x="500095" y="1714488"/>
            <a:ext cx="4071905" cy="4234792"/>
          </a:xfrm>
        </p:spPr>
        <p:txBody>
          <a:bodyPr>
            <a:normAutofit/>
          </a:bodyPr>
          <a:lstStyle>
            <a:lvl1pPr>
              <a:buFont typeface="Wingdings" pitchFamily="2" charset="2"/>
              <a:buChar char="n"/>
              <a:defRPr sz="2400">
                <a:solidFill>
                  <a:schemeClr val="tx1">
                    <a:lumMod val="75000"/>
                    <a:lumOff val="25000"/>
                  </a:schemeClr>
                </a:solidFill>
                <a:latin typeface="黑体" pitchFamily="49" charset="-122"/>
                <a:ea typeface="黑体" pitchFamily="49" charset="-122"/>
              </a:defRPr>
            </a:lvl1pPr>
          </a:lstStyle>
          <a:p>
            <a:pPr lvl="0"/>
            <a:r>
              <a:rPr lang="zh-CN" altLang="en-US" dirty="0"/>
              <a:t>输入</a:t>
            </a:r>
          </a:p>
        </p:txBody>
      </p:sp>
      <p:sp>
        <p:nvSpPr>
          <p:cNvPr id="8" name="内容占位符 6"/>
          <p:cNvSpPr>
            <a:spLocks noGrp="1"/>
          </p:cNvSpPr>
          <p:nvPr>
            <p:ph sz="quarter" idx="12" hasCustomPrompt="1"/>
          </p:nvPr>
        </p:nvSpPr>
        <p:spPr>
          <a:xfrm>
            <a:off x="4643499" y="1714488"/>
            <a:ext cx="4071905" cy="4234792"/>
          </a:xfrm>
        </p:spPr>
        <p:txBody>
          <a:bodyPr>
            <a:normAutofit/>
          </a:bodyPr>
          <a:lstStyle>
            <a:lvl1pPr>
              <a:buFont typeface="Wingdings" pitchFamily="2" charset="2"/>
              <a:buChar char="n"/>
              <a:defRPr sz="2400">
                <a:solidFill>
                  <a:schemeClr val="tx1">
                    <a:lumMod val="75000"/>
                    <a:lumOff val="25000"/>
                  </a:schemeClr>
                </a:solidFill>
                <a:latin typeface="黑体" pitchFamily="49" charset="-122"/>
                <a:ea typeface="黑体" pitchFamily="49" charset="-122"/>
              </a:defRPr>
            </a:lvl1pPr>
          </a:lstStyle>
          <a:p>
            <a:pPr lvl="0"/>
            <a:r>
              <a:rPr lang="zh-CN" altLang="en-US" dirty="0"/>
              <a:t>输入</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descr="PPT - 副本-16.jpg"/>
          <p:cNvPicPr>
            <a:picLocks noChangeAspect="1"/>
          </p:cNvPicPr>
          <p:nvPr userDrawn="1"/>
        </p:nvPicPr>
        <p:blipFill>
          <a:blip r:embed="rId2" cstate="print"/>
          <a:stretch>
            <a:fillRect/>
          </a:stretch>
        </p:blipFill>
        <p:spPr>
          <a:xfrm>
            <a:off x="0" y="0"/>
            <a:ext cx="9180512" cy="6858000"/>
          </a:xfrm>
          <a:prstGeom prst="rect">
            <a:avLst/>
          </a:prstGeom>
        </p:spPr>
      </p:pic>
      <p:sp>
        <p:nvSpPr>
          <p:cNvPr id="4" name="标题 1"/>
          <p:cNvSpPr>
            <a:spLocks noGrp="1"/>
          </p:cNvSpPr>
          <p:nvPr>
            <p:ph type="title"/>
          </p:nvPr>
        </p:nvSpPr>
        <p:spPr>
          <a:xfrm>
            <a:off x="2771800" y="493470"/>
            <a:ext cx="5072098" cy="703282"/>
          </a:xfrm>
        </p:spPr>
        <p:txBody>
          <a:bodyPr>
            <a:normAutofit/>
          </a:bodyPr>
          <a:lstStyle>
            <a:lvl1pPr algn="l">
              <a:defRPr sz="3200">
                <a:solidFill>
                  <a:schemeClr val="accent5">
                    <a:lumMod val="50000"/>
                  </a:schemeClr>
                </a:solidFill>
                <a:latin typeface="黑体" pitchFamily="49" charset="-122"/>
                <a:ea typeface="黑体" pitchFamily="49" charset="-122"/>
              </a:defRPr>
            </a:lvl1pPr>
          </a:lstStyle>
          <a:p>
            <a:r>
              <a:rPr lang="zh-CN" altLang="en-US"/>
              <a:t>单击此处编辑母版标题样式</a:t>
            </a:r>
            <a:endParaRPr lang="zh-CN" altLang="en-US" dirty="0"/>
          </a:p>
        </p:txBody>
      </p:sp>
      <p:sp>
        <p:nvSpPr>
          <p:cNvPr id="8" name="文本占位符 3"/>
          <p:cNvSpPr>
            <a:spLocks noGrp="1"/>
          </p:cNvSpPr>
          <p:nvPr>
            <p:ph type="body" sz="half" idx="2"/>
          </p:nvPr>
        </p:nvSpPr>
        <p:spPr>
          <a:xfrm>
            <a:off x="935120" y="2112636"/>
            <a:ext cx="2520280" cy="4124676"/>
          </a:xfrm>
        </p:spPr>
        <p:txBody>
          <a:bodyPr>
            <a:normAutofit/>
          </a:bodyPr>
          <a:lstStyle>
            <a:lvl1pPr marL="0" indent="0">
              <a:buFontTx/>
              <a:buNone/>
              <a:defRPr sz="1400"/>
            </a:lvl1pPr>
          </a:lstStyle>
          <a:p>
            <a:pPr lvl="0"/>
            <a:r>
              <a:rPr lang="zh-CN" altLang="en-US">
                <a:solidFill>
                  <a:schemeClr val="tx1">
                    <a:lumMod val="75000"/>
                    <a:lumOff val="25000"/>
                  </a:schemeClr>
                </a:solidFill>
                <a:latin typeface="黑体" pitchFamily="49" charset="-122"/>
                <a:ea typeface="黑体" pitchFamily="49" charset="-122"/>
              </a:rPr>
              <a:t>单击此处编辑母版文本样式</a:t>
            </a:r>
          </a:p>
        </p:txBody>
      </p:sp>
      <p:sp>
        <p:nvSpPr>
          <p:cNvPr id="9" name="内容占位符 2"/>
          <p:cNvSpPr>
            <a:spLocks noGrp="1"/>
          </p:cNvSpPr>
          <p:nvPr>
            <p:ph idx="1" hasCustomPrompt="1"/>
          </p:nvPr>
        </p:nvSpPr>
        <p:spPr>
          <a:xfrm>
            <a:off x="3455400" y="1689774"/>
            <a:ext cx="5040560" cy="4552227"/>
          </a:xfrm>
        </p:spPr>
        <p:txBody>
          <a:bodyPr>
            <a:normAutofit/>
          </a:bodyPr>
          <a:lstStyle/>
          <a:p>
            <a:r>
              <a:rPr lang="zh-CN" altLang="en-US" sz="2400" dirty="0">
                <a:solidFill>
                  <a:schemeClr val="tx1">
                    <a:lumMod val="75000"/>
                    <a:lumOff val="25000"/>
                  </a:schemeClr>
                </a:solidFill>
                <a:latin typeface="黑体" pitchFamily="49" charset="-122"/>
                <a:ea typeface="黑体" pitchFamily="49" charset="-122"/>
              </a:rPr>
              <a:t>单击此处添加文本</a:t>
            </a:r>
          </a:p>
        </p:txBody>
      </p:sp>
      <p:sp>
        <p:nvSpPr>
          <p:cNvPr id="18" name="文本占位符 3"/>
          <p:cNvSpPr>
            <a:spLocks noGrp="1"/>
          </p:cNvSpPr>
          <p:nvPr>
            <p:ph type="body" sz="half" idx="10" hasCustomPrompt="1"/>
          </p:nvPr>
        </p:nvSpPr>
        <p:spPr>
          <a:xfrm>
            <a:off x="935120" y="1679506"/>
            <a:ext cx="2520280" cy="432048"/>
          </a:xfrm>
        </p:spPr>
        <p:txBody>
          <a:bodyPr>
            <a:normAutofit/>
          </a:bodyPr>
          <a:lstStyle>
            <a:lvl1pPr marL="0" indent="0">
              <a:buFontTx/>
              <a:buNone/>
              <a:defRPr sz="2000">
                <a:solidFill>
                  <a:srgbClr val="404040"/>
                </a:solidFill>
              </a:defRPr>
            </a:lvl1pPr>
          </a:lstStyle>
          <a:p>
            <a:r>
              <a:rPr lang="zh-CN" altLang="en-US" dirty="0">
                <a:solidFill>
                  <a:schemeClr val="tx1">
                    <a:lumMod val="75000"/>
                    <a:lumOff val="25000"/>
                  </a:schemeClr>
                </a:solidFill>
                <a:latin typeface="黑体" pitchFamily="49" charset="-122"/>
                <a:ea typeface="黑体" pitchFamily="49" charset="-122"/>
              </a:rPr>
              <a:t>单击此处添加标题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6" name="图片 5" descr="PPT - 副本-16.jpg"/>
          <p:cNvPicPr>
            <a:picLocks noChangeAspect="1"/>
          </p:cNvPicPr>
          <p:nvPr userDrawn="1"/>
        </p:nvPicPr>
        <p:blipFill>
          <a:blip r:embed="rId2" cstate="print"/>
          <a:stretch>
            <a:fillRect/>
          </a:stretch>
        </p:blipFill>
        <p:spPr>
          <a:xfrm>
            <a:off x="-32" y="0"/>
            <a:ext cx="9144000" cy="6858000"/>
          </a:xfrm>
          <a:prstGeom prst="rect">
            <a:avLst/>
          </a:prstGeom>
        </p:spPr>
      </p:pic>
      <p:sp>
        <p:nvSpPr>
          <p:cNvPr id="4" name="标题 1"/>
          <p:cNvSpPr>
            <a:spLocks noGrp="1"/>
          </p:cNvSpPr>
          <p:nvPr>
            <p:ph type="title"/>
          </p:nvPr>
        </p:nvSpPr>
        <p:spPr>
          <a:xfrm>
            <a:off x="2771800" y="493470"/>
            <a:ext cx="5072098" cy="703282"/>
          </a:xfrm>
        </p:spPr>
        <p:txBody>
          <a:bodyPr>
            <a:normAutofit/>
          </a:bodyPr>
          <a:lstStyle>
            <a:lvl1pPr algn="l">
              <a:defRPr sz="3200">
                <a:solidFill>
                  <a:schemeClr val="accent5">
                    <a:lumMod val="50000"/>
                  </a:schemeClr>
                </a:solidFill>
                <a:latin typeface="黑体" pitchFamily="49" charset="-122"/>
                <a:ea typeface="黑体" pitchFamily="49" charset="-122"/>
              </a:defRPr>
            </a:lvl1pPr>
          </a:lstStyle>
          <a:p>
            <a:r>
              <a:rPr lang="zh-CN" altLang="en-US"/>
              <a:t>单击此处编辑母版标题样式</a:t>
            </a:r>
            <a:endParaRPr lang="zh-CN" altLang="en-US" dirty="0"/>
          </a:p>
        </p:txBody>
      </p:sp>
      <p:sp>
        <p:nvSpPr>
          <p:cNvPr id="7" name="竖排文字占位符 2"/>
          <p:cNvSpPr>
            <a:spLocks noGrp="1"/>
          </p:cNvSpPr>
          <p:nvPr>
            <p:ph type="body" orient="vert" idx="1" hasCustomPrompt="1"/>
          </p:nvPr>
        </p:nvSpPr>
        <p:spPr>
          <a:xfrm>
            <a:off x="939853" y="1829011"/>
            <a:ext cx="7204047" cy="4386071"/>
          </a:xfrm>
        </p:spPr>
        <p:txBody>
          <a:bodyPr vert="eaVert"/>
          <a:lstStyle>
            <a:lvl1pPr marL="342900" indent="-342900">
              <a:buFont typeface="Arial" pitchFamily="34" charset="0"/>
              <a:buChar char="•"/>
              <a:defRPr sz="2400">
                <a:solidFill>
                  <a:schemeClr val="tx1">
                    <a:lumMod val="75000"/>
                    <a:lumOff val="25000"/>
                  </a:schemeClr>
                </a:solidFill>
                <a:latin typeface="黑体" pitchFamily="49" charset="-122"/>
                <a:ea typeface="黑体" pitchFamily="49" charset="-122"/>
              </a:defRPr>
            </a:lvl1pPr>
            <a:lvl2pPr>
              <a:defRPr sz="2800">
                <a:solidFill>
                  <a:schemeClr val="tx1">
                    <a:lumMod val="75000"/>
                    <a:lumOff val="25000"/>
                  </a:schemeClr>
                </a:solidFill>
                <a:latin typeface="黑体" pitchFamily="49" charset="-122"/>
                <a:ea typeface="黑体" pitchFamily="49" charset="-122"/>
              </a:defRPr>
            </a:lvl2pPr>
            <a:lvl3pPr>
              <a:buNone/>
              <a:defRPr sz="2800">
                <a:solidFill>
                  <a:schemeClr val="accent5">
                    <a:lumMod val="50000"/>
                  </a:schemeClr>
                </a:solidFill>
                <a:latin typeface="黑体" pitchFamily="49" charset="-122"/>
                <a:ea typeface="黑体" pitchFamily="49" charset="-122"/>
              </a:defRPr>
            </a:lvl3pPr>
            <a:lvl4pPr>
              <a:buNone/>
              <a:defRPr sz="2800">
                <a:solidFill>
                  <a:schemeClr val="accent5">
                    <a:lumMod val="50000"/>
                  </a:schemeClr>
                </a:solidFill>
                <a:latin typeface="黑体" pitchFamily="49" charset="-122"/>
                <a:ea typeface="黑体" pitchFamily="49" charset="-122"/>
              </a:defRPr>
            </a:lvl4pPr>
            <a:extLst/>
          </a:lstStyle>
          <a:p>
            <a:pPr lvl="0" eaLnBrk="1" latinLnBrk="0" hangingPunct="1"/>
            <a:r>
              <a:rPr lang="zh-CN" altLang="en-US" dirty="0"/>
              <a:t>单击此处添加文本</a:t>
            </a:r>
            <a:endParaRPr lang="en-US" altLang="zh-CN" dirty="0"/>
          </a:p>
          <a:p>
            <a:pPr lvl="0" eaLnBrk="1" latinLnBrk="0" hangingPunct="1"/>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图片 5" descr="PPT - 副本-16.jpg"/>
          <p:cNvPicPr>
            <a:picLocks noChangeAspect="1"/>
          </p:cNvPicPr>
          <p:nvPr userDrawn="1"/>
        </p:nvPicPr>
        <p:blipFill>
          <a:blip r:embed="rId2" cstate="print"/>
          <a:stretch>
            <a:fillRect/>
          </a:stretch>
        </p:blipFill>
        <p:spPr>
          <a:xfrm>
            <a:off x="4986" y="0"/>
            <a:ext cx="9144000" cy="6858000"/>
          </a:xfrm>
          <a:prstGeom prst="rect">
            <a:avLst/>
          </a:prstGeom>
        </p:spPr>
      </p:pic>
      <p:sp>
        <p:nvSpPr>
          <p:cNvPr id="4" name="标题 1"/>
          <p:cNvSpPr>
            <a:spLocks noGrp="1"/>
          </p:cNvSpPr>
          <p:nvPr>
            <p:ph type="title"/>
          </p:nvPr>
        </p:nvSpPr>
        <p:spPr>
          <a:xfrm>
            <a:off x="2771800" y="493470"/>
            <a:ext cx="5072098" cy="703282"/>
          </a:xfrm>
        </p:spPr>
        <p:txBody>
          <a:bodyPr>
            <a:normAutofit/>
          </a:bodyPr>
          <a:lstStyle>
            <a:lvl1pPr algn="l">
              <a:defRPr sz="3200">
                <a:solidFill>
                  <a:schemeClr val="accent5">
                    <a:lumMod val="50000"/>
                  </a:schemeClr>
                </a:solidFill>
                <a:latin typeface="黑体" pitchFamily="49" charset="-122"/>
                <a:ea typeface="黑体" pitchFamily="49" charset="-122"/>
              </a:defRPr>
            </a:lvl1pPr>
          </a:lstStyle>
          <a:p>
            <a:r>
              <a:rPr lang="zh-CN" altLang="en-US"/>
              <a:t>单击此处编辑母版标题样式</a:t>
            </a:r>
            <a:endParaRPr lang="zh-CN" altLang="en-US" dirty="0"/>
          </a:p>
        </p:txBody>
      </p:sp>
      <p:sp>
        <p:nvSpPr>
          <p:cNvPr id="5" name="文本占位符 3"/>
          <p:cNvSpPr>
            <a:spLocks noGrp="1"/>
          </p:cNvSpPr>
          <p:nvPr>
            <p:ph type="body" sz="half" idx="2"/>
          </p:nvPr>
        </p:nvSpPr>
        <p:spPr>
          <a:xfrm>
            <a:off x="696904" y="1738333"/>
            <a:ext cx="3257544" cy="4642995"/>
          </a:xfrm>
        </p:spPr>
        <p:txBody>
          <a:bodyPr>
            <a:normAutofit/>
          </a:bodyPr>
          <a:lstStyle>
            <a:lvl1pPr marL="0" indent="0">
              <a:buNone/>
              <a:defRPr sz="2000">
                <a:solidFill>
                  <a:schemeClr val="tx1">
                    <a:lumMod val="75000"/>
                    <a:lumOff val="25000"/>
                  </a:schemeClr>
                </a:solidFill>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内容占位符 2"/>
          <p:cNvSpPr>
            <a:spLocks noGrp="1"/>
          </p:cNvSpPr>
          <p:nvPr>
            <p:ph idx="1"/>
          </p:nvPr>
        </p:nvSpPr>
        <p:spPr>
          <a:xfrm>
            <a:off x="3954447" y="1738333"/>
            <a:ext cx="4546643" cy="4643470"/>
          </a:xfrm>
        </p:spPr>
        <p:txBody>
          <a:bodyPr>
            <a:normAutofit/>
          </a:bodyPr>
          <a:lstStyle>
            <a:lvl1pPr>
              <a:defRPr sz="2400">
                <a:solidFill>
                  <a:schemeClr val="tx1">
                    <a:lumMod val="75000"/>
                    <a:lumOff val="25000"/>
                  </a:schemeClr>
                </a:solidFill>
                <a:latin typeface="黑体" pitchFamily="49" charset="-122"/>
                <a:ea typeface="黑体" pitchFamily="49" charset="-122"/>
              </a:defRPr>
            </a:lvl1pPr>
            <a:lvl2pPr>
              <a:buNone/>
              <a:defRPr sz="2800"/>
            </a:lvl2pPr>
            <a:lvl3pPr>
              <a:buNone/>
              <a:defRPr sz="2400"/>
            </a:lvl3pPr>
            <a:lvl4pPr>
              <a:buNone/>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2018/4/19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2" r:id="rId2"/>
    <p:sldLayoutId id="2147483650" r:id="rId3"/>
    <p:sldLayoutId id="2147483652" r:id="rId4"/>
    <p:sldLayoutId id="2147483675" r:id="rId5"/>
    <p:sldLayoutId id="2147483684" r:id="rId6"/>
    <p:sldLayoutId id="2147483685" r:id="rId7"/>
    <p:sldLayoutId id="2147483686" r:id="rId8"/>
    <p:sldLayoutId id="2147483687" r:id="rId9"/>
    <p:sldLayoutId id="2147483654" r:id="rId10"/>
    <p:sldLayoutId id="2147483655" r:id="rId11"/>
    <p:sldLayoutId id="2147483683" r:id="rId12"/>
    <p:sldLayoutId id="2147483656"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03E75-5731-43F1-B552-CEFA50CA0C53}" type="datetimeFigureOut">
              <a:rPr lang="zh-CN" altLang="en-US" smtClean="0"/>
              <a:t>2018/4/19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03875-AA92-48F3-879B-E3D3764FA77F}" type="slidenum">
              <a:rPr lang="zh-CN" altLang="en-US" smtClean="0"/>
              <a:t>‹#›</a:t>
            </a:fld>
            <a:endParaRPr lang="zh-CN" altLang="en-US"/>
          </a:p>
        </p:txBody>
      </p:sp>
    </p:spTree>
    <p:extLst>
      <p:ext uri="{BB962C8B-B14F-4D97-AF65-F5344CB8AC3E}">
        <p14:creationId xmlns:p14="http://schemas.microsoft.com/office/powerpoint/2010/main" val="101697791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03E75-5731-43F1-B552-CEFA50CA0C53}"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03875-AA92-48F3-879B-E3D3764FA7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941832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lgn="ctr"/>
            <a:r>
              <a:rPr lang="en-US" altLang="zh-CN" b="1" dirty="0" err="1"/>
              <a:t>Neoantigen</a:t>
            </a:r>
            <a:r>
              <a:rPr lang="zh-CN" altLang="en-US" dirty="0"/>
              <a:t>分析</a:t>
            </a:r>
            <a:endParaRPr lang="en-US" altLang="zh-CN" dirty="0"/>
          </a:p>
        </p:txBody>
      </p:sp>
      <p:sp>
        <p:nvSpPr>
          <p:cNvPr id="3" name="矩形 2"/>
          <p:cNvSpPr/>
          <p:nvPr/>
        </p:nvSpPr>
        <p:spPr>
          <a:xfrm>
            <a:off x="4572000" y="4561964"/>
            <a:ext cx="1980029" cy="523220"/>
          </a:xfrm>
          <a:prstGeom prst="rect">
            <a:avLst/>
          </a:prstGeom>
        </p:spPr>
        <p:txBody>
          <a:bodyPr wrap="none">
            <a:spAutoFit/>
          </a:bodyPr>
          <a:lstStyle/>
          <a:p>
            <a:r>
              <a:rPr kumimoji="1" lang="en-US" altLang="zh-CN" sz="2800" b="1">
                <a:latin typeface="+mj-ea"/>
                <a:ea typeface="+mj-ea"/>
              </a:rPr>
              <a:t>——</a:t>
            </a:r>
            <a:r>
              <a:rPr kumimoji="1" lang="zh-CN" altLang="en-US" sz="2800" b="1" dirty="0">
                <a:latin typeface="+mj-ea"/>
                <a:ea typeface="+mj-ea"/>
              </a:rPr>
              <a:t>熊登坤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pMHC</a:t>
            </a:r>
            <a:r>
              <a:rPr lang="en-US" altLang="zh-CN" dirty="0"/>
              <a:t>-I binding stability</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9" y="3068960"/>
            <a:ext cx="8027987"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12" y="1484784"/>
            <a:ext cx="7208837"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9" y="4869160"/>
            <a:ext cx="8399463"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588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799" y="493470"/>
            <a:ext cx="5578177" cy="703282"/>
          </a:xfrm>
        </p:spPr>
        <p:txBody>
          <a:bodyPr>
            <a:normAutofit fontScale="90000"/>
          </a:bodyPr>
          <a:lstStyle/>
          <a:p>
            <a:r>
              <a:rPr kumimoji="1" lang="zh-CN" altLang="en-US" dirty="0"/>
              <a:t>新抗原质量会影响</a:t>
            </a:r>
            <a:r>
              <a:rPr kumimoji="1" lang="zh-CN" altLang="en-US"/>
              <a:t>免疫治疗疗效</a:t>
            </a:r>
            <a:endParaRPr kumimoji="1" lang="zh-CN" altLang="en-US" dirty="0"/>
          </a:p>
        </p:txBody>
      </p:sp>
      <p:sp>
        <p:nvSpPr>
          <p:cNvPr id="4" name="矩形 3"/>
          <p:cNvSpPr/>
          <p:nvPr/>
        </p:nvSpPr>
        <p:spPr>
          <a:xfrm>
            <a:off x="6723366" y="6293636"/>
            <a:ext cx="2241063" cy="369332"/>
          </a:xfrm>
          <a:prstGeom prst="rect">
            <a:avLst/>
          </a:prstGeom>
        </p:spPr>
        <p:txBody>
          <a:bodyPr wrap="none">
            <a:spAutoFit/>
          </a:bodyPr>
          <a:lstStyle/>
          <a:p>
            <a:r>
              <a:rPr lang="zh-CN" altLang="en-US"/>
              <a:t>10.1038/nature24473</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4924425"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622" y="2060848"/>
            <a:ext cx="196215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593" y="2763589"/>
            <a:ext cx="2009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3573016"/>
            <a:ext cx="20574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4293096"/>
            <a:ext cx="24860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152" y="4836021"/>
            <a:ext cx="24098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17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新抗原分析流程</a:t>
            </a:r>
          </a:p>
        </p:txBody>
      </p:sp>
      <p:sp>
        <p:nvSpPr>
          <p:cNvPr id="3" name="内容占位符 2"/>
          <p:cNvSpPr>
            <a:spLocks noGrp="1"/>
          </p:cNvSpPr>
          <p:nvPr>
            <p:ph sz="quarter" idx="11"/>
          </p:nvPr>
        </p:nvSpPr>
        <p:spPr/>
        <p:txBody>
          <a:bodyPr/>
          <a:lstStyle/>
          <a:p>
            <a:endParaRPr lang="zh-CN"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340768"/>
            <a:ext cx="6294260" cy="5228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69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B4A56-49C6-5444-9D51-FFC6AC42BB46}"/>
              </a:ext>
            </a:extLst>
          </p:cNvPr>
          <p:cNvSpPr>
            <a:spLocks noGrp="1"/>
          </p:cNvSpPr>
          <p:nvPr>
            <p:ph type="title"/>
          </p:nvPr>
        </p:nvSpPr>
        <p:spPr/>
        <p:txBody>
          <a:bodyPr/>
          <a:lstStyle/>
          <a:p>
            <a:r>
              <a:rPr kumimoji="1" lang="zh-Hans" altLang="en-US" dirty="0"/>
              <a:t>结果解读</a:t>
            </a:r>
            <a:endParaRPr kumimoji="1" lang="zh-CN" altLang="en-US" dirty="0"/>
          </a:p>
        </p:txBody>
      </p:sp>
      <p:sp>
        <p:nvSpPr>
          <p:cNvPr id="3" name="内容占位符 2">
            <a:extLst>
              <a:ext uri="{FF2B5EF4-FFF2-40B4-BE49-F238E27FC236}">
                <a16:creationId xmlns:a16="http://schemas.microsoft.com/office/drawing/2014/main" id="{C45E65CC-C374-4D4B-879E-8DBB1EE0B340}"/>
              </a:ext>
            </a:extLst>
          </p:cNvPr>
          <p:cNvSpPr>
            <a:spLocks noGrp="1"/>
          </p:cNvSpPr>
          <p:nvPr>
            <p:ph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A8D54E65-5544-6844-804C-565C3FF428FC}"/>
              </a:ext>
            </a:extLst>
          </p:cNvPr>
          <p:cNvPicPr>
            <a:picLocks noChangeAspect="1"/>
          </p:cNvPicPr>
          <p:nvPr/>
        </p:nvPicPr>
        <p:blipFill>
          <a:blip r:embed="rId2"/>
          <a:stretch>
            <a:fillRect/>
          </a:stretch>
        </p:blipFill>
        <p:spPr>
          <a:xfrm>
            <a:off x="467544" y="1484784"/>
            <a:ext cx="5263585" cy="4104456"/>
          </a:xfrm>
          <a:prstGeom prst="rect">
            <a:avLst/>
          </a:prstGeom>
        </p:spPr>
      </p:pic>
      <p:pic>
        <p:nvPicPr>
          <p:cNvPr id="5" name="图片 4">
            <a:extLst>
              <a:ext uri="{FF2B5EF4-FFF2-40B4-BE49-F238E27FC236}">
                <a16:creationId xmlns:a16="http://schemas.microsoft.com/office/drawing/2014/main" id="{3DB4F8F5-93BE-7B4B-A109-13735EAA7690}"/>
              </a:ext>
            </a:extLst>
          </p:cNvPr>
          <p:cNvPicPr>
            <a:picLocks noChangeAspect="1"/>
          </p:cNvPicPr>
          <p:nvPr/>
        </p:nvPicPr>
        <p:blipFill>
          <a:blip r:embed="rId3"/>
          <a:stretch>
            <a:fillRect/>
          </a:stretch>
        </p:blipFill>
        <p:spPr>
          <a:xfrm>
            <a:off x="2627784" y="2830936"/>
            <a:ext cx="6250121" cy="3544000"/>
          </a:xfrm>
          <a:prstGeom prst="rect">
            <a:avLst/>
          </a:prstGeom>
        </p:spPr>
      </p:pic>
    </p:spTree>
    <p:extLst>
      <p:ext uri="{BB962C8B-B14F-4D97-AF65-F5344CB8AC3E}">
        <p14:creationId xmlns:p14="http://schemas.microsoft.com/office/powerpoint/2010/main" val="389743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肿瘤疫苗</a:t>
            </a:r>
          </a:p>
        </p:txBody>
      </p:sp>
      <p:sp>
        <p:nvSpPr>
          <p:cNvPr id="4" name="内容占位符 3"/>
          <p:cNvSpPr>
            <a:spLocks noGrp="1"/>
          </p:cNvSpPr>
          <p:nvPr>
            <p:ph sz="quarter" idx="11"/>
          </p:nvPr>
        </p:nvSpPr>
        <p:spPr/>
        <p:txBody>
          <a:bodyPr/>
          <a:lstStyle/>
          <a:p>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3886200"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0" y="6488668"/>
            <a:ext cx="2600071" cy="369332"/>
          </a:xfrm>
          <a:prstGeom prst="rect">
            <a:avLst/>
          </a:prstGeom>
        </p:spPr>
        <p:txBody>
          <a:bodyPr wrap="none">
            <a:spAutoFit/>
          </a:bodyPr>
          <a:lstStyle/>
          <a:p>
            <a:r>
              <a:rPr lang="en-US" altLang="zh-CN" dirty="0"/>
              <a:t>doi:10.1038/nature22991</a:t>
            </a:r>
            <a:endParaRPr lang="zh-CN" alt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736" y="1556792"/>
            <a:ext cx="4680000" cy="268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785982" y="6502791"/>
            <a:ext cx="2358018" cy="369332"/>
          </a:xfrm>
          <a:prstGeom prst="rect">
            <a:avLst/>
          </a:prstGeom>
        </p:spPr>
        <p:txBody>
          <a:bodyPr wrap="none">
            <a:spAutoFit/>
          </a:bodyPr>
          <a:lstStyle/>
          <a:p>
            <a:r>
              <a:rPr lang="en-US" altLang="zh-CN" dirty="0"/>
              <a:t>10.1038@nature23003</a:t>
            </a:r>
            <a:endParaRPr lang="zh-CN" altLang="en-US" dirty="0"/>
          </a:p>
        </p:txBody>
      </p:sp>
    </p:spTree>
    <p:extLst>
      <p:ext uri="{BB962C8B-B14F-4D97-AF65-F5344CB8AC3E}">
        <p14:creationId xmlns:p14="http://schemas.microsoft.com/office/powerpoint/2010/main" val="914019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sz="2400" dirty="0"/>
              <a:t>移码突变会提高</a:t>
            </a:r>
            <a:r>
              <a:rPr lang="en-US" altLang="zh-CN" sz="2400" dirty="0" err="1"/>
              <a:t>neoantigen</a:t>
            </a:r>
            <a:r>
              <a:rPr lang="zh-CN" altLang="en-US" sz="2400" dirty="0"/>
              <a:t>的发生率</a:t>
            </a:r>
          </a:p>
        </p:txBody>
      </p:sp>
      <p:sp>
        <p:nvSpPr>
          <p:cNvPr id="4" name="内容占位符 3"/>
          <p:cNvSpPr>
            <a:spLocks noGrp="1"/>
          </p:cNvSpPr>
          <p:nvPr>
            <p:ph sz="quarter" idx="1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6" y="1413096"/>
            <a:ext cx="7558096"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836" y="4437112"/>
            <a:ext cx="5398068"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4572000" y="6546830"/>
            <a:ext cx="4572000" cy="338554"/>
          </a:xfrm>
          <a:prstGeom prst="rect">
            <a:avLst/>
          </a:prstGeom>
        </p:spPr>
        <p:txBody>
          <a:bodyPr>
            <a:spAutoFit/>
          </a:bodyPr>
          <a:lstStyle/>
          <a:p>
            <a:pPr algn="r"/>
            <a:r>
              <a:rPr lang="en-US" altLang="zh-CN" sz="1600" dirty="0"/>
              <a:t>http://dx.doi.org/10.1016/S1470-2045(17)30516-8</a:t>
            </a:r>
            <a:endParaRPr lang="zh-CN" altLang="en-US" sz="1600" dirty="0"/>
          </a:p>
        </p:txBody>
      </p:sp>
    </p:spTree>
    <p:extLst>
      <p:ext uri="{BB962C8B-B14F-4D97-AF65-F5344CB8AC3E}">
        <p14:creationId xmlns:p14="http://schemas.microsoft.com/office/powerpoint/2010/main" val="206525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493470"/>
            <a:ext cx="5976664" cy="703282"/>
          </a:xfrm>
        </p:spPr>
        <p:txBody>
          <a:bodyPr>
            <a:noAutofit/>
          </a:bodyPr>
          <a:lstStyle/>
          <a:p>
            <a:r>
              <a:rPr lang="en-US" altLang="zh-CN" sz="2400" dirty="0" err="1"/>
              <a:t>neoantigen</a:t>
            </a:r>
            <a:r>
              <a:rPr lang="zh-CN" altLang="en-US" sz="2400" dirty="0"/>
              <a:t>在肿瘤进化过程中被选择性丢失</a:t>
            </a:r>
          </a:p>
        </p:txBody>
      </p:sp>
      <p:sp>
        <p:nvSpPr>
          <p:cNvPr id="3" name="内容占位符 2"/>
          <p:cNvSpPr>
            <a:spLocks noGrp="1"/>
          </p:cNvSpPr>
          <p:nvPr>
            <p:ph sz="quarter" idx="11"/>
          </p:nvPr>
        </p:nvSpPr>
        <p:spPr/>
        <p:txBody>
          <a:bodyPr/>
          <a:lstStyle/>
          <a:p>
            <a:endParaRPr lang="zh-CN" altLang="en-US"/>
          </a:p>
        </p:txBody>
      </p:sp>
      <p:pic>
        <p:nvPicPr>
          <p:cNvPr id="4" name="Picture 2"/>
          <p:cNvPicPr>
            <a:picLocks noChangeAspect="1" noChangeArrowheads="1"/>
          </p:cNvPicPr>
          <p:nvPr/>
        </p:nvPicPr>
        <p:blipFill>
          <a:blip r:embed="rId3" cstate="print"/>
          <a:srcRect/>
          <a:stretch>
            <a:fillRect/>
          </a:stretch>
        </p:blipFill>
        <p:spPr bwMode="auto">
          <a:xfrm>
            <a:off x="323528" y="1844824"/>
            <a:ext cx="5104283" cy="4032448"/>
          </a:xfrm>
          <a:prstGeom prst="rect">
            <a:avLst/>
          </a:prstGeom>
          <a:noFill/>
          <a:ln w="9525">
            <a:noFill/>
            <a:miter lim="800000"/>
            <a:headEnd/>
            <a:tailEnd/>
          </a:ln>
        </p:spPr>
      </p:pic>
      <p:sp>
        <p:nvSpPr>
          <p:cNvPr id="5" name="TextBox 4"/>
          <p:cNvSpPr txBox="1"/>
          <p:nvPr/>
        </p:nvSpPr>
        <p:spPr>
          <a:xfrm>
            <a:off x="5508104" y="2492896"/>
            <a:ext cx="3312368" cy="3293209"/>
          </a:xfrm>
          <a:prstGeom prst="rect">
            <a:avLst/>
          </a:prstGeom>
          <a:noFill/>
        </p:spPr>
        <p:txBody>
          <a:bodyPr wrap="square" rtlCol="0">
            <a:spAutoFit/>
          </a:bodyPr>
          <a:lstStyle/>
          <a:p>
            <a:pPr>
              <a:buFont typeface="Wingdings" pitchFamily="2" charset="2"/>
              <a:buChar char="p"/>
            </a:pPr>
            <a:r>
              <a:rPr lang="zh-CN" altLang="en-US" sz="1400" dirty="0">
                <a:latin typeface="Times New Roman" pitchFamily="18" charset="0"/>
                <a:ea typeface="黑体" pitchFamily="49" charset="-122"/>
                <a:cs typeface="Times New Roman" pitchFamily="18" charset="0"/>
              </a:rPr>
              <a:t>耐药后组织（</a:t>
            </a:r>
            <a:r>
              <a:rPr lang="en-US" altLang="zh-CN" sz="1400" dirty="0">
                <a:latin typeface="Times New Roman" pitchFamily="18" charset="0"/>
                <a:ea typeface="黑体" pitchFamily="49" charset="-122"/>
                <a:cs typeface="Times New Roman" pitchFamily="18" charset="0"/>
              </a:rPr>
              <a:t>T2</a:t>
            </a:r>
            <a:r>
              <a:rPr lang="zh-CN" altLang="en-US" sz="1400" dirty="0">
                <a:latin typeface="Times New Roman" pitchFamily="18" charset="0"/>
                <a:ea typeface="黑体" pitchFamily="49" charset="-122"/>
                <a:cs typeface="Times New Roman" pitchFamily="18" charset="0"/>
              </a:rPr>
              <a:t>）与治疗前组织（</a:t>
            </a:r>
            <a:r>
              <a:rPr lang="en-US" altLang="zh-CN" sz="1400" dirty="0">
                <a:latin typeface="Times New Roman" pitchFamily="18" charset="0"/>
                <a:ea typeface="黑体" pitchFamily="49" charset="-122"/>
                <a:cs typeface="Times New Roman" pitchFamily="18" charset="0"/>
              </a:rPr>
              <a:t>T1</a:t>
            </a:r>
            <a:r>
              <a:rPr lang="zh-CN" altLang="en-US" sz="1400" dirty="0">
                <a:latin typeface="Times New Roman" pitchFamily="18" charset="0"/>
                <a:ea typeface="黑体" pitchFamily="49" charset="-122"/>
                <a:cs typeface="Times New Roman" pitchFamily="18" charset="0"/>
              </a:rPr>
              <a:t>）相比，完全丢失的</a:t>
            </a:r>
            <a:r>
              <a:rPr lang="en-US" altLang="zh-CN" sz="1400" dirty="0" err="1">
                <a:latin typeface="Times New Roman" pitchFamily="18" charset="0"/>
                <a:ea typeface="黑体" pitchFamily="49" charset="-122"/>
                <a:cs typeface="Times New Roman" pitchFamily="18" charset="0"/>
              </a:rPr>
              <a:t>neoantigen</a:t>
            </a:r>
            <a:r>
              <a:rPr lang="zh-CN" altLang="en-US" sz="1400" dirty="0">
                <a:latin typeface="Times New Roman" pitchFamily="18" charset="0"/>
                <a:ea typeface="黑体" pitchFamily="49" charset="-122"/>
                <a:cs typeface="Times New Roman" pitchFamily="18" charset="0"/>
              </a:rPr>
              <a:t>数目分别为</a:t>
            </a:r>
            <a:r>
              <a:rPr lang="en-US" altLang="zh-CN" sz="1400" dirty="0">
                <a:latin typeface="Times New Roman" pitchFamily="18" charset="0"/>
                <a:ea typeface="黑体" pitchFamily="49" charset="-122"/>
                <a:cs typeface="Times New Roman" pitchFamily="18" charset="0"/>
              </a:rPr>
              <a:t>18, 10, 7</a:t>
            </a:r>
            <a:r>
              <a:rPr lang="zh-CN" altLang="en-US" sz="1400" dirty="0">
                <a:latin typeface="Times New Roman" pitchFamily="18" charset="0"/>
                <a:ea typeface="黑体" pitchFamily="49" charset="-122"/>
                <a:cs typeface="Times New Roman" pitchFamily="18" charset="0"/>
              </a:rPr>
              <a:t>和</a:t>
            </a:r>
            <a:r>
              <a:rPr lang="en-US" altLang="zh-CN" sz="1400" dirty="0">
                <a:latin typeface="Times New Roman" pitchFamily="18" charset="0"/>
                <a:ea typeface="黑体" pitchFamily="49" charset="-122"/>
                <a:cs typeface="Times New Roman" pitchFamily="18" charset="0"/>
              </a:rPr>
              <a:t> 6</a:t>
            </a:r>
            <a:r>
              <a:rPr lang="zh-CN" altLang="en-US" sz="1400" dirty="0">
                <a:latin typeface="Times New Roman" pitchFamily="18" charset="0"/>
                <a:ea typeface="黑体" pitchFamily="49" charset="-122"/>
                <a:cs typeface="Times New Roman" pitchFamily="18" charset="0"/>
              </a:rPr>
              <a:t>（图</a:t>
            </a:r>
            <a:r>
              <a:rPr lang="en-US" altLang="zh-CN" sz="1400" dirty="0">
                <a:latin typeface="Times New Roman" pitchFamily="18" charset="0"/>
                <a:ea typeface="黑体" pitchFamily="49" charset="-122"/>
                <a:cs typeface="Times New Roman" pitchFamily="18" charset="0"/>
              </a:rPr>
              <a:t>A</a:t>
            </a:r>
            <a:r>
              <a:rPr lang="zh-CN" altLang="en-US" sz="1400" dirty="0">
                <a:latin typeface="Times New Roman" pitchFamily="18" charset="0"/>
                <a:ea typeface="黑体" pitchFamily="49" charset="-122"/>
                <a:cs typeface="Times New Roman" pitchFamily="18" charset="0"/>
              </a:rPr>
              <a:t>）。</a:t>
            </a:r>
            <a:endParaRPr lang="en-US" altLang="zh-CN" sz="1400" dirty="0">
              <a:latin typeface="Times New Roman" pitchFamily="18" charset="0"/>
              <a:ea typeface="黑体" pitchFamily="49" charset="-122"/>
              <a:cs typeface="Times New Roman" pitchFamily="18" charset="0"/>
            </a:endParaRPr>
          </a:p>
          <a:p>
            <a:pPr indent="432000"/>
            <a:r>
              <a:rPr lang="zh-CN" altLang="en-US" sz="1400" dirty="0">
                <a:latin typeface="Times New Roman" pitchFamily="18" charset="0"/>
                <a:ea typeface="黑体" pitchFamily="49" charset="-122"/>
                <a:cs typeface="Times New Roman" pitchFamily="18" charset="0"/>
              </a:rPr>
              <a:t>与</a:t>
            </a:r>
            <a:r>
              <a:rPr lang="en-US" altLang="zh-CN" sz="1400" dirty="0">
                <a:latin typeface="Times New Roman" pitchFamily="18" charset="0"/>
                <a:ea typeface="黑体" pitchFamily="49" charset="-122"/>
                <a:cs typeface="Times New Roman" pitchFamily="18" charset="0"/>
              </a:rPr>
              <a:t>MHC</a:t>
            </a:r>
            <a:r>
              <a:rPr lang="zh-CN" altLang="en-US" sz="1400" dirty="0">
                <a:latin typeface="Times New Roman" pitchFamily="18" charset="0"/>
                <a:ea typeface="黑体" pitchFamily="49" charset="-122"/>
                <a:cs typeface="Times New Roman" pitchFamily="18" charset="0"/>
              </a:rPr>
              <a:t>结合亲和力≤</a:t>
            </a:r>
            <a:r>
              <a:rPr lang="en-US" altLang="zh-CN" sz="1400" dirty="0">
                <a:latin typeface="Times New Roman" pitchFamily="18" charset="0"/>
                <a:ea typeface="黑体" pitchFamily="49" charset="-122"/>
                <a:cs typeface="Times New Roman" pitchFamily="18" charset="0"/>
              </a:rPr>
              <a:t>50nM</a:t>
            </a:r>
            <a:r>
              <a:rPr lang="zh-CN" altLang="en-US" sz="1400" dirty="0">
                <a:latin typeface="Times New Roman" pitchFamily="18" charset="0"/>
                <a:ea typeface="黑体" pitchFamily="49" charset="-122"/>
                <a:cs typeface="Times New Roman" pitchFamily="18" charset="0"/>
              </a:rPr>
              <a:t>的肿瘤新抗原中，丢失的</a:t>
            </a:r>
            <a:r>
              <a:rPr lang="en-US" altLang="zh-CN" sz="1400" dirty="0" err="1">
                <a:latin typeface="Times New Roman" pitchFamily="18" charset="0"/>
                <a:ea typeface="黑体" pitchFamily="49" charset="-122"/>
                <a:cs typeface="Times New Roman" pitchFamily="18" charset="0"/>
              </a:rPr>
              <a:t>neoantigen</a:t>
            </a:r>
            <a:r>
              <a:rPr lang="zh-CN" altLang="en-US" sz="1400" dirty="0">
                <a:latin typeface="Times New Roman" pitchFamily="18" charset="0"/>
                <a:ea typeface="黑体" pitchFamily="49" charset="-122"/>
                <a:cs typeface="Times New Roman" pitchFamily="18" charset="0"/>
              </a:rPr>
              <a:t>相比新增或保留的</a:t>
            </a:r>
            <a:r>
              <a:rPr lang="en-US" altLang="zh-CN" sz="1400" dirty="0" err="1">
                <a:latin typeface="Times New Roman" pitchFamily="18" charset="0"/>
                <a:ea typeface="黑体" pitchFamily="49" charset="-122"/>
                <a:cs typeface="Times New Roman" pitchFamily="18" charset="0"/>
              </a:rPr>
              <a:t>neoantigen</a:t>
            </a:r>
            <a:r>
              <a:rPr lang="en-US" altLang="zh-CN" sz="1400" dirty="0">
                <a:latin typeface="Times New Roman" pitchFamily="18" charset="0"/>
                <a:ea typeface="黑体" pitchFamily="49" charset="-122"/>
                <a:cs typeface="Times New Roman" pitchFamily="18" charset="0"/>
              </a:rPr>
              <a:t> </a:t>
            </a:r>
            <a:r>
              <a:rPr lang="zh-CN" altLang="en-US" sz="1400" dirty="0">
                <a:latin typeface="Times New Roman" pitchFamily="18" charset="0"/>
                <a:ea typeface="黑体" pitchFamily="49" charset="-122"/>
                <a:cs typeface="Times New Roman" pitchFamily="18" charset="0"/>
              </a:rPr>
              <a:t>，其结合亲和力更强</a:t>
            </a:r>
            <a:r>
              <a:rPr lang="en-US" altLang="zh-CN" sz="1400" dirty="0">
                <a:latin typeface="Times New Roman" pitchFamily="18" charset="0"/>
                <a:ea typeface="黑体" pitchFamily="49" charset="-122"/>
                <a:cs typeface="Times New Roman" pitchFamily="18" charset="0"/>
              </a:rPr>
              <a:t>.</a:t>
            </a:r>
          </a:p>
          <a:p>
            <a:pPr indent="432000"/>
            <a:r>
              <a:rPr lang="zh-CN" altLang="en-US" sz="1400" dirty="0">
                <a:latin typeface="Times New Roman" pitchFamily="18" charset="0"/>
                <a:ea typeface="黑体" pitchFamily="49" charset="-122"/>
                <a:cs typeface="Times New Roman" pitchFamily="18" charset="0"/>
              </a:rPr>
              <a:t>此外，约</a:t>
            </a:r>
            <a:r>
              <a:rPr lang="en-US" altLang="zh-CN" sz="1400" dirty="0">
                <a:latin typeface="Times New Roman" pitchFamily="18" charset="0"/>
                <a:ea typeface="黑体" pitchFamily="49" charset="-122"/>
                <a:cs typeface="Times New Roman" pitchFamily="18" charset="0"/>
              </a:rPr>
              <a:t>1/4</a:t>
            </a:r>
            <a:r>
              <a:rPr lang="zh-CN" altLang="en-US" sz="1400" dirty="0">
                <a:latin typeface="Times New Roman" pitchFamily="18" charset="0"/>
                <a:ea typeface="黑体" pitchFamily="49" charset="-122"/>
                <a:cs typeface="Times New Roman" pitchFamily="18" charset="0"/>
              </a:rPr>
              <a:t>丢失的</a:t>
            </a:r>
            <a:r>
              <a:rPr lang="en-US" altLang="zh-CN" sz="1400" dirty="0" err="1">
                <a:latin typeface="Times New Roman" pitchFamily="18" charset="0"/>
                <a:ea typeface="黑体" pitchFamily="49" charset="-122"/>
                <a:cs typeface="Times New Roman" pitchFamily="18" charset="0"/>
              </a:rPr>
              <a:t>neoantigen</a:t>
            </a:r>
            <a:r>
              <a:rPr lang="zh-CN" altLang="en-US" sz="1400" dirty="0">
                <a:latin typeface="Times New Roman" pitchFamily="18" charset="0"/>
                <a:ea typeface="黑体" pitchFamily="49" charset="-122"/>
                <a:cs typeface="Times New Roman" pitchFamily="18" charset="0"/>
              </a:rPr>
              <a:t>含有锚着位或次要锚着位残基相关突变，影响</a:t>
            </a:r>
            <a:r>
              <a:rPr lang="en-US" altLang="zh-CN" sz="1400" dirty="0">
                <a:latin typeface="Times New Roman" pitchFamily="18" charset="0"/>
                <a:ea typeface="黑体" pitchFamily="49" charset="-122"/>
                <a:cs typeface="Times New Roman" pitchFamily="18" charset="0"/>
              </a:rPr>
              <a:t>MHC</a:t>
            </a:r>
            <a:r>
              <a:rPr lang="zh-CN" altLang="en-US" sz="1400" dirty="0">
                <a:latin typeface="Times New Roman" pitchFamily="18" charset="0"/>
                <a:ea typeface="黑体" pitchFamily="49" charset="-122"/>
                <a:cs typeface="Times New Roman" pitchFamily="18" charset="0"/>
              </a:rPr>
              <a:t>与肿瘤新抗原的结合能力。</a:t>
            </a:r>
            <a:endParaRPr lang="en-US" altLang="zh-CN" sz="1400" dirty="0">
              <a:latin typeface="Times New Roman" pitchFamily="18" charset="0"/>
              <a:ea typeface="黑体" pitchFamily="49" charset="-122"/>
              <a:cs typeface="Times New Roman" pitchFamily="18" charset="0"/>
            </a:endParaRPr>
          </a:p>
          <a:p>
            <a:r>
              <a:rPr lang="zh-CN" altLang="en-US" sz="1400" dirty="0">
                <a:latin typeface="Times New Roman" pitchFamily="18" charset="0"/>
                <a:ea typeface="黑体" pitchFamily="49" charset="-122"/>
                <a:cs typeface="Times New Roman" pitchFamily="18" charset="0"/>
              </a:rPr>
              <a:t>*</a:t>
            </a:r>
            <a:r>
              <a:rPr lang="zh-CN" altLang="en-US" sz="1200" dirty="0">
                <a:latin typeface="Times New Roman" pitchFamily="18" charset="0"/>
                <a:ea typeface="黑体" pitchFamily="49" charset="-122"/>
                <a:cs typeface="Times New Roman" pitchFamily="18" charset="0"/>
              </a:rPr>
              <a:t>亲和力数值越低，亲和力越强。</a:t>
            </a:r>
            <a:endParaRPr lang="en-US" altLang="zh-CN" sz="1200" dirty="0">
              <a:latin typeface="Times New Roman" pitchFamily="18" charset="0"/>
              <a:ea typeface="黑体" pitchFamily="49" charset="-122"/>
              <a:cs typeface="Times New Roman" pitchFamily="18" charset="0"/>
            </a:endParaRPr>
          </a:p>
          <a:p>
            <a:endParaRPr lang="en-US" altLang="zh-CN" sz="1200" dirty="0">
              <a:latin typeface="Times New Roman" pitchFamily="18" charset="0"/>
              <a:ea typeface="黑体" pitchFamily="49" charset="-122"/>
              <a:cs typeface="Times New Roman" pitchFamily="18" charset="0"/>
            </a:endParaRPr>
          </a:p>
          <a:p>
            <a:pPr>
              <a:buFont typeface="Wingdings" pitchFamily="2" charset="2"/>
              <a:buChar char="p"/>
            </a:pPr>
            <a:r>
              <a:rPr lang="en-US" altLang="zh-CN" sz="1400" dirty="0">
                <a:latin typeface="Times New Roman" pitchFamily="18" charset="0"/>
                <a:ea typeface="黑体" pitchFamily="49" charset="-122"/>
                <a:cs typeface="Times New Roman" pitchFamily="18" charset="0"/>
              </a:rPr>
              <a:t>SLC26A7, PGAP1, HELB </a:t>
            </a:r>
            <a:r>
              <a:rPr lang="zh-CN" altLang="en-US" sz="1400" dirty="0">
                <a:latin typeface="Times New Roman" pitchFamily="18" charset="0"/>
                <a:ea typeface="黑体" pitchFamily="49" charset="-122"/>
                <a:cs typeface="Times New Roman" pitchFamily="18" charset="0"/>
              </a:rPr>
              <a:t>和</a:t>
            </a:r>
            <a:r>
              <a:rPr lang="en-US" altLang="zh-CN" sz="1400" dirty="0">
                <a:latin typeface="Times New Roman" pitchFamily="18" charset="0"/>
                <a:ea typeface="黑体" pitchFamily="49" charset="-122"/>
                <a:cs typeface="Times New Roman" pitchFamily="18" charset="0"/>
              </a:rPr>
              <a:t>ANKRD12</a:t>
            </a:r>
            <a:r>
              <a:rPr lang="zh-CN" altLang="en-US" sz="1400" dirty="0">
                <a:latin typeface="Times New Roman" pitchFamily="18" charset="0"/>
                <a:ea typeface="黑体" pitchFamily="49" charset="-122"/>
                <a:cs typeface="Times New Roman" pitchFamily="18" charset="0"/>
              </a:rPr>
              <a:t>等明确与肿瘤新抗原相关的突变在治疗前组织中（</a:t>
            </a:r>
            <a:r>
              <a:rPr lang="en-US" altLang="zh-CN" sz="1400" dirty="0">
                <a:latin typeface="Times New Roman" pitchFamily="18" charset="0"/>
                <a:ea typeface="黑体" pitchFamily="49" charset="-122"/>
                <a:cs typeface="Times New Roman" pitchFamily="18" charset="0"/>
              </a:rPr>
              <a:t>T1</a:t>
            </a:r>
            <a:r>
              <a:rPr lang="zh-CN" altLang="en-US" sz="1400" dirty="0">
                <a:latin typeface="Times New Roman" pitchFamily="18" charset="0"/>
                <a:ea typeface="黑体" pitchFamily="49" charset="-122"/>
                <a:cs typeface="Times New Roman" pitchFamily="18" charset="0"/>
              </a:rPr>
              <a:t>）存在，而在耐药后组织（</a:t>
            </a:r>
            <a:r>
              <a:rPr lang="en-US" altLang="zh-CN" sz="1400" dirty="0">
                <a:latin typeface="Times New Roman" pitchFamily="18" charset="0"/>
                <a:ea typeface="黑体" pitchFamily="49" charset="-122"/>
                <a:cs typeface="Times New Roman" pitchFamily="18" charset="0"/>
              </a:rPr>
              <a:t>T2</a:t>
            </a:r>
            <a:r>
              <a:rPr lang="zh-CN" altLang="en-US" sz="1400" dirty="0">
                <a:latin typeface="Times New Roman" pitchFamily="18" charset="0"/>
                <a:ea typeface="黑体" pitchFamily="49" charset="-122"/>
                <a:cs typeface="Times New Roman" pitchFamily="18" charset="0"/>
              </a:rPr>
              <a:t>）及对照组织中未检测到（图</a:t>
            </a:r>
            <a:r>
              <a:rPr lang="en-US" altLang="zh-CN" sz="1400" dirty="0">
                <a:latin typeface="Times New Roman" pitchFamily="18" charset="0"/>
                <a:ea typeface="黑体" pitchFamily="49" charset="-122"/>
                <a:cs typeface="Times New Roman" pitchFamily="18" charset="0"/>
              </a:rPr>
              <a:t>B</a:t>
            </a:r>
            <a:r>
              <a:rPr lang="zh-CN" altLang="en-US" sz="1400" dirty="0">
                <a:latin typeface="Times New Roman" pitchFamily="18" charset="0"/>
                <a:ea typeface="黑体" pitchFamily="49" charset="-122"/>
                <a:cs typeface="Times New Roman" pitchFamily="18" charset="0"/>
              </a:rPr>
              <a:t>）。</a:t>
            </a:r>
            <a:endParaRPr lang="en-US" altLang="zh-CN" sz="1400"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23065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Hans" dirty="0" err="1"/>
              <a:t>Neoantigen</a:t>
            </a:r>
            <a:r>
              <a:rPr lang="zh-Hans" altLang="en-US" dirty="0"/>
              <a:t>与免疫抑制剂</a:t>
            </a:r>
            <a:endParaRPr lang="zh-CN" altLang="en-US" dirty="0"/>
          </a:p>
        </p:txBody>
      </p:sp>
      <p:sp>
        <p:nvSpPr>
          <p:cNvPr id="5" name="内容占位符 4"/>
          <p:cNvSpPr>
            <a:spLocks noGrp="1"/>
          </p:cNvSpPr>
          <p:nvPr>
            <p:ph sz="quarter" idx="11"/>
          </p:nvPr>
        </p:nvSpPr>
        <p:spPr/>
        <p:txBody>
          <a:bodyPr/>
          <a:lstStyle/>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6" y="6575251"/>
            <a:ext cx="213360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03" y="1227615"/>
            <a:ext cx="7675563"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303" y="3547230"/>
            <a:ext cx="7675563" cy="2554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108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44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Neoantigen</a:t>
            </a:r>
            <a:r>
              <a:rPr lang="zh-CN" altLang="en-US" dirty="0"/>
              <a:t>的产生过程</a:t>
            </a:r>
          </a:p>
        </p:txBody>
      </p:sp>
      <p:pic>
        <p:nvPicPr>
          <p:cNvPr id="8" name="Picture 1" descr="C:\Users\adminstrator\AppData\Local\YNote\data\xiongdengkun@163.com\d402701a658947f8a387a281e9bf51fb\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061" y="1700808"/>
            <a:ext cx="3190875" cy="43053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427984" y="1628800"/>
            <a:ext cx="3744416" cy="4524315"/>
          </a:xfrm>
          <a:prstGeom prst="rect">
            <a:avLst/>
          </a:prstGeom>
          <a:noFill/>
        </p:spPr>
        <p:txBody>
          <a:bodyPr wrap="square">
            <a:spAutoFit/>
          </a:bodyPr>
          <a:lstStyle/>
          <a:p>
            <a:pPr marL="285750" indent="-285750">
              <a:buFont typeface="Wingdings" panose="05000000000000000000" pitchFamily="2" charset="2"/>
              <a:buChar char="Ø"/>
            </a:pPr>
            <a:r>
              <a:rPr lang="en-US" altLang="zh-CN" b="1" dirty="0" err="1"/>
              <a:t>proteasomal</a:t>
            </a:r>
            <a:r>
              <a:rPr lang="en-US" altLang="zh-CN" b="1" dirty="0"/>
              <a:t> cleavage:</a:t>
            </a:r>
            <a:endParaRPr lang="en-US" altLang="zh-CN" dirty="0"/>
          </a:p>
          <a:p>
            <a:pPr marL="742950" lvl="1" indent="-285750">
              <a:buFont typeface="Arial" panose="020B0604020202020204" pitchFamily="34" charset="0"/>
              <a:buChar char="•"/>
            </a:pPr>
            <a:r>
              <a:rPr lang="en-US" altLang="zh-CN" dirty="0" err="1"/>
              <a:t>netChop</a:t>
            </a:r>
            <a:r>
              <a:rPr lang="en-US" altLang="zh-CN" dirty="0"/>
              <a:t> 2005</a:t>
            </a:r>
          </a:p>
          <a:p>
            <a:pPr marL="742950" lvl="1" indent="-285750">
              <a:buFont typeface="Arial" panose="020B0604020202020204" pitchFamily="34" charset="0"/>
              <a:buChar char="•"/>
            </a:pPr>
            <a:r>
              <a:rPr lang="en-US" altLang="zh-CN" dirty="0" err="1"/>
              <a:t>Pcleavage</a:t>
            </a:r>
            <a:r>
              <a:rPr lang="en-US" altLang="zh-CN" dirty="0"/>
              <a:t> 2005</a:t>
            </a:r>
          </a:p>
          <a:p>
            <a:pPr marL="285750" indent="-285750">
              <a:buFont typeface="Wingdings" panose="05000000000000000000" pitchFamily="2" charset="2"/>
              <a:buChar char="Ø"/>
            </a:pPr>
            <a:r>
              <a:rPr lang="en-US" altLang="zh-CN" b="1" dirty="0"/>
              <a:t>TAP transport:</a:t>
            </a:r>
            <a:endParaRPr lang="en-US" altLang="zh-CN" dirty="0"/>
          </a:p>
          <a:p>
            <a:pPr marL="742950" lvl="1" indent="-285750">
              <a:buFont typeface="Arial" panose="020B0604020202020204" pitchFamily="34" charset="0"/>
              <a:buChar char="•"/>
            </a:pPr>
            <a:r>
              <a:rPr lang="en-US" altLang="zh-CN" dirty="0" err="1"/>
              <a:t>PredTAP</a:t>
            </a:r>
            <a:r>
              <a:rPr lang="en-US" altLang="zh-CN" dirty="0"/>
              <a:t> 2006</a:t>
            </a:r>
          </a:p>
          <a:p>
            <a:pPr marL="742950" lvl="1" indent="-285750">
              <a:buFont typeface="Arial" panose="020B0604020202020204" pitchFamily="34" charset="0"/>
              <a:buChar char="•"/>
            </a:pPr>
            <a:r>
              <a:rPr lang="en-US" altLang="zh-CN" dirty="0"/>
              <a:t>SVMTAP 2005</a:t>
            </a:r>
          </a:p>
          <a:p>
            <a:pPr marL="285750" indent="-285750">
              <a:buFont typeface="Wingdings" panose="05000000000000000000" pitchFamily="2" charset="2"/>
              <a:buChar char="Ø"/>
            </a:pPr>
            <a:r>
              <a:rPr lang="en-US" altLang="zh-CN" b="1" dirty="0"/>
              <a:t>T cell propensity:</a:t>
            </a:r>
            <a:endParaRPr lang="en-US" altLang="zh-CN" dirty="0"/>
          </a:p>
          <a:p>
            <a:pPr marL="742950" lvl="1" indent="-285750">
              <a:buFont typeface="Arial" panose="020B0604020202020204" pitchFamily="34" charset="0"/>
              <a:buChar char="•"/>
            </a:pPr>
            <a:r>
              <a:rPr lang="en-US" altLang="zh-CN" dirty="0"/>
              <a:t>POPI 2007</a:t>
            </a:r>
          </a:p>
          <a:p>
            <a:pPr marL="742950" lvl="1" indent="-285750">
              <a:buFont typeface="Arial" panose="020B0604020202020204" pitchFamily="34" charset="0"/>
              <a:buChar char="•"/>
            </a:pPr>
            <a:r>
              <a:rPr lang="en-US" altLang="zh-CN" dirty="0"/>
              <a:t>POPISK 2011</a:t>
            </a:r>
          </a:p>
          <a:p>
            <a:pPr marL="742950" lvl="1" indent="-285750">
              <a:buFont typeface="Arial" panose="020B0604020202020204" pitchFamily="34" charset="0"/>
              <a:buChar char="•"/>
            </a:pPr>
            <a:r>
              <a:rPr lang="en-US" altLang="zh-CN" dirty="0"/>
              <a:t>Immunogenicity 2013 </a:t>
            </a:r>
          </a:p>
          <a:p>
            <a:pPr marL="285750" indent="-285750">
              <a:buFont typeface="Wingdings" panose="05000000000000000000" pitchFamily="2" charset="2"/>
              <a:buChar char="Ø"/>
            </a:pPr>
            <a:r>
              <a:rPr lang="en-US" altLang="zh-CN" b="1" dirty="0" err="1"/>
              <a:t>pMHC</a:t>
            </a:r>
            <a:r>
              <a:rPr lang="en-US" altLang="zh-CN" b="1" dirty="0"/>
              <a:t> binding:</a:t>
            </a:r>
            <a:endParaRPr lang="en-US" altLang="zh-CN" dirty="0"/>
          </a:p>
          <a:p>
            <a:pPr marL="742950" lvl="1" indent="-285750">
              <a:buFont typeface="Arial" panose="020B0604020202020204" pitchFamily="34" charset="0"/>
              <a:buChar char="•"/>
            </a:pPr>
            <a:r>
              <a:rPr lang="en-US" altLang="zh-CN" dirty="0" err="1">
                <a:solidFill>
                  <a:srgbClr val="FF0000"/>
                </a:solidFill>
              </a:rPr>
              <a:t>netMHCpan</a:t>
            </a:r>
            <a:r>
              <a:rPr lang="en-US" altLang="zh-CN" dirty="0">
                <a:solidFill>
                  <a:srgbClr val="FF0000"/>
                </a:solidFill>
              </a:rPr>
              <a:t> </a:t>
            </a:r>
            <a:r>
              <a:rPr lang="en-US" altLang="zh-CN" dirty="0"/>
              <a:t>2016</a:t>
            </a:r>
          </a:p>
          <a:p>
            <a:pPr marL="742950" lvl="1" indent="-285750">
              <a:buFont typeface="Arial" panose="020B0604020202020204" pitchFamily="34" charset="0"/>
              <a:buChar char="•"/>
            </a:pPr>
            <a:r>
              <a:rPr lang="en-US" altLang="zh-CN" dirty="0" err="1"/>
              <a:t>NetMHCcon</a:t>
            </a:r>
            <a:r>
              <a:rPr lang="en-US" altLang="zh-CN" dirty="0"/>
              <a:t> 2012</a:t>
            </a:r>
          </a:p>
          <a:p>
            <a:pPr marL="742950" lvl="1" indent="-285750">
              <a:buFont typeface="Arial" panose="020B0604020202020204" pitchFamily="34" charset="0"/>
              <a:buChar char="•"/>
            </a:pPr>
            <a:r>
              <a:rPr lang="en-US" altLang="zh-CN" dirty="0"/>
              <a:t>CONSENSUS 2006</a:t>
            </a:r>
          </a:p>
          <a:p>
            <a:pPr marL="285750" indent="-285750">
              <a:buFont typeface="Wingdings" panose="05000000000000000000" pitchFamily="2" charset="2"/>
              <a:buChar char="Ø"/>
            </a:pPr>
            <a:r>
              <a:rPr lang="en-US" altLang="zh-CN" b="1" dirty="0"/>
              <a:t>binding stability:</a:t>
            </a:r>
            <a:endParaRPr lang="en-US" altLang="zh-CN" dirty="0"/>
          </a:p>
          <a:p>
            <a:pPr marL="742950" lvl="1" indent="-285750">
              <a:buFont typeface="Arial" panose="020B0604020202020204" pitchFamily="34" charset="0"/>
              <a:buChar char="•"/>
            </a:pPr>
            <a:r>
              <a:rPr lang="en-US" altLang="zh-CN" dirty="0" err="1">
                <a:solidFill>
                  <a:srgbClr val="FF0000"/>
                </a:solidFill>
              </a:rPr>
              <a:t>NetMHCstab</a:t>
            </a:r>
            <a:r>
              <a:rPr lang="en-US" altLang="zh-CN" dirty="0">
                <a:solidFill>
                  <a:srgbClr val="FF0000"/>
                </a:solidFill>
              </a:rPr>
              <a:t> </a:t>
            </a:r>
            <a:r>
              <a:rPr lang="en-US" altLang="zh-CN" dirty="0"/>
              <a:t>2014</a:t>
            </a:r>
          </a:p>
        </p:txBody>
      </p:sp>
    </p:spTree>
    <p:extLst>
      <p:ext uri="{BB962C8B-B14F-4D97-AF65-F5344CB8AC3E}">
        <p14:creationId xmlns:p14="http://schemas.microsoft.com/office/powerpoint/2010/main" val="318145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HLA</a:t>
            </a:r>
            <a:r>
              <a:rPr lang="zh-CN" altLang="en-US" dirty="0"/>
              <a:t>抗原的分类</a:t>
            </a:r>
          </a:p>
        </p:txBody>
      </p:sp>
      <p:sp>
        <p:nvSpPr>
          <p:cNvPr id="8" name="内容占位符 7"/>
          <p:cNvSpPr>
            <a:spLocks noGrp="1"/>
          </p:cNvSpPr>
          <p:nvPr>
            <p:ph sz="quarter" idx="11"/>
          </p:nvPr>
        </p:nvSpPr>
        <p:spPr>
          <a:xfrm>
            <a:off x="755576" y="1700808"/>
            <a:ext cx="7560840" cy="4464496"/>
          </a:xfrm>
        </p:spPr>
        <p:txBody>
          <a:bodyPr>
            <a:noAutofit/>
          </a:bodyPr>
          <a:lstStyle/>
          <a:p>
            <a:pPr>
              <a:buFont typeface="Wingdings" panose="05000000000000000000" pitchFamily="2" charset="2"/>
              <a:buChar char="Ø"/>
            </a:pPr>
            <a:r>
              <a:rPr lang="en-US" altLang="zh-CN" dirty="0">
                <a:cs typeface="Arial" panose="020B0604020202020204" pitchFamily="34" charset="0"/>
              </a:rPr>
              <a:t>HLA I</a:t>
            </a:r>
            <a:r>
              <a:rPr lang="zh-CN" altLang="en-US" dirty="0">
                <a:cs typeface="Arial" panose="020B0604020202020204" pitchFamily="34" charset="0"/>
              </a:rPr>
              <a:t>类分子：</a:t>
            </a:r>
            <a:endParaRPr lang="en-US" altLang="zh-CN" dirty="0">
              <a:cs typeface="Arial" panose="020B0604020202020204" pitchFamily="34" charset="0"/>
            </a:endParaRPr>
          </a:p>
          <a:p>
            <a:pPr lvl="1">
              <a:buFont typeface="Arial" panose="020B0604020202020204" pitchFamily="34" charset="0"/>
              <a:buChar char="•"/>
            </a:pPr>
            <a:r>
              <a:rPr lang="zh-CN" altLang="en-US" sz="2000" dirty="0"/>
              <a:t>广泛分布于几乎所有的有核细胞表面。</a:t>
            </a:r>
            <a:endParaRPr lang="en-US" altLang="zh-CN" sz="2000" dirty="0"/>
          </a:p>
          <a:p>
            <a:pPr lvl="1">
              <a:buFont typeface="Arial" panose="020B0604020202020204" pitchFamily="34" charset="0"/>
              <a:buChar char="•"/>
            </a:pPr>
            <a:r>
              <a:rPr lang="zh-CN" altLang="en-US" sz="2000" dirty="0">
                <a:solidFill>
                  <a:schemeClr val="tx1"/>
                </a:solidFill>
              </a:rPr>
              <a:t>其生理功能主要是向</a:t>
            </a:r>
            <a:r>
              <a:rPr lang="en-US" altLang="zh-CN" sz="2000" dirty="0">
                <a:solidFill>
                  <a:srgbClr val="FF0000"/>
                </a:solidFill>
              </a:rPr>
              <a:t>CD8T</a:t>
            </a:r>
            <a:r>
              <a:rPr lang="zh-CN" altLang="en-US" sz="2000" dirty="0">
                <a:solidFill>
                  <a:srgbClr val="FF0000"/>
                </a:solidFill>
              </a:rPr>
              <a:t>细胞提呈内源性抗原</a:t>
            </a:r>
            <a:r>
              <a:rPr lang="zh-CN" altLang="en-US" sz="2000" dirty="0">
                <a:solidFill>
                  <a:schemeClr val="tx1"/>
                </a:solidFill>
              </a:rPr>
              <a:t>，</a:t>
            </a:r>
            <a:r>
              <a:rPr lang="en-US" altLang="zh-CN" sz="2000" dirty="0">
                <a:solidFill>
                  <a:schemeClr val="tx1"/>
                </a:solidFill>
              </a:rPr>
              <a:t>CD8T</a:t>
            </a:r>
            <a:r>
              <a:rPr lang="zh-CN" altLang="en-US" sz="2000" dirty="0">
                <a:solidFill>
                  <a:schemeClr val="tx1"/>
                </a:solidFill>
              </a:rPr>
              <a:t>细胞只能识别与</a:t>
            </a:r>
            <a:r>
              <a:rPr lang="en-US" altLang="zh-CN" sz="2000" dirty="0">
                <a:solidFill>
                  <a:schemeClr val="tx1"/>
                </a:solidFill>
              </a:rPr>
              <a:t>HLA I</a:t>
            </a:r>
            <a:r>
              <a:rPr lang="zh-CN" altLang="en-US" sz="2000" dirty="0">
                <a:solidFill>
                  <a:schemeClr val="tx1"/>
                </a:solidFill>
              </a:rPr>
              <a:t>类分子结合的抗原肽。</a:t>
            </a:r>
          </a:p>
          <a:p>
            <a:pPr>
              <a:buFont typeface="Wingdings" pitchFamily="2" charset="2"/>
              <a:buChar char="Ø"/>
            </a:pPr>
            <a:r>
              <a:rPr lang="en-US" altLang="zh-CN" dirty="0">
                <a:cs typeface="Arial" panose="020B0604020202020204" pitchFamily="34" charset="0"/>
              </a:rPr>
              <a:t>HLA II</a:t>
            </a:r>
            <a:r>
              <a:rPr lang="zh-CN" altLang="en-US" dirty="0">
                <a:cs typeface="Arial" panose="020B0604020202020204" pitchFamily="34" charset="0"/>
              </a:rPr>
              <a:t>类分子：</a:t>
            </a:r>
            <a:endParaRPr lang="en-US" altLang="zh-CN" dirty="0">
              <a:cs typeface="Arial" panose="020B0604020202020204" pitchFamily="34" charset="0"/>
            </a:endParaRPr>
          </a:p>
          <a:p>
            <a:pPr lvl="1">
              <a:buFont typeface="Arial" panose="020B0604020202020204" pitchFamily="34" charset="0"/>
              <a:buChar char="•"/>
            </a:pPr>
            <a:r>
              <a:rPr lang="zh-CN" altLang="en-US" sz="2000" dirty="0">
                <a:solidFill>
                  <a:schemeClr val="tx1"/>
                </a:solidFill>
              </a:rPr>
              <a:t>仅分布于</a:t>
            </a:r>
            <a:r>
              <a:rPr lang="en-US" altLang="zh-CN" sz="2000" dirty="0">
                <a:solidFill>
                  <a:schemeClr val="tx1"/>
                </a:solidFill>
              </a:rPr>
              <a:t>B</a:t>
            </a:r>
            <a:r>
              <a:rPr lang="zh-CN" altLang="en-US" sz="2000" dirty="0">
                <a:solidFill>
                  <a:schemeClr val="tx1"/>
                </a:solidFill>
              </a:rPr>
              <a:t>淋巴细胞、巨噬细胞、树突细胞等少数细胞表面。</a:t>
            </a:r>
            <a:endParaRPr lang="en-US" altLang="zh-CN" sz="2000" dirty="0">
              <a:solidFill>
                <a:schemeClr val="tx1"/>
              </a:solidFill>
            </a:endParaRPr>
          </a:p>
          <a:p>
            <a:pPr lvl="1">
              <a:buFont typeface="Arial" panose="020B0604020202020204" pitchFamily="34" charset="0"/>
              <a:buChar char="•"/>
            </a:pPr>
            <a:r>
              <a:rPr lang="zh-CN" altLang="en-US" sz="2000" dirty="0"/>
              <a:t>其生理功能主要是在免疫应答的始动阶段将经过处理的抗原多肽提呈给未致敏</a:t>
            </a:r>
            <a:r>
              <a:rPr lang="en-US" altLang="zh-CN" sz="2000" dirty="0"/>
              <a:t>CD4T</a:t>
            </a:r>
            <a:r>
              <a:rPr lang="zh-CN" altLang="en-US" sz="2000" dirty="0"/>
              <a:t>细胞</a:t>
            </a:r>
            <a:endParaRPr lang="en-US" altLang="zh-CN" sz="2000" dirty="0">
              <a:latin typeface="Arial" panose="020B0604020202020204" pitchFamily="34" charset="0"/>
              <a:ea typeface="Arial Unicode MS" panose="020B0604020202020204" pitchFamily="34" charset="-122"/>
              <a:cs typeface="Arial" panose="020B0604020202020204" pitchFamily="34" charset="0"/>
            </a:endParaRPr>
          </a:p>
          <a:p>
            <a:pPr>
              <a:buFont typeface="Wingdings" pitchFamily="2" charset="2"/>
              <a:buChar char="Ø"/>
            </a:pPr>
            <a:r>
              <a:rPr lang="en-US" altLang="zh-CN" dirty="0">
                <a:cs typeface="Arial" panose="020B0604020202020204" pitchFamily="34" charset="0"/>
              </a:rPr>
              <a:t>HLA III</a:t>
            </a:r>
            <a:r>
              <a:rPr lang="zh-CN" altLang="en-US" dirty="0">
                <a:cs typeface="Arial" panose="020B0604020202020204" pitchFamily="34" charset="0"/>
              </a:rPr>
              <a:t>类分子：</a:t>
            </a:r>
            <a:endParaRPr lang="en-US" altLang="zh-CN" dirty="0">
              <a:cs typeface="Arial" panose="020B0604020202020204" pitchFamily="34" charset="0"/>
            </a:endParaRPr>
          </a:p>
          <a:p>
            <a:pPr lvl="1">
              <a:buFont typeface="Arial" panose="020B0604020202020204" pitchFamily="34" charset="0"/>
              <a:buChar char="•"/>
            </a:pPr>
            <a:r>
              <a:rPr lang="zh-CN" altLang="en-US" sz="2000" dirty="0">
                <a:solidFill>
                  <a:schemeClr val="tx1"/>
                </a:solidFill>
                <a:latin typeface="+mn-lt"/>
                <a:ea typeface="+mn-ea"/>
              </a:rPr>
              <a:t>主要包括补体分子</a:t>
            </a:r>
            <a:r>
              <a:rPr lang="en-US" altLang="zh-CN" sz="2000" dirty="0">
                <a:solidFill>
                  <a:schemeClr val="tx1"/>
                </a:solidFill>
                <a:latin typeface="+mn-lt"/>
                <a:ea typeface="+mn-ea"/>
              </a:rPr>
              <a:t>C2,C4</a:t>
            </a:r>
            <a:r>
              <a:rPr lang="zh-CN" altLang="en-US" sz="2000" dirty="0">
                <a:solidFill>
                  <a:schemeClr val="tx1"/>
                </a:solidFill>
                <a:latin typeface="+mn-lt"/>
                <a:ea typeface="+mn-ea"/>
              </a:rPr>
              <a:t>及</a:t>
            </a:r>
            <a:r>
              <a:rPr lang="en-US" altLang="zh-CN" sz="2000" dirty="0">
                <a:solidFill>
                  <a:schemeClr val="tx1"/>
                </a:solidFill>
                <a:latin typeface="+mn-lt"/>
                <a:ea typeface="+mn-ea"/>
              </a:rPr>
              <a:t>Bf</a:t>
            </a:r>
            <a:r>
              <a:rPr lang="zh-CN" altLang="en-US" sz="2000" dirty="0">
                <a:solidFill>
                  <a:schemeClr val="tx1"/>
                </a:solidFill>
                <a:latin typeface="+mn-lt"/>
                <a:ea typeface="+mn-ea"/>
              </a:rPr>
              <a:t>等；</a:t>
            </a:r>
            <a:endParaRPr lang="en-US" altLang="zh-CN" sz="2000" dirty="0">
              <a:solidFill>
                <a:schemeClr val="tx1"/>
              </a:solidFill>
              <a:latin typeface="+mn-lt"/>
              <a:ea typeface="+mn-ea"/>
            </a:endParaRPr>
          </a:p>
          <a:p>
            <a:pPr lvl="1">
              <a:buFont typeface="Arial" panose="020B0604020202020204" pitchFamily="34" charset="0"/>
              <a:buChar char="•"/>
            </a:pPr>
            <a:r>
              <a:rPr lang="zh-CN" altLang="en-US" sz="2000" dirty="0">
                <a:solidFill>
                  <a:schemeClr val="tx1"/>
                </a:solidFill>
                <a:latin typeface="+mn-lt"/>
                <a:ea typeface="+mn-ea"/>
              </a:rPr>
              <a:t>与炎症应答和免疫调节有关。</a:t>
            </a:r>
            <a:endParaRPr lang="en-US" altLang="zh-CN" sz="2000" dirty="0">
              <a:solidFill>
                <a:schemeClr val="tx1"/>
              </a:solidFill>
              <a:latin typeface="+mn-lt"/>
              <a:ea typeface="+mn-ea"/>
            </a:endParaRPr>
          </a:p>
          <a:p>
            <a:pPr>
              <a:buFont typeface="Wingdings" panose="05000000000000000000" pitchFamily="2" charset="2"/>
              <a:buChar char="Ø"/>
            </a:pPr>
            <a:endParaRPr lang="zh-CN" altLang="en-US" sz="2000" dirty="0">
              <a:latin typeface="Arial" panose="020B0604020202020204" pitchFamily="34" charset="0"/>
              <a:ea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60642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HLA</a:t>
            </a:r>
            <a:r>
              <a:rPr lang="zh-CN" altLang="en-US" dirty="0"/>
              <a:t>的特点</a:t>
            </a:r>
          </a:p>
        </p:txBody>
      </p:sp>
      <p:sp>
        <p:nvSpPr>
          <p:cNvPr id="8" name="内容占位符 7"/>
          <p:cNvSpPr>
            <a:spLocks noGrp="1"/>
          </p:cNvSpPr>
          <p:nvPr>
            <p:ph sz="quarter" idx="11"/>
          </p:nvPr>
        </p:nvSpPr>
        <p:spPr>
          <a:xfrm>
            <a:off x="755576" y="1700808"/>
            <a:ext cx="7560840" cy="4464496"/>
          </a:xfrm>
        </p:spPr>
        <p:txBody>
          <a:bodyPr>
            <a:noAutofit/>
          </a:bodyPr>
          <a:lstStyle/>
          <a:p>
            <a:pPr>
              <a:buFont typeface="Wingdings" panose="05000000000000000000" pitchFamily="2" charset="2"/>
              <a:buChar char="Ø"/>
            </a:pPr>
            <a:r>
              <a:rPr lang="en-US" altLang="zh-CN" dirty="0">
                <a:cs typeface="Arial" panose="020B0604020202020204" pitchFamily="34" charset="0"/>
              </a:rPr>
              <a:t>HLA</a:t>
            </a:r>
            <a:r>
              <a:rPr lang="zh-CN" altLang="en-US" dirty="0">
                <a:cs typeface="Arial" panose="020B0604020202020204" pitchFamily="34" charset="0"/>
              </a:rPr>
              <a:t>等位基因具有</a:t>
            </a:r>
            <a:r>
              <a:rPr lang="zh-CN" altLang="en-US" dirty="0">
                <a:solidFill>
                  <a:srgbClr val="FF0000"/>
                </a:solidFill>
                <a:cs typeface="Arial" panose="020B0604020202020204" pitchFamily="34" charset="0"/>
              </a:rPr>
              <a:t>多态性</a:t>
            </a:r>
            <a:endParaRPr lang="en-US" altLang="zh-CN" dirty="0">
              <a:solidFill>
                <a:srgbClr val="FF0000"/>
              </a:solidFill>
              <a:cs typeface="Arial" panose="020B0604020202020204" pitchFamily="34" charset="0"/>
            </a:endParaRPr>
          </a:p>
          <a:p>
            <a:pPr>
              <a:buFont typeface="Wingdings" panose="05000000000000000000" pitchFamily="2" charset="2"/>
              <a:buChar char="Ø"/>
            </a:pPr>
            <a:r>
              <a:rPr lang="en-US" altLang="zh-CN" dirty="0">
                <a:cs typeface="Arial" panose="020B0604020202020204" pitchFamily="34" charset="0"/>
              </a:rPr>
              <a:t>HLA</a:t>
            </a:r>
            <a:r>
              <a:rPr lang="zh-CN" altLang="en-US" dirty="0">
                <a:cs typeface="Arial" panose="020B0604020202020204" pitchFamily="34" charset="0"/>
              </a:rPr>
              <a:t>的表达呈现</a:t>
            </a:r>
            <a:r>
              <a:rPr lang="zh-CN" altLang="en-US" dirty="0">
                <a:solidFill>
                  <a:srgbClr val="FF0000"/>
                </a:solidFill>
                <a:cs typeface="Arial" panose="020B0604020202020204" pitchFamily="34" charset="0"/>
              </a:rPr>
              <a:t>共显性</a:t>
            </a:r>
            <a:r>
              <a:rPr lang="zh-CN" altLang="en-US" dirty="0">
                <a:cs typeface="Arial" panose="020B0604020202020204" pitchFamily="34" charset="0"/>
              </a:rPr>
              <a:t>的特点</a:t>
            </a:r>
            <a:endParaRPr lang="en-US" altLang="zh-CN" dirty="0">
              <a:cs typeface="Arial" panose="020B0604020202020204" pitchFamily="34" charset="0"/>
            </a:endParaRPr>
          </a:p>
          <a:p>
            <a:pPr>
              <a:buFont typeface="Wingdings" panose="05000000000000000000" pitchFamily="2" charset="2"/>
              <a:buChar char="Ø"/>
            </a:pPr>
            <a:r>
              <a:rPr lang="en-US" altLang="zh-CN" dirty="0">
                <a:cs typeface="Arial" panose="020B0604020202020204" pitchFamily="34" charset="0"/>
              </a:rPr>
              <a:t>HLA</a:t>
            </a:r>
            <a:r>
              <a:rPr lang="zh-CN" altLang="en-US" dirty="0">
                <a:cs typeface="Arial" panose="020B0604020202020204" pitchFamily="34" charset="0"/>
              </a:rPr>
              <a:t>以</a:t>
            </a:r>
            <a:r>
              <a:rPr lang="zh-CN" altLang="en-US" dirty="0">
                <a:solidFill>
                  <a:srgbClr val="FF0000"/>
                </a:solidFill>
                <a:cs typeface="Arial" panose="020B0604020202020204" pitchFamily="34" charset="0"/>
              </a:rPr>
              <a:t>单倍型</a:t>
            </a:r>
            <a:r>
              <a:rPr lang="zh-CN" altLang="en-US" dirty="0">
                <a:cs typeface="Arial" panose="020B0604020202020204" pitchFamily="34" charset="0"/>
              </a:rPr>
              <a:t>的方式向下遗传</a:t>
            </a:r>
            <a:endParaRPr lang="en-US" altLang="zh-CN" dirty="0">
              <a:cs typeface="Arial" panose="020B0604020202020204" pitchFamily="34" charset="0"/>
            </a:endParaRPr>
          </a:p>
          <a:p>
            <a:pPr>
              <a:buFont typeface="Wingdings" panose="05000000000000000000" pitchFamily="2" charset="2"/>
              <a:buChar char="Ø"/>
            </a:pPr>
            <a:r>
              <a:rPr lang="en-US" altLang="zh-CN" dirty="0">
                <a:cs typeface="Arial" panose="020B0604020202020204" pitchFamily="34" charset="0"/>
              </a:rPr>
              <a:t>HLA</a:t>
            </a:r>
            <a:r>
              <a:rPr lang="zh-CN" altLang="en-US" dirty="0">
                <a:cs typeface="Arial" panose="020B0604020202020204" pitchFamily="34" charset="0"/>
              </a:rPr>
              <a:t>等位基因在单体型中呈非随机分布</a:t>
            </a:r>
            <a:endParaRPr lang="en-US" altLang="zh-CN" dirty="0">
              <a:cs typeface="Arial" panose="020B0604020202020204" pitchFamily="34" charset="0"/>
            </a:endParaRPr>
          </a:p>
          <a:p>
            <a:pPr>
              <a:buFont typeface="Wingdings" panose="05000000000000000000" pitchFamily="2" charset="2"/>
              <a:buChar char="Ø"/>
            </a:pPr>
            <a:endParaRPr lang="zh-CN" altLang="en-US" sz="2000" dirty="0"/>
          </a:p>
          <a:p>
            <a:pPr>
              <a:buFont typeface="Wingdings" panose="05000000000000000000" pitchFamily="2" charset="2"/>
              <a:buChar char="Ø"/>
            </a:pPr>
            <a:endParaRPr lang="zh-CN" altLang="en-US" sz="2000" dirty="0"/>
          </a:p>
          <a:p>
            <a:pPr>
              <a:buFont typeface="Wingdings" panose="05000000000000000000" pitchFamily="2" charset="2"/>
              <a:buChar char="Ø"/>
            </a:pPr>
            <a:endParaRPr lang="zh-CN" altLang="en-US" sz="2000" dirty="0">
              <a:latin typeface="Arial" panose="020B0604020202020204" pitchFamily="34" charset="0"/>
              <a:ea typeface="Arial Unicode MS" panose="020B0604020202020204" pitchFamily="34" charset="-122"/>
              <a:cs typeface="Arial" panose="020B0604020202020204" pitchFamily="34" charset="0"/>
            </a:endParaRPr>
          </a:p>
        </p:txBody>
      </p:sp>
      <p:grpSp>
        <p:nvGrpSpPr>
          <p:cNvPr id="3" name="组合 2"/>
          <p:cNvGrpSpPr/>
          <p:nvPr/>
        </p:nvGrpSpPr>
        <p:grpSpPr>
          <a:xfrm>
            <a:off x="588729" y="3717032"/>
            <a:ext cx="7848600" cy="2819400"/>
            <a:chOff x="588729" y="3832018"/>
            <a:chExt cx="7848600" cy="2819400"/>
          </a:xfrm>
        </p:grpSpPr>
        <p:pic>
          <p:nvPicPr>
            <p:cNvPr id="1027" name="Picture 3" descr="C:\Users\adminstrator\AppData\Local\YNote\data\xiongdengkun@163.com\ed987059ca6e4062881145665727c6c9\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29" y="3832018"/>
              <a:ext cx="78486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029" y="4203493"/>
              <a:ext cx="364807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矩形 3"/>
          <p:cNvSpPr/>
          <p:nvPr/>
        </p:nvSpPr>
        <p:spPr>
          <a:xfrm>
            <a:off x="1619672" y="6488668"/>
            <a:ext cx="877163" cy="369332"/>
          </a:xfrm>
          <a:prstGeom prst="rect">
            <a:avLst/>
          </a:prstGeom>
        </p:spPr>
        <p:txBody>
          <a:bodyPr wrap="none">
            <a:spAutoFit/>
          </a:bodyPr>
          <a:lstStyle/>
          <a:p>
            <a:r>
              <a:rPr lang="zh-CN" altLang="en-US" b="1" dirty="0"/>
              <a:t>多态性</a:t>
            </a:r>
            <a:endParaRPr lang="en-US" altLang="zh-CN" b="1" dirty="0"/>
          </a:p>
        </p:txBody>
      </p:sp>
      <p:sp>
        <p:nvSpPr>
          <p:cNvPr id="5" name="矩形 4"/>
          <p:cNvSpPr/>
          <p:nvPr/>
        </p:nvSpPr>
        <p:spPr>
          <a:xfrm>
            <a:off x="6349890" y="6473763"/>
            <a:ext cx="877163" cy="369332"/>
          </a:xfrm>
          <a:prstGeom prst="rect">
            <a:avLst/>
          </a:prstGeom>
        </p:spPr>
        <p:txBody>
          <a:bodyPr wrap="none">
            <a:spAutoFit/>
          </a:bodyPr>
          <a:lstStyle/>
          <a:p>
            <a:r>
              <a:rPr lang="zh-CN" altLang="en-US" b="1" dirty="0"/>
              <a:t>共显性</a:t>
            </a:r>
          </a:p>
        </p:txBody>
      </p:sp>
    </p:spTree>
    <p:extLst>
      <p:ext uri="{BB962C8B-B14F-4D97-AF65-F5344CB8AC3E}">
        <p14:creationId xmlns:p14="http://schemas.microsoft.com/office/powerpoint/2010/main" val="423976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HLA</a:t>
            </a:r>
            <a:r>
              <a:rPr lang="zh-CN" altLang="en-US" dirty="0"/>
              <a:t>的命名</a:t>
            </a:r>
          </a:p>
        </p:txBody>
      </p:sp>
      <p:sp>
        <p:nvSpPr>
          <p:cNvPr id="6" name="内容占位符 5"/>
          <p:cNvSpPr>
            <a:spLocks noGrp="1"/>
          </p:cNvSpPr>
          <p:nvPr>
            <p:ph sz="quarter" idx="11"/>
          </p:nvPr>
        </p:nvSpPr>
        <p:spPr>
          <a:xfrm>
            <a:off x="1547664" y="3284984"/>
            <a:ext cx="6308774" cy="923910"/>
          </a:xfrm>
        </p:spPr>
        <p:txBody>
          <a:bodyPr>
            <a:normAutofit/>
          </a:bodyPr>
          <a:lstStyle/>
          <a:p>
            <a:pPr marL="0" indent="0">
              <a:buNone/>
            </a:pPr>
            <a:r>
              <a:rPr lang="en-US" altLang="zh-CN" sz="4800" dirty="0"/>
              <a:t>HLA-A*02</a:t>
            </a:r>
            <a:r>
              <a:rPr lang="zh-CN" altLang="en-US" sz="4800" dirty="0"/>
              <a:t>：</a:t>
            </a:r>
            <a:r>
              <a:rPr lang="en-US" altLang="zh-CN" sz="4800" dirty="0"/>
              <a:t>01</a:t>
            </a:r>
            <a:r>
              <a:rPr lang="zh-CN" altLang="en-US" sz="4800" dirty="0"/>
              <a:t>：</a:t>
            </a:r>
            <a:r>
              <a:rPr lang="en-US" altLang="zh-CN" sz="4800" dirty="0"/>
              <a:t>01</a:t>
            </a:r>
            <a:r>
              <a:rPr lang="zh-CN" altLang="en-US" sz="4800" dirty="0"/>
              <a:t>：</a:t>
            </a:r>
            <a:r>
              <a:rPr lang="en-US" altLang="zh-CN" sz="4800" dirty="0"/>
              <a:t>05</a:t>
            </a:r>
            <a:endParaRPr lang="zh-CN" altLang="en-US" sz="4800" dirty="0"/>
          </a:p>
        </p:txBody>
      </p:sp>
      <p:sp>
        <p:nvSpPr>
          <p:cNvPr id="10" name="矩形 9"/>
          <p:cNvSpPr/>
          <p:nvPr/>
        </p:nvSpPr>
        <p:spPr>
          <a:xfrm>
            <a:off x="1619672" y="3356992"/>
            <a:ext cx="1512168" cy="72008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491880" y="3361460"/>
            <a:ext cx="549838" cy="7200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686036" y="3361460"/>
            <a:ext cx="576064" cy="72008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68144" y="3356992"/>
            <a:ext cx="576064" cy="7200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092280" y="3356992"/>
            <a:ext cx="648072" cy="7200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821758" y="4828510"/>
            <a:ext cx="1107996" cy="369332"/>
          </a:xfrm>
          <a:prstGeom prst="rect">
            <a:avLst/>
          </a:prstGeom>
        </p:spPr>
        <p:txBody>
          <a:bodyPr wrap="none">
            <a:spAutoFit/>
          </a:bodyPr>
          <a:lstStyle/>
          <a:p>
            <a:r>
              <a:rPr lang="zh-CN" altLang="en-US" dirty="0"/>
              <a:t>基因座位</a:t>
            </a:r>
            <a:endParaRPr lang="en-US" altLang="zh-CN" dirty="0"/>
          </a:p>
        </p:txBody>
      </p:sp>
      <p:sp>
        <p:nvSpPr>
          <p:cNvPr id="12" name="矩形 11"/>
          <p:cNvSpPr/>
          <p:nvPr/>
        </p:nvSpPr>
        <p:spPr>
          <a:xfrm>
            <a:off x="3328217" y="2348880"/>
            <a:ext cx="877163" cy="369332"/>
          </a:xfrm>
          <a:prstGeom prst="rect">
            <a:avLst/>
          </a:prstGeom>
        </p:spPr>
        <p:txBody>
          <a:bodyPr wrap="none">
            <a:spAutoFit/>
          </a:bodyPr>
          <a:lstStyle/>
          <a:p>
            <a:r>
              <a:rPr lang="zh-CN" altLang="en-US" dirty="0"/>
              <a:t>血清学</a:t>
            </a:r>
            <a:endParaRPr lang="en-US" altLang="zh-CN" dirty="0"/>
          </a:p>
        </p:txBody>
      </p:sp>
      <p:sp>
        <p:nvSpPr>
          <p:cNvPr id="17" name="矩形 16"/>
          <p:cNvSpPr/>
          <p:nvPr/>
        </p:nvSpPr>
        <p:spPr>
          <a:xfrm>
            <a:off x="3958405" y="4828510"/>
            <a:ext cx="2031325" cy="369332"/>
          </a:xfrm>
          <a:prstGeom prst="rect">
            <a:avLst/>
          </a:prstGeom>
        </p:spPr>
        <p:txBody>
          <a:bodyPr wrap="none">
            <a:spAutoFit/>
          </a:bodyPr>
          <a:lstStyle/>
          <a:p>
            <a:r>
              <a:rPr lang="zh-CN" altLang="en-US" dirty="0"/>
              <a:t>外显子非同义突变</a:t>
            </a:r>
            <a:endParaRPr lang="en-US" altLang="zh-CN" dirty="0"/>
          </a:p>
        </p:txBody>
      </p:sp>
      <p:sp>
        <p:nvSpPr>
          <p:cNvPr id="18" name="矩形 17"/>
          <p:cNvSpPr/>
          <p:nvPr/>
        </p:nvSpPr>
        <p:spPr>
          <a:xfrm>
            <a:off x="5255929" y="2348880"/>
            <a:ext cx="1800493" cy="369332"/>
          </a:xfrm>
          <a:prstGeom prst="rect">
            <a:avLst/>
          </a:prstGeom>
        </p:spPr>
        <p:txBody>
          <a:bodyPr wrap="none">
            <a:spAutoFit/>
          </a:bodyPr>
          <a:lstStyle/>
          <a:p>
            <a:r>
              <a:rPr lang="zh-CN" altLang="en-US" dirty="0"/>
              <a:t>外显子同义突变</a:t>
            </a:r>
            <a:endParaRPr lang="en-US" altLang="zh-CN" dirty="0"/>
          </a:p>
        </p:txBody>
      </p:sp>
      <p:sp>
        <p:nvSpPr>
          <p:cNvPr id="19" name="矩形 18"/>
          <p:cNvSpPr/>
          <p:nvPr/>
        </p:nvSpPr>
        <p:spPr>
          <a:xfrm>
            <a:off x="6631486" y="4828510"/>
            <a:ext cx="1569660" cy="369332"/>
          </a:xfrm>
          <a:prstGeom prst="rect">
            <a:avLst/>
          </a:prstGeom>
        </p:spPr>
        <p:txBody>
          <a:bodyPr wrap="none">
            <a:spAutoFit/>
          </a:bodyPr>
          <a:lstStyle/>
          <a:p>
            <a:r>
              <a:rPr lang="zh-CN" altLang="en-US" dirty="0"/>
              <a:t>非编码区变异</a:t>
            </a:r>
          </a:p>
        </p:txBody>
      </p:sp>
      <p:cxnSp>
        <p:nvCxnSpPr>
          <p:cNvPr id="21" name="直接箭头连接符 20"/>
          <p:cNvCxnSpPr>
            <a:stCxn id="10" idx="2"/>
            <a:endCxn id="11" idx="0"/>
          </p:cNvCxnSpPr>
          <p:nvPr/>
        </p:nvCxnSpPr>
        <p:spPr>
          <a:xfrm>
            <a:off x="2375756" y="4077072"/>
            <a:ext cx="0" cy="75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0"/>
            <a:endCxn id="12" idx="2"/>
          </p:cNvCxnSpPr>
          <p:nvPr/>
        </p:nvCxnSpPr>
        <p:spPr>
          <a:xfrm flipV="1">
            <a:off x="3766799" y="2718212"/>
            <a:ext cx="0" cy="643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7" idx="0"/>
          </p:cNvCxnSpPr>
          <p:nvPr/>
        </p:nvCxnSpPr>
        <p:spPr>
          <a:xfrm flipH="1">
            <a:off x="4974068" y="4081540"/>
            <a:ext cx="1" cy="74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8" idx="2"/>
          </p:cNvCxnSpPr>
          <p:nvPr/>
        </p:nvCxnSpPr>
        <p:spPr>
          <a:xfrm flipV="1">
            <a:off x="6156176" y="2718212"/>
            <a:ext cx="0"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9" idx="0"/>
          </p:cNvCxnSpPr>
          <p:nvPr/>
        </p:nvCxnSpPr>
        <p:spPr>
          <a:xfrm>
            <a:off x="7416316" y="4081540"/>
            <a:ext cx="0" cy="74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63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HLA-I</a:t>
            </a:r>
            <a:r>
              <a:rPr lang="zh-CN" altLang="en-US" dirty="0"/>
              <a:t>基因结构</a:t>
            </a:r>
          </a:p>
        </p:txBody>
      </p:sp>
      <p:sp>
        <p:nvSpPr>
          <p:cNvPr id="8" name="内容占位符 7"/>
          <p:cNvSpPr>
            <a:spLocks noGrp="1"/>
          </p:cNvSpPr>
          <p:nvPr>
            <p:ph sz="quarter" idx="11"/>
          </p:nvPr>
        </p:nvSpPr>
        <p:spPr>
          <a:xfrm>
            <a:off x="755576" y="2004020"/>
            <a:ext cx="5544616" cy="4233292"/>
          </a:xfrm>
        </p:spPr>
        <p:txBody>
          <a:bodyPr>
            <a:noAutofit/>
          </a:bodyPr>
          <a:lstStyle/>
          <a:p>
            <a:pPr>
              <a:buFont typeface="Wingdings" pitchFamily="2" charset="2"/>
              <a:buChar char="Ø"/>
            </a:pPr>
            <a:r>
              <a:rPr lang="en-US" altLang="zh-CN" dirty="0">
                <a:cs typeface="Arial" panose="020B0604020202020204" pitchFamily="34" charset="0"/>
              </a:rPr>
              <a:t>HLA I</a:t>
            </a:r>
            <a:r>
              <a:rPr lang="zh-CN" altLang="en-US" dirty="0">
                <a:cs typeface="Arial" panose="020B0604020202020204" pitchFamily="34" charset="0"/>
              </a:rPr>
              <a:t>类分子是由</a:t>
            </a:r>
            <a:r>
              <a:rPr lang="en-US" altLang="zh-CN" dirty="0">
                <a:cs typeface="Arial" panose="020B0604020202020204" pitchFamily="34" charset="0"/>
              </a:rPr>
              <a:t>α</a:t>
            </a:r>
            <a:r>
              <a:rPr lang="zh-CN" altLang="en-US" dirty="0">
                <a:cs typeface="Arial" panose="020B0604020202020204" pitchFamily="34" charset="0"/>
              </a:rPr>
              <a:t>链和</a:t>
            </a:r>
            <a:r>
              <a:rPr lang="en-US" altLang="zh-CN" dirty="0">
                <a:cs typeface="Arial" panose="020B0604020202020204" pitchFamily="34" charset="0"/>
              </a:rPr>
              <a:t>β2</a:t>
            </a:r>
            <a:r>
              <a:rPr lang="zh-CN" altLang="en-US" dirty="0">
                <a:cs typeface="Arial" panose="020B0604020202020204" pitchFamily="34" charset="0"/>
              </a:rPr>
              <a:t>微球蛋白组成的异质二聚体：</a:t>
            </a:r>
            <a:endParaRPr lang="en-US" altLang="zh-CN" dirty="0">
              <a:cs typeface="Arial" panose="020B0604020202020204" pitchFamily="34" charset="0"/>
            </a:endParaRPr>
          </a:p>
          <a:p>
            <a:pPr lvl="1">
              <a:buFont typeface="Arial" panose="020B0604020202020204" pitchFamily="34" charset="0"/>
              <a:buChar char="•"/>
            </a:pPr>
            <a:r>
              <a:rPr lang="en-US" altLang="zh-CN" sz="2000" dirty="0">
                <a:solidFill>
                  <a:schemeClr val="tx1"/>
                </a:solidFill>
              </a:rPr>
              <a:t>α</a:t>
            </a:r>
            <a:r>
              <a:rPr lang="zh-CN" altLang="en-US" sz="2000" dirty="0">
                <a:solidFill>
                  <a:schemeClr val="tx1"/>
                </a:solidFill>
              </a:rPr>
              <a:t>链由</a:t>
            </a:r>
            <a:r>
              <a:rPr lang="en-US" altLang="zh-CN" sz="2000" dirty="0">
                <a:solidFill>
                  <a:schemeClr val="tx1"/>
                </a:solidFill>
              </a:rPr>
              <a:t>HLA-A,B,C</a:t>
            </a:r>
            <a:r>
              <a:rPr lang="zh-CN" altLang="en-US" sz="2000" dirty="0">
                <a:solidFill>
                  <a:schemeClr val="tx1"/>
                </a:solidFill>
              </a:rPr>
              <a:t>等位基因编码；各等位基因包含有</a:t>
            </a:r>
            <a:r>
              <a:rPr lang="en-US" altLang="zh-CN" sz="2000" dirty="0">
                <a:solidFill>
                  <a:schemeClr val="tx1"/>
                </a:solidFill>
              </a:rPr>
              <a:t>8</a:t>
            </a:r>
            <a:r>
              <a:rPr lang="zh-CN" altLang="en-US" sz="2000" dirty="0">
                <a:solidFill>
                  <a:schemeClr val="tx1"/>
                </a:solidFill>
              </a:rPr>
              <a:t>个外显子，其中</a:t>
            </a:r>
            <a:r>
              <a:rPr lang="en-US" altLang="zh-CN" sz="2000" dirty="0">
                <a:solidFill>
                  <a:srgbClr val="FF0000"/>
                </a:solidFill>
              </a:rPr>
              <a:t>2,3</a:t>
            </a:r>
            <a:r>
              <a:rPr lang="zh-CN" altLang="en-US" sz="2000" dirty="0">
                <a:solidFill>
                  <a:srgbClr val="FF0000"/>
                </a:solidFill>
              </a:rPr>
              <a:t>号外显子与抗原多肽的结合有关</a:t>
            </a:r>
            <a:r>
              <a:rPr lang="zh-CN" altLang="en-US" sz="2000" dirty="0">
                <a:solidFill>
                  <a:schemeClr val="tx1"/>
                </a:solidFill>
              </a:rPr>
              <a:t>；</a:t>
            </a:r>
            <a:endParaRPr lang="en-US" altLang="zh-CN" sz="2000" dirty="0">
              <a:solidFill>
                <a:schemeClr val="tx1"/>
              </a:solidFill>
            </a:endParaRPr>
          </a:p>
          <a:p>
            <a:pPr lvl="1">
              <a:buFont typeface="Arial" panose="020B0604020202020204" pitchFamily="34" charset="0"/>
              <a:buChar char="•"/>
            </a:pPr>
            <a:r>
              <a:rPr lang="en-US" altLang="zh-CN" sz="2000" dirty="0">
                <a:solidFill>
                  <a:schemeClr val="tx1"/>
                </a:solidFill>
              </a:rPr>
              <a:t>β2</a:t>
            </a:r>
            <a:r>
              <a:rPr lang="zh-CN" altLang="en-US" sz="2000" dirty="0">
                <a:solidFill>
                  <a:schemeClr val="tx1"/>
                </a:solidFill>
              </a:rPr>
              <a:t>微球蛋白由位于</a:t>
            </a:r>
            <a:r>
              <a:rPr lang="en-US" altLang="zh-CN" sz="2000" dirty="0">
                <a:solidFill>
                  <a:schemeClr val="tx1"/>
                </a:solidFill>
              </a:rPr>
              <a:t>15</a:t>
            </a:r>
            <a:r>
              <a:rPr lang="zh-CN" altLang="en-US" sz="2000" dirty="0">
                <a:solidFill>
                  <a:schemeClr val="tx1"/>
                </a:solidFill>
              </a:rPr>
              <a:t>号染色体上的相关基因编码； </a:t>
            </a:r>
            <a:r>
              <a:rPr lang="en-US" altLang="zh-CN" sz="2000" dirty="0">
                <a:solidFill>
                  <a:schemeClr val="tx1"/>
                </a:solidFill>
              </a:rPr>
              <a:t>β2</a:t>
            </a:r>
            <a:r>
              <a:rPr lang="zh-CN" altLang="en-US" sz="2000" dirty="0">
                <a:solidFill>
                  <a:schemeClr val="tx1"/>
                </a:solidFill>
              </a:rPr>
              <a:t>微球蛋白不直接参与</a:t>
            </a:r>
            <a:r>
              <a:rPr lang="en-US" altLang="zh-CN" sz="2000" dirty="0">
                <a:solidFill>
                  <a:schemeClr val="tx1"/>
                </a:solidFill>
              </a:rPr>
              <a:t>I</a:t>
            </a:r>
            <a:r>
              <a:rPr lang="zh-CN" altLang="en-US" sz="2000" dirty="0">
                <a:solidFill>
                  <a:schemeClr val="tx1"/>
                </a:solidFill>
              </a:rPr>
              <a:t>类分子的抗原递呈，但能促进内质网中新合成的</a:t>
            </a:r>
            <a:r>
              <a:rPr lang="en-US" altLang="zh-CN" sz="2000" dirty="0">
                <a:solidFill>
                  <a:schemeClr val="tx1"/>
                </a:solidFill>
              </a:rPr>
              <a:t>HLA I</a:t>
            </a:r>
            <a:r>
              <a:rPr lang="zh-CN" altLang="en-US" sz="2000" dirty="0">
                <a:solidFill>
                  <a:schemeClr val="tx1"/>
                </a:solidFill>
              </a:rPr>
              <a:t>类分子向细胞表面运输，并对分子的结构稳定和在细胞表面的表达具有辅助作用。</a:t>
            </a:r>
            <a:endParaRPr lang="en-US" altLang="zh-CN" sz="2000" dirty="0">
              <a:solidFill>
                <a:schemeClr val="tx1"/>
              </a:solidFill>
            </a:endParaRPr>
          </a:p>
          <a:p>
            <a:endParaRPr lang="en-US" altLang="zh-CN" sz="1600" dirty="0">
              <a:latin typeface="华文宋体" panose="02010600040101010101" pitchFamily="2" charset="-122"/>
              <a:ea typeface="华文宋体" panose="02010600040101010101" pitchFamily="2" charset="-122"/>
              <a:cs typeface="Arial" panose="020B0604020202020204" pitchFamily="34" charset="0"/>
            </a:endParaRPr>
          </a:p>
        </p:txBody>
      </p:sp>
      <p:pic>
        <p:nvPicPr>
          <p:cNvPr id="2049" name="Picture 1" descr="C:\Users\adminstrator\AppData\Local\YNote\data\xiongdengkun@163.com\4f394dede50c4efda0940955a102b70d\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628800"/>
            <a:ext cx="2124075" cy="43053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83567" y="6053226"/>
            <a:ext cx="7056785" cy="400110"/>
          </a:xfrm>
          <a:prstGeom prst="rect">
            <a:avLst/>
          </a:prstGeom>
        </p:spPr>
        <p:txBody>
          <a:bodyPr wrap="square">
            <a:spAutoFit/>
          </a:bodyPr>
          <a:lstStyle/>
          <a:p>
            <a:pPr marL="285750" indent="-285750">
              <a:buFont typeface="Wingdings" panose="05000000000000000000" pitchFamily="2" charset="2"/>
              <a:buChar char="Ø"/>
              <a:defRPr/>
            </a:pPr>
            <a:r>
              <a:rPr lang="en-US" altLang="zh-CN" sz="2000" dirty="0"/>
              <a:t>HLA I</a:t>
            </a:r>
            <a:r>
              <a:rPr lang="zh-CN" altLang="en-US" sz="2000" dirty="0"/>
              <a:t>类分子能结合的氨基酸残基数相对固定，一般为</a:t>
            </a:r>
            <a:r>
              <a:rPr lang="en-US" altLang="zh-CN" sz="2000" dirty="0"/>
              <a:t>9</a:t>
            </a:r>
            <a:r>
              <a:rPr lang="zh-CN" altLang="en-US" sz="2000" dirty="0"/>
              <a:t>肽。</a:t>
            </a:r>
          </a:p>
        </p:txBody>
      </p:sp>
    </p:spTree>
    <p:extLst>
      <p:ext uri="{BB962C8B-B14F-4D97-AF65-F5344CB8AC3E}">
        <p14:creationId xmlns:p14="http://schemas.microsoft.com/office/powerpoint/2010/main" val="217357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HLA-I</a:t>
            </a:r>
            <a:r>
              <a:rPr lang="zh-CN" altLang="zh-CN" dirty="0"/>
              <a:t>分型</a:t>
            </a:r>
            <a:endParaRPr lang="zh-CN" altLang="en-US" dirty="0"/>
          </a:p>
        </p:txBody>
      </p:sp>
      <p:sp>
        <p:nvSpPr>
          <p:cNvPr id="8" name="内容占位符 7"/>
          <p:cNvSpPr>
            <a:spLocks noGrp="1"/>
          </p:cNvSpPr>
          <p:nvPr>
            <p:ph sz="quarter" idx="11"/>
          </p:nvPr>
        </p:nvSpPr>
        <p:spPr>
          <a:xfrm>
            <a:off x="755576" y="1556792"/>
            <a:ext cx="7632848" cy="5112568"/>
          </a:xfrm>
        </p:spPr>
        <p:txBody>
          <a:bodyPr>
            <a:noAutofit/>
          </a:bodyPr>
          <a:lstStyle/>
          <a:p>
            <a:pPr>
              <a:spcBef>
                <a:spcPts val="600"/>
              </a:spcBef>
            </a:pPr>
            <a:r>
              <a:rPr lang="en-US" altLang="zh-CN" b="1" dirty="0"/>
              <a:t>HLA</a:t>
            </a:r>
            <a:r>
              <a:rPr lang="zh-CN" altLang="en-US" b="1" dirty="0"/>
              <a:t>分型技术：</a:t>
            </a:r>
            <a:endParaRPr lang="en-US" altLang="zh-CN" b="1" dirty="0"/>
          </a:p>
          <a:p>
            <a:pPr>
              <a:spcBef>
                <a:spcPts val="600"/>
              </a:spcBef>
              <a:buFont typeface="Arial" panose="020B0604020202020204" pitchFamily="34" charset="0"/>
              <a:buChar char="•"/>
            </a:pPr>
            <a:r>
              <a:rPr lang="zh-CN" altLang="en-US" dirty="0">
                <a:solidFill>
                  <a:schemeClr val="tx1"/>
                </a:solidFill>
                <a:latin typeface="+mn-lt"/>
                <a:ea typeface="+mn-ea"/>
              </a:rPr>
              <a:t>血清学分型</a:t>
            </a:r>
            <a:r>
              <a:rPr lang="en-US" altLang="zh-CN" dirty="0">
                <a:solidFill>
                  <a:schemeClr val="tx1"/>
                </a:solidFill>
                <a:latin typeface="+mn-lt"/>
                <a:ea typeface="+mn-ea"/>
              </a:rPr>
              <a:t>,PCR-SSP,PCR-SBT,</a:t>
            </a:r>
            <a:r>
              <a:rPr lang="zh-CN" altLang="en-US" dirty="0">
                <a:solidFill>
                  <a:srgbClr val="FF0000"/>
                </a:solidFill>
                <a:latin typeface="+mn-lt"/>
                <a:ea typeface="+mn-ea"/>
              </a:rPr>
              <a:t>直接测序</a:t>
            </a:r>
            <a:endParaRPr lang="en-US" altLang="zh-CN" dirty="0">
              <a:solidFill>
                <a:srgbClr val="FF0000"/>
              </a:solidFill>
              <a:latin typeface="+mn-lt"/>
              <a:ea typeface="+mn-ea"/>
            </a:endParaRPr>
          </a:p>
          <a:p>
            <a:pPr>
              <a:spcBef>
                <a:spcPts val="600"/>
              </a:spcBef>
            </a:pPr>
            <a:endParaRPr lang="en-US" altLang="zh-CN" b="1" dirty="0"/>
          </a:p>
          <a:p>
            <a:pPr>
              <a:spcBef>
                <a:spcPts val="600"/>
              </a:spcBef>
            </a:pPr>
            <a:r>
              <a:rPr lang="zh-CN" altLang="en-US" b="1" dirty="0"/>
              <a:t>分析软件</a:t>
            </a:r>
            <a:r>
              <a:rPr lang="en-US" altLang="zh-CN" b="1" dirty="0"/>
              <a:t>:</a:t>
            </a:r>
            <a:endParaRPr lang="en-US" altLang="zh-CN" dirty="0"/>
          </a:p>
          <a:p>
            <a:pPr lvl="1">
              <a:spcBef>
                <a:spcPts val="600"/>
              </a:spcBef>
            </a:pPr>
            <a:r>
              <a:rPr lang="en-US" altLang="zh-CN" sz="2400" dirty="0" err="1">
                <a:solidFill>
                  <a:srgbClr val="FF0000"/>
                </a:solidFill>
              </a:rPr>
              <a:t>Optitype</a:t>
            </a:r>
            <a:r>
              <a:rPr lang="en-US" altLang="zh-CN" sz="2400" dirty="0">
                <a:solidFill>
                  <a:srgbClr val="FF0000"/>
                </a:solidFill>
              </a:rPr>
              <a:t> </a:t>
            </a:r>
            <a:r>
              <a:rPr lang="en-US" altLang="zh-CN" sz="2400" dirty="0"/>
              <a:t>2014</a:t>
            </a:r>
          </a:p>
          <a:p>
            <a:pPr lvl="1">
              <a:spcBef>
                <a:spcPts val="600"/>
              </a:spcBef>
            </a:pPr>
            <a:r>
              <a:rPr lang="en-US" altLang="zh-CN" sz="2400" dirty="0" err="1"/>
              <a:t>Polysolver</a:t>
            </a:r>
            <a:r>
              <a:rPr lang="en-US" altLang="zh-CN" sz="2400" dirty="0"/>
              <a:t> 2015</a:t>
            </a:r>
          </a:p>
          <a:p>
            <a:pPr lvl="1">
              <a:spcBef>
                <a:spcPts val="600"/>
              </a:spcBef>
            </a:pPr>
            <a:endParaRPr lang="en-US" altLang="zh-CN" sz="2000" dirty="0"/>
          </a:p>
          <a:p>
            <a:pPr>
              <a:spcBef>
                <a:spcPts val="1200"/>
              </a:spcBef>
            </a:pPr>
            <a:r>
              <a:rPr lang="zh-CN" altLang="en-US" sz="2000" dirty="0">
                <a:solidFill>
                  <a:schemeClr val="tx1"/>
                </a:solidFill>
                <a:latin typeface="+mn-lt"/>
                <a:ea typeface="+mn-ea"/>
              </a:rPr>
              <a:t>使用</a:t>
            </a:r>
            <a:r>
              <a:rPr lang="en-US" altLang="zh-CN" sz="2000" dirty="0" err="1">
                <a:solidFill>
                  <a:schemeClr val="tx1"/>
                </a:solidFill>
                <a:latin typeface="+mn-lt"/>
                <a:ea typeface="+mn-ea"/>
              </a:rPr>
              <a:t>OptiType</a:t>
            </a:r>
            <a:r>
              <a:rPr lang="zh-CN" altLang="en-US" sz="2000" dirty="0">
                <a:solidFill>
                  <a:schemeClr val="tx1"/>
                </a:solidFill>
                <a:latin typeface="+mn-lt"/>
                <a:ea typeface="+mn-ea"/>
              </a:rPr>
              <a:t>对</a:t>
            </a:r>
            <a:r>
              <a:rPr lang="en-US" altLang="zh-CN" sz="2000" dirty="0">
                <a:solidFill>
                  <a:schemeClr val="tx1"/>
                </a:solidFill>
                <a:latin typeface="+mn-lt"/>
                <a:ea typeface="+mn-ea"/>
              </a:rPr>
              <a:t>HLA</a:t>
            </a:r>
            <a:r>
              <a:rPr lang="zh-CN" altLang="en-US" sz="2000" dirty="0">
                <a:solidFill>
                  <a:schemeClr val="tx1"/>
                </a:solidFill>
                <a:latin typeface="+mn-lt"/>
                <a:ea typeface="+mn-ea"/>
              </a:rPr>
              <a:t>进行分型时仅需对基因座</a:t>
            </a:r>
            <a:r>
              <a:rPr lang="en-US" altLang="zh-CN" sz="2000" dirty="0">
                <a:solidFill>
                  <a:schemeClr val="tx1"/>
                </a:solidFill>
                <a:latin typeface="+mn-lt"/>
                <a:ea typeface="+mn-ea"/>
              </a:rPr>
              <a:t>A,B,C</a:t>
            </a:r>
            <a:r>
              <a:rPr lang="zh-CN" altLang="en-US" sz="2000" dirty="0">
                <a:solidFill>
                  <a:schemeClr val="tx1"/>
                </a:solidFill>
                <a:latin typeface="+mn-lt"/>
                <a:ea typeface="+mn-ea"/>
              </a:rPr>
              <a:t>上</a:t>
            </a:r>
            <a:r>
              <a:rPr lang="en-US" altLang="zh-CN" sz="2000" b="1" dirty="0">
                <a:solidFill>
                  <a:schemeClr val="tx1"/>
                </a:solidFill>
                <a:latin typeface="+mn-lt"/>
                <a:ea typeface="+mn-ea"/>
              </a:rPr>
              <a:t>2</a:t>
            </a:r>
            <a:r>
              <a:rPr lang="zh-CN" altLang="en-US" sz="2000" b="1" dirty="0">
                <a:solidFill>
                  <a:schemeClr val="tx1"/>
                </a:solidFill>
                <a:latin typeface="+mn-lt"/>
                <a:ea typeface="+mn-ea"/>
              </a:rPr>
              <a:t>号、</a:t>
            </a:r>
            <a:r>
              <a:rPr lang="en-US" altLang="zh-CN" sz="2000" b="1" dirty="0">
                <a:solidFill>
                  <a:schemeClr val="tx1"/>
                </a:solidFill>
                <a:latin typeface="+mn-lt"/>
                <a:ea typeface="+mn-ea"/>
              </a:rPr>
              <a:t>3</a:t>
            </a:r>
            <a:r>
              <a:rPr lang="zh-CN" altLang="en-US" sz="2000" b="1" dirty="0">
                <a:solidFill>
                  <a:schemeClr val="tx1"/>
                </a:solidFill>
                <a:latin typeface="+mn-lt"/>
                <a:ea typeface="+mn-ea"/>
              </a:rPr>
              <a:t>号外显子及其两侧内含子序列</a:t>
            </a:r>
            <a:r>
              <a:rPr lang="zh-CN" altLang="en-US" sz="2000" dirty="0">
                <a:solidFill>
                  <a:schemeClr val="tx1"/>
                </a:solidFill>
                <a:latin typeface="+mn-lt"/>
                <a:ea typeface="+mn-ea"/>
              </a:rPr>
              <a:t>（约</a:t>
            </a:r>
            <a:r>
              <a:rPr lang="en-US" altLang="zh-CN" sz="2000" dirty="0">
                <a:solidFill>
                  <a:schemeClr val="tx1"/>
                </a:solidFill>
                <a:latin typeface="+mn-lt"/>
                <a:ea typeface="+mn-ea"/>
              </a:rPr>
              <a:t>4Kb</a:t>
            </a:r>
            <a:r>
              <a:rPr lang="zh-CN" altLang="en-US" sz="2000" dirty="0">
                <a:solidFill>
                  <a:schemeClr val="tx1"/>
                </a:solidFill>
                <a:latin typeface="+mn-lt"/>
                <a:ea typeface="+mn-ea"/>
              </a:rPr>
              <a:t>）进行比对即可。</a:t>
            </a:r>
            <a:r>
              <a:rPr lang="en-US" altLang="zh-CN" sz="2000" dirty="0">
                <a:solidFill>
                  <a:schemeClr val="tx1"/>
                </a:solidFill>
                <a:latin typeface="+mn-lt"/>
                <a:ea typeface="+mn-ea"/>
              </a:rPr>
              <a:t>Reference libraries for genomic and CDS are generated by extracting exons 2 and 3 from each known HLA-I allele. </a:t>
            </a:r>
          </a:p>
          <a:p>
            <a:pPr>
              <a:spcBef>
                <a:spcPts val="1200"/>
              </a:spcBef>
            </a:pPr>
            <a:r>
              <a:rPr lang="zh-CN" altLang="en-US" sz="2000" dirty="0">
                <a:solidFill>
                  <a:schemeClr val="tx1"/>
                </a:solidFill>
                <a:latin typeface="+mn-lt"/>
                <a:ea typeface="+mn-ea"/>
              </a:rPr>
              <a:t>因此，在设计捕获探针的时候，仅需针对该特定区域进行设计即可！</a:t>
            </a:r>
          </a:p>
          <a:p>
            <a:pPr>
              <a:spcBef>
                <a:spcPts val="600"/>
              </a:spcBef>
            </a:pPr>
            <a:endParaRPr lang="en-US" altLang="zh-CN" sz="2000" dirty="0">
              <a:effectLst/>
            </a:endParaRPr>
          </a:p>
        </p:txBody>
      </p:sp>
    </p:spTree>
    <p:extLst>
      <p:ext uri="{BB962C8B-B14F-4D97-AF65-F5344CB8AC3E}">
        <p14:creationId xmlns:p14="http://schemas.microsoft.com/office/powerpoint/2010/main" val="122456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Neoantigen</a:t>
            </a:r>
            <a:r>
              <a:rPr lang="zh-CN" altLang="zh-CN" b="1" dirty="0"/>
              <a:t>的识别</a:t>
            </a:r>
            <a:endParaRPr lang="zh-CN" altLang="en-US" dirty="0"/>
          </a:p>
        </p:txBody>
      </p:sp>
      <p:pic>
        <p:nvPicPr>
          <p:cNvPr id="1026" name="Picture 2" descr="C:\Users\adminstrator\AppData\Local\YNote\data\xiongdengkun@163.com\6a6086a230c94e978c2ec1c50f418541\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34716"/>
            <a:ext cx="4591050"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32040" y="3906416"/>
            <a:ext cx="3672408" cy="1200329"/>
          </a:xfrm>
          <a:prstGeom prst="rect">
            <a:avLst/>
          </a:prstGeom>
        </p:spPr>
        <p:txBody>
          <a:bodyPr wrap="square">
            <a:spAutoFit/>
          </a:bodyPr>
          <a:lstStyle/>
          <a:p>
            <a:r>
              <a:rPr lang="zh-CN" altLang="zh-CN" b="1" dirty="0"/>
              <a:t>三大步骤：</a:t>
            </a:r>
            <a:endParaRPr lang="zh-CN" altLang="zh-CN" dirty="0"/>
          </a:p>
          <a:p>
            <a:pPr marL="285750" indent="-285750">
              <a:buFont typeface="Arial" panose="020B0604020202020204" pitchFamily="34" charset="0"/>
              <a:buChar char="•"/>
            </a:pPr>
            <a:r>
              <a:rPr lang="en-US" altLang="zh-CN" dirty="0"/>
              <a:t>Somatic mutation</a:t>
            </a:r>
            <a:r>
              <a:rPr lang="zh-CN" altLang="zh-CN" dirty="0"/>
              <a:t>的识别；</a:t>
            </a:r>
          </a:p>
          <a:p>
            <a:pPr marL="285750" indent="-285750">
              <a:buFont typeface="Arial" panose="020B0604020202020204" pitchFamily="34" charset="0"/>
              <a:buChar char="•"/>
            </a:pPr>
            <a:r>
              <a:rPr lang="en-US" altLang="zh-CN" dirty="0"/>
              <a:t>HLA-1</a:t>
            </a:r>
            <a:r>
              <a:rPr lang="zh-CN" altLang="zh-CN" dirty="0"/>
              <a:t>分型；</a:t>
            </a:r>
          </a:p>
          <a:p>
            <a:pPr marL="285750" indent="-285750">
              <a:buFont typeface="Arial" panose="020B0604020202020204" pitchFamily="34" charset="0"/>
              <a:buChar char="•"/>
            </a:pPr>
            <a:r>
              <a:rPr lang="en-US" altLang="zh-CN" dirty="0" err="1"/>
              <a:t>Neoantigen</a:t>
            </a:r>
            <a:r>
              <a:rPr lang="zh-CN" altLang="zh-CN" dirty="0"/>
              <a:t>与</a:t>
            </a:r>
            <a:r>
              <a:rPr lang="en-US" altLang="zh-CN" dirty="0"/>
              <a:t>MHC-1</a:t>
            </a:r>
            <a:r>
              <a:rPr lang="zh-CN" altLang="zh-CN" dirty="0"/>
              <a:t>亲和力预测。</a:t>
            </a:r>
          </a:p>
        </p:txBody>
      </p:sp>
    </p:spTree>
    <p:extLst>
      <p:ext uri="{BB962C8B-B14F-4D97-AF65-F5344CB8AC3E}">
        <p14:creationId xmlns:p14="http://schemas.microsoft.com/office/powerpoint/2010/main" val="163995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pMHC</a:t>
            </a:r>
            <a:r>
              <a:rPr lang="en-US" altLang="zh-CN" dirty="0"/>
              <a:t>-I binding affinity</a:t>
            </a:r>
            <a:endParaRPr lang="zh-CN" altLang="en-US" dirty="0"/>
          </a:p>
        </p:txBody>
      </p:sp>
      <p:sp>
        <p:nvSpPr>
          <p:cNvPr id="9" name="矩形 8"/>
          <p:cNvSpPr/>
          <p:nvPr/>
        </p:nvSpPr>
        <p:spPr>
          <a:xfrm>
            <a:off x="1331640" y="1628800"/>
            <a:ext cx="6840760" cy="2308324"/>
          </a:xfrm>
          <a:prstGeom prst="rect">
            <a:avLst/>
          </a:prstGeom>
          <a:noFill/>
        </p:spPr>
        <p:txBody>
          <a:bodyPr wrap="square">
            <a:spAutoFit/>
          </a:bodyPr>
          <a:lstStyle/>
          <a:p>
            <a:pPr marL="285750" indent="-285750">
              <a:buFont typeface="Wingdings" panose="05000000000000000000" pitchFamily="2" charset="2"/>
              <a:buChar char="Ø"/>
            </a:pPr>
            <a:r>
              <a:rPr lang="zh-CN" altLang="en-US" b="1" dirty="0"/>
              <a:t>预测算法分类：</a:t>
            </a:r>
            <a:endParaRPr lang="en-US" altLang="zh-CN" b="1" dirty="0"/>
          </a:p>
          <a:p>
            <a:pPr marL="742950" lvl="1" indent="-285750">
              <a:buFont typeface="Arial" panose="020B0604020202020204" pitchFamily="34" charset="0"/>
              <a:buChar char="•"/>
            </a:pPr>
            <a:r>
              <a:rPr lang="zh-CN" altLang="en-US" b="1" dirty="0">
                <a:effectLst/>
              </a:rPr>
              <a:t>基于</a:t>
            </a:r>
            <a:r>
              <a:rPr lang="en-US" altLang="zh-CN" b="1" dirty="0" err="1">
                <a:effectLst/>
              </a:rPr>
              <a:t>pMHC</a:t>
            </a:r>
            <a:r>
              <a:rPr lang="zh-CN" altLang="en-US" b="1" dirty="0">
                <a:effectLst/>
              </a:rPr>
              <a:t>分子的</a:t>
            </a:r>
            <a:r>
              <a:rPr lang="en-US" altLang="zh-CN" b="1" dirty="0">
                <a:effectLst/>
              </a:rPr>
              <a:t>3D</a:t>
            </a:r>
            <a:r>
              <a:rPr lang="zh-CN" altLang="en-US" b="1" dirty="0">
                <a:effectLst/>
              </a:rPr>
              <a:t>结构（结构信息不足，预测可信度低）</a:t>
            </a:r>
            <a:endParaRPr lang="en-US" altLang="zh-CN" b="1" dirty="0">
              <a:effectLst/>
            </a:endParaRPr>
          </a:p>
          <a:p>
            <a:pPr marL="742950" lvl="1" indent="-285750">
              <a:buFont typeface="Arial" panose="020B0604020202020204" pitchFamily="34" charset="0"/>
              <a:buChar char="•"/>
            </a:pPr>
            <a:r>
              <a:rPr lang="zh-CN" altLang="en-US" b="1" dirty="0"/>
              <a:t>基于序列信息：</a:t>
            </a:r>
            <a:endParaRPr lang="en-US" altLang="zh-CN" b="1" dirty="0"/>
          </a:p>
          <a:p>
            <a:pPr marL="1200150" lvl="2" indent="-285750">
              <a:buFont typeface="Arial" panose="020B0604020202020204" pitchFamily="34" charset="0"/>
              <a:buChar char="•"/>
            </a:pPr>
            <a:r>
              <a:rPr lang="en-US" altLang="zh-CN" b="1" dirty="0">
                <a:effectLst/>
              </a:rPr>
              <a:t>Position-specific scoring matrices</a:t>
            </a:r>
          </a:p>
          <a:p>
            <a:pPr marL="1200150" lvl="2" indent="-285750">
              <a:buFont typeface="Arial" panose="020B0604020202020204" pitchFamily="34" charset="0"/>
              <a:buChar char="•"/>
            </a:pPr>
            <a:r>
              <a:rPr lang="en-US" altLang="zh-CN" b="1" dirty="0"/>
              <a:t>Nonlinear methods (machine-learning)</a:t>
            </a:r>
          </a:p>
          <a:p>
            <a:pPr marL="1657350" lvl="3" indent="-285750">
              <a:buFont typeface="Arial" panose="020B0604020202020204" pitchFamily="34" charset="0"/>
              <a:buChar char="•"/>
            </a:pPr>
            <a:r>
              <a:rPr lang="en-US" altLang="zh-CN" b="1" dirty="0">
                <a:effectLst/>
              </a:rPr>
              <a:t>Allele-specific </a:t>
            </a:r>
            <a:r>
              <a:rPr lang="en-US" altLang="zh-CN" b="1" dirty="0" err="1">
                <a:effectLst/>
              </a:rPr>
              <a:t>mathods</a:t>
            </a:r>
            <a:r>
              <a:rPr lang="en-US" altLang="zh-CN" b="1" dirty="0">
                <a:effectLst/>
              </a:rPr>
              <a:t> (</a:t>
            </a:r>
            <a:r>
              <a:rPr lang="en-US" altLang="zh-CN" b="1" dirty="0" err="1">
                <a:effectLst/>
              </a:rPr>
              <a:t>NetMHC</a:t>
            </a:r>
            <a:r>
              <a:rPr lang="en-US" altLang="zh-CN" b="1" dirty="0">
                <a:effectLst/>
              </a:rPr>
              <a:t>)</a:t>
            </a:r>
          </a:p>
          <a:p>
            <a:pPr marL="1657350" lvl="3" indent="-285750">
              <a:buFont typeface="Arial" panose="020B0604020202020204" pitchFamily="34" charset="0"/>
              <a:buChar char="•"/>
            </a:pPr>
            <a:r>
              <a:rPr lang="en-US" altLang="zh-CN" b="1" dirty="0">
                <a:effectLst/>
              </a:rPr>
              <a:t>Pan-specific </a:t>
            </a:r>
            <a:r>
              <a:rPr lang="en-US" altLang="zh-CN" b="1" dirty="0" err="1">
                <a:effectLst/>
              </a:rPr>
              <a:t>mathods</a:t>
            </a:r>
            <a:r>
              <a:rPr lang="en-US" altLang="zh-CN" b="1" dirty="0">
                <a:effectLst/>
              </a:rPr>
              <a:t> (</a:t>
            </a:r>
            <a:r>
              <a:rPr lang="en-US" altLang="zh-CN" b="1" dirty="0" err="1">
                <a:solidFill>
                  <a:srgbClr val="FF0000"/>
                </a:solidFill>
                <a:effectLst/>
              </a:rPr>
              <a:t>NetMHCpan</a:t>
            </a:r>
            <a:r>
              <a:rPr lang="en-US" altLang="zh-CN" b="1" dirty="0">
                <a:effectLst/>
              </a:rPr>
              <a:t>)</a:t>
            </a:r>
          </a:p>
          <a:p>
            <a:pPr marL="285750" indent="-285750">
              <a:buFont typeface="Wingdings" panose="05000000000000000000" pitchFamily="2" charset="2"/>
              <a:buChar char="Ø"/>
            </a:pPr>
            <a:endParaRPr lang="en-US" altLang="zh-CN" dirty="0">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17" y="4077072"/>
            <a:ext cx="7085013"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712601"/>
      </p:ext>
    </p:extLst>
  </p:cSld>
  <p:clrMapOvr>
    <a:masterClrMapping/>
  </p:clrMapOvr>
</p:sld>
</file>

<file path=ppt/theme/theme1.xml><?xml version="1.0" encoding="utf-8"?>
<a:theme xmlns:a="http://schemas.openxmlformats.org/drawingml/2006/main" name="标准屏会议PPT模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方正兰亭黑_GBK"/>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标准屏会议PPT模板1</Template>
  <TotalTime>3158</TotalTime>
  <Words>1258</Words>
  <Application>Microsoft Macintosh PowerPoint</Application>
  <PresentationFormat>全屏显示(4:3)</PresentationFormat>
  <Paragraphs>126</Paragraphs>
  <Slides>18</Slides>
  <Notes>14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18</vt:i4>
      </vt:variant>
    </vt:vector>
  </HeadingPairs>
  <TitlesOfParts>
    <vt:vector size="31" baseType="lpstr">
      <vt:lpstr>方正兰亭黑_GBK</vt:lpstr>
      <vt:lpstr>方正兰亭黑简体</vt:lpstr>
      <vt:lpstr>黑体</vt:lpstr>
      <vt:lpstr>华文宋体</vt:lpstr>
      <vt:lpstr>宋体</vt:lpstr>
      <vt:lpstr>Arial Unicode MS</vt:lpstr>
      <vt:lpstr>Arial</vt:lpstr>
      <vt:lpstr>Calibri</vt:lpstr>
      <vt:lpstr>Times New Roman</vt:lpstr>
      <vt:lpstr>Wingdings</vt:lpstr>
      <vt:lpstr>标准屏会议PPT模板1</vt:lpstr>
      <vt:lpstr>自定义设计方案</vt:lpstr>
      <vt:lpstr>1_自定义设计方案</vt:lpstr>
      <vt:lpstr>PowerPoint 演示文稿</vt:lpstr>
      <vt:lpstr>Neoantigen的产生过程</vt:lpstr>
      <vt:lpstr>HLA抗原的分类</vt:lpstr>
      <vt:lpstr>HLA的特点</vt:lpstr>
      <vt:lpstr>HLA的命名</vt:lpstr>
      <vt:lpstr>HLA-I基因结构</vt:lpstr>
      <vt:lpstr>HLA-I分型</vt:lpstr>
      <vt:lpstr>Neoantigen的识别</vt:lpstr>
      <vt:lpstr>pMHC-I binding affinity</vt:lpstr>
      <vt:lpstr>pMHC-I binding stability</vt:lpstr>
      <vt:lpstr>新抗原质量会影响免疫治疗疗效</vt:lpstr>
      <vt:lpstr>新抗原分析流程</vt:lpstr>
      <vt:lpstr>结果解读</vt:lpstr>
      <vt:lpstr>肿瘤疫苗</vt:lpstr>
      <vt:lpstr>移码突变会提高neoantigen的发生率</vt:lpstr>
      <vt:lpstr>neoantigen在肿瘤进化过程中被选择性丢失</vt:lpstr>
      <vt:lpstr>Neoantigen与免疫抑制剂</vt:lpstr>
      <vt:lpstr>PowerPoint 演示文稿</vt:lpstr>
    </vt:vector>
  </TitlesOfParts>
  <Company>Microsoft</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ZhangYan</dc:creator>
  <cp:lastModifiedBy>Microsoft Office 用户</cp:lastModifiedBy>
  <cp:revision>256</cp:revision>
  <dcterms:created xsi:type="dcterms:W3CDTF">2016-08-15T08:47:08Z</dcterms:created>
  <dcterms:modified xsi:type="dcterms:W3CDTF">2018-04-19T03:51:47Z</dcterms:modified>
</cp:coreProperties>
</file>