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853" autoAdjust="0"/>
  </p:normalViewPr>
  <p:slideViewPr>
    <p:cSldViewPr snapToGrid="0">
      <p:cViewPr varScale="1">
        <p:scale>
          <a:sx n="105" d="100"/>
          <a:sy n="105" d="100"/>
        </p:scale>
        <p:origin x="114"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0A5EE-6623-4FCD-8172-E76BD4D486A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6B55E6-99FF-23D8-13F9-360272DA2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B363C5F-6A5D-3AE3-780A-50DEB8103B20}"/>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9DDB693-B4E9-3B93-059C-99EAC5EB88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CAE0-532D-5E97-BCA0-30E8830CDA69}"/>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14577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BCA5C-EC8D-B72C-051F-C65431F5ED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787EC0-5C0C-EE9D-9CB9-F0BE19B0C63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900783-CB0F-A799-FED5-E24378AD719F}"/>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13F5653-8D5D-7C06-BB35-C88F8499B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27E42E-9464-CF03-00EF-D3F8DE3FC0FB}"/>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144415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AA7A4F3-6546-8E15-F9C7-96B72D948F8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5B8ED6-D591-A59E-D1D7-8DBF932F0A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6CDF87-C248-A334-1246-31E5FBF56BFA}"/>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1EC03BB7-3AC7-D281-FDAC-4344A1BC11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1A7110-B270-A024-B57B-817607569A51}"/>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189409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0A21F-6088-4F5C-08D9-F16D4870D5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B71D61-8762-72CD-C35B-E39CF1A9FFB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337378-1801-FB47-1DF7-D0606EDFF531}"/>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B8C3E10B-103B-A396-0E7C-9CD793A1C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9C34B8-45D4-FB89-1905-BCEE7ADCCB60}"/>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96972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6B1BA-8000-9FBC-EC2A-9BD689BBB5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66D687-057D-3602-6EEE-D3A3DCECAE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8B578FB-F48E-185E-2B26-8FB02153575E}"/>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F484E32-0AE8-5407-B06A-84228CA40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6A2C7C-1D2C-0C0F-38BE-33F3179FC4F1}"/>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243690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503AC-8696-27E0-A704-B7DB1578D3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0BF514-308E-52D4-E16E-F543B447C9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6DB5475-7F62-3C60-5DA0-D48244CDD6A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8D7724-13A9-9629-A880-F2D4B1768B20}"/>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39F76392-76F4-52C4-B735-AF0B16D09E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BBA747-1225-9625-15C3-5A27D8269FBB}"/>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227569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A7424-E2B3-2C03-56DF-91543CB304F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AADE5D-4DA4-5874-6B29-D3A2E8677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E1E90C-A6C0-5FDF-6600-44162C54188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91E93E-A1DD-9FD7-7DD5-916873022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47B24C5-9B49-10C1-CB1E-027469A93B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A4B3706-D2A9-36C0-242F-36F5B85779EB}"/>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8" name="フッター プレースホルダー 7">
            <a:extLst>
              <a:ext uri="{FF2B5EF4-FFF2-40B4-BE49-F238E27FC236}">
                <a16:creationId xmlns:a16="http://schemas.microsoft.com/office/drawing/2014/main" id="{8EA9704F-8001-3002-CAB3-FDC9AB47BF4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CBFCAB-AF1E-0834-D4E3-7396FEA882A2}"/>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392090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7B2B0-F9A4-AA22-0C05-7C7596179D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64CFF15-860B-80B6-249E-FD23387D4D29}"/>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4" name="フッター プレースホルダー 3">
            <a:extLst>
              <a:ext uri="{FF2B5EF4-FFF2-40B4-BE49-F238E27FC236}">
                <a16:creationId xmlns:a16="http://schemas.microsoft.com/office/drawing/2014/main" id="{B2550134-43B7-2DC3-2175-A31872FFB54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82974CB-0A56-0448-120B-21ED0767B770}"/>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401912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07FD1EF-BD31-066A-F169-F6F32A11E12A}"/>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3" name="フッター プレースホルダー 2">
            <a:extLst>
              <a:ext uri="{FF2B5EF4-FFF2-40B4-BE49-F238E27FC236}">
                <a16:creationId xmlns:a16="http://schemas.microsoft.com/office/drawing/2014/main" id="{EBA2925D-4EA4-C766-5E90-4AAC6EF2EC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D1356F-2322-9889-D4C6-798499A11AC7}"/>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320317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1342D-119D-0051-5056-FAFFF8F4633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31E69B-4FBB-46AD-888C-C128DC32D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A98DEF1-729F-39B9-76F9-806832800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6064B0-3B1A-1DE5-61E8-D65DEE4749D4}"/>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C8941886-C924-6F9F-F372-1BA2AFD707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D5867D-0BBB-3E2E-5807-5B66B5DCC79B}"/>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246070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91F2A-CED9-D0D3-2CE7-8B8DC696CC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E6BBF30-3686-FBAC-6F27-7D20755DF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149A3A6-6F6E-6847-788C-2AF227F99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7BDD59-AEAB-926B-EA09-CB2E9F56EE31}"/>
              </a:ext>
            </a:extLst>
          </p:cNvPr>
          <p:cNvSpPr>
            <a:spLocks noGrp="1"/>
          </p:cNvSpPr>
          <p:nvPr>
            <p:ph type="dt" sz="half" idx="10"/>
          </p:nvPr>
        </p:nvSpPr>
        <p:spPr/>
        <p:txBody>
          <a:bodyPr/>
          <a:lstStyle/>
          <a:p>
            <a:fld id="{AE49B9F5-321D-4C93-B1F4-ED8F0F7B9C19}"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E60407AB-6944-8932-7DEF-765C1B55CC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A16788-6760-4CBB-595F-D53FE19F013C}"/>
              </a:ext>
            </a:extLst>
          </p:cNvPr>
          <p:cNvSpPr>
            <a:spLocks noGrp="1"/>
          </p:cNvSpPr>
          <p:nvPr>
            <p:ph type="sldNum" sz="quarter" idx="12"/>
          </p:nvPr>
        </p:nvSpPr>
        <p:spPr/>
        <p:txBody>
          <a:body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114445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42E5616-547F-612B-E19A-B9DDFE0ED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4F2157-C8A5-1D68-065F-3993EE275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12655C-DC4D-BC49-7BC9-267CFA655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49B9F5-321D-4C93-B1F4-ED8F0F7B9C19}"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631B5BE8-75EB-AEFD-AC8E-25B97C5F4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DCB117F-8499-680C-6555-7C3C40050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6F109-29BE-458E-B57B-2080D87DC3D1}" type="slidenum">
              <a:rPr kumimoji="1" lang="ja-JP" altLang="en-US" smtClean="0"/>
              <a:t>‹#›</a:t>
            </a:fld>
            <a:endParaRPr kumimoji="1" lang="ja-JP" altLang="en-US"/>
          </a:p>
        </p:txBody>
      </p:sp>
    </p:spTree>
    <p:extLst>
      <p:ext uri="{BB962C8B-B14F-4D97-AF65-F5344CB8AC3E}">
        <p14:creationId xmlns:p14="http://schemas.microsoft.com/office/powerpoint/2010/main" val="339702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778C5-7018-B685-747F-45B93990F308}"/>
              </a:ext>
            </a:extLst>
          </p:cNvPr>
          <p:cNvSpPr>
            <a:spLocks noGrp="1"/>
          </p:cNvSpPr>
          <p:nvPr>
            <p:ph type="ctrTitle"/>
          </p:nvPr>
        </p:nvSpPr>
        <p:spPr/>
        <p:txBody>
          <a:bodyPr/>
          <a:lstStyle/>
          <a:p>
            <a:r>
              <a:rPr kumimoji="1" lang="en-US" altLang="ja-JP" dirty="0"/>
              <a:t>AWS</a:t>
            </a:r>
            <a:r>
              <a:rPr kumimoji="1" lang="ja-JP" altLang="en-US" dirty="0"/>
              <a:t>利用の開発支援要望</a:t>
            </a:r>
          </a:p>
        </p:txBody>
      </p:sp>
      <p:sp>
        <p:nvSpPr>
          <p:cNvPr id="3" name="字幕 2">
            <a:extLst>
              <a:ext uri="{FF2B5EF4-FFF2-40B4-BE49-F238E27FC236}">
                <a16:creationId xmlns:a16="http://schemas.microsoft.com/office/drawing/2014/main" id="{1FF21523-FF3C-88B2-CEC5-ADC338E18D97}"/>
              </a:ext>
            </a:extLst>
          </p:cNvPr>
          <p:cNvSpPr>
            <a:spLocks noGrp="1"/>
          </p:cNvSpPr>
          <p:nvPr>
            <p:ph type="subTitle" idx="1"/>
          </p:nvPr>
        </p:nvSpPr>
        <p:spPr>
          <a:xfrm>
            <a:off x="1524000" y="4726236"/>
            <a:ext cx="9144000" cy="531564"/>
          </a:xfrm>
        </p:spPr>
        <p:txBody>
          <a:bodyPr/>
          <a:lstStyle/>
          <a:p>
            <a:r>
              <a:rPr kumimoji="1" lang="ja-JP" altLang="en-US" dirty="0"/>
              <a:t>セイエイ・エル・サンテ　ホールディング株式会社</a:t>
            </a:r>
          </a:p>
        </p:txBody>
      </p:sp>
    </p:spTree>
    <p:extLst>
      <p:ext uri="{BB962C8B-B14F-4D97-AF65-F5344CB8AC3E}">
        <p14:creationId xmlns:p14="http://schemas.microsoft.com/office/powerpoint/2010/main" val="96012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56574-9495-610B-B5E9-906F54ACEF19}"/>
              </a:ext>
            </a:extLst>
          </p:cNvPr>
          <p:cNvSpPr>
            <a:spLocks noGrp="1"/>
          </p:cNvSpPr>
          <p:nvPr>
            <p:ph type="title"/>
          </p:nvPr>
        </p:nvSpPr>
        <p:spPr>
          <a:xfrm>
            <a:off x="838200" y="365125"/>
            <a:ext cx="10515600" cy="758825"/>
          </a:xfrm>
        </p:spPr>
        <p:txBody>
          <a:bodyPr/>
          <a:lstStyle/>
          <a:p>
            <a:r>
              <a:rPr kumimoji="1" lang="ja-JP" altLang="en-US" dirty="0"/>
              <a:t>現状と要望</a:t>
            </a:r>
          </a:p>
        </p:txBody>
      </p:sp>
      <p:sp>
        <p:nvSpPr>
          <p:cNvPr id="3" name="コンテンツ プレースホルダー 2">
            <a:extLst>
              <a:ext uri="{FF2B5EF4-FFF2-40B4-BE49-F238E27FC236}">
                <a16:creationId xmlns:a16="http://schemas.microsoft.com/office/drawing/2014/main" id="{0D71567D-66A1-B082-A752-3C6A18B9C053}"/>
              </a:ext>
            </a:extLst>
          </p:cNvPr>
          <p:cNvSpPr>
            <a:spLocks noGrp="1"/>
          </p:cNvSpPr>
          <p:nvPr>
            <p:ph idx="1"/>
          </p:nvPr>
        </p:nvSpPr>
        <p:spPr>
          <a:xfrm>
            <a:off x="838200" y="1439862"/>
            <a:ext cx="10515600" cy="5053013"/>
          </a:xfrm>
        </p:spPr>
        <p:txBody>
          <a:bodyPr>
            <a:normAutofit/>
          </a:bodyPr>
          <a:lstStyle/>
          <a:p>
            <a:r>
              <a:rPr kumimoji="1" lang="ja-JP" altLang="en-US" sz="1800" dirty="0"/>
              <a:t>セイエイ及び八神制作所</a:t>
            </a:r>
            <a:r>
              <a:rPr kumimoji="1" lang="ja-JP" altLang="en-US" sz="1800"/>
              <a:t>では、</a:t>
            </a:r>
            <a:r>
              <a:rPr kumimoji="1" lang="ja-JP" altLang="en-US" sz="1800" dirty="0"/>
              <a:t>社内向けの情報システム部門はあっても、外部向けのシステム構築や、内部であってもクラウド環境を利用したシステム構築は行なっていない</a:t>
            </a:r>
            <a:endParaRPr kumimoji="1" lang="en-US" altLang="ja-JP" sz="1800" dirty="0"/>
          </a:p>
          <a:p>
            <a:r>
              <a:rPr kumimoji="1" lang="ja-JP" altLang="en-US" sz="1800" dirty="0"/>
              <a:t>今回、外部向けサービスの独自開発を決定</a:t>
            </a:r>
            <a:endParaRPr kumimoji="1" lang="en-US" altLang="ja-JP" sz="1800" dirty="0"/>
          </a:p>
          <a:p>
            <a:r>
              <a:rPr kumimoji="1" lang="ja-JP" altLang="en-US" sz="1800" dirty="0"/>
              <a:t>クラウド向けのインフラとして</a:t>
            </a:r>
            <a:r>
              <a:rPr kumimoji="1" lang="en-US" altLang="ja-JP" sz="1800" dirty="0"/>
              <a:t>AWS</a:t>
            </a:r>
            <a:r>
              <a:rPr kumimoji="1" lang="ja-JP" altLang="en-US" sz="1800" dirty="0"/>
              <a:t>を検討しているが、サービスの組み合わせや、セキュリティに関するノウハウが無く、安全にサービスインするのに不安がある</a:t>
            </a:r>
            <a:endParaRPr kumimoji="1" lang="en-US" altLang="ja-JP" sz="1800" dirty="0"/>
          </a:p>
          <a:p>
            <a:r>
              <a:rPr kumimoji="1" lang="ja-JP" altLang="en-US" sz="1800" dirty="0"/>
              <a:t>社内の</a:t>
            </a:r>
            <a:r>
              <a:rPr kumimoji="1" lang="en-US" altLang="ja-JP" sz="1800" dirty="0"/>
              <a:t>AWS</a:t>
            </a:r>
            <a:r>
              <a:rPr kumimoji="1" lang="ja-JP" altLang="en-US" sz="1800" dirty="0"/>
              <a:t>の理解を増やす為にも環境構築を請け負うというよりは、一緒に対応するような開発スタイルを希望</a:t>
            </a:r>
            <a:endParaRPr kumimoji="1" lang="en-US" altLang="ja-JP" sz="1800" dirty="0"/>
          </a:p>
          <a:p>
            <a:r>
              <a:rPr kumimoji="1" lang="ja-JP" altLang="en-US" sz="1800" dirty="0"/>
              <a:t>システム設計のインフラ部分についても相談したい</a:t>
            </a:r>
            <a:endParaRPr kumimoji="1" lang="en-US" altLang="ja-JP" sz="1800" dirty="0"/>
          </a:p>
          <a:p>
            <a:r>
              <a:rPr kumimoji="1" lang="ja-JP" altLang="en-US" sz="1800" dirty="0"/>
              <a:t>システム構築に関しても、条件が合えば依頼したい</a:t>
            </a:r>
            <a:endParaRPr kumimoji="1" lang="en-US" altLang="ja-JP" sz="1800" dirty="0"/>
          </a:p>
          <a:p>
            <a:pPr lvl="1"/>
            <a:r>
              <a:rPr kumimoji="1" lang="ja-JP" altLang="en-US" sz="1400" dirty="0"/>
              <a:t>社内スタッフのレベル向上の為にも、全てを丸投げせずに、開発に参加したい</a:t>
            </a:r>
            <a:endParaRPr kumimoji="1" lang="en-US" altLang="ja-JP" sz="1400" dirty="0"/>
          </a:p>
          <a:p>
            <a:r>
              <a:rPr kumimoji="1" lang="ja-JP" altLang="en-US" sz="1800" dirty="0"/>
              <a:t>稼働後もチケット制等で良いので、障害時や相談への対応を協力して欲しい</a:t>
            </a:r>
            <a:endParaRPr kumimoji="1" lang="en-US" altLang="ja-JP" sz="1800" dirty="0"/>
          </a:p>
          <a:p>
            <a:endParaRPr lang="en-US" altLang="ja-JP" sz="1800" dirty="0"/>
          </a:p>
          <a:p>
            <a:r>
              <a:rPr kumimoji="1" lang="ja-JP" altLang="en-US" sz="1800" dirty="0"/>
              <a:t>開始は</a:t>
            </a:r>
            <a:r>
              <a:rPr kumimoji="1" lang="en-US" altLang="ja-JP" sz="1800" dirty="0"/>
              <a:t>2025</a:t>
            </a:r>
            <a:r>
              <a:rPr kumimoji="1" lang="ja-JP" altLang="en-US" sz="1800" dirty="0"/>
              <a:t>年後半で、開発期間は全体で半年程度を想定</a:t>
            </a:r>
            <a:endParaRPr kumimoji="1" lang="en-US" altLang="ja-JP" sz="1800" dirty="0"/>
          </a:p>
          <a:p>
            <a:endParaRPr kumimoji="1" lang="ja-JP" altLang="en-US" sz="1800" dirty="0"/>
          </a:p>
        </p:txBody>
      </p:sp>
    </p:spTree>
    <p:extLst>
      <p:ext uri="{BB962C8B-B14F-4D97-AF65-F5344CB8AC3E}">
        <p14:creationId xmlns:p14="http://schemas.microsoft.com/office/powerpoint/2010/main" val="184432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テキスト ボックス 1023">
            <a:extLst>
              <a:ext uri="{FF2B5EF4-FFF2-40B4-BE49-F238E27FC236}">
                <a16:creationId xmlns:a16="http://schemas.microsoft.com/office/drawing/2014/main" id="{22F1057D-B95C-727F-E0FE-15D73C7354EE}"/>
              </a:ext>
            </a:extLst>
          </p:cNvPr>
          <p:cNvSpPr txBox="1"/>
          <p:nvPr/>
        </p:nvSpPr>
        <p:spPr>
          <a:xfrm>
            <a:off x="356681" y="288958"/>
            <a:ext cx="2031325" cy="369332"/>
          </a:xfrm>
          <a:prstGeom prst="rect">
            <a:avLst/>
          </a:prstGeom>
          <a:noFill/>
        </p:spPr>
        <p:txBody>
          <a:bodyPr wrap="none" rtlCol="0">
            <a:spAutoFit/>
          </a:bodyPr>
          <a:lstStyle/>
          <a:p>
            <a:r>
              <a:rPr kumimoji="1" lang="ja-JP" altLang="en-US" dirty="0"/>
              <a:t>構築中のサービス</a:t>
            </a:r>
          </a:p>
        </p:txBody>
      </p:sp>
      <p:grpSp>
        <p:nvGrpSpPr>
          <p:cNvPr id="1033" name="グループ化 1032">
            <a:extLst>
              <a:ext uri="{FF2B5EF4-FFF2-40B4-BE49-F238E27FC236}">
                <a16:creationId xmlns:a16="http://schemas.microsoft.com/office/drawing/2014/main" id="{87EA2AA5-1501-3BD5-9E7F-75B607B22DAC}"/>
              </a:ext>
            </a:extLst>
          </p:cNvPr>
          <p:cNvGrpSpPr/>
          <p:nvPr/>
        </p:nvGrpSpPr>
        <p:grpSpPr>
          <a:xfrm>
            <a:off x="1544481" y="145141"/>
            <a:ext cx="10285570" cy="6398534"/>
            <a:chOff x="1096806" y="145141"/>
            <a:chExt cx="10285570" cy="6398534"/>
          </a:xfrm>
        </p:grpSpPr>
        <p:grpSp>
          <p:nvGrpSpPr>
            <p:cNvPr id="11" name="グループ化 10">
              <a:extLst>
                <a:ext uri="{FF2B5EF4-FFF2-40B4-BE49-F238E27FC236}">
                  <a16:creationId xmlns:a16="http://schemas.microsoft.com/office/drawing/2014/main" id="{4FD77204-89B0-DE9B-E8E0-D6D0BFC9F720}"/>
                </a:ext>
              </a:extLst>
            </p:cNvPr>
            <p:cNvGrpSpPr/>
            <p:nvPr/>
          </p:nvGrpSpPr>
          <p:grpSpPr>
            <a:xfrm>
              <a:off x="1098110" y="1197290"/>
              <a:ext cx="646331" cy="730854"/>
              <a:chOff x="376153" y="463765"/>
              <a:chExt cx="646331" cy="730854"/>
            </a:xfrm>
          </p:grpSpPr>
          <p:pic>
            <p:nvPicPr>
              <p:cNvPr id="5" name="グラフィックス 4" descr="男性 枠線">
                <a:extLst>
                  <a:ext uri="{FF2B5EF4-FFF2-40B4-BE49-F238E27FC236}">
                    <a16:creationId xmlns:a16="http://schemas.microsoft.com/office/drawing/2014/main" id="{98358039-EFDF-14B4-2DC6-F31026F719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413" y="626806"/>
                <a:ext cx="567813" cy="567813"/>
              </a:xfrm>
              <a:prstGeom prst="rect">
                <a:avLst/>
              </a:prstGeom>
            </p:spPr>
          </p:pic>
          <p:sp>
            <p:nvSpPr>
              <p:cNvPr id="10" name="テキスト ボックス 9">
                <a:extLst>
                  <a:ext uri="{FF2B5EF4-FFF2-40B4-BE49-F238E27FC236}">
                    <a16:creationId xmlns:a16="http://schemas.microsoft.com/office/drawing/2014/main" id="{475E7A4E-E6CD-9B08-45AC-CBB3AF1D1A15}"/>
                  </a:ext>
                </a:extLst>
              </p:cNvPr>
              <p:cNvSpPr txBox="1"/>
              <p:nvPr/>
            </p:nvSpPr>
            <p:spPr>
              <a:xfrm>
                <a:off x="376153" y="463765"/>
                <a:ext cx="646331" cy="230832"/>
              </a:xfrm>
              <a:prstGeom prst="rect">
                <a:avLst/>
              </a:prstGeom>
              <a:noFill/>
            </p:spPr>
            <p:txBody>
              <a:bodyPr wrap="none" rtlCol="0">
                <a:spAutoFit/>
              </a:bodyPr>
              <a:lstStyle/>
              <a:p>
                <a:r>
                  <a:rPr kumimoji="1" lang="ja-JP" altLang="en-US" sz="900" dirty="0"/>
                  <a:t>医療機関</a:t>
                </a:r>
              </a:p>
            </p:txBody>
          </p:sp>
        </p:grpSp>
        <p:grpSp>
          <p:nvGrpSpPr>
            <p:cNvPr id="12" name="グループ化 11">
              <a:extLst>
                <a:ext uri="{FF2B5EF4-FFF2-40B4-BE49-F238E27FC236}">
                  <a16:creationId xmlns:a16="http://schemas.microsoft.com/office/drawing/2014/main" id="{3E730B05-EBD7-8811-61E7-60B3BC331E52}"/>
                </a:ext>
              </a:extLst>
            </p:cNvPr>
            <p:cNvGrpSpPr/>
            <p:nvPr/>
          </p:nvGrpSpPr>
          <p:grpSpPr>
            <a:xfrm>
              <a:off x="1096806" y="3369655"/>
              <a:ext cx="646331" cy="730854"/>
              <a:chOff x="376153" y="463765"/>
              <a:chExt cx="646331" cy="730854"/>
            </a:xfrm>
          </p:grpSpPr>
          <p:pic>
            <p:nvPicPr>
              <p:cNvPr id="13" name="グラフィックス 12" descr="男性 枠線">
                <a:extLst>
                  <a:ext uri="{FF2B5EF4-FFF2-40B4-BE49-F238E27FC236}">
                    <a16:creationId xmlns:a16="http://schemas.microsoft.com/office/drawing/2014/main" id="{36529FB3-2528-9401-8EB8-810A904357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413" y="626806"/>
                <a:ext cx="567813" cy="567813"/>
              </a:xfrm>
              <a:prstGeom prst="rect">
                <a:avLst/>
              </a:prstGeom>
            </p:spPr>
          </p:pic>
          <p:sp>
            <p:nvSpPr>
              <p:cNvPr id="14" name="テキスト ボックス 13">
                <a:extLst>
                  <a:ext uri="{FF2B5EF4-FFF2-40B4-BE49-F238E27FC236}">
                    <a16:creationId xmlns:a16="http://schemas.microsoft.com/office/drawing/2014/main" id="{43402866-1C12-B0A7-2E9F-A2868B127CD8}"/>
                  </a:ext>
                </a:extLst>
              </p:cNvPr>
              <p:cNvSpPr txBox="1"/>
              <p:nvPr/>
            </p:nvSpPr>
            <p:spPr>
              <a:xfrm>
                <a:off x="376153" y="463765"/>
                <a:ext cx="646331" cy="230832"/>
              </a:xfrm>
              <a:prstGeom prst="rect">
                <a:avLst/>
              </a:prstGeom>
              <a:noFill/>
            </p:spPr>
            <p:txBody>
              <a:bodyPr wrap="none" rtlCol="0">
                <a:spAutoFit/>
              </a:bodyPr>
              <a:lstStyle/>
              <a:p>
                <a:r>
                  <a:rPr kumimoji="1" lang="ja-JP" altLang="en-US" sz="900" dirty="0"/>
                  <a:t>メーカー</a:t>
                </a:r>
              </a:p>
            </p:txBody>
          </p:sp>
        </p:grpSp>
        <p:grpSp>
          <p:nvGrpSpPr>
            <p:cNvPr id="15" name="グループ化 14">
              <a:extLst>
                <a:ext uri="{FF2B5EF4-FFF2-40B4-BE49-F238E27FC236}">
                  <a16:creationId xmlns:a16="http://schemas.microsoft.com/office/drawing/2014/main" id="{22A4C420-FBD6-8828-F724-2BB4807B8C9A}"/>
                </a:ext>
              </a:extLst>
            </p:cNvPr>
            <p:cNvGrpSpPr/>
            <p:nvPr/>
          </p:nvGrpSpPr>
          <p:grpSpPr>
            <a:xfrm>
              <a:off x="1096806" y="1951364"/>
              <a:ext cx="761747" cy="730854"/>
              <a:chOff x="376153" y="463765"/>
              <a:chExt cx="761747" cy="730854"/>
            </a:xfrm>
          </p:grpSpPr>
          <p:pic>
            <p:nvPicPr>
              <p:cNvPr id="16" name="グラフィックス 15" descr="男性 枠線">
                <a:extLst>
                  <a:ext uri="{FF2B5EF4-FFF2-40B4-BE49-F238E27FC236}">
                    <a16:creationId xmlns:a16="http://schemas.microsoft.com/office/drawing/2014/main" id="{71163FAA-DCFC-1CCA-EB23-9B61AD6F6C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413" y="626806"/>
                <a:ext cx="567813" cy="567813"/>
              </a:xfrm>
              <a:prstGeom prst="rect">
                <a:avLst/>
              </a:prstGeom>
            </p:spPr>
          </p:pic>
          <p:sp>
            <p:nvSpPr>
              <p:cNvPr id="17" name="テキスト ボックス 16">
                <a:extLst>
                  <a:ext uri="{FF2B5EF4-FFF2-40B4-BE49-F238E27FC236}">
                    <a16:creationId xmlns:a16="http://schemas.microsoft.com/office/drawing/2014/main" id="{7444DFFC-33F4-0B4A-C75E-9592C7842CAC}"/>
                  </a:ext>
                </a:extLst>
              </p:cNvPr>
              <p:cNvSpPr txBox="1"/>
              <p:nvPr/>
            </p:nvSpPr>
            <p:spPr>
              <a:xfrm>
                <a:off x="376153" y="463765"/>
                <a:ext cx="761747" cy="230832"/>
              </a:xfrm>
              <a:prstGeom prst="rect">
                <a:avLst/>
              </a:prstGeom>
              <a:noFill/>
            </p:spPr>
            <p:txBody>
              <a:bodyPr wrap="none" rtlCol="0">
                <a:spAutoFit/>
              </a:bodyPr>
              <a:lstStyle/>
              <a:p>
                <a:pPr algn="ctr"/>
                <a:r>
                  <a:rPr kumimoji="1" lang="ja-JP" altLang="en-US" sz="900" dirty="0"/>
                  <a:t>ディーラー</a:t>
                </a:r>
              </a:p>
            </p:txBody>
          </p:sp>
        </p:grpSp>
        <p:sp>
          <p:nvSpPr>
            <p:cNvPr id="18" name="正方形/長方形 17">
              <a:extLst>
                <a:ext uri="{FF2B5EF4-FFF2-40B4-BE49-F238E27FC236}">
                  <a16:creationId xmlns:a16="http://schemas.microsoft.com/office/drawing/2014/main" id="{68A51AF7-196B-7748-9CFB-955BF2171704}"/>
                </a:ext>
              </a:extLst>
            </p:cNvPr>
            <p:cNvSpPr/>
            <p:nvPr/>
          </p:nvSpPr>
          <p:spPr>
            <a:xfrm>
              <a:off x="3686176" y="145141"/>
              <a:ext cx="7696200" cy="358994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2B00789-05AE-A884-C5F2-2F59DFDE95E2}"/>
                </a:ext>
              </a:extLst>
            </p:cNvPr>
            <p:cNvSpPr/>
            <p:nvPr/>
          </p:nvSpPr>
          <p:spPr>
            <a:xfrm>
              <a:off x="3781425" y="236787"/>
              <a:ext cx="6774946" cy="338271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FFDDC42-75AA-ED58-2F3D-BDCB0B1C4076}"/>
                </a:ext>
              </a:extLst>
            </p:cNvPr>
            <p:cNvSpPr/>
            <p:nvPr/>
          </p:nvSpPr>
          <p:spPr>
            <a:xfrm>
              <a:off x="9198479" y="236787"/>
              <a:ext cx="1357892" cy="2930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sz="1000" b="1" dirty="0"/>
                <a:t>顧客管理サービス</a:t>
              </a:r>
            </a:p>
          </p:txBody>
        </p:sp>
        <p:pic>
          <p:nvPicPr>
            <p:cNvPr id="1028" name="Picture 4" descr="CSVファイルが文字化け！どのように直せばいい？ | Infinity-Agent Lab">
              <a:extLst>
                <a:ext uri="{FF2B5EF4-FFF2-40B4-BE49-F238E27FC236}">
                  <a16:creationId xmlns:a16="http://schemas.microsoft.com/office/drawing/2014/main" id="{68E75886-F41C-0D17-7316-B92C19870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7756" y="656452"/>
              <a:ext cx="671786" cy="6717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情報関連講習会 PowerPoint入門 | 明治大学">
              <a:extLst>
                <a:ext uri="{FF2B5EF4-FFF2-40B4-BE49-F238E27FC236}">
                  <a16:creationId xmlns:a16="http://schemas.microsoft.com/office/drawing/2014/main" id="{9F600D74-DD51-9B4E-9728-EBAB7FD43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085" y="1471553"/>
              <a:ext cx="671786" cy="6717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 Web Services - Wikipedia">
              <a:extLst>
                <a:ext uri="{FF2B5EF4-FFF2-40B4-BE49-F238E27FC236}">
                  <a16:creationId xmlns:a16="http://schemas.microsoft.com/office/drawing/2014/main" id="{BA937C14-EB54-1ACD-6DED-7DD0E63867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1621" y="224302"/>
              <a:ext cx="641484" cy="38435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indows証明書サービスの移行方法(Windows Server 2008 R2からWindows Server 2019への移行） |  システム運用日記">
              <a:extLst>
                <a:ext uri="{FF2B5EF4-FFF2-40B4-BE49-F238E27FC236}">
                  <a16:creationId xmlns:a16="http://schemas.microsoft.com/office/drawing/2014/main" id="{854B611A-14C5-C0D0-2E21-5B30B93FA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46297" y="3990215"/>
              <a:ext cx="646807" cy="3420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buntuのOSサポート「UGDEPサポート」を開始 | AIとビジュアライゼーションのソリューションプロバイダ【ジーデップ・アドバンス】GDEP  Advance">
              <a:extLst>
                <a:ext uri="{FF2B5EF4-FFF2-40B4-BE49-F238E27FC236}">
                  <a16:creationId xmlns:a16="http://schemas.microsoft.com/office/drawing/2014/main" id="{7AA5A9AF-49D7-674C-E637-7E30A565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6297" y="4394968"/>
              <a:ext cx="682350" cy="441832"/>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DC00DD13-B89E-0172-A144-47FD3AA0916C}"/>
                </a:ext>
              </a:extLst>
            </p:cNvPr>
            <p:cNvSpPr/>
            <p:nvPr/>
          </p:nvSpPr>
          <p:spPr>
            <a:xfrm>
              <a:off x="3686175" y="3927478"/>
              <a:ext cx="7696201" cy="26161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3" name="円柱 22">
              <a:extLst>
                <a:ext uri="{FF2B5EF4-FFF2-40B4-BE49-F238E27FC236}">
                  <a16:creationId xmlns:a16="http://schemas.microsoft.com/office/drawing/2014/main" id="{82C06F9B-6799-DD35-E693-F8CC3CFEF391}"/>
                </a:ext>
              </a:extLst>
            </p:cNvPr>
            <p:cNvSpPr/>
            <p:nvPr/>
          </p:nvSpPr>
          <p:spPr>
            <a:xfrm>
              <a:off x="9359647" y="4766880"/>
              <a:ext cx="952500" cy="1121535"/>
            </a:xfrm>
            <a:prstGeom prst="ca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050" name="Picture 26" descr="PostgreSQL - Wikipedia">
              <a:extLst>
                <a:ext uri="{FF2B5EF4-FFF2-40B4-BE49-F238E27FC236}">
                  <a16:creationId xmlns:a16="http://schemas.microsoft.com/office/drawing/2014/main" id="{C2022312-9961-93C1-21D2-855D3F97E7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91278" y="5137594"/>
              <a:ext cx="489237" cy="504526"/>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a:extLst>
                <a:ext uri="{FF2B5EF4-FFF2-40B4-BE49-F238E27FC236}">
                  <a16:creationId xmlns:a16="http://schemas.microsoft.com/office/drawing/2014/main" id="{F904C467-7735-4028-DAE5-3FF5B8B57E65}"/>
                </a:ext>
              </a:extLst>
            </p:cNvPr>
            <p:cNvSpPr/>
            <p:nvPr/>
          </p:nvSpPr>
          <p:spPr>
            <a:xfrm>
              <a:off x="4985462" y="5320364"/>
              <a:ext cx="1190778"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200" dirty="0"/>
                <a:t>提供データの受取</a:t>
              </a:r>
            </a:p>
          </p:txBody>
        </p:sp>
        <p:sp>
          <p:nvSpPr>
            <p:cNvPr id="26" name="正方形/長方形 25">
              <a:extLst>
                <a:ext uri="{FF2B5EF4-FFF2-40B4-BE49-F238E27FC236}">
                  <a16:creationId xmlns:a16="http://schemas.microsoft.com/office/drawing/2014/main" id="{9400C82D-F68B-F725-569E-CB02EB8ED2A8}"/>
                </a:ext>
              </a:extLst>
            </p:cNvPr>
            <p:cNvSpPr/>
            <p:nvPr/>
          </p:nvSpPr>
          <p:spPr>
            <a:xfrm>
              <a:off x="6343498" y="5320364"/>
              <a:ext cx="1190778"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200" dirty="0"/>
                <a:t>データのキュレーション</a:t>
              </a:r>
            </a:p>
          </p:txBody>
        </p:sp>
        <p:sp>
          <p:nvSpPr>
            <p:cNvPr id="27" name="正方形/長方形 26">
              <a:extLst>
                <a:ext uri="{FF2B5EF4-FFF2-40B4-BE49-F238E27FC236}">
                  <a16:creationId xmlns:a16="http://schemas.microsoft.com/office/drawing/2014/main" id="{0648500C-66C9-6346-6456-3CA2194CB8BC}"/>
                </a:ext>
              </a:extLst>
            </p:cNvPr>
            <p:cNvSpPr/>
            <p:nvPr/>
          </p:nvSpPr>
          <p:spPr>
            <a:xfrm>
              <a:off x="7718458" y="5320364"/>
              <a:ext cx="1190778"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200" dirty="0"/>
                <a:t>分析</a:t>
              </a:r>
            </a:p>
          </p:txBody>
        </p:sp>
        <p:sp>
          <p:nvSpPr>
            <p:cNvPr id="28" name="正方形/長方形 27">
              <a:extLst>
                <a:ext uri="{FF2B5EF4-FFF2-40B4-BE49-F238E27FC236}">
                  <a16:creationId xmlns:a16="http://schemas.microsoft.com/office/drawing/2014/main" id="{FB24FCF3-64D9-5807-FD2E-F32F52FE3D39}"/>
                </a:ext>
              </a:extLst>
            </p:cNvPr>
            <p:cNvSpPr/>
            <p:nvPr/>
          </p:nvSpPr>
          <p:spPr>
            <a:xfrm>
              <a:off x="6364898" y="4163712"/>
              <a:ext cx="1190778"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200" dirty="0"/>
                <a:t>医療機関向けレポート作成</a:t>
              </a:r>
            </a:p>
          </p:txBody>
        </p:sp>
        <p:sp>
          <p:nvSpPr>
            <p:cNvPr id="29" name="正方形/長方形 28">
              <a:extLst>
                <a:ext uri="{FF2B5EF4-FFF2-40B4-BE49-F238E27FC236}">
                  <a16:creationId xmlns:a16="http://schemas.microsoft.com/office/drawing/2014/main" id="{584CD6A7-6597-6F6E-4879-7FDE14053FAA}"/>
                </a:ext>
              </a:extLst>
            </p:cNvPr>
            <p:cNvSpPr/>
            <p:nvPr/>
          </p:nvSpPr>
          <p:spPr>
            <a:xfrm>
              <a:off x="7735989" y="4172653"/>
              <a:ext cx="1190778"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200" dirty="0"/>
                <a:t>メーカー向け公開情報整備</a:t>
              </a:r>
            </a:p>
          </p:txBody>
        </p:sp>
        <p:sp>
          <p:nvSpPr>
            <p:cNvPr id="30" name="正方形/長方形 29">
              <a:extLst>
                <a:ext uri="{FF2B5EF4-FFF2-40B4-BE49-F238E27FC236}">
                  <a16:creationId xmlns:a16="http://schemas.microsoft.com/office/drawing/2014/main" id="{89985573-A665-D748-289C-02C31DB89DC7}"/>
                </a:ext>
              </a:extLst>
            </p:cNvPr>
            <p:cNvSpPr/>
            <p:nvPr/>
          </p:nvSpPr>
          <p:spPr>
            <a:xfrm>
              <a:off x="6364898" y="626806"/>
              <a:ext cx="119077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レポート作成</a:t>
              </a:r>
              <a:endParaRPr kumimoji="1" lang="en-US" altLang="ja-JP" sz="1200" dirty="0"/>
            </a:p>
            <a:p>
              <a:pPr algn="ctr"/>
              <a:r>
                <a:rPr kumimoji="1" lang="ja-JP" altLang="en-US" sz="1200" dirty="0"/>
                <a:t>カスタマイズ</a:t>
              </a:r>
            </a:p>
          </p:txBody>
        </p:sp>
        <p:sp>
          <p:nvSpPr>
            <p:cNvPr id="31" name="正方形/長方形 30">
              <a:extLst>
                <a:ext uri="{FF2B5EF4-FFF2-40B4-BE49-F238E27FC236}">
                  <a16:creationId xmlns:a16="http://schemas.microsoft.com/office/drawing/2014/main" id="{AAF17D05-C4C5-96CD-A534-2C4B0FAC90D6}"/>
                </a:ext>
              </a:extLst>
            </p:cNvPr>
            <p:cNvSpPr/>
            <p:nvPr/>
          </p:nvSpPr>
          <p:spPr>
            <a:xfrm>
              <a:off x="4989220" y="638175"/>
              <a:ext cx="119077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アップロード</a:t>
              </a:r>
              <a:endParaRPr kumimoji="1" lang="en-US" altLang="ja-JP" sz="1200" dirty="0"/>
            </a:p>
            <a:p>
              <a:pPr algn="ctr"/>
              <a:r>
                <a:rPr kumimoji="1" lang="ja-JP" altLang="en-US" sz="1200" dirty="0"/>
                <a:t>ダウンロード</a:t>
              </a:r>
            </a:p>
          </p:txBody>
        </p:sp>
        <p:sp>
          <p:nvSpPr>
            <p:cNvPr id="32" name="正方形/長方形 31">
              <a:extLst>
                <a:ext uri="{FF2B5EF4-FFF2-40B4-BE49-F238E27FC236}">
                  <a16:creationId xmlns:a16="http://schemas.microsoft.com/office/drawing/2014/main" id="{B4D8A606-C111-37E2-8989-546B10FB33BA}"/>
                </a:ext>
              </a:extLst>
            </p:cNvPr>
            <p:cNvSpPr/>
            <p:nvPr/>
          </p:nvSpPr>
          <p:spPr>
            <a:xfrm>
              <a:off x="7735989" y="2542636"/>
              <a:ext cx="119077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売掛管理</a:t>
              </a:r>
              <a:endParaRPr kumimoji="1" lang="en-US" altLang="ja-JP" sz="1200" dirty="0"/>
            </a:p>
          </p:txBody>
        </p:sp>
        <p:sp>
          <p:nvSpPr>
            <p:cNvPr id="33" name="正方形/長方形 32">
              <a:extLst>
                <a:ext uri="{FF2B5EF4-FFF2-40B4-BE49-F238E27FC236}">
                  <a16:creationId xmlns:a16="http://schemas.microsoft.com/office/drawing/2014/main" id="{80D909AB-F5DB-110C-19FB-F91E5C304689}"/>
                </a:ext>
              </a:extLst>
            </p:cNvPr>
            <p:cNvSpPr/>
            <p:nvPr/>
          </p:nvSpPr>
          <p:spPr>
            <a:xfrm>
              <a:off x="7735989" y="623236"/>
              <a:ext cx="119077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買掛管理</a:t>
              </a:r>
              <a:endParaRPr kumimoji="1" lang="en-US" altLang="ja-JP" sz="1200" dirty="0"/>
            </a:p>
            <a:p>
              <a:pPr algn="ctr"/>
              <a:r>
                <a:rPr kumimoji="1" lang="ja-JP" altLang="en-US" sz="1200" dirty="0"/>
                <a:t>（ポイント）</a:t>
              </a:r>
            </a:p>
          </p:txBody>
        </p:sp>
        <p:sp>
          <p:nvSpPr>
            <p:cNvPr id="34" name="正方形/長方形 33">
              <a:extLst>
                <a:ext uri="{FF2B5EF4-FFF2-40B4-BE49-F238E27FC236}">
                  <a16:creationId xmlns:a16="http://schemas.microsoft.com/office/drawing/2014/main" id="{EB05F202-B581-DF8D-D406-5D6C7A99F9CC}"/>
                </a:ext>
              </a:extLst>
            </p:cNvPr>
            <p:cNvSpPr/>
            <p:nvPr/>
          </p:nvSpPr>
          <p:spPr>
            <a:xfrm>
              <a:off x="6364898" y="2542636"/>
              <a:ext cx="119077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取得内容</a:t>
              </a:r>
              <a:endParaRPr kumimoji="1" lang="en-US" altLang="ja-JP" sz="1200" dirty="0"/>
            </a:p>
            <a:p>
              <a:pPr algn="ctr"/>
              <a:r>
                <a:rPr kumimoji="1" lang="ja-JP" altLang="en-US" sz="1200" dirty="0"/>
                <a:t>選択</a:t>
              </a:r>
            </a:p>
          </p:txBody>
        </p:sp>
        <p:sp>
          <p:nvSpPr>
            <p:cNvPr id="37" name="円柱 36">
              <a:extLst>
                <a:ext uri="{FF2B5EF4-FFF2-40B4-BE49-F238E27FC236}">
                  <a16:creationId xmlns:a16="http://schemas.microsoft.com/office/drawing/2014/main" id="{B70076D7-4774-628E-1946-E35B8C69BB8E}"/>
                </a:ext>
              </a:extLst>
            </p:cNvPr>
            <p:cNvSpPr/>
            <p:nvPr/>
          </p:nvSpPr>
          <p:spPr>
            <a:xfrm>
              <a:off x="9359647" y="1429843"/>
              <a:ext cx="952500" cy="112153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Picture 26" descr="PostgreSQL - Wikipedia">
              <a:extLst>
                <a:ext uri="{FF2B5EF4-FFF2-40B4-BE49-F238E27FC236}">
                  <a16:creationId xmlns:a16="http://schemas.microsoft.com/office/drawing/2014/main" id="{B59B8ECA-40BC-7741-020B-6F7CB7098F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91278" y="1800557"/>
              <a:ext cx="489237" cy="504526"/>
            </a:xfrm>
            <a:prstGeom prst="rect">
              <a:avLst/>
            </a:prstGeom>
            <a:noFill/>
            <a:extLst>
              <a:ext uri="{909E8E84-426E-40DD-AFC4-6F175D3DCCD1}">
                <a14:hiddenFill xmlns:a14="http://schemas.microsoft.com/office/drawing/2010/main">
                  <a:solidFill>
                    <a:srgbClr val="FFFFFF"/>
                  </a:solidFill>
                </a14:hiddenFill>
              </a:ext>
            </a:extLst>
          </p:spPr>
        </p:pic>
        <p:sp>
          <p:nvSpPr>
            <p:cNvPr id="40" name="正方形/長方形 39">
              <a:extLst>
                <a:ext uri="{FF2B5EF4-FFF2-40B4-BE49-F238E27FC236}">
                  <a16:creationId xmlns:a16="http://schemas.microsoft.com/office/drawing/2014/main" id="{444F259B-C093-6082-113B-E5123C8D0F2D}"/>
                </a:ext>
              </a:extLst>
            </p:cNvPr>
            <p:cNvSpPr/>
            <p:nvPr/>
          </p:nvSpPr>
          <p:spPr>
            <a:xfrm>
              <a:off x="3914776" y="442963"/>
              <a:ext cx="5200650" cy="17784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nchorCtr="0"/>
            <a:lstStyle/>
            <a:p>
              <a:r>
                <a:rPr kumimoji="1" lang="ja-JP" altLang="en-US" sz="1000" dirty="0"/>
                <a:t>医療機関向け</a:t>
              </a:r>
            </a:p>
          </p:txBody>
        </p:sp>
        <p:sp>
          <p:nvSpPr>
            <p:cNvPr id="41" name="正方形/長方形 40">
              <a:extLst>
                <a:ext uri="{FF2B5EF4-FFF2-40B4-BE49-F238E27FC236}">
                  <a16:creationId xmlns:a16="http://schemas.microsoft.com/office/drawing/2014/main" id="{71623339-27ED-32A8-693C-4A6547B1A6AA}"/>
                </a:ext>
              </a:extLst>
            </p:cNvPr>
            <p:cNvSpPr/>
            <p:nvPr/>
          </p:nvSpPr>
          <p:spPr>
            <a:xfrm>
              <a:off x="3911658" y="2396361"/>
              <a:ext cx="5203767" cy="112153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nchorCtr="0"/>
            <a:lstStyle/>
            <a:p>
              <a:r>
                <a:rPr kumimoji="1" lang="ja-JP" altLang="en-US" sz="1000" dirty="0"/>
                <a:t>メーカー向け</a:t>
              </a:r>
            </a:p>
          </p:txBody>
        </p:sp>
        <p:pic>
          <p:nvPicPr>
            <p:cNvPr id="1026" name="Picture 2" descr="Microsoft Excel - Wikipedia">
              <a:extLst>
                <a:ext uri="{FF2B5EF4-FFF2-40B4-BE49-F238E27FC236}">
                  <a16:creationId xmlns:a16="http://schemas.microsoft.com/office/drawing/2014/main" id="{1C3D838C-351B-ADDF-B081-3CFD3D0F46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3991" y="933866"/>
              <a:ext cx="474662" cy="441831"/>
            </a:xfrm>
            <a:prstGeom prst="rect">
              <a:avLst/>
            </a:prstGeom>
            <a:noFill/>
            <a:extLst>
              <a:ext uri="{909E8E84-426E-40DD-AFC4-6F175D3DCCD1}">
                <a14:hiddenFill xmlns:a14="http://schemas.microsoft.com/office/drawing/2010/main">
                  <a:solidFill>
                    <a:srgbClr val="FFFFFF"/>
                  </a:solidFill>
                </a14:hiddenFill>
              </a:ext>
            </a:extLst>
          </p:spPr>
        </p:pic>
        <p:sp>
          <p:nvSpPr>
            <p:cNvPr id="42" name="正方形/長方形 41">
              <a:extLst>
                <a:ext uri="{FF2B5EF4-FFF2-40B4-BE49-F238E27FC236}">
                  <a16:creationId xmlns:a16="http://schemas.microsoft.com/office/drawing/2014/main" id="{997B06C4-4A9B-3707-BC0B-DC9362C07A34}"/>
                </a:ext>
              </a:extLst>
            </p:cNvPr>
            <p:cNvSpPr/>
            <p:nvPr/>
          </p:nvSpPr>
          <p:spPr>
            <a:xfrm>
              <a:off x="4985462" y="2536289"/>
              <a:ext cx="1190778" cy="914400"/>
            </a:xfrm>
            <a:prstGeom prst="rect">
              <a:avLst/>
            </a:prstGeom>
            <a:solidFill>
              <a:schemeClr val="accent1">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分析情報</a:t>
              </a:r>
              <a:endParaRPr kumimoji="1" lang="en-US" altLang="ja-JP" sz="1200" dirty="0"/>
            </a:p>
            <a:p>
              <a:pPr algn="ctr"/>
              <a:r>
                <a:rPr kumimoji="1" lang="ja-JP" altLang="en-US" sz="1200" dirty="0"/>
                <a:t>提供</a:t>
              </a:r>
            </a:p>
          </p:txBody>
        </p:sp>
        <p:pic>
          <p:nvPicPr>
            <p:cNvPr id="1032" name="Picture 8" descr="Tableau - アンダーワークス Underworks">
              <a:extLst>
                <a:ext uri="{FF2B5EF4-FFF2-40B4-BE49-F238E27FC236}">
                  <a16:creationId xmlns:a16="http://schemas.microsoft.com/office/drawing/2014/main" id="{DEC5CF0A-7AF0-6724-B0CC-DFB7413ECB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0334" y="2358982"/>
              <a:ext cx="1081549" cy="567813"/>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a:extLst>
                <a:ext uri="{FF2B5EF4-FFF2-40B4-BE49-F238E27FC236}">
                  <a16:creationId xmlns:a16="http://schemas.microsoft.com/office/drawing/2014/main" id="{DFE61C8A-82EF-5514-CF80-6E31A7BD2F7B}"/>
                </a:ext>
              </a:extLst>
            </p:cNvPr>
            <p:cNvSpPr/>
            <p:nvPr/>
          </p:nvSpPr>
          <p:spPr>
            <a:xfrm>
              <a:off x="2410334" y="2820682"/>
              <a:ext cx="119077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分析情報</a:t>
              </a:r>
              <a:endParaRPr kumimoji="1" lang="en-US" altLang="ja-JP" sz="1200" dirty="0"/>
            </a:p>
            <a:p>
              <a:pPr algn="ctr"/>
              <a:r>
                <a:rPr kumimoji="1" lang="ja-JP" altLang="en-US" sz="1200" dirty="0"/>
                <a:t>提供</a:t>
              </a:r>
            </a:p>
          </p:txBody>
        </p:sp>
        <p:sp>
          <p:nvSpPr>
            <p:cNvPr id="44" name="正方形/長方形 43">
              <a:extLst>
                <a:ext uri="{FF2B5EF4-FFF2-40B4-BE49-F238E27FC236}">
                  <a16:creationId xmlns:a16="http://schemas.microsoft.com/office/drawing/2014/main" id="{7BE48AAF-81EF-2054-FDD9-FE972C823B65}"/>
                </a:ext>
              </a:extLst>
            </p:cNvPr>
            <p:cNvSpPr/>
            <p:nvPr/>
          </p:nvSpPr>
          <p:spPr>
            <a:xfrm>
              <a:off x="3781425" y="4026132"/>
              <a:ext cx="6774945" cy="23889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ACD06BC1-A8B6-9ADE-9E9E-30BA0D9E624C}"/>
                </a:ext>
              </a:extLst>
            </p:cNvPr>
            <p:cNvSpPr/>
            <p:nvPr/>
          </p:nvSpPr>
          <p:spPr>
            <a:xfrm>
              <a:off x="9198479" y="4026132"/>
              <a:ext cx="1357892" cy="29304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sz="1000" b="1" dirty="0">
                  <a:solidFill>
                    <a:schemeClr val="accent2"/>
                  </a:solidFill>
                </a:rPr>
                <a:t>分析システム</a:t>
              </a:r>
            </a:p>
          </p:txBody>
        </p:sp>
        <p:sp>
          <p:nvSpPr>
            <p:cNvPr id="49" name="フリーフォーム: 図形 48">
              <a:extLst>
                <a:ext uri="{FF2B5EF4-FFF2-40B4-BE49-F238E27FC236}">
                  <a16:creationId xmlns:a16="http://schemas.microsoft.com/office/drawing/2014/main" id="{A05A3ADA-55E0-9912-A5DE-CF7E715190D8}"/>
                </a:ext>
              </a:extLst>
            </p:cNvPr>
            <p:cNvSpPr/>
            <p:nvPr/>
          </p:nvSpPr>
          <p:spPr>
            <a:xfrm>
              <a:off x="3461865" y="1200150"/>
              <a:ext cx="1472085" cy="4057650"/>
            </a:xfrm>
            <a:custGeom>
              <a:avLst/>
              <a:gdLst>
                <a:gd name="connsiteX0" fmla="*/ 510060 w 1472085"/>
                <a:gd name="connsiteY0" fmla="*/ 0 h 4057650"/>
                <a:gd name="connsiteX1" fmla="*/ 43335 w 1472085"/>
                <a:gd name="connsiteY1" fmla="*/ 828675 h 4057650"/>
                <a:gd name="connsiteX2" fmla="*/ 1472085 w 1472085"/>
                <a:gd name="connsiteY2" fmla="*/ 4057650 h 4057650"/>
              </a:gdLst>
              <a:ahLst/>
              <a:cxnLst>
                <a:cxn ang="0">
                  <a:pos x="connsiteX0" y="connsiteY0"/>
                </a:cxn>
                <a:cxn ang="0">
                  <a:pos x="connsiteX1" y="connsiteY1"/>
                </a:cxn>
                <a:cxn ang="0">
                  <a:pos x="connsiteX2" y="connsiteY2"/>
                </a:cxn>
              </a:cxnLst>
              <a:rect l="l" t="t" r="r" b="b"/>
              <a:pathLst>
                <a:path w="1472085" h="4057650" extrusionOk="0">
                  <a:moveTo>
                    <a:pt x="510060" y="0"/>
                  </a:moveTo>
                  <a:cubicBezTo>
                    <a:pt x="151652" y="48519"/>
                    <a:pt x="-142864" y="162107"/>
                    <a:pt x="43335" y="828675"/>
                  </a:cubicBezTo>
                  <a:cubicBezTo>
                    <a:pt x="241086" y="1512827"/>
                    <a:pt x="555348" y="2790284"/>
                    <a:pt x="1472085" y="4057650"/>
                  </a:cubicBezTo>
                </a:path>
              </a:pathLst>
            </a:custGeom>
            <a:noFill/>
            <a:ln w="38100">
              <a:solidFill>
                <a:schemeClr val="tx2">
                  <a:lumMod val="75000"/>
                  <a:lumOff val="25000"/>
                </a:schemeClr>
              </a:solidFill>
              <a:tailEnd type="triangle" w="lg" len="lg"/>
              <a:extLst>
                <a:ext uri="{C807C97D-BFC1-408E-A445-0C87EB9F89A2}">
                  <ask:lineSketchStyleProps xmlns:ask="http://schemas.microsoft.com/office/drawing/2018/sketchyshapes" sd="1219033472">
                    <a:custGeom>
                      <a:avLst/>
                      <a:gdLst>
                        <a:gd name="connsiteX0" fmla="*/ 510060 w 1472085"/>
                        <a:gd name="connsiteY0" fmla="*/ 0 h 4057650"/>
                        <a:gd name="connsiteX1" fmla="*/ 43335 w 1472085"/>
                        <a:gd name="connsiteY1" fmla="*/ 828675 h 4057650"/>
                        <a:gd name="connsiteX2" fmla="*/ 1472085 w 1472085"/>
                        <a:gd name="connsiteY2" fmla="*/ 4057650 h 4057650"/>
                      </a:gdLst>
                      <a:ahLst/>
                      <a:cxnLst>
                        <a:cxn ang="0">
                          <a:pos x="connsiteX0" y="connsiteY0"/>
                        </a:cxn>
                        <a:cxn ang="0">
                          <a:pos x="connsiteX1" y="connsiteY1"/>
                        </a:cxn>
                        <a:cxn ang="0">
                          <a:pos x="connsiteX2" y="connsiteY2"/>
                        </a:cxn>
                      </a:cxnLst>
                      <a:rect l="l" t="t" r="r" b="b"/>
                      <a:pathLst>
                        <a:path w="1472085" h="4057650">
                          <a:moveTo>
                            <a:pt x="510060" y="0"/>
                          </a:moveTo>
                          <a:cubicBezTo>
                            <a:pt x="196529" y="76200"/>
                            <a:pt x="-117002" y="152400"/>
                            <a:pt x="43335" y="828675"/>
                          </a:cubicBezTo>
                          <a:cubicBezTo>
                            <a:pt x="203672" y="1504950"/>
                            <a:pt x="837878" y="2781300"/>
                            <a:pt x="1472085" y="4057650"/>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フリーフォーム: 図形 50">
              <a:extLst>
                <a:ext uri="{FF2B5EF4-FFF2-40B4-BE49-F238E27FC236}">
                  <a16:creationId xmlns:a16="http://schemas.microsoft.com/office/drawing/2014/main" id="{F297126D-BACF-6578-7CEC-03466BECD87D}"/>
                </a:ext>
              </a:extLst>
            </p:cNvPr>
            <p:cNvSpPr/>
            <p:nvPr/>
          </p:nvSpPr>
          <p:spPr>
            <a:xfrm>
              <a:off x="7410450" y="1619250"/>
              <a:ext cx="1971675" cy="3314700"/>
            </a:xfrm>
            <a:custGeom>
              <a:avLst/>
              <a:gdLst>
                <a:gd name="connsiteX0" fmla="*/ 0 w 1971675"/>
                <a:gd name="connsiteY0" fmla="*/ 0 h 3314700"/>
                <a:gd name="connsiteX1" fmla="*/ 1762125 w 1971675"/>
                <a:gd name="connsiteY1" fmla="*/ 838200 h 3314700"/>
                <a:gd name="connsiteX2" fmla="*/ 1724025 w 1971675"/>
                <a:gd name="connsiteY2" fmla="*/ 2819400 h 3314700"/>
                <a:gd name="connsiteX3" fmla="*/ 1971675 w 1971675"/>
                <a:gd name="connsiteY3" fmla="*/ 3314700 h 3314700"/>
              </a:gdLst>
              <a:ahLst/>
              <a:cxnLst>
                <a:cxn ang="0">
                  <a:pos x="connsiteX0" y="connsiteY0"/>
                </a:cxn>
                <a:cxn ang="0">
                  <a:pos x="connsiteX1" y="connsiteY1"/>
                </a:cxn>
                <a:cxn ang="0">
                  <a:pos x="connsiteX2" y="connsiteY2"/>
                </a:cxn>
                <a:cxn ang="0">
                  <a:pos x="connsiteX3" y="connsiteY3"/>
                </a:cxn>
              </a:cxnLst>
              <a:rect l="l" t="t" r="r" b="b"/>
              <a:pathLst>
                <a:path w="1971675" h="3314700">
                  <a:moveTo>
                    <a:pt x="0" y="0"/>
                  </a:moveTo>
                  <a:cubicBezTo>
                    <a:pt x="737394" y="184150"/>
                    <a:pt x="1474788" y="368300"/>
                    <a:pt x="1762125" y="838200"/>
                  </a:cubicBezTo>
                  <a:cubicBezTo>
                    <a:pt x="2049462" y="1308100"/>
                    <a:pt x="1689100" y="2406650"/>
                    <a:pt x="1724025" y="2819400"/>
                  </a:cubicBezTo>
                  <a:cubicBezTo>
                    <a:pt x="1758950" y="3232150"/>
                    <a:pt x="1865312" y="3273425"/>
                    <a:pt x="1971675" y="3314700"/>
                  </a:cubicBezTo>
                </a:path>
              </a:pathLst>
            </a:custGeom>
            <a:noFill/>
            <a:ln w="34925">
              <a:solidFill>
                <a:schemeClr val="tx2">
                  <a:lumMod val="75000"/>
                  <a:lumOff val="25000"/>
                </a:schemeClr>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D1369400-BEFB-D3CF-5DE8-96CFCB6FD7DB}"/>
                </a:ext>
              </a:extLst>
            </p:cNvPr>
            <p:cNvSpPr/>
            <p:nvPr/>
          </p:nvSpPr>
          <p:spPr>
            <a:xfrm>
              <a:off x="7191375" y="3533775"/>
              <a:ext cx="2082625" cy="1632971"/>
            </a:xfrm>
            <a:custGeom>
              <a:avLst/>
              <a:gdLst>
                <a:gd name="connsiteX0" fmla="*/ 0 w 2082625"/>
                <a:gd name="connsiteY0" fmla="*/ 0 h 1632971"/>
                <a:gd name="connsiteX1" fmla="*/ 1704975 w 2082625"/>
                <a:gd name="connsiteY1" fmla="*/ 457200 h 1632971"/>
                <a:gd name="connsiteX2" fmla="*/ 1847850 w 2082625"/>
                <a:gd name="connsiteY2" fmla="*/ 1228725 h 1632971"/>
                <a:gd name="connsiteX3" fmla="*/ 2066925 w 2082625"/>
                <a:gd name="connsiteY3" fmla="*/ 1600200 h 1632971"/>
                <a:gd name="connsiteX4" fmla="*/ 2047875 w 2082625"/>
                <a:gd name="connsiteY4" fmla="*/ 1590675 h 1632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625" h="1632971">
                  <a:moveTo>
                    <a:pt x="0" y="0"/>
                  </a:moveTo>
                  <a:cubicBezTo>
                    <a:pt x="698500" y="126206"/>
                    <a:pt x="1397000" y="252413"/>
                    <a:pt x="1704975" y="457200"/>
                  </a:cubicBezTo>
                  <a:cubicBezTo>
                    <a:pt x="2012950" y="661988"/>
                    <a:pt x="1787525" y="1038225"/>
                    <a:pt x="1847850" y="1228725"/>
                  </a:cubicBezTo>
                  <a:cubicBezTo>
                    <a:pt x="1908175" y="1419225"/>
                    <a:pt x="2066925" y="1600200"/>
                    <a:pt x="2066925" y="1600200"/>
                  </a:cubicBezTo>
                  <a:cubicBezTo>
                    <a:pt x="2100263" y="1660525"/>
                    <a:pt x="2074069" y="1625600"/>
                    <a:pt x="2047875" y="1590675"/>
                  </a:cubicBezTo>
                </a:path>
              </a:pathLst>
            </a:custGeom>
            <a:noFill/>
            <a:ln w="34925">
              <a:solidFill>
                <a:schemeClr val="tx2">
                  <a:lumMod val="75000"/>
                  <a:lumOff val="25000"/>
                </a:schemeClr>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EF66A1D3-22B3-6765-6117-88AA52A63AC0}"/>
                </a:ext>
              </a:extLst>
            </p:cNvPr>
            <p:cNvSpPr/>
            <p:nvPr/>
          </p:nvSpPr>
          <p:spPr>
            <a:xfrm>
              <a:off x="6143625" y="3524250"/>
              <a:ext cx="1990725" cy="619125"/>
            </a:xfrm>
            <a:custGeom>
              <a:avLst/>
              <a:gdLst>
                <a:gd name="connsiteX0" fmla="*/ 1990725 w 1990725"/>
                <a:gd name="connsiteY0" fmla="*/ 619125 h 619125"/>
                <a:gd name="connsiteX1" fmla="*/ 0 w 1990725"/>
                <a:gd name="connsiteY1" fmla="*/ 0 h 619125"/>
                <a:gd name="connsiteX2" fmla="*/ 0 w 1990725"/>
                <a:gd name="connsiteY2" fmla="*/ 0 h 619125"/>
              </a:gdLst>
              <a:ahLst/>
              <a:cxnLst>
                <a:cxn ang="0">
                  <a:pos x="connsiteX0" y="connsiteY0"/>
                </a:cxn>
                <a:cxn ang="0">
                  <a:pos x="connsiteX1" y="connsiteY1"/>
                </a:cxn>
                <a:cxn ang="0">
                  <a:pos x="connsiteX2" y="connsiteY2"/>
                </a:cxn>
              </a:cxnLst>
              <a:rect l="l" t="t" r="r" b="b"/>
              <a:pathLst>
                <a:path w="1990725" h="619125">
                  <a:moveTo>
                    <a:pt x="1990725" y="619125"/>
                  </a:moveTo>
                  <a:lnTo>
                    <a:pt x="0" y="0"/>
                  </a:lnTo>
                  <a:lnTo>
                    <a:pt x="0" y="0"/>
                  </a:lnTo>
                </a:path>
              </a:pathLst>
            </a:custGeom>
            <a:noFill/>
            <a:ln w="34925">
              <a:solidFill>
                <a:schemeClr val="accent2"/>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7551F239-1E43-9B56-AA2D-F86738F2A94C}"/>
                </a:ext>
              </a:extLst>
            </p:cNvPr>
            <p:cNvSpPr/>
            <p:nvPr/>
          </p:nvSpPr>
          <p:spPr>
            <a:xfrm>
              <a:off x="3676650" y="3619500"/>
              <a:ext cx="4075347" cy="523875"/>
            </a:xfrm>
            <a:custGeom>
              <a:avLst/>
              <a:gdLst>
                <a:gd name="connsiteX0" fmla="*/ 4057650 w 4075347"/>
                <a:gd name="connsiteY0" fmla="*/ 523875 h 523875"/>
                <a:gd name="connsiteX1" fmla="*/ 3867150 w 4075347"/>
                <a:gd name="connsiteY1" fmla="*/ 466725 h 523875"/>
                <a:gd name="connsiteX2" fmla="*/ 2581275 w 4075347"/>
                <a:gd name="connsiteY2" fmla="*/ 200025 h 523875"/>
                <a:gd name="connsiteX3" fmla="*/ 0 w 4075347"/>
                <a:gd name="connsiteY3" fmla="*/ 0 h 523875"/>
              </a:gdLst>
              <a:ahLst/>
              <a:cxnLst>
                <a:cxn ang="0">
                  <a:pos x="connsiteX0" y="connsiteY0"/>
                </a:cxn>
                <a:cxn ang="0">
                  <a:pos x="connsiteX1" y="connsiteY1"/>
                </a:cxn>
                <a:cxn ang="0">
                  <a:pos x="connsiteX2" y="connsiteY2"/>
                </a:cxn>
                <a:cxn ang="0">
                  <a:pos x="connsiteX3" y="connsiteY3"/>
                </a:cxn>
              </a:cxnLst>
              <a:rect l="l" t="t" r="r" b="b"/>
              <a:pathLst>
                <a:path w="4075347" h="523875">
                  <a:moveTo>
                    <a:pt x="4057650" y="523875"/>
                  </a:moveTo>
                  <a:cubicBezTo>
                    <a:pt x="4085431" y="522287"/>
                    <a:pt x="4113212" y="520700"/>
                    <a:pt x="3867150" y="466725"/>
                  </a:cubicBezTo>
                  <a:cubicBezTo>
                    <a:pt x="3621088" y="412750"/>
                    <a:pt x="3225800" y="277813"/>
                    <a:pt x="2581275" y="200025"/>
                  </a:cubicBezTo>
                  <a:cubicBezTo>
                    <a:pt x="1936750" y="122237"/>
                    <a:pt x="968375" y="61118"/>
                    <a:pt x="0" y="0"/>
                  </a:cubicBezTo>
                </a:path>
              </a:pathLst>
            </a:custGeom>
            <a:noFill/>
            <a:ln w="34925">
              <a:solidFill>
                <a:schemeClr val="accent2"/>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BBD143A0-1E53-2BD9-4BB6-B30B0C993108}"/>
                </a:ext>
              </a:extLst>
            </p:cNvPr>
            <p:cNvSpPr/>
            <p:nvPr/>
          </p:nvSpPr>
          <p:spPr>
            <a:xfrm>
              <a:off x="3819911" y="1857375"/>
              <a:ext cx="2466589" cy="2476500"/>
            </a:xfrm>
            <a:custGeom>
              <a:avLst/>
              <a:gdLst>
                <a:gd name="connsiteX0" fmla="*/ 2466589 w 2466589"/>
                <a:gd name="connsiteY0" fmla="*/ 2476500 h 2476500"/>
                <a:gd name="connsiteX1" fmla="*/ 190114 w 2466589"/>
                <a:gd name="connsiteY1" fmla="*/ 1295400 h 2476500"/>
                <a:gd name="connsiteX2" fmla="*/ 285364 w 2466589"/>
                <a:gd name="connsiteY2" fmla="*/ 0 h 2476500"/>
              </a:gdLst>
              <a:ahLst/>
              <a:cxnLst>
                <a:cxn ang="0">
                  <a:pos x="connsiteX0" y="connsiteY0"/>
                </a:cxn>
                <a:cxn ang="0">
                  <a:pos x="connsiteX1" y="connsiteY1"/>
                </a:cxn>
                <a:cxn ang="0">
                  <a:pos x="connsiteX2" y="connsiteY2"/>
                </a:cxn>
              </a:cxnLst>
              <a:rect l="l" t="t" r="r" b="b"/>
              <a:pathLst>
                <a:path w="2466589" h="2476500">
                  <a:moveTo>
                    <a:pt x="2466589" y="2476500"/>
                  </a:moveTo>
                  <a:cubicBezTo>
                    <a:pt x="1510120" y="2092325"/>
                    <a:pt x="553652" y="1708150"/>
                    <a:pt x="190114" y="1295400"/>
                  </a:cubicBezTo>
                  <a:cubicBezTo>
                    <a:pt x="-173424" y="882650"/>
                    <a:pt x="55970" y="441325"/>
                    <a:pt x="285364" y="0"/>
                  </a:cubicBezTo>
                </a:path>
              </a:pathLst>
            </a:custGeom>
            <a:noFill/>
            <a:ln w="34925">
              <a:solidFill>
                <a:schemeClr val="accent2"/>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8425DB9D-990B-0183-72CD-CB9464BBB9E2}"/>
                </a:ext>
              </a:extLst>
            </p:cNvPr>
            <p:cNvSpPr/>
            <p:nvPr/>
          </p:nvSpPr>
          <p:spPr>
            <a:xfrm rot="20997155">
              <a:off x="1793774" y="1060783"/>
              <a:ext cx="2165908" cy="230832"/>
            </a:xfrm>
            <a:prstGeom prst="rightArrow">
              <a:avLst>
                <a:gd name="adj1" fmla="val 50000"/>
                <a:gd name="adj2" fmla="val 953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sz="1200" dirty="0"/>
            </a:p>
            <a:p>
              <a:pPr algn="ctr"/>
              <a:r>
                <a:rPr kumimoji="1" lang="ja-JP" altLang="en-US" sz="1000" dirty="0">
                  <a:solidFill>
                    <a:schemeClr val="tx1"/>
                  </a:solidFill>
                </a:rPr>
                <a:t>情報提供</a:t>
              </a:r>
              <a:endParaRPr kumimoji="1" lang="ja-JP" altLang="en-US" sz="1200" dirty="0">
                <a:solidFill>
                  <a:schemeClr val="tx1"/>
                </a:solidFill>
              </a:endParaRPr>
            </a:p>
          </p:txBody>
        </p:sp>
        <p:sp>
          <p:nvSpPr>
            <p:cNvPr id="62" name="矢印: 左 61">
              <a:extLst>
                <a:ext uri="{FF2B5EF4-FFF2-40B4-BE49-F238E27FC236}">
                  <a16:creationId xmlns:a16="http://schemas.microsoft.com/office/drawing/2014/main" id="{62A226BD-9B1F-0C96-B5F6-BC9638BE5B29}"/>
                </a:ext>
              </a:extLst>
            </p:cNvPr>
            <p:cNvSpPr/>
            <p:nvPr/>
          </p:nvSpPr>
          <p:spPr>
            <a:xfrm>
              <a:off x="1744492" y="1711821"/>
              <a:ext cx="2143476" cy="19991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kumimoji="1" lang="en-US" altLang="ja-JP" sz="1200" dirty="0">
                  <a:solidFill>
                    <a:schemeClr val="tx1"/>
                  </a:solidFill>
                </a:rPr>
              </a:br>
              <a:br>
                <a:rPr kumimoji="1" lang="en-US" altLang="ja-JP" sz="1200" dirty="0">
                  <a:solidFill>
                    <a:schemeClr val="tx1"/>
                  </a:solidFill>
                </a:rPr>
              </a:br>
              <a:r>
                <a:rPr kumimoji="1" lang="ja-JP" altLang="en-US" sz="1000" dirty="0">
                  <a:solidFill>
                    <a:schemeClr val="tx1"/>
                  </a:solidFill>
                </a:rPr>
                <a:t>レポート提供</a:t>
              </a:r>
              <a:endParaRPr kumimoji="1" lang="ja-JP" altLang="en-US" sz="1200" dirty="0">
                <a:solidFill>
                  <a:schemeClr val="tx1"/>
                </a:solidFill>
              </a:endParaRPr>
            </a:p>
          </p:txBody>
        </p:sp>
        <p:sp>
          <p:nvSpPr>
            <p:cNvPr id="63" name="矢印: 左 62">
              <a:extLst>
                <a:ext uri="{FF2B5EF4-FFF2-40B4-BE49-F238E27FC236}">
                  <a16:creationId xmlns:a16="http://schemas.microsoft.com/office/drawing/2014/main" id="{AB958448-22EB-10BA-88CD-6B87AC14F711}"/>
                </a:ext>
              </a:extLst>
            </p:cNvPr>
            <p:cNvSpPr/>
            <p:nvPr/>
          </p:nvSpPr>
          <p:spPr>
            <a:xfrm rot="20503651">
              <a:off x="1724191" y="3445253"/>
              <a:ext cx="629667" cy="2308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025" name="テキスト ボックス 1024">
              <a:extLst>
                <a:ext uri="{FF2B5EF4-FFF2-40B4-BE49-F238E27FC236}">
                  <a16:creationId xmlns:a16="http://schemas.microsoft.com/office/drawing/2014/main" id="{E091353E-0043-B966-0E60-A2F4DCF7ADC1}"/>
                </a:ext>
              </a:extLst>
            </p:cNvPr>
            <p:cNvSpPr txBox="1"/>
            <p:nvPr/>
          </p:nvSpPr>
          <p:spPr>
            <a:xfrm>
              <a:off x="1794797" y="3729907"/>
              <a:ext cx="441146" cy="246221"/>
            </a:xfrm>
            <a:prstGeom prst="rect">
              <a:avLst/>
            </a:prstGeom>
            <a:noFill/>
          </p:spPr>
          <p:txBody>
            <a:bodyPr wrap="none" rtlCol="0">
              <a:spAutoFit/>
            </a:bodyPr>
            <a:lstStyle/>
            <a:p>
              <a:r>
                <a:rPr kumimoji="1" lang="ja-JP" altLang="en-US" sz="1000" dirty="0"/>
                <a:t>閲覧</a:t>
              </a:r>
            </a:p>
          </p:txBody>
        </p:sp>
        <p:sp>
          <p:nvSpPr>
            <p:cNvPr id="1027" name="テキスト ボックス 1026">
              <a:extLst>
                <a:ext uri="{FF2B5EF4-FFF2-40B4-BE49-F238E27FC236}">
                  <a16:creationId xmlns:a16="http://schemas.microsoft.com/office/drawing/2014/main" id="{CC20B891-8909-45E1-D8EB-BFCF4DA7AD18}"/>
                </a:ext>
              </a:extLst>
            </p:cNvPr>
            <p:cNvSpPr txBox="1"/>
            <p:nvPr/>
          </p:nvSpPr>
          <p:spPr>
            <a:xfrm rot="3380876">
              <a:off x="3756541" y="4437097"/>
              <a:ext cx="954107" cy="400110"/>
            </a:xfrm>
            <a:prstGeom prst="rect">
              <a:avLst/>
            </a:prstGeom>
            <a:noFill/>
          </p:spPr>
          <p:txBody>
            <a:bodyPr wrap="none" rtlCol="0">
              <a:spAutoFit/>
            </a:bodyPr>
            <a:lstStyle/>
            <a:p>
              <a:r>
                <a:rPr kumimoji="1" lang="ja-JP" altLang="en-US" sz="1000" dirty="0"/>
                <a:t>ダウンロード</a:t>
              </a:r>
              <a:endParaRPr kumimoji="1" lang="en-US" altLang="ja-JP" sz="1000" dirty="0"/>
            </a:p>
            <a:p>
              <a:r>
                <a:rPr kumimoji="1" lang="ja-JP" altLang="en-US" sz="1000" dirty="0"/>
                <a:t>インポート</a:t>
              </a:r>
            </a:p>
          </p:txBody>
        </p:sp>
        <p:sp>
          <p:nvSpPr>
            <p:cNvPr id="1029" name="テキスト ボックス 1028">
              <a:extLst>
                <a:ext uri="{FF2B5EF4-FFF2-40B4-BE49-F238E27FC236}">
                  <a16:creationId xmlns:a16="http://schemas.microsoft.com/office/drawing/2014/main" id="{272A84D3-8969-F532-05EA-29F9D97C3636}"/>
                </a:ext>
              </a:extLst>
            </p:cNvPr>
            <p:cNvSpPr txBox="1"/>
            <p:nvPr/>
          </p:nvSpPr>
          <p:spPr>
            <a:xfrm rot="986921">
              <a:off x="7798834" y="3788343"/>
              <a:ext cx="954107" cy="246221"/>
            </a:xfrm>
            <a:prstGeom prst="rect">
              <a:avLst/>
            </a:prstGeom>
            <a:noFill/>
          </p:spPr>
          <p:txBody>
            <a:bodyPr wrap="none" rtlCol="0">
              <a:spAutoFit/>
            </a:bodyPr>
            <a:lstStyle/>
            <a:p>
              <a:r>
                <a:rPr kumimoji="1" lang="ja-JP" altLang="en-US" sz="1000" dirty="0"/>
                <a:t>変更内容取込</a:t>
              </a:r>
            </a:p>
          </p:txBody>
        </p:sp>
        <p:sp>
          <p:nvSpPr>
            <p:cNvPr id="1031" name="テキスト ボックス 1030">
              <a:extLst>
                <a:ext uri="{FF2B5EF4-FFF2-40B4-BE49-F238E27FC236}">
                  <a16:creationId xmlns:a16="http://schemas.microsoft.com/office/drawing/2014/main" id="{A820A6C8-05A5-3ACF-1535-972D2C9AF155}"/>
                </a:ext>
              </a:extLst>
            </p:cNvPr>
            <p:cNvSpPr txBox="1"/>
            <p:nvPr/>
          </p:nvSpPr>
          <p:spPr>
            <a:xfrm rot="16763921">
              <a:off x="8939743" y="3164639"/>
              <a:ext cx="954107" cy="246221"/>
            </a:xfrm>
            <a:prstGeom prst="rect">
              <a:avLst/>
            </a:prstGeom>
            <a:noFill/>
          </p:spPr>
          <p:txBody>
            <a:bodyPr wrap="none" rtlCol="0">
              <a:spAutoFit/>
            </a:bodyPr>
            <a:lstStyle/>
            <a:p>
              <a:r>
                <a:rPr kumimoji="1" lang="ja-JP" altLang="en-US" sz="1000" dirty="0"/>
                <a:t>変更内容取込</a:t>
              </a:r>
            </a:p>
          </p:txBody>
        </p:sp>
      </p:grpSp>
      <p:sp>
        <p:nvSpPr>
          <p:cNvPr id="1035" name="四角形: メモ 1034">
            <a:extLst>
              <a:ext uri="{FF2B5EF4-FFF2-40B4-BE49-F238E27FC236}">
                <a16:creationId xmlns:a16="http://schemas.microsoft.com/office/drawing/2014/main" id="{36DF7BB3-2ED0-7E46-21E7-BA60954B6F1B}"/>
              </a:ext>
            </a:extLst>
          </p:cNvPr>
          <p:cNvSpPr/>
          <p:nvPr/>
        </p:nvSpPr>
        <p:spPr>
          <a:xfrm>
            <a:off x="356681" y="4179951"/>
            <a:ext cx="3649477" cy="2616197"/>
          </a:xfrm>
          <a:prstGeom prst="foldedCorner">
            <a:avLst/>
          </a:prstGeom>
          <a:solidFill>
            <a:srgbClr val="FFFF00"/>
          </a:solidFill>
          <a:ln>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kumimoji="1" lang="ja-JP" altLang="en-US" sz="1000" dirty="0"/>
              <a:t>ディーラー：１つの</a:t>
            </a:r>
            <a:r>
              <a:rPr kumimoji="1" lang="en-US" altLang="ja-JP" sz="1000" dirty="0"/>
              <a:t>ID</a:t>
            </a:r>
            <a:r>
              <a:rPr kumimoji="1" lang="ja-JP" altLang="en-US" sz="1000" dirty="0"/>
              <a:t>で複数の医療機関アカウントにログイン可能となる。ただし、医療機関によりディーラーが対応出来る権限は異なる</a:t>
            </a:r>
            <a:br>
              <a:rPr kumimoji="1" lang="en-US" altLang="ja-JP" sz="1000" dirty="0"/>
            </a:br>
            <a:r>
              <a:rPr kumimoji="1" lang="en-US" altLang="ja-JP" sz="1000" dirty="0"/>
              <a:t>※</a:t>
            </a:r>
            <a:r>
              <a:rPr kumimoji="1" lang="ja-JP" altLang="en-US" sz="1000" dirty="0"/>
              <a:t>許可と範囲は医療機関単位で設定</a:t>
            </a:r>
            <a:endParaRPr kumimoji="1" lang="en-US" altLang="ja-JP" sz="1000" dirty="0"/>
          </a:p>
          <a:p>
            <a:pPr marL="285750" indent="-285750">
              <a:buFont typeface="Arial" panose="020B0604020202020204" pitchFamily="34" charset="0"/>
              <a:buChar char="•"/>
            </a:pPr>
            <a:r>
              <a:rPr kumimoji="1" lang="ja-JP" altLang="en-US" sz="1000" dirty="0"/>
              <a:t>メーカーへの分析情報提供：</a:t>
            </a:r>
            <a:r>
              <a:rPr kumimoji="1" lang="en-US" altLang="ja-JP" sz="1000" dirty="0"/>
              <a:t>PoC</a:t>
            </a:r>
            <a:r>
              <a:rPr kumimoji="1" lang="ja-JP" altLang="en-US" sz="1000" dirty="0"/>
              <a:t>の段階では外部の提案もあり、</a:t>
            </a:r>
            <a:r>
              <a:rPr kumimoji="1" lang="en-US" altLang="ja-JP" sz="1000" dirty="0"/>
              <a:t>Tableau</a:t>
            </a:r>
            <a:r>
              <a:rPr kumimoji="1" lang="ja-JP" altLang="en-US" sz="1000" dirty="0"/>
              <a:t>を利用しているが、運用内容から考えて</a:t>
            </a:r>
            <a:r>
              <a:rPr kumimoji="1" lang="en-US" altLang="ja-JP" sz="1000" dirty="0" err="1"/>
              <a:t>apache</a:t>
            </a:r>
            <a:r>
              <a:rPr kumimoji="1" lang="en-US" altLang="ja-JP" sz="1000" dirty="0"/>
              <a:t> Superset</a:t>
            </a:r>
            <a:r>
              <a:rPr kumimoji="1" lang="ja-JP" altLang="en-US" sz="1000" dirty="0"/>
              <a:t>でも可能ではないかと判断。今後検討を進める</a:t>
            </a:r>
            <a:endParaRPr kumimoji="1" lang="en-US" altLang="ja-JP" sz="1000" dirty="0"/>
          </a:p>
          <a:p>
            <a:pPr marL="285750" indent="-285750">
              <a:buFont typeface="Arial" panose="020B0604020202020204" pitchFamily="34" charset="0"/>
              <a:buChar char="•"/>
            </a:pPr>
            <a:r>
              <a:rPr kumimoji="1" lang="ja-JP" altLang="en-US" sz="1000" dirty="0"/>
              <a:t>現状では、</a:t>
            </a:r>
            <a:r>
              <a:rPr kumimoji="1" lang="en-US" altLang="ja-JP" sz="1000" dirty="0" err="1"/>
              <a:t>kintone</a:t>
            </a:r>
            <a:r>
              <a:rPr kumimoji="1" lang="en-US" altLang="ja-JP" sz="1000" dirty="0"/>
              <a:t>+</a:t>
            </a:r>
            <a:r>
              <a:rPr kumimoji="1" lang="ja-JP" altLang="en-US" sz="1000" dirty="0"/>
              <a:t>トヨクモ連携のインフラ基盤で「アップロード・ダウンロード」「レポート作成カスタマイズ」を構築している</a:t>
            </a:r>
            <a:endParaRPr kumimoji="1" lang="en-US" altLang="ja-JP" sz="1000" dirty="0"/>
          </a:p>
          <a:p>
            <a:pPr marL="285750" indent="-285750">
              <a:buFont typeface="Arial" panose="020B0604020202020204" pitchFamily="34" charset="0"/>
              <a:buChar char="•"/>
            </a:pPr>
            <a:r>
              <a:rPr kumimoji="1" lang="ja-JP" altLang="en-US" sz="1000" dirty="0"/>
              <a:t>売掛管理・買掛管理はスクラッチビルド以外に、利用可能な外部サービスやライブラリの利用の検討</a:t>
            </a:r>
          </a:p>
        </p:txBody>
      </p:sp>
    </p:spTree>
    <p:extLst>
      <p:ext uri="{BB962C8B-B14F-4D97-AF65-F5344CB8AC3E}">
        <p14:creationId xmlns:p14="http://schemas.microsoft.com/office/powerpoint/2010/main" val="28469358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226</TotalTime>
  <Words>398</Words>
  <Application>Microsoft Office PowerPoint</Application>
  <PresentationFormat>ワイド画面</PresentationFormat>
  <Paragraphs>52</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AWS利用の開発支援要望</vt:lpstr>
      <vt:lpstr>現状と要望</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英敏 宮澤</dc:creator>
  <cp:lastModifiedBy>英敏 宮澤</cp:lastModifiedBy>
  <cp:revision>8</cp:revision>
  <dcterms:created xsi:type="dcterms:W3CDTF">2025-06-05T02:29:20Z</dcterms:created>
  <dcterms:modified xsi:type="dcterms:W3CDTF">2025-06-05T06:56:24Z</dcterms:modified>
</cp:coreProperties>
</file>