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3" r:id="rId4"/>
  </p:sldMasterIdLst>
  <p:notesMasterIdLst>
    <p:notesMasterId r:id="rId35"/>
  </p:notesMasterIdLst>
  <p:sldIdLst>
    <p:sldId id="500" r:id="rId5"/>
    <p:sldId id="553" r:id="rId6"/>
    <p:sldId id="567" r:id="rId7"/>
    <p:sldId id="590" r:id="rId8"/>
    <p:sldId id="591" r:id="rId9"/>
    <p:sldId id="592" r:id="rId10"/>
    <p:sldId id="593" r:id="rId11"/>
    <p:sldId id="558" r:id="rId12"/>
    <p:sldId id="568" r:id="rId13"/>
    <p:sldId id="594" r:id="rId14"/>
    <p:sldId id="595" r:id="rId15"/>
    <p:sldId id="596" r:id="rId16"/>
    <p:sldId id="597" r:id="rId17"/>
    <p:sldId id="554" r:id="rId18"/>
    <p:sldId id="569" r:id="rId19"/>
    <p:sldId id="578" r:id="rId20"/>
    <p:sldId id="579" r:id="rId21"/>
    <p:sldId id="580" r:id="rId22"/>
    <p:sldId id="581" r:id="rId23"/>
    <p:sldId id="565" r:id="rId24"/>
    <p:sldId id="582" r:id="rId25"/>
    <p:sldId id="583" r:id="rId26"/>
    <p:sldId id="584" r:id="rId27"/>
    <p:sldId id="585" r:id="rId28"/>
    <p:sldId id="566" r:id="rId29"/>
    <p:sldId id="586" r:id="rId30"/>
    <p:sldId id="587" r:id="rId31"/>
    <p:sldId id="588" r:id="rId32"/>
    <p:sldId id="589" r:id="rId33"/>
    <p:sldId id="544" r:id="rId34"/>
  </p:sldIdLst>
  <p:sldSz cx="9906000" cy="6858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149" userDrawn="1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orient="horz" pos="4178" userDrawn="1">
          <p15:clr>
            <a:srgbClr val="A4A3A4"/>
          </p15:clr>
        </p15:guide>
        <p15:guide id="5" pos="3143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1396" userDrawn="1">
          <p15:clr>
            <a:srgbClr val="A4A3A4"/>
          </p15:clr>
        </p15:guide>
        <p15:guide id="10" pos="44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C6"/>
    <a:srgbClr val="FFA2AA"/>
    <a:srgbClr val="FFB6B0"/>
    <a:srgbClr val="FFEFD9"/>
    <a:srgbClr val="FFCCCC"/>
    <a:srgbClr val="FFBDB8"/>
    <a:srgbClr val="FF858C"/>
    <a:srgbClr val="EEDAC6"/>
    <a:srgbClr val="BEA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8" autoAdjust="0"/>
    <p:restoredTop sz="86531" autoAdjust="0"/>
  </p:normalViewPr>
  <p:slideViewPr>
    <p:cSldViewPr snapToGrid="0">
      <p:cViewPr varScale="1">
        <p:scale>
          <a:sx n="122" d="100"/>
          <a:sy n="122" d="100"/>
        </p:scale>
        <p:origin x="1296" y="330"/>
      </p:cViewPr>
      <p:guideLst>
        <p:guide orient="horz" pos="550"/>
        <p:guide pos="149"/>
        <p:guide pos="6068"/>
        <p:guide orient="horz" pos="4178"/>
        <p:guide pos="3143"/>
        <p:guide orient="horz" pos="2160"/>
        <p:guide pos="1396"/>
        <p:guide pos="4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28EDCDF7-46E4-4CC7-86EE-5AF87F19EEE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C6CBDBA1-864C-4044-B5A1-9BFB79376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186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91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51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059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94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2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98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239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12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2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698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1B2D4-2423-E520-9271-9961E540E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D4017A6-6A5A-0158-9331-7F99E4370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B60D6A4-BE5C-8F23-330B-0DC545994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963BC5-8968-C8EA-9AA6-BBD24A41B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0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85983-DD33-93BC-75DB-BF0B93030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51A74C8-87DA-C420-C668-A8B8EEE78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63FB34C-7DAD-2CDA-B6FA-1B4046AA1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AEA8EE-2972-5E71-BEF6-ED9CB5800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99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F143F-EA1D-5BC2-F6D6-FA2DED8A5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53F6130-FF8E-3142-4B94-0C75867A8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C52A034-A6FB-EE93-C897-29C7E621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2414D9-EAD4-596C-CD01-EF2FCD929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979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1605C-C030-5B52-C0DC-AF4EFCFE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2DEA63-6C76-F8E9-C806-7667E42A2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49AE47E-8107-A6D1-5A78-BE9B4373D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CA39B9-F976-F150-7DBD-F711862F0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375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89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DBA1-864C-4044-B5A1-9BFB79376DF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72187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6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00" y="144000"/>
            <a:ext cx="9360000" cy="720000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>
          <a:xfrm>
            <a:off x="273448" y="936000"/>
            <a:ext cx="9359106" cy="7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580783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83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64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6732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68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9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1891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1476-9ABF-40C0-B23B-2DACF2F2DD2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8896-6B7D-459A-9FB5-644444735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wmf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w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wmf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wmf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wmf"/><Relationship Id="rId4" Type="http://schemas.openxmlformats.org/officeDocument/2006/relationships/image" Target="../media/image14.wmf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wmf"/><Relationship Id="rId4" Type="http://schemas.openxmlformats.org/officeDocument/2006/relationships/image" Target="../media/image16.wmf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wmf"/><Relationship Id="rId4" Type="http://schemas.openxmlformats.org/officeDocument/2006/relationships/image" Target="../media/image18.wmf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wmf"/><Relationship Id="rId4" Type="http://schemas.openxmlformats.org/officeDocument/2006/relationships/image" Target="../media/image20.w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wmf"/><Relationship Id="rId4" Type="http://schemas.openxmlformats.org/officeDocument/2006/relationships/image" Target="../media/image24.wm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wmf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.wmf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w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7.w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8.w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wmf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wmf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w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wm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wmf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w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wmf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015385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462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3437830A-EBBC-5B76-B24C-489FE97EE7EB}"/>
              </a:ext>
            </a:extLst>
          </p:cNvPr>
          <p:cNvSpPr txBox="1">
            <a:spLocks/>
          </p:cNvSpPr>
          <p:nvPr/>
        </p:nvSpPr>
        <p:spPr>
          <a:xfrm>
            <a:off x="5011377" y="1931738"/>
            <a:ext cx="4621573" cy="2030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sz="3800" i="1" dirty="0">
                <a:solidFill>
                  <a:schemeClr val="bg1"/>
                </a:solidFill>
              </a:rPr>
              <a:t>医療</a:t>
            </a:r>
            <a:r>
              <a:rPr lang="ja-JP" altLang="en-US" sz="3800" i="1">
                <a:solidFill>
                  <a:schemeClr val="bg1"/>
                </a:solidFill>
              </a:rPr>
              <a:t>機関様向け</a:t>
            </a:r>
            <a:br>
              <a:rPr lang="en-US" altLang="ja-JP" sz="3800" i="1" dirty="0">
                <a:solidFill>
                  <a:schemeClr val="bg1"/>
                </a:solidFill>
              </a:rPr>
            </a:br>
            <a:r>
              <a:rPr lang="ja-JP" altLang="en-US" sz="3800" i="1">
                <a:solidFill>
                  <a:schemeClr val="bg1"/>
                </a:solidFill>
              </a:rPr>
              <a:t>提供レポート</a:t>
            </a:r>
            <a:endParaRPr lang="en-US" altLang="ja-JP" sz="3800" i="1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BCB69-7894-7DE4-07B9-5F57559C7498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graphicFrame>
        <p:nvGraphicFramePr>
          <p:cNvPr id="4" name="hprepo0001tbl01">
            <a:extLst>
              <a:ext uri="{FF2B5EF4-FFF2-40B4-BE49-F238E27FC236}">
                <a16:creationId xmlns:a16="http://schemas.microsoft.com/office/drawing/2014/main" id="{1DCE2925-B6F1-64A7-3736-6D2E0778B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27309"/>
              </p:ext>
            </p:extLst>
          </p:nvPr>
        </p:nvGraphicFramePr>
        <p:xfrm>
          <a:off x="5011377" y="5152458"/>
          <a:ext cx="4621574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902">
                  <a:extLst>
                    <a:ext uri="{9D8B030D-6E8A-4147-A177-3AD203B41FA5}">
                      <a16:colId xmlns:a16="http://schemas.microsoft.com/office/drawing/2014/main" val="281239606"/>
                    </a:ext>
                  </a:extLst>
                </a:gridCol>
                <a:gridCol w="2983672">
                  <a:extLst>
                    <a:ext uri="{9D8B030D-6E8A-4147-A177-3AD203B41FA5}">
                      <a16:colId xmlns:a16="http://schemas.microsoft.com/office/drawing/2014/main" val="350666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aseline="0" sz="1800">
                          <a:solidFill>
                            <a:srgbClr val="FFFFFF"/>
                          </a:solidFill>
                          <a:latin typeface="Meiryo UI"/>
                        </a:rPr>
                        <a:t>病院名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FFFF"/>
                          </a:solidFill>
                          <a:latin typeface="Meiryo UI"/>
                        </a:rPr>
                        <a:t>順天堂医院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9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aseline="0" sz="1800">
                          <a:solidFill>
                            <a:srgbClr val="FFFFFF"/>
                          </a:solidFill>
                          <a:latin typeface="Meiryo UI"/>
                        </a:rPr>
                        <a:t>対象年月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FFFF"/>
                          </a:solidFill>
                          <a:latin typeface="Meiryo UI"/>
                        </a:rPr>
                        <a:t>2025年05月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44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61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7E218-F772-ED70-F0E6-6105EF9D7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C536D74C-D533-7E42-4353-4B3B930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4F471DF-A406-92DB-BFC5-C8A156796E12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202h101">
            <a:extLst>
              <a:ext uri="{FF2B5EF4-FFF2-40B4-BE49-F238E27FC236}">
                <a16:creationId xmlns:a16="http://schemas.microsoft.com/office/drawing/2014/main" id="{A604FC32-4F30-70C8-9B84-413E3493470F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故障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8" name="hprepo0202h201">
            <a:extLst>
              <a:ext uri="{FF2B5EF4-FFF2-40B4-BE49-F238E27FC236}">
                <a16:creationId xmlns:a16="http://schemas.microsoft.com/office/drawing/2014/main" id="{9BA7EEA2-B402-03B5-7E31-841727E8F2CB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0" name="hprepo0202h301">
            <a:extLst>
              <a:ext uri="{FF2B5EF4-FFF2-40B4-BE49-F238E27FC236}">
                <a16:creationId xmlns:a16="http://schemas.microsoft.com/office/drawing/2014/main" id="{02064657-F1D9-26D5-304F-F7CEFDCE6573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2：輸液ポンプ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0" name="hprepo0202tbl01">
            <a:extLst>
              <a:ext uri="{FF2B5EF4-FFF2-40B4-BE49-F238E27FC236}">
                <a16:creationId xmlns:a16="http://schemas.microsoft.com/office/drawing/2014/main" id="{B7AA0A03-932A-171C-09B0-1E0847E5ECA3}"/>
              </a:ext>
            </a:extLst>
          </p:cNvPr>
          <p:cNvGraphicFramePr>
            <a:graphicFrameLocks noGrp="1"/>
          </p:cNvGraphicFramePr>
          <p:nvPr/>
        </p:nvGraphicFramePr>
        <p:xfrm>
          <a:off x="233997" y="1468250"/>
          <a:ext cx="9358379" cy="17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85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20180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36890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59432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329925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205949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901644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107070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val="87526478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522台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0.00%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+0.00%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+0.00%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-326時間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-0.09%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-282時間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-148時間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543台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0.00%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969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7113C6-321F-69F4-07E8-4D7B430F4FFD}"/>
              </a:ext>
            </a:extLst>
          </p:cNvPr>
          <p:cNvSpPr/>
          <p:nvPr/>
        </p:nvSpPr>
        <p:spPr>
          <a:xfrm>
            <a:off x="7011687" y="321326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494C48E-69AC-8F55-8158-88EC7191CDE6}"/>
              </a:ext>
            </a:extLst>
          </p:cNvPr>
          <p:cNvSpPr/>
          <p:nvPr/>
        </p:nvSpPr>
        <p:spPr>
          <a:xfrm>
            <a:off x="232374" y="3337031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機器台数・故障台数・故障率の推移</a:t>
            </a:r>
          </a:p>
        </p:txBody>
      </p:sp>
      <p:pic>
        <p:nvPicPr>
          <p:cNvPr id="98" name="Picture 97" descr="fig02-0502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744000"/>
            <a:ext cx="5623964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31BF6-73E5-8F76-CCF0-F9E0AEFB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CAA10571-C706-2375-86D4-26B3303E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9820A317-A426-7B16-B444-02510CD94157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202h101">
            <a:extLst>
              <a:ext uri="{FF2B5EF4-FFF2-40B4-BE49-F238E27FC236}">
                <a16:creationId xmlns:a16="http://schemas.microsoft.com/office/drawing/2014/main" id="{557131C5-D33E-582A-C0C7-46640758826F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故障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8" name="hprepo0202h201">
            <a:extLst>
              <a:ext uri="{FF2B5EF4-FFF2-40B4-BE49-F238E27FC236}">
                <a16:creationId xmlns:a16="http://schemas.microsoft.com/office/drawing/2014/main" id="{7A947E14-B686-DE63-341E-5890BEBC1D80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0" name="hprepo0202h301">
            <a:extLst>
              <a:ext uri="{FF2B5EF4-FFF2-40B4-BE49-F238E27FC236}">
                <a16:creationId xmlns:a16="http://schemas.microsoft.com/office/drawing/2014/main" id="{DAEE81CB-4A4E-77F5-D674-EDE789ECD47C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3：シリンジポンプ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0" name="hprepo0202tbl01">
            <a:extLst>
              <a:ext uri="{FF2B5EF4-FFF2-40B4-BE49-F238E27FC236}">
                <a16:creationId xmlns:a16="http://schemas.microsoft.com/office/drawing/2014/main" id="{C51A9952-958F-F6BE-E25C-D46AC7443223}"/>
              </a:ext>
            </a:extLst>
          </p:cNvPr>
          <p:cNvGraphicFramePr>
            <a:graphicFrameLocks noGrp="1"/>
          </p:cNvGraphicFramePr>
          <p:nvPr/>
        </p:nvGraphicFramePr>
        <p:xfrm>
          <a:off x="233997" y="1468250"/>
          <a:ext cx="9358379" cy="17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85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20180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36890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59432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329925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205949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901644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107070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val="87526478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338台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1,296時間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432時間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0.52%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600時間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216時間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+600時間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-264時間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+0.23%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-480時間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-5,856時間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-79時間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-2.42%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-1,264時間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-0.51%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-90時間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338台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1,296時間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432時間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0.52%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600時間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216時間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969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529D1-987C-2CCC-61CD-9E99A7845CD9}"/>
              </a:ext>
            </a:extLst>
          </p:cNvPr>
          <p:cNvSpPr/>
          <p:nvPr/>
        </p:nvSpPr>
        <p:spPr>
          <a:xfrm>
            <a:off x="7011687" y="321326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DDA1F2-46EB-DD85-4AE9-E2A9910BE6B7}"/>
              </a:ext>
            </a:extLst>
          </p:cNvPr>
          <p:cNvSpPr/>
          <p:nvPr/>
        </p:nvSpPr>
        <p:spPr>
          <a:xfrm>
            <a:off x="232374" y="3337031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機器台数・故障台数・故障率の推移</a:t>
            </a:r>
          </a:p>
        </p:txBody>
      </p:sp>
      <p:pic>
        <p:nvPicPr>
          <p:cNvPr id="98" name="Picture 97" descr="fig02-0503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30501-1172-6FCE-5BC0-2A67B2291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538A437F-B5F0-D1E3-7550-3E844820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437D688-4242-ED97-B3EC-7C43E29ACA0B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202h101">
            <a:extLst>
              <a:ext uri="{FF2B5EF4-FFF2-40B4-BE49-F238E27FC236}">
                <a16:creationId xmlns:a16="http://schemas.microsoft.com/office/drawing/2014/main" id="{647620CF-EEA8-4A92-C632-E07BD44F4205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故障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8" name="hprepo0202h201">
            <a:extLst>
              <a:ext uri="{FF2B5EF4-FFF2-40B4-BE49-F238E27FC236}">
                <a16:creationId xmlns:a16="http://schemas.microsoft.com/office/drawing/2014/main" id="{4C53FBB3-9D7C-6502-03ED-5F5F39F21C5F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0" name="hprepo0202h301">
            <a:extLst>
              <a:ext uri="{FF2B5EF4-FFF2-40B4-BE49-F238E27FC236}">
                <a16:creationId xmlns:a16="http://schemas.microsoft.com/office/drawing/2014/main" id="{479A1EE3-A425-ACE0-8DF4-3B3E962B5C58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4：パルスオキシメータ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0" name="hprepo0202tbl01">
            <a:extLst>
              <a:ext uri="{FF2B5EF4-FFF2-40B4-BE49-F238E27FC236}">
                <a16:creationId xmlns:a16="http://schemas.microsoft.com/office/drawing/2014/main" id="{7E260F38-E885-0FAF-31B6-00B5798865E7}"/>
              </a:ext>
            </a:extLst>
          </p:cNvPr>
          <p:cNvGraphicFramePr>
            <a:graphicFrameLocks noGrp="1"/>
          </p:cNvGraphicFramePr>
          <p:nvPr/>
        </p:nvGraphicFramePr>
        <p:xfrm>
          <a:off x="233997" y="1468250"/>
          <a:ext cx="9358379" cy="17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85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20180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36890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59432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329925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205949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901644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107070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val="87526478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246台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4,464時間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2.44%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+528時間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+88時間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+0.22%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+360時間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+3,672時間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+348時間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+2.04%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+2,230時間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+735時間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+1.24%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+258時間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563台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5,952時間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1.42%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969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E4AFD43-EF7D-CA42-8F5B-637DA399FBCA}"/>
              </a:ext>
            </a:extLst>
          </p:cNvPr>
          <p:cNvSpPr/>
          <p:nvPr/>
        </p:nvSpPr>
        <p:spPr>
          <a:xfrm>
            <a:off x="7011687" y="321326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AB30DF-F972-D588-4C06-DE150244F066}"/>
              </a:ext>
            </a:extLst>
          </p:cNvPr>
          <p:cNvSpPr/>
          <p:nvPr/>
        </p:nvSpPr>
        <p:spPr>
          <a:xfrm>
            <a:off x="232374" y="3337031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機器台数・故障台数・故障率の推移</a:t>
            </a:r>
          </a:p>
        </p:txBody>
      </p:sp>
      <p:pic>
        <p:nvPicPr>
          <p:cNvPr id="98" name="Picture 97" descr="fig02-0504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1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1467E-3F12-2E16-DFA3-D6878688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B08A93D5-4C0E-DD0E-13DB-FA73611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8BF0832-43A0-7C8A-96A7-95F066560285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202h101">
            <a:extLst>
              <a:ext uri="{FF2B5EF4-FFF2-40B4-BE49-F238E27FC236}">
                <a16:creationId xmlns:a16="http://schemas.microsoft.com/office/drawing/2014/main" id="{53F5BD5A-1233-0935-6ECB-475F247BC099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故障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8" name="hprepo0202h201">
            <a:extLst>
              <a:ext uri="{FF2B5EF4-FFF2-40B4-BE49-F238E27FC236}">
                <a16:creationId xmlns:a16="http://schemas.microsoft.com/office/drawing/2014/main" id="{78489A16-3AF5-A875-D8CB-9850DADC714B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0" name="hprepo0202h301">
            <a:extLst>
              <a:ext uri="{FF2B5EF4-FFF2-40B4-BE49-F238E27FC236}">
                <a16:creationId xmlns:a16="http://schemas.microsoft.com/office/drawing/2014/main" id="{84408029-CDBF-DC36-F89A-7312DEE22FE7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5：低圧持続吸引器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0" name="hprepo0202tbl01">
            <a:extLst>
              <a:ext uri="{FF2B5EF4-FFF2-40B4-BE49-F238E27FC236}">
                <a16:creationId xmlns:a16="http://schemas.microsoft.com/office/drawing/2014/main" id="{2ECC3AB2-7FFF-73F8-A569-6E9002D1C77A}"/>
              </a:ext>
            </a:extLst>
          </p:cNvPr>
          <p:cNvGraphicFramePr>
            <a:graphicFrameLocks noGrp="1"/>
          </p:cNvGraphicFramePr>
          <p:nvPr/>
        </p:nvGraphicFramePr>
        <p:xfrm>
          <a:off x="233997" y="1468250"/>
          <a:ext cx="9358379" cy="17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85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20180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36890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59432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329925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205949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901644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107070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val="87526478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840時間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2.02%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-456時間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-228時間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-1.19%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-480時間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+840時間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+2.02%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+406時間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+0.15%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+172時間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-300時間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840時間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2.02%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969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1F0D498-1E66-73AA-CC0C-A31C9AC2B7FE}"/>
              </a:ext>
            </a:extLst>
          </p:cNvPr>
          <p:cNvSpPr/>
          <p:nvPr/>
        </p:nvSpPr>
        <p:spPr>
          <a:xfrm>
            <a:off x="7011687" y="321326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1D85EC0-7DC3-A5D5-67B1-B3242FCDE4E4}"/>
              </a:ext>
            </a:extLst>
          </p:cNvPr>
          <p:cNvSpPr/>
          <p:nvPr/>
        </p:nvSpPr>
        <p:spPr>
          <a:xfrm>
            <a:off x="232374" y="3337031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機器台数・故障台数・故障率の推移</a:t>
            </a:r>
          </a:p>
        </p:txBody>
      </p:sp>
      <p:pic>
        <p:nvPicPr>
          <p:cNvPr id="98" name="Picture 97" descr="fig02-0505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6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3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耐用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年数別の機器保有台数・貸出時間</a:t>
            </a:r>
          </a:p>
        </p:txBody>
      </p:sp>
      <p:sp>
        <p:nvSpPr>
          <p:cNvPr id="24" name="hprepo0301tbl01title">
            <a:extLst>
              <a:ext uri="{FF2B5EF4-FFF2-40B4-BE49-F238E27FC236}">
                <a16:creationId xmlns:a16="http://schemas.microsoft.com/office/drawing/2014/main" id="{24DE4310-5BFA-6FFE-6549-3A7C736B9287}"/>
              </a:ext>
            </a:extLst>
          </p:cNvPr>
          <p:cNvSpPr/>
          <p:nvPr/>
        </p:nvSpPr>
        <p:spPr>
          <a:xfrm>
            <a:off x="1018971" y="2360491"/>
            <a:ext cx="2794933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残耐用年数毎の台数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hprepo0302tbl02title">
            <a:extLst>
              <a:ext uri="{FF2B5EF4-FFF2-40B4-BE49-F238E27FC236}">
                <a16:creationId xmlns:a16="http://schemas.microsoft.com/office/drawing/2014/main" id="{5F9BDD69-27BA-4285-02AE-5622A4F46335}"/>
              </a:ext>
            </a:extLst>
          </p:cNvPr>
          <p:cNvSpPr/>
          <p:nvPr/>
        </p:nvSpPr>
        <p:spPr>
          <a:xfrm>
            <a:off x="6225303" y="2360491"/>
            <a:ext cx="2520000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耐用年数別の貸出時間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DCE47E-914B-2AF9-48EF-77329F34B6B8}"/>
              </a:ext>
            </a:extLst>
          </p:cNvPr>
          <p:cNvSpPr/>
          <p:nvPr/>
        </p:nvSpPr>
        <p:spPr>
          <a:xfrm>
            <a:off x="272950" y="734102"/>
            <a:ext cx="9360000" cy="1180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残耐用年数別に、機器総台数および月間の総貸出時間を示しています。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分類については、分類別にも耐用年数別機器台数および貸出時間を示しています。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残耐用年数が短い（あるいはすでに耐用年数が切れている）機器の貸出時間が長い場合は、買い替えや買い増しをご検討ください。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hprepo0301h201">
            <a:extLst>
              <a:ext uri="{FF2B5EF4-FFF2-40B4-BE49-F238E27FC236}">
                <a16:creationId xmlns:a16="http://schemas.microsoft.com/office/drawing/2014/main" id="{AAB73043-F1E0-57C4-D117-145188748CCB}"/>
              </a:ext>
            </a:extLst>
          </p:cNvPr>
          <p:cNvSpPr/>
          <p:nvPr/>
        </p:nvSpPr>
        <p:spPr>
          <a:xfrm>
            <a:off x="234000" y="187978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全機器サマリー</a:t>
            </a:r>
          </a:p>
        </p:txBody>
      </p:sp>
      <p:pic>
        <p:nvPicPr>
          <p:cNvPr id="98" name="Picture 97" descr="fig03-0500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2880000"/>
            <a:ext cx="4625018" cy="2951999"/>
          </a:xfrm>
          <a:prstGeom prst="rect">
            <a:avLst/>
          </a:prstGeom>
        </p:spPr>
      </p:pic>
      <p:pic>
        <p:nvPicPr>
          <p:cNvPr id="99" name="Picture 98" descr="fig03-05000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2880000"/>
            <a:ext cx="4821865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302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耐用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年数別の機器保有台数・貸出時間（つづき）</a:t>
            </a:r>
          </a:p>
        </p:txBody>
      </p:sp>
      <p:sp>
        <p:nvSpPr>
          <p:cNvPr id="24" name="hprepo0302tbl01title">
            <a:extLst>
              <a:ext uri="{FF2B5EF4-FFF2-40B4-BE49-F238E27FC236}">
                <a16:creationId xmlns:a16="http://schemas.microsoft.com/office/drawing/2014/main" id="{24DE4310-5BFA-6FFE-6549-3A7C736B9287}"/>
              </a:ext>
            </a:extLst>
          </p:cNvPr>
          <p:cNvSpPr/>
          <p:nvPr/>
        </p:nvSpPr>
        <p:spPr>
          <a:xfrm>
            <a:off x="1018971" y="1667592"/>
            <a:ext cx="2794933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残耐用年数毎の台数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hprepo0302tbl02title">
            <a:extLst>
              <a:ext uri="{FF2B5EF4-FFF2-40B4-BE49-F238E27FC236}">
                <a16:creationId xmlns:a16="http://schemas.microsoft.com/office/drawing/2014/main" id="{5F9BDD69-27BA-4285-02AE-5622A4F46335}"/>
              </a:ext>
            </a:extLst>
          </p:cNvPr>
          <p:cNvSpPr/>
          <p:nvPr/>
        </p:nvSpPr>
        <p:spPr>
          <a:xfrm>
            <a:off x="6236878" y="1667592"/>
            <a:ext cx="2520000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耐用年数別の貸出時間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hprepo0302h201">
            <a:extLst>
              <a:ext uri="{FF2B5EF4-FFF2-40B4-BE49-F238E27FC236}">
                <a16:creationId xmlns:a16="http://schemas.microsoft.com/office/drawing/2014/main" id="{B490F0AF-FC47-FFA5-6A4A-28921A6159C5}"/>
              </a:ext>
            </a:extLst>
          </p:cNvPr>
          <p:cNvSpPr/>
          <p:nvPr/>
        </p:nvSpPr>
        <p:spPr>
          <a:xfrm>
            <a:off x="234000" y="81000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4" name="hprepo0302h301">
            <a:extLst>
              <a:ext uri="{FF2B5EF4-FFF2-40B4-BE49-F238E27FC236}">
                <a16:creationId xmlns:a16="http://schemas.microsoft.com/office/drawing/2014/main" id="{D34DE3AC-7EC1-D137-47BE-449431DFE663}"/>
              </a:ext>
            </a:extLst>
          </p:cNvPr>
          <p:cNvSpPr/>
          <p:nvPr/>
        </p:nvSpPr>
        <p:spPr>
          <a:xfrm>
            <a:off x="234000" y="11880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1：人工呼吸器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3-0501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2880000"/>
            <a:ext cx="4460806" cy="2951999"/>
          </a:xfrm>
          <a:prstGeom prst="rect">
            <a:avLst/>
          </a:prstGeom>
        </p:spPr>
      </p:pic>
      <p:pic>
        <p:nvPicPr>
          <p:cNvPr id="99" name="Picture 98" descr="fig03-05010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2880000"/>
            <a:ext cx="4657652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23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302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耐用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年数別の機器保有台数・貸出時間（つづき）</a:t>
            </a:r>
          </a:p>
        </p:txBody>
      </p:sp>
      <p:sp>
        <p:nvSpPr>
          <p:cNvPr id="24" name="hprepo0302tbl01title">
            <a:extLst>
              <a:ext uri="{FF2B5EF4-FFF2-40B4-BE49-F238E27FC236}">
                <a16:creationId xmlns:a16="http://schemas.microsoft.com/office/drawing/2014/main" id="{24DE4310-5BFA-6FFE-6549-3A7C736B9287}"/>
              </a:ext>
            </a:extLst>
          </p:cNvPr>
          <p:cNvSpPr/>
          <p:nvPr/>
        </p:nvSpPr>
        <p:spPr>
          <a:xfrm>
            <a:off x="1018971" y="1667592"/>
            <a:ext cx="2794933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残耐用年数毎の台数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hprepo0302tbl02title">
            <a:extLst>
              <a:ext uri="{FF2B5EF4-FFF2-40B4-BE49-F238E27FC236}">
                <a16:creationId xmlns:a16="http://schemas.microsoft.com/office/drawing/2014/main" id="{5F9BDD69-27BA-4285-02AE-5622A4F46335}"/>
              </a:ext>
            </a:extLst>
          </p:cNvPr>
          <p:cNvSpPr/>
          <p:nvPr/>
        </p:nvSpPr>
        <p:spPr>
          <a:xfrm>
            <a:off x="6236878" y="1667592"/>
            <a:ext cx="2520000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耐用年数別の貸出時間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hprepo0302h201">
            <a:extLst>
              <a:ext uri="{FF2B5EF4-FFF2-40B4-BE49-F238E27FC236}">
                <a16:creationId xmlns:a16="http://schemas.microsoft.com/office/drawing/2014/main" id="{B490F0AF-FC47-FFA5-6A4A-28921A6159C5}"/>
              </a:ext>
            </a:extLst>
          </p:cNvPr>
          <p:cNvSpPr/>
          <p:nvPr/>
        </p:nvSpPr>
        <p:spPr>
          <a:xfrm>
            <a:off x="234000" y="81000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4" name="hprepo0302h301">
            <a:extLst>
              <a:ext uri="{FF2B5EF4-FFF2-40B4-BE49-F238E27FC236}">
                <a16:creationId xmlns:a16="http://schemas.microsoft.com/office/drawing/2014/main" id="{D34DE3AC-7EC1-D137-47BE-449431DFE663}"/>
              </a:ext>
            </a:extLst>
          </p:cNvPr>
          <p:cNvSpPr/>
          <p:nvPr/>
        </p:nvSpPr>
        <p:spPr>
          <a:xfrm>
            <a:off x="234000" y="11880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2：輸液ポンプ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3-0502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2880000"/>
            <a:ext cx="4526422" cy="2951999"/>
          </a:xfrm>
          <a:prstGeom prst="rect">
            <a:avLst/>
          </a:prstGeom>
        </p:spPr>
      </p:pic>
      <p:pic>
        <p:nvPicPr>
          <p:cNvPr id="99" name="Picture 98" descr="fig03-05020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2880000"/>
            <a:ext cx="4657652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1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302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耐用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年数別の機器保有台数・貸出時間（つづき）</a:t>
            </a:r>
          </a:p>
        </p:txBody>
      </p:sp>
      <p:sp>
        <p:nvSpPr>
          <p:cNvPr id="24" name="hprepo0302tbl01title">
            <a:extLst>
              <a:ext uri="{FF2B5EF4-FFF2-40B4-BE49-F238E27FC236}">
                <a16:creationId xmlns:a16="http://schemas.microsoft.com/office/drawing/2014/main" id="{24DE4310-5BFA-6FFE-6549-3A7C736B9287}"/>
              </a:ext>
            </a:extLst>
          </p:cNvPr>
          <p:cNvSpPr/>
          <p:nvPr/>
        </p:nvSpPr>
        <p:spPr>
          <a:xfrm>
            <a:off x="1018971" y="1667592"/>
            <a:ext cx="2794933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残耐用年数毎の台数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hprepo0302tbl02title">
            <a:extLst>
              <a:ext uri="{FF2B5EF4-FFF2-40B4-BE49-F238E27FC236}">
                <a16:creationId xmlns:a16="http://schemas.microsoft.com/office/drawing/2014/main" id="{5F9BDD69-27BA-4285-02AE-5622A4F46335}"/>
              </a:ext>
            </a:extLst>
          </p:cNvPr>
          <p:cNvSpPr/>
          <p:nvPr/>
        </p:nvSpPr>
        <p:spPr>
          <a:xfrm>
            <a:off x="6236878" y="1667592"/>
            <a:ext cx="2520000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耐用年数別の貸出時間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hprepo0302h201">
            <a:extLst>
              <a:ext uri="{FF2B5EF4-FFF2-40B4-BE49-F238E27FC236}">
                <a16:creationId xmlns:a16="http://schemas.microsoft.com/office/drawing/2014/main" id="{B490F0AF-FC47-FFA5-6A4A-28921A6159C5}"/>
              </a:ext>
            </a:extLst>
          </p:cNvPr>
          <p:cNvSpPr/>
          <p:nvPr/>
        </p:nvSpPr>
        <p:spPr>
          <a:xfrm>
            <a:off x="234000" y="81000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4" name="hprepo0302h301">
            <a:extLst>
              <a:ext uri="{FF2B5EF4-FFF2-40B4-BE49-F238E27FC236}">
                <a16:creationId xmlns:a16="http://schemas.microsoft.com/office/drawing/2014/main" id="{D34DE3AC-7EC1-D137-47BE-449431DFE663}"/>
              </a:ext>
            </a:extLst>
          </p:cNvPr>
          <p:cNvSpPr/>
          <p:nvPr/>
        </p:nvSpPr>
        <p:spPr>
          <a:xfrm>
            <a:off x="234000" y="11880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3：シリンジポンプ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3-0503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2880000"/>
            <a:ext cx="4526422" cy="2951999"/>
          </a:xfrm>
          <a:prstGeom prst="rect">
            <a:avLst/>
          </a:prstGeom>
        </p:spPr>
      </p:pic>
      <p:pic>
        <p:nvPicPr>
          <p:cNvPr id="99" name="Picture 98" descr="fig03-05030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2880000"/>
            <a:ext cx="4657652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0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302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耐用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年数別の機器保有台数・貸出時間（つづき）</a:t>
            </a:r>
          </a:p>
        </p:txBody>
      </p:sp>
      <p:sp>
        <p:nvSpPr>
          <p:cNvPr id="24" name="hprepo0302tbl01title">
            <a:extLst>
              <a:ext uri="{FF2B5EF4-FFF2-40B4-BE49-F238E27FC236}">
                <a16:creationId xmlns:a16="http://schemas.microsoft.com/office/drawing/2014/main" id="{24DE4310-5BFA-6FFE-6549-3A7C736B9287}"/>
              </a:ext>
            </a:extLst>
          </p:cNvPr>
          <p:cNvSpPr/>
          <p:nvPr/>
        </p:nvSpPr>
        <p:spPr>
          <a:xfrm>
            <a:off x="1018971" y="1667592"/>
            <a:ext cx="2794933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残耐用年数毎の台数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hprepo0302tbl02title">
            <a:extLst>
              <a:ext uri="{FF2B5EF4-FFF2-40B4-BE49-F238E27FC236}">
                <a16:creationId xmlns:a16="http://schemas.microsoft.com/office/drawing/2014/main" id="{5F9BDD69-27BA-4285-02AE-5622A4F46335}"/>
              </a:ext>
            </a:extLst>
          </p:cNvPr>
          <p:cNvSpPr/>
          <p:nvPr/>
        </p:nvSpPr>
        <p:spPr>
          <a:xfrm>
            <a:off x="6236878" y="1667592"/>
            <a:ext cx="2520000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耐用年数別の貸出時間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hprepo0302h201">
            <a:extLst>
              <a:ext uri="{FF2B5EF4-FFF2-40B4-BE49-F238E27FC236}">
                <a16:creationId xmlns:a16="http://schemas.microsoft.com/office/drawing/2014/main" id="{B490F0AF-FC47-FFA5-6A4A-28921A6159C5}"/>
              </a:ext>
            </a:extLst>
          </p:cNvPr>
          <p:cNvSpPr/>
          <p:nvPr/>
        </p:nvSpPr>
        <p:spPr>
          <a:xfrm>
            <a:off x="234000" y="81000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4" name="hprepo0302h301">
            <a:extLst>
              <a:ext uri="{FF2B5EF4-FFF2-40B4-BE49-F238E27FC236}">
                <a16:creationId xmlns:a16="http://schemas.microsoft.com/office/drawing/2014/main" id="{D34DE3AC-7EC1-D137-47BE-449431DFE663}"/>
              </a:ext>
            </a:extLst>
          </p:cNvPr>
          <p:cNvSpPr/>
          <p:nvPr/>
        </p:nvSpPr>
        <p:spPr>
          <a:xfrm>
            <a:off x="234000" y="11880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4：パルスオキシメータ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3-0504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2880000"/>
            <a:ext cx="4460806" cy="2951999"/>
          </a:xfrm>
          <a:prstGeom prst="rect">
            <a:avLst/>
          </a:prstGeom>
        </p:spPr>
      </p:pic>
      <p:pic>
        <p:nvPicPr>
          <p:cNvPr id="99" name="Picture 98" descr="fig03-05040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2880000"/>
            <a:ext cx="4657652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6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302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③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耐用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年数別の機器保有台数・貸出時間（つづき）</a:t>
            </a:r>
          </a:p>
        </p:txBody>
      </p:sp>
      <p:sp>
        <p:nvSpPr>
          <p:cNvPr id="24" name="hprepo0302tbl01title">
            <a:extLst>
              <a:ext uri="{FF2B5EF4-FFF2-40B4-BE49-F238E27FC236}">
                <a16:creationId xmlns:a16="http://schemas.microsoft.com/office/drawing/2014/main" id="{24DE4310-5BFA-6FFE-6549-3A7C736B9287}"/>
              </a:ext>
            </a:extLst>
          </p:cNvPr>
          <p:cNvSpPr/>
          <p:nvPr/>
        </p:nvSpPr>
        <p:spPr>
          <a:xfrm>
            <a:off x="1018971" y="1667592"/>
            <a:ext cx="2794933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残耐用年数毎の台数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hprepo0302tbl02title">
            <a:extLst>
              <a:ext uri="{FF2B5EF4-FFF2-40B4-BE49-F238E27FC236}">
                <a16:creationId xmlns:a16="http://schemas.microsoft.com/office/drawing/2014/main" id="{5F9BDD69-27BA-4285-02AE-5622A4F46335}"/>
              </a:ext>
            </a:extLst>
          </p:cNvPr>
          <p:cNvSpPr/>
          <p:nvPr/>
        </p:nvSpPr>
        <p:spPr>
          <a:xfrm>
            <a:off x="6236878" y="1667592"/>
            <a:ext cx="2520000" cy="43200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耐用年数別の貸出時間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hprepo0302h201">
            <a:extLst>
              <a:ext uri="{FF2B5EF4-FFF2-40B4-BE49-F238E27FC236}">
                <a16:creationId xmlns:a16="http://schemas.microsoft.com/office/drawing/2014/main" id="{B490F0AF-FC47-FFA5-6A4A-28921A6159C5}"/>
              </a:ext>
            </a:extLst>
          </p:cNvPr>
          <p:cNvSpPr/>
          <p:nvPr/>
        </p:nvSpPr>
        <p:spPr>
          <a:xfrm>
            <a:off x="234000" y="81000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4" name="hprepo0302h301">
            <a:extLst>
              <a:ext uri="{FF2B5EF4-FFF2-40B4-BE49-F238E27FC236}">
                <a16:creationId xmlns:a16="http://schemas.microsoft.com/office/drawing/2014/main" id="{D34DE3AC-7EC1-D137-47BE-449431DFE663}"/>
              </a:ext>
            </a:extLst>
          </p:cNvPr>
          <p:cNvSpPr/>
          <p:nvPr/>
        </p:nvSpPr>
        <p:spPr>
          <a:xfrm>
            <a:off x="234000" y="11880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5：低圧持続吸引器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3-0505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00" y="2880000"/>
            <a:ext cx="4460806" cy="2951999"/>
          </a:xfrm>
          <a:prstGeom prst="rect">
            <a:avLst/>
          </a:prstGeom>
        </p:spPr>
      </p:pic>
      <p:pic>
        <p:nvPicPr>
          <p:cNvPr id="99" name="Picture 98" descr="fig03-050501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00" y="2880000"/>
            <a:ext cx="4657652" cy="29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97886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101h101">
            <a:extLst>
              <a:ext uri="{FF2B5EF4-FFF2-40B4-BE49-F238E27FC236}">
                <a16:creationId xmlns:a16="http://schemas.microsoft.com/office/drawing/2014/main" id="{250FE996-7158-1CEA-0BE1-F10509BEDC99}"/>
              </a:ext>
            </a:extLst>
          </p:cNvPr>
          <p:cNvSpPr/>
          <p:nvPr/>
        </p:nvSpPr>
        <p:spPr>
          <a:xfrm>
            <a:off x="234000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</a:t>
            </a:r>
          </a:p>
        </p:txBody>
      </p:sp>
      <p:graphicFrame>
        <p:nvGraphicFramePr>
          <p:cNvPr id="2" name="hprepo0101tbl01">
            <a:extLst>
              <a:ext uri="{FF2B5EF4-FFF2-40B4-BE49-F238E27FC236}">
                <a16:creationId xmlns:a16="http://schemas.microsoft.com/office/drawing/2014/main" id="{357FCAC2-7320-801D-15E3-5329D8196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26249"/>
              </p:ext>
            </p:extLst>
          </p:nvPr>
        </p:nvGraphicFramePr>
        <p:xfrm>
          <a:off x="234000" y="1602340"/>
          <a:ext cx="9359999" cy="176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74368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990744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923194">
                  <a:extLst>
                    <a:ext uri="{9D8B030D-6E8A-4147-A177-3AD203B41FA5}">
                      <a16:colId xmlns:a16="http://schemas.microsoft.com/office/drawing/2014/main" val="1648313576"/>
                    </a:ext>
                  </a:extLst>
                </a:gridCol>
                <a:gridCol w="1035778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396048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170880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1002003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971744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</a:tblGrid>
              <a:tr h="410768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貸出割合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9234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4,809台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4,513台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93.84%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6,412回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3,202,101時間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499時間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89.50%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-0.67%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+76回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+108,866時間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-0.15%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+0.42%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+310回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+62,766時間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-15時間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+0.76%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-0.29%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+66,829時間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-156時間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+1.41%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22,357台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7,701台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34.45%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10,402回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6,170,661時間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593時間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37.10%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70308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B2755A-7D47-E637-FBA9-C7860D6CE92A}"/>
              </a:ext>
            </a:extLst>
          </p:cNvPr>
          <p:cNvSpPr/>
          <p:nvPr/>
        </p:nvSpPr>
        <p:spPr>
          <a:xfrm>
            <a:off x="272950" y="607840"/>
            <a:ext cx="9360000" cy="8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基準月時点での、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保有機器全台の貸出実績のサマリーです。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全機器以外に、機器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総数の多い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分類を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6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として記載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しています。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hprepo0101h0201">
            <a:extLst>
              <a:ext uri="{FF2B5EF4-FFF2-40B4-BE49-F238E27FC236}">
                <a16:creationId xmlns:a16="http://schemas.microsoft.com/office/drawing/2014/main" id="{E6A1D1E6-33D8-4BBC-D3C2-3304BD072115}"/>
              </a:ext>
            </a:extLst>
          </p:cNvPr>
          <p:cNvSpPr/>
          <p:nvPr/>
        </p:nvSpPr>
        <p:spPr>
          <a:xfrm>
            <a:off x="234000" y="127330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全機器サマリー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D3E4C1-E3C0-C8B8-9BA5-55EDD96D851B}"/>
              </a:ext>
            </a:extLst>
          </p:cNvPr>
          <p:cNvSpPr/>
          <p:nvPr/>
        </p:nvSpPr>
        <p:spPr>
          <a:xfrm>
            <a:off x="7052264" y="3429000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DC7ADC-86C3-C6BA-A913-57180ABB1C10}"/>
              </a:ext>
            </a:extLst>
          </p:cNvPr>
          <p:cNvSpPr/>
          <p:nvPr/>
        </p:nvSpPr>
        <p:spPr>
          <a:xfrm>
            <a:off x="234000" y="3421103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機器台数・貸出台数・稼働率・貸出割合の推移</a:t>
            </a:r>
          </a:p>
        </p:txBody>
      </p:sp>
      <p:pic>
        <p:nvPicPr>
          <p:cNvPr id="98" name="Picture 97" descr="fig01-05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557012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9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4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残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年以下の機器割合</a:t>
            </a:r>
          </a:p>
        </p:txBody>
      </p:sp>
      <p:sp>
        <p:nvSpPr>
          <p:cNvPr id="5" name="hprepo0401h301">
            <a:extLst>
              <a:ext uri="{FF2B5EF4-FFF2-40B4-BE49-F238E27FC236}">
                <a16:creationId xmlns:a16="http://schemas.microsoft.com/office/drawing/2014/main" id="{11610E52-43F2-C501-B6F8-E56BFC5FFEA1}"/>
              </a:ext>
            </a:extLst>
          </p:cNvPr>
          <p:cNvSpPr/>
          <p:nvPr/>
        </p:nvSpPr>
        <p:spPr>
          <a:xfrm>
            <a:off x="234000" y="1651703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1 ： 人工呼吸器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91BD9-A72A-2CEC-4072-41A4F75DCBED}"/>
              </a:ext>
            </a:extLst>
          </p:cNvPr>
          <p:cNvSpPr/>
          <p:nvPr/>
        </p:nvSpPr>
        <p:spPr>
          <a:xfrm>
            <a:off x="272950" y="753980"/>
            <a:ext cx="9360000" cy="81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分類について、今後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年以内に耐用年数満了を迎える機器の割合が高い機器の型式・規格を示しています。購買計画の検討にご活用ください。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（例：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＝すべての機器が耐用年数を迎えた状態）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4-0501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2052000"/>
            <a:ext cx="9030253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4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残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年以下の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機器割合（つづき）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hprepo0401h301">
            <a:extLst>
              <a:ext uri="{FF2B5EF4-FFF2-40B4-BE49-F238E27FC236}">
                <a16:creationId xmlns:a16="http://schemas.microsoft.com/office/drawing/2014/main" id="{11610E52-43F2-C501-B6F8-E56BFC5FFEA1}"/>
              </a:ext>
            </a:extLst>
          </p:cNvPr>
          <p:cNvSpPr/>
          <p:nvPr/>
        </p:nvSpPr>
        <p:spPr>
          <a:xfrm>
            <a:off x="234000" y="1651703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2 ： 輸液ポンプ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91BD9-A72A-2CEC-4072-41A4F75DCBED}"/>
              </a:ext>
            </a:extLst>
          </p:cNvPr>
          <p:cNvSpPr/>
          <p:nvPr/>
        </p:nvSpPr>
        <p:spPr>
          <a:xfrm>
            <a:off x="272950" y="753980"/>
            <a:ext cx="9360000" cy="81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分類について、今後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年以内に耐用年数満了を迎える機器の割合が高い機器の型式・規格を示しています。購買計画の検討にご活用ください。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（例：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＝すべての機器が耐用年数を迎えた状態）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4-0502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2052000"/>
            <a:ext cx="8763768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4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残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年以下の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機器割合（つづき）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hprepo0401h301">
            <a:extLst>
              <a:ext uri="{FF2B5EF4-FFF2-40B4-BE49-F238E27FC236}">
                <a16:creationId xmlns:a16="http://schemas.microsoft.com/office/drawing/2014/main" id="{11610E52-43F2-C501-B6F8-E56BFC5FFEA1}"/>
              </a:ext>
            </a:extLst>
          </p:cNvPr>
          <p:cNvSpPr/>
          <p:nvPr/>
        </p:nvSpPr>
        <p:spPr>
          <a:xfrm>
            <a:off x="234000" y="1651703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3 ： シリンジポンプ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91BD9-A72A-2CEC-4072-41A4F75DCBED}"/>
              </a:ext>
            </a:extLst>
          </p:cNvPr>
          <p:cNvSpPr/>
          <p:nvPr/>
        </p:nvSpPr>
        <p:spPr>
          <a:xfrm>
            <a:off x="272950" y="753980"/>
            <a:ext cx="9360000" cy="81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分類について、今後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年以内に耐用年数満了を迎える機器の割合が高い機器の型式・規格を示しています。購買計画の検討にご活用ください。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（例：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＝すべての機器が耐用年数を迎えた状態）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4-0503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2052000"/>
            <a:ext cx="8763768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0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4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残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年以下の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機器割合（つづき）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hprepo0401h301">
            <a:extLst>
              <a:ext uri="{FF2B5EF4-FFF2-40B4-BE49-F238E27FC236}">
                <a16:creationId xmlns:a16="http://schemas.microsoft.com/office/drawing/2014/main" id="{11610E52-43F2-C501-B6F8-E56BFC5FFEA1}"/>
              </a:ext>
            </a:extLst>
          </p:cNvPr>
          <p:cNvSpPr/>
          <p:nvPr/>
        </p:nvSpPr>
        <p:spPr>
          <a:xfrm>
            <a:off x="234000" y="1651703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4 ： パルスオキシメータ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91BD9-A72A-2CEC-4072-41A4F75DCBED}"/>
              </a:ext>
            </a:extLst>
          </p:cNvPr>
          <p:cNvSpPr/>
          <p:nvPr/>
        </p:nvSpPr>
        <p:spPr>
          <a:xfrm>
            <a:off x="272950" y="753980"/>
            <a:ext cx="9360000" cy="81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分類について、今後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年以内に耐用年数満了を迎える機器の割合が高い機器の型式・規格を示しています。購買計画の検討にご活用ください。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（例：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＝すべての機器が耐用年数を迎えた状態）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4-0504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2052000"/>
            <a:ext cx="9078938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8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4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残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耐用年数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年以下の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機器割合（つづき）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hprepo0401h301">
            <a:extLst>
              <a:ext uri="{FF2B5EF4-FFF2-40B4-BE49-F238E27FC236}">
                <a16:creationId xmlns:a16="http://schemas.microsoft.com/office/drawing/2014/main" id="{11610E52-43F2-C501-B6F8-E56BFC5FFEA1}"/>
              </a:ext>
            </a:extLst>
          </p:cNvPr>
          <p:cNvSpPr/>
          <p:nvPr/>
        </p:nvSpPr>
        <p:spPr>
          <a:xfrm>
            <a:off x="234000" y="1651703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5 ： 低圧持続吸引器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391BD9-A72A-2CEC-4072-41A4F75DCBED}"/>
              </a:ext>
            </a:extLst>
          </p:cNvPr>
          <p:cNvSpPr/>
          <p:nvPr/>
        </p:nvSpPr>
        <p:spPr>
          <a:xfrm>
            <a:off x="272950" y="753980"/>
            <a:ext cx="9360000" cy="813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分類について、今後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年以内に耐用年数満了を迎える機器の割合が高い機器の型式・規格を示しています。購買計画の検討にご活用ください。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（例：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＝すべての機器が耐用年数を迎えた状態）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4-0505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0" y="2052000"/>
            <a:ext cx="8957482" cy="42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55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11" name="hprepo0501h101">
            <a:extLst>
              <a:ext uri="{FF2B5EF4-FFF2-40B4-BE49-F238E27FC236}">
                <a16:creationId xmlns:a16="http://schemas.microsoft.com/office/drawing/2014/main" id="{AD30FF69-E2AC-9296-F70C-57AABDC03C5E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回あたりの貸出時間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DDAF9C-F7C1-8222-5827-8947070E660E}"/>
              </a:ext>
            </a:extLst>
          </p:cNvPr>
          <p:cNvSpPr/>
          <p:nvPr/>
        </p:nvSpPr>
        <p:spPr>
          <a:xfrm>
            <a:off x="272950" y="724164"/>
            <a:ext cx="9360000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が長かった機器を上位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つまで示しています。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月間総貸出回数）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機器の使用方法や貸出・返却登録の運用が適切であるかの点検にご活用ください。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5" name="hprepo0501tbl01">
            <a:extLst>
              <a:ext uri="{FF2B5EF4-FFF2-40B4-BE49-F238E27FC236}">
                <a16:creationId xmlns:a16="http://schemas.microsoft.com/office/drawing/2014/main" id="{937B9359-52EC-53D5-34EA-6D10C291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39645"/>
              </p:ext>
            </p:extLst>
          </p:nvPr>
        </p:nvGraphicFramePr>
        <p:xfrm>
          <a:off x="232151" y="2054210"/>
          <a:ext cx="9360222" cy="332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76">
                  <a:extLst>
                    <a:ext uri="{9D8B030D-6E8A-4147-A177-3AD203B41FA5}">
                      <a16:colId xmlns:a16="http://schemas.microsoft.com/office/drawing/2014/main" val="3165564402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3091823983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3829553798"/>
                    </a:ext>
                  </a:extLst>
                </a:gridCol>
                <a:gridCol w="1037064">
                  <a:extLst>
                    <a:ext uri="{9D8B030D-6E8A-4147-A177-3AD203B41FA5}">
                      <a16:colId xmlns:a16="http://schemas.microsoft.com/office/drawing/2014/main" val="3891168182"/>
                    </a:ext>
                  </a:extLst>
                </a:gridCol>
                <a:gridCol w="1360448">
                  <a:extLst>
                    <a:ext uri="{9D8B030D-6E8A-4147-A177-3AD203B41FA5}">
                      <a16:colId xmlns:a16="http://schemas.microsoft.com/office/drawing/2014/main" val="3209095896"/>
                    </a:ext>
                  </a:extLst>
                </a:gridCol>
                <a:gridCol w="1016620">
                  <a:extLst>
                    <a:ext uri="{9D8B030D-6E8A-4147-A177-3AD203B41FA5}">
                      <a16:colId xmlns:a16="http://schemas.microsoft.com/office/drawing/2014/main" val="3655869239"/>
                    </a:ext>
                  </a:extLst>
                </a:gridCol>
                <a:gridCol w="2355222">
                  <a:extLst>
                    <a:ext uri="{9D8B030D-6E8A-4147-A177-3AD203B41FA5}">
                      <a16:colId xmlns:a16="http://schemas.microsoft.com/office/drawing/2014/main" val="2902183863"/>
                    </a:ext>
                  </a:extLst>
                </a:gridCol>
              </a:tblGrid>
              <a:tr h="6521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機器名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機器番号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機器件数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回あたり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利用部門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（括弧内は使用割合）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7255"/>
                  </a:ext>
                </a:extLst>
              </a:tr>
              <a:tr h="859679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11台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48回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5,621時間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118時間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ﾊｰﾄｾﾝﾀｰ(66%)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A病棟 ICU(22%)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B-4 病棟 HCU(11%)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25639"/>
                  </a:ext>
                </a:extLst>
              </a:tr>
              <a:tr h="926832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HAMILTON-G5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HAMILTON-G5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11台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34回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5,531時間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163時間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1-8 A HCU病棟(43%)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ﾊｰﾄｾﾝﾀｰ(40%)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A病棟 ICU(18%)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11537"/>
                  </a:ext>
                </a:extLst>
              </a:tr>
              <a:tr h="88408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V60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V60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12台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27回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4,026時間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150時間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ﾊｰﾄｾﾝﾀｰ(59%)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B-1 救急PCｾﾝﾀｰ(18%)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A病棟 ICU(13%)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67625"/>
                  </a:ext>
                </a:extLst>
              </a:tr>
            </a:tbl>
          </a:graphicData>
        </a:graphic>
      </p:graphicFrame>
      <p:sp>
        <p:nvSpPr>
          <p:cNvPr id="16" name="hprepo0501h301">
            <a:extLst>
              <a:ext uri="{FF2B5EF4-FFF2-40B4-BE49-F238E27FC236}">
                <a16:creationId xmlns:a16="http://schemas.microsoft.com/office/drawing/2014/main" id="{B54A2C4C-C084-2ABB-1EFF-62DEA520E7C0}"/>
              </a:ext>
            </a:extLst>
          </p:cNvPr>
          <p:cNvSpPr/>
          <p:nvPr/>
        </p:nvSpPr>
        <p:spPr>
          <a:xfrm>
            <a:off x="234000" y="1641964"/>
            <a:ext cx="4320000" cy="36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1 ：　人工呼吸器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775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11" name="hprepo0502h101">
            <a:extLst>
              <a:ext uri="{FF2B5EF4-FFF2-40B4-BE49-F238E27FC236}">
                <a16:creationId xmlns:a16="http://schemas.microsoft.com/office/drawing/2014/main" id="{AD30FF69-E2AC-9296-F70C-57AABDC03C5E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貸出時間（つづき）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DDAF9C-F7C1-8222-5827-8947070E660E}"/>
              </a:ext>
            </a:extLst>
          </p:cNvPr>
          <p:cNvSpPr/>
          <p:nvPr/>
        </p:nvSpPr>
        <p:spPr>
          <a:xfrm>
            <a:off x="272950" y="724164"/>
            <a:ext cx="9360000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が長かった機器を上位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つまで示しています。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月間総貸出回数）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機器の使用方法や貸出・返却登録の運用が適切であるかの点検にご活用ください。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hprepo0502h301">
            <a:extLst>
              <a:ext uri="{FF2B5EF4-FFF2-40B4-BE49-F238E27FC236}">
                <a16:creationId xmlns:a16="http://schemas.microsoft.com/office/drawing/2014/main" id="{B54A2C4C-C084-2ABB-1EFF-62DEA520E7C0}"/>
              </a:ext>
            </a:extLst>
          </p:cNvPr>
          <p:cNvSpPr/>
          <p:nvPr/>
        </p:nvSpPr>
        <p:spPr>
          <a:xfrm>
            <a:off x="234000" y="1641964"/>
            <a:ext cx="4320000" cy="36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2 ：　輸液ポンプ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hprepo0502tbl01">
            <a:extLst>
              <a:ext uri="{FF2B5EF4-FFF2-40B4-BE49-F238E27FC236}">
                <a16:creationId xmlns:a16="http://schemas.microsoft.com/office/drawing/2014/main" id="{5A51E009-C790-2203-6145-52A15A05D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96017"/>
              </p:ext>
            </p:extLst>
          </p:nvPr>
        </p:nvGraphicFramePr>
        <p:xfrm>
          <a:off x="232151" y="2053792"/>
          <a:ext cx="9360222" cy="334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76">
                  <a:extLst>
                    <a:ext uri="{9D8B030D-6E8A-4147-A177-3AD203B41FA5}">
                      <a16:colId xmlns:a16="http://schemas.microsoft.com/office/drawing/2014/main" val="3165564402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3091823983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3829553798"/>
                    </a:ext>
                  </a:extLst>
                </a:gridCol>
                <a:gridCol w="1037064">
                  <a:extLst>
                    <a:ext uri="{9D8B030D-6E8A-4147-A177-3AD203B41FA5}">
                      <a16:colId xmlns:a16="http://schemas.microsoft.com/office/drawing/2014/main" val="3891168182"/>
                    </a:ext>
                  </a:extLst>
                </a:gridCol>
                <a:gridCol w="1360448">
                  <a:extLst>
                    <a:ext uri="{9D8B030D-6E8A-4147-A177-3AD203B41FA5}">
                      <a16:colId xmlns:a16="http://schemas.microsoft.com/office/drawing/2014/main" val="3209095896"/>
                    </a:ext>
                  </a:extLst>
                </a:gridCol>
                <a:gridCol w="1016620">
                  <a:extLst>
                    <a:ext uri="{9D8B030D-6E8A-4147-A177-3AD203B41FA5}">
                      <a16:colId xmlns:a16="http://schemas.microsoft.com/office/drawing/2014/main" val="3655869239"/>
                    </a:ext>
                  </a:extLst>
                </a:gridCol>
                <a:gridCol w="2355222">
                  <a:extLst>
                    <a:ext uri="{9D8B030D-6E8A-4147-A177-3AD203B41FA5}">
                      <a16:colId xmlns:a16="http://schemas.microsoft.com/office/drawing/2014/main" val="2902183863"/>
                    </a:ext>
                  </a:extLst>
                </a:gridCol>
              </a:tblGrid>
              <a:tr h="6521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機器名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機器番号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機器件数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回あたり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利用部門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（括弧内は使用割合）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7255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TE-261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TE-261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245台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856回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146,742時間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172時間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A病棟 ICU(26%)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ﾊｰﾄｾﾝﾀｰ(18%)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B-4 病棟 HCU(10%)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25639"/>
                  </a:ext>
                </a:extLst>
              </a:tr>
              <a:tr h="91718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TE-281A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TE-281A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132台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351回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90,439時間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258時間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C-3 化学療法室(37%)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1-7 A病棟(無菌室)(29%)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1-8 A HCU病棟(17%)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11537"/>
                  </a:ext>
                </a:extLst>
              </a:tr>
              <a:tr h="95164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TE-161S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TE-161S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136台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282回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82,732時間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294時間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1-10 A病棟(17%)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1-8 B病棟(14%)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1-10 B病棟(14%)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6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3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11" name="hprepo0503h101">
            <a:extLst>
              <a:ext uri="{FF2B5EF4-FFF2-40B4-BE49-F238E27FC236}">
                <a16:creationId xmlns:a16="http://schemas.microsoft.com/office/drawing/2014/main" id="{AD30FF69-E2AC-9296-F70C-57AABDC03C5E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貸出時間（つづき）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DDAF9C-F7C1-8222-5827-8947070E660E}"/>
              </a:ext>
            </a:extLst>
          </p:cNvPr>
          <p:cNvSpPr/>
          <p:nvPr/>
        </p:nvSpPr>
        <p:spPr>
          <a:xfrm>
            <a:off x="272950" y="724164"/>
            <a:ext cx="9360000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が長かった機器を上位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つまで示しています。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月間総貸出回数）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機器の使用方法や貸出・返却登録の運用が適切であるかの点検にご活用ください。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hprepo0503h301">
            <a:extLst>
              <a:ext uri="{FF2B5EF4-FFF2-40B4-BE49-F238E27FC236}">
                <a16:creationId xmlns:a16="http://schemas.microsoft.com/office/drawing/2014/main" id="{B54A2C4C-C084-2ABB-1EFF-62DEA520E7C0}"/>
              </a:ext>
            </a:extLst>
          </p:cNvPr>
          <p:cNvSpPr/>
          <p:nvPr/>
        </p:nvSpPr>
        <p:spPr>
          <a:xfrm>
            <a:off x="234000" y="1641964"/>
            <a:ext cx="4320000" cy="36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3 ：　シリンジポンプ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" name="hprepo0503tbl01">
            <a:extLst>
              <a:ext uri="{FF2B5EF4-FFF2-40B4-BE49-F238E27FC236}">
                <a16:creationId xmlns:a16="http://schemas.microsoft.com/office/drawing/2014/main" id="{BC87B2BA-67C3-9520-9591-8F0000492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83179"/>
              </p:ext>
            </p:extLst>
          </p:nvPr>
        </p:nvGraphicFramePr>
        <p:xfrm>
          <a:off x="232151" y="2053792"/>
          <a:ext cx="9360222" cy="334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76">
                  <a:extLst>
                    <a:ext uri="{9D8B030D-6E8A-4147-A177-3AD203B41FA5}">
                      <a16:colId xmlns:a16="http://schemas.microsoft.com/office/drawing/2014/main" val="3165564402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3091823983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3829553798"/>
                    </a:ext>
                  </a:extLst>
                </a:gridCol>
                <a:gridCol w="1037064">
                  <a:extLst>
                    <a:ext uri="{9D8B030D-6E8A-4147-A177-3AD203B41FA5}">
                      <a16:colId xmlns:a16="http://schemas.microsoft.com/office/drawing/2014/main" val="3891168182"/>
                    </a:ext>
                  </a:extLst>
                </a:gridCol>
                <a:gridCol w="1360448">
                  <a:extLst>
                    <a:ext uri="{9D8B030D-6E8A-4147-A177-3AD203B41FA5}">
                      <a16:colId xmlns:a16="http://schemas.microsoft.com/office/drawing/2014/main" val="3209095896"/>
                    </a:ext>
                  </a:extLst>
                </a:gridCol>
                <a:gridCol w="1016620">
                  <a:extLst>
                    <a:ext uri="{9D8B030D-6E8A-4147-A177-3AD203B41FA5}">
                      <a16:colId xmlns:a16="http://schemas.microsoft.com/office/drawing/2014/main" val="3655869239"/>
                    </a:ext>
                  </a:extLst>
                </a:gridCol>
                <a:gridCol w="2355222">
                  <a:extLst>
                    <a:ext uri="{9D8B030D-6E8A-4147-A177-3AD203B41FA5}">
                      <a16:colId xmlns:a16="http://schemas.microsoft.com/office/drawing/2014/main" val="2902183863"/>
                    </a:ext>
                  </a:extLst>
                </a:gridCol>
              </a:tblGrid>
              <a:tr h="6521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機器名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機器番号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機器件数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回あたり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利用部門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（括弧内は使用割合）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7255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S-1235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S-1235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285台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631回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196,376時間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312時間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ﾊｰﾄｾﾝﾀｰ(15%)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1-5 手術室(13%)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B-5 手術室(13%)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25639"/>
                  </a:ext>
                </a:extLst>
              </a:tr>
              <a:tr h="91718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TE-SS835N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TE-SS835N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12台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47回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8,450時間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180時間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A病棟 ICU(100%)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11537"/>
                  </a:ext>
                </a:extLst>
              </a:tr>
              <a:tr h="95164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TE-371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TE-371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15台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16回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11,142時間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697時間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1-5 手術室(67%)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B-5 手術室(47%)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6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17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11" name="hprepo0504h101">
            <a:extLst>
              <a:ext uri="{FF2B5EF4-FFF2-40B4-BE49-F238E27FC236}">
                <a16:creationId xmlns:a16="http://schemas.microsoft.com/office/drawing/2014/main" id="{AD30FF69-E2AC-9296-F70C-57AABDC03C5E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貸出時間（つづき）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DDAF9C-F7C1-8222-5827-8947070E660E}"/>
              </a:ext>
            </a:extLst>
          </p:cNvPr>
          <p:cNvSpPr/>
          <p:nvPr/>
        </p:nvSpPr>
        <p:spPr>
          <a:xfrm>
            <a:off x="272950" y="724164"/>
            <a:ext cx="9360000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が長かった機器を上位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つまで示しています。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月間総貸出回数）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機器の使用方法や貸出・返却登録の運用が適切であるかの点検にご活用ください。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hprepo0504h301">
            <a:extLst>
              <a:ext uri="{FF2B5EF4-FFF2-40B4-BE49-F238E27FC236}">
                <a16:creationId xmlns:a16="http://schemas.microsoft.com/office/drawing/2014/main" id="{B54A2C4C-C084-2ABB-1EFF-62DEA520E7C0}"/>
              </a:ext>
            </a:extLst>
          </p:cNvPr>
          <p:cNvSpPr/>
          <p:nvPr/>
        </p:nvSpPr>
        <p:spPr>
          <a:xfrm>
            <a:off x="234000" y="1641964"/>
            <a:ext cx="4320000" cy="36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4 ：　パルスオキシメータ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" name="hprepo0504tbl01">
            <a:extLst>
              <a:ext uri="{FF2B5EF4-FFF2-40B4-BE49-F238E27FC236}">
                <a16:creationId xmlns:a16="http://schemas.microsoft.com/office/drawing/2014/main" id="{B67EF4FD-12E7-EB14-7FF0-CBC7F603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56938"/>
              </p:ext>
            </p:extLst>
          </p:nvPr>
        </p:nvGraphicFramePr>
        <p:xfrm>
          <a:off x="232151" y="2053792"/>
          <a:ext cx="9360222" cy="334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76">
                  <a:extLst>
                    <a:ext uri="{9D8B030D-6E8A-4147-A177-3AD203B41FA5}">
                      <a16:colId xmlns:a16="http://schemas.microsoft.com/office/drawing/2014/main" val="3165564402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3091823983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3829553798"/>
                    </a:ext>
                  </a:extLst>
                </a:gridCol>
                <a:gridCol w="1037064">
                  <a:extLst>
                    <a:ext uri="{9D8B030D-6E8A-4147-A177-3AD203B41FA5}">
                      <a16:colId xmlns:a16="http://schemas.microsoft.com/office/drawing/2014/main" val="3891168182"/>
                    </a:ext>
                  </a:extLst>
                </a:gridCol>
                <a:gridCol w="1360448">
                  <a:extLst>
                    <a:ext uri="{9D8B030D-6E8A-4147-A177-3AD203B41FA5}">
                      <a16:colId xmlns:a16="http://schemas.microsoft.com/office/drawing/2014/main" val="3209095896"/>
                    </a:ext>
                  </a:extLst>
                </a:gridCol>
                <a:gridCol w="1016620">
                  <a:extLst>
                    <a:ext uri="{9D8B030D-6E8A-4147-A177-3AD203B41FA5}">
                      <a16:colId xmlns:a16="http://schemas.microsoft.com/office/drawing/2014/main" val="3655869239"/>
                    </a:ext>
                  </a:extLst>
                </a:gridCol>
                <a:gridCol w="2355222">
                  <a:extLst>
                    <a:ext uri="{9D8B030D-6E8A-4147-A177-3AD203B41FA5}">
                      <a16:colId xmlns:a16="http://schemas.microsoft.com/office/drawing/2014/main" val="2902183863"/>
                    </a:ext>
                  </a:extLst>
                </a:gridCol>
              </a:tblGrid>
              <a:tr h="6521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機器名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機器番号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機器件数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回あたり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利用部門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（括弧内は使用割合）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7255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ﾌｧｲﾝﾊﾟﾙｽSP(定期点検対象外)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ﾌｧｲﾝﾊﾟﾙｽSP(定期点検対象外)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87台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87回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64,728時間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B-20 病棟(11%)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B-15 病棟(10%)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1-10 A病棟(9%)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25639"/>
                  </a:ext>
                </a:extLst>
              </a:tr>
              <a:tr h="91718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ﾌｧｨﾝﾊﾟﾙｽSP2(定期点検対象外)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ﾌｧｨﾝﾊﾟﾙｽSP2(定期点検対象外)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58台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58回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43,152時間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 GCPｾﾝﾀｰ(38%)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1-7 B病棟(14%)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1-9 A病棟(14%)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11537"/>
                  </a:ext>
                </a:extLst>
              </a:tr>
              <a:tr h="95164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Radical　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Radical　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30台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25回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17,328時間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694時間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ﾊｰﾄｾﾝﾀｰ(27%)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B-5 手術室(21%)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1-11 A病棟(21%)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6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0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11" name="hprepo0505h101">
            <a:extLst>
              <a:ext uri="{FF2B5EF4-FFF2-40B4-BE49-F238E27FC236}">
                <a16:creationId xmlns:a16="http://schemas.microsoft.com/office/drawing/2014/main" id="{AD30FF69-E2AC-9296-F70C-57AABDC03C5E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貸出時間（つづき）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DDAF9C-F7C1-8222-5827-8947070E660E}"/>
              </a:ext>
            </a:extLst>
          </p:cNvPr>
          <p:cNvSpPr/>
          <p:nvPr/>
        </p:nvSpPr>
        <p:spPr>
          <a:xfrm>
            <a:off x="272950" y="724164"/>
            <a:ext cx="9360000" cy="88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分類について、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回あたりの貸出時間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が長かった機器を上位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つまで示しています。</a:t>
            </a:r>
            <a:b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月間総貸出時間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÷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月間総貸出回数）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機器の使用方法や貸出・返却登録の運用が適切であるかの点検にご活用ください。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hprepo0505h301">
            <a:extLst>
              <a:ext uri="{FF2B5EF4-FFF2-40B4-BE49-F238E27FC236}">
                <a16:creationId xmlns:a16="http://schemas.microsoft.com/office/drawing/2014/main" id="{B54A2C4C-C084-2ABB-1EFF-62DEA520E7C0}"/>
              </a:ext>
            </a:extLst>
          </p:cNvPr>
          <p:cNvSpPr/>
          <p:nvPr/>
        </p:nvSpPr>
        <p:spPr>
          <a:xfrm>
            <a:off x="234000" y="1641964"/>
            <a:ext cx="4320000" cy="36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5 ：　低圧持続吸引器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" name="hprepo0505tbl01">
            <a:extLst>
              <a:ext uri="{FF2B5EF4-FFF2-40B4-BE49-F238E27FC236}">
                <a16:creationId xmlns:a16="http://schemas.microsoft.com/office/drawing/2014/main" id="{9DC10F66-A78D-75D0-9375-BA12560FC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41801"/>
              </p:ext>
            </p:extLst>
          </p:nvPr>
        </p:nvGraphicFramePr>
        <p:xfrm>
          <a:off x="232151" y="2053792"/>
          <a:ext cx="9360222" cy="3344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76">
                  <a:extLst>
                    <a:ext uri="{9D8B030D-6E8A-4147-A177-3AD203B41FA5}">
                      <a16:colId xmlns:a16="http://schemas.microsoft.com/office/drawing/2014/main" val="3165564402"/>
                    </a:ext>
                  </a:extLst>
                </a:gridCol>
                <a:gridCol w="1204331">
                  <a:extLst>
                    <a:ext uri="{9D8B030D-6E8A-4147-A177-3AD203B41FA5}">
                      <a16:colId xmlns:a16="http://schemas.microsoft.com/office/drawing/2014/main" val="3091823983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3829553798"/>
                    </a:ext>
                  </a:extLst>
                </a:gridCol>
                <a:gridCol w="1037064">
                  <a:extLst>
                    <a:ext uri="{9D8B030D-6E8A-4147-A177-3AD203B41FA5}">
                      <a16:colId xmlns:a16="http://schemas.microsoft.com/office/drawing/2014/main" val="3891168182"/>
                    </a:ext>
                  </a:extLst>
                </a:gridCol>
                <a:gridCol w="1360448">
                  <a:extLst>
                    <a:ext uri="{9D8B030D-6E8A-4147-A177-3AD203B41FA5}">
                      <a16:colId xmlns:a16="http://schemas.microsoft.com/office/drawing/2014/main" val="3209095896"/>
                    </a:ext>
                  </a:extLst>
                </a:gridCol>
                <a:gridCol w="1016620">
                  <a:extLst>
                    <a:ext uri="{9D8B030D-6E8A-4147-A177-3AD203B41FA5}">
                      <a16:colId xmlns:a16="http://schemas.microsoft.com/office/drawing/2014/main" val="3655869239"/>
                    </a:ext>
                  </a:extLst>
                </a:gridCol>
                <a:gridCol w="2355222">
                  <a:extLst>
                    <a:ext uri="{9D8B030D-6E8A-4147-A177-3AD203B41FA5}">
                      <a16:colId xmlns:a16="http://schemas.microsoft.com/office/drawing/2014/main" val="2902183863"/>
                    </a:ext>
                  </a:extLst>
                </a:gridCol>
              </a:tblGrid>
              <a:tr h="65217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機器名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機器番号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機器件数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回あたり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利用部門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（括弧内は使用割合）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877255"/>
                  </a:ext>
                </a:extLst>
              </a:tr>
              <a:tr h="823801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MS-008EX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MS-008EX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20台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72回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8,665時間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121時間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1-8 A HCU病棟(31%)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ﾊｰﾄｾﾝﾀｰ(16%)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1-11B･N病棟(15%)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25639"/>
                  </a:ext>
                </a:extLst>
              </a:tr>
              <a:tr h="91718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MS-008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MS-008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17台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47回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5,824時間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124時間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ﾊｰﾄｾﾝﾀｰ(29%)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1-11B･N病棟(20%)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1-8 A HCU病棟(14%)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11537"/>
                  </a:ext>
                </a:extLst>
              </a:tr>
              <a:tr h="951645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MS-009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MS-009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10台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35回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4,463時間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128時間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B-6 B病棟 ﾊｰﾄｾﾝﾀｰ(37%)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1-10 A病棟(21%)</a:t>
                      </a:r>
                    </a:p>
                    <a:p>
                      <a:pPr algn="l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1-8 A HCU病棟(15%)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6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3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102h101">
            <a:extLst>
              <a:ext uri="{FF2B5EF4-FFF2-40B4-BE49-F238E27FC236}">
                <a16:creationId xmlns:a16="http://schemas.microsoft.com/office/drawing/2014/main" id="{250FE996-7158-1CEA-0BE1-F10509BEDC99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5" name="hprepo0102h201">
            <a:extLst>
              <a:ext uri="{FF2B5EF4-FFF2-40B4-BE49-F238E27FC236}">
                <a16:creationId xmlns:a16="http://schemas.microsoft.com/office/drawing/2014/main" id="{53993BCB-8D10-CBA2-15BF-BFAECD279D81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7" name="hprepo0102h301">
            <a:extLst>
              <a:ext uri="{FF2B5EF4-FFF2-40B4-BE49-F238E27FC236}">
                <a16:creationId xmlns:a16="http://schemas.microsoft.com/office/drawing/2014/main" id="{2361CF19-CE61-3398-F665-E76D9F934683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1：人工呼吸器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2" name="hprepo0102tbl01">
            <a:extLst>
              <a:ext uri="{FF2B5EF4-FFF2-40B4-BE49-F238E27FC236}">
                <a16:creationId xmlns:a16="http://schemas.microsoft.com/office/drawing/2014/main" id="{B8B90ABF-B62F-C712-4714-C52320AC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86260"/>
              </p:ext>
            </p:extLst>
          </p:nvPr>
        </p:nvGraphicFramePr>
        <p:xfrm>
          <a:off x="247649" y="1470717"/>
          <a:ext cx="9360000" cy="17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40593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58295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47037">
                  <a:extLst>
                    <a:ext uri="{9D8B030D-6E8A-4147-A177-3AD203B41FA5}">
                      <a16:colId xmlns:a16="http://schemas.microsoft.com/office/drawing/2014/main" val="1648313576"/>
                    </a:ext>
                  </a:extLst>
                </a:gridCol>
                <a:gridCol w="979485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463600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047036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1013261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91545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貸出割合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81.89%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262回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56,065時間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59.34%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+1.40%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+6,399時間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+3.26%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-3.70%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+38回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+8,722時間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+2.01%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+0.47%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+38回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+11,622時間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-179時間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+6.48%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155台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123台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79.35%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285回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73,177時間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257時間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63.46%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4356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A29E04-BDB8-7CEB-5DC1-EC07E14D97D1}"/>
              </a:ext>
            </a:extLst>
          </p:cNvPr>
          <p:cNvSpPr/>
          <p:nvPr/>
        </p:nvSpPr>
        <p:spPr>
          <a:xfrm>
            <a:off x="7077665" y="322304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FB268D-DB09-98B2-9978-5DA29CB8B56D}"/>
              </a:ext>
            </a:extLst>
          </p:cNvPr>
          <p:cNvSpPr/>
          <p:nvPr/>
        </p:nvSpPr>
        <p:spPr>
          <a:xfrm>
            <a:off x="234000" y="3355822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機器台数・貸出台数・稼働率・貸出割合の推移</a:t>
            </a:r>
          </a:p>
        </p:txBody>
      </p:sp>
      <p:pic>
        <p:nvPicPr>
          <p:cNvPr id="98" name="Picture 97" descr="fig01-0501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0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596260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31" name="hprepo0601h101">
            <a:extLst>
              <a:ext uri="{FF2B5EF4-FFF2-40B4-BE49-F238E27FC236}">
                <a16:creationId xmlns:a16="http://schemas.microsoft.com/office/drawing/2014/main" id="{AAC9F5CE-D8AA-D2B3-E76B-79591F9B6BA0}"/>
              </a:ext>
            </a:extLst>
          </p:cNvPr>
          <p:cNvSpPr/>
          <p:nvPr/>
        </p:nvSpPr>
        <p:spPr>
          <a:xfrm>
            <a:off x="232373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稼働率ランキング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29551F-8C28-829D-8090-EEE8058E588A}"/>
              </a:ext>
            </a:extLst>
          </p:cNvPr>
          <p:cNvSpPr/>
          <p:nvPr/>
        </p:nvSpPr>
        <p:spPr>
          <a:xfrm>
            <a:off x="272950" y="734104"/>
            <a:ext cx="9360000" cy="939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高稼働率な機器分類を示しています。同率時は機器台数の多い順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高稼働が続いている場合は、機器の買い増しの検討にご活用ください。一方で未稼働機器が多い場合は、稼働機器に偏りはないか・保有台数は適切かご確認ください。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hprepo0601h201">
            <a:extLst>
              <a:ext uri="{FF2B5EF4-FFF2-40B4-BE49-F238E27FC236}">
                <a16:creationId xmlns:a16="http://schemas.microsoft.com/office/drawing/2014/main" id="{4FF7CB47-05CC-FF75-824F-5A390DCCF277}"/>
              </a:ext>
            </a:extLst>
          </p:cNvPr>
          <p:cNvSpPr/>
          <p:nvPr/>
        </p:nvSpPr>
        <p:spPr>
          <a:xfrm>
            <a:off x="232372" y="1617391"/>
            <a:ext cx="4320000" cy="36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稼働率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ランキング</a:t>
            </a:r>
          </a:p>
        </p:txBody>
      </p:sp>
      <p:graphicFrame>
        <p:nvGraphicFramePr>
          <p:cNvPr id="10" name="hprepo0601tbl01">
            <a:extLst>
              <a:ext uri="{FF2B5EF4-FFF2-40B4-BE49-F238E27FC236}">
                <a16:creationId xmlns:a16="http://schemas.microsoft.com/office/drawing/2014/main" id="{523433B6-CDE4-4896-A9EB-2A47E47B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7510"/>
              </p:ext>
            </p:extLst>
          </p:nvPr>
        </p:nvGraphicFramePr>
        <p:xfrm>
          <a:off x="234000" y="2029493"/>
          <a:ext cx="936022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84">
                  <a:extLst>
                    <a:ext uri="{9D8B030D-6E8A-4147-A177-3AD203B41FA5}">
                      <a16:colId xmlns:a16="http://schemas.microsoft.com/office/drawing/2014/main" val="3091823983"/>
                    </a:ext>
                  </a:extLst>
                </a:gridCol>
                <a:gridCol w="5379523">
                  <a:extLst>
                    <a:ext uri="{9D8B030D-6E8A-4147-A177-3AD203B41FA5}">
                      <a16:colId xmlns:a16="http://schemas.microsoft.com/office/drawing/2014/main" val="3829553798"/>
                    </a:ext>
                  </a:extLst>
                </a:gridCol>
                <a:gridCol w="1405054">
                  <a:extLst>
                    <a:ext uri="{9D8B030D-6E8A-4147-A177-3AD203B41FA5}">
                      <a16:colId xmlns:a16="http://schemas.microsoft.com/office/drawing/2014/main" val="352003796"/>
                    </a:ext>
                  </a:extLst>
                </a:gridCol>
                <a:gridCol w="1721461">
                  <a:extLst>
                    <a:ext uri="{9D8B030D-6E8A-4147-A177-3AD203B41FA5}">
                      <a16:colId xmlns:a16="http://schemas.microsoft.com/office/drawing/2014/main" val="3209095896"/>
                    </a:ext>
                  </a:extLst>
                </a:gridCol>
              </a:tblGrid>
              <a:tr h="2900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順位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機器分類</a:t>
                      </a:r>
                      <a:endParaRPr kumimoji="1" lang="en-US" altLang="ja-JP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  <a:endParaRPr kumimoji="1" lang="ja-JP" altLang="en-US" sz="16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2099"/>
                  </a:ext>
                </a:extLst>
              </a:tr>
              <a:tr h="2900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ベッドサイドモニタ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360台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137%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77255"/>
                  </a:ext>
                </a:extLst>
              </a:tr>
              <a:tr h="2900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4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軟性内視鏡スコープ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297台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107%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725639"/>
                  </a:ext>
                </a:extLst>
              </a:tr>
              <a:tr h="2900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4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送信機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407台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11537"/>
                  </a:ext>
                </a:extLst>
              </a:tr>
              <a:tr h="2900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4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シリンジポンプ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338台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464422"/>
                  </a:ext>
                </a:extLst>
              </a:tr>
              <a:tr h="2900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4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輸液ポンプ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522台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18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91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8FD9A-2F3A-15BD-D4BF-F09D10B9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335569AE-958D-8009-CAD7-08396641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4B69103-8F0C-A2EA-4D1E-A9AF83E13990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102h101">
            <a:extLst>
              <a:ext uri="{FF2B5EF4-FFF2-40B4-BE49-F238E27FC236}">
                <a16:creationId xmlns:a16="http://schemas.microsoft.com/office/drawing/2014/main" id="{D29957F0-ED7D-6B2E-0553-36C94B927561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5" name="hprepo0102h201">
            <a:extLst>
              <a:ext uri="{FF2B5EF4-FFF2-40B4-BE49-F238E27FC236}">
                <a16:creationId xmlns:a16="http://schemas.microsoft.com/office/drawing/2014/main" id="{9C2073D5-85F6-2D00-4F98-8727E489AF9E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7" name="hprepo0102h301">
            <a:extLst>
              <a:ext uri="{FF2B5EF4-FFF2-40B4-BE49-F238E27FC236}">
                <a16:creationId xmlns:a16="http://schemas.microsoft.com/office/drawing/2014/main" id="{022FCE0B-037B-0DB2-E135-5450C16767D0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2：輸液ポンプ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2" name="hprepo0102tbl01">
            <a:extLst>
              <a:ext uri="{FF2B5EF4-FFF2-40B4-BE49-F238E27FC236}">
                <a16:creationId xmlns:a16="http://schemas.microsoft.com/office/drawing/2014/main" id="{6F8CB407-97C3-3A65-278F-C7D7A304C45D}"/>
              </a:ext>
            </a:extLst>
          </p:cNvPr>
          <p:cNvGraphicFramePr>
            <a:graphicFrameLocks noGrp="1"/>
          </p:cNvGraphicFramePr>
          <p:nvPr/>
        </p:nvGraphicFramePr>
        <p:xfrm>
          <a:off x="247649" y="1470717"/>
          <a:ext cx="9360000" cy="17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40593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58295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47037">
                  <a:extLst>
                    <a:ext uri="{9D8B030D-6E8A-4147-A177-3AD203B41FA5}">
                      <a16:colId xmlns:a16="http://schemas.microsoft.com/office/drawing/2014/main" val="1648313576"/>
                    </a:ext>
                  </a:extLst>
                </a:gridCol>
                <a:gridCol w="979485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463600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047036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1013261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91545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貸出割合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522台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492台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94.25%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1,508回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326,512時間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217時間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84.07%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-4.03%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+23回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+11,906時間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+0.36%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+1.16%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+161回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+29,961時間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+3.06%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-2.40%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+19回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+13,243時間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-401時間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+1.02%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543台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504台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92.82%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1,520回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335,440時間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221時間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83.03%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4356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E908F-C94C-C45B-900F-7A9D7C97BF6D}"/>
              </a:ext>
            </a:extLst>
          </p:cNvPr>
          <p:cNvSpPr/>
          <p:nvPr/>
        </p:nvSpPr>
        <p:spPr>
          <a:xfrm>
            <a:off x="7077665" y="322304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0718B80-C6A0-85F9-F3B3-46C261E2EE4C}"/>
              </a:ext>
            </a:extLst>
          </p:cNvPr>
          <p:cNvSpPr/>
          <p:nvPr/>
        </p:nvSpPr>
        <p:spPr>
          <a:xfrm>
            <a:off x="234000" y="3355822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機器台数・貸出台数・稼働率・貸出割合の推移</a:t>
            </a:r>
          </a:p>
        </p:txBody>
      </p:sp>
      <p:pic>
        <p:nvPicPr>
          <p:cNvPr id="98" name="Picture 97" descr="fig01-0502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623964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D5AF-FEF1-F3DD-3C59-01AEA898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7544A7E6-8F9B-0AB4-3FEE-4F33FB5E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F557B88-448F-58EE-4C15-B09799293188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102h101">
            <a:extLst>
              <a:ext uri="{FF2B5EF4-FFF2-40B4-BE49-F238E27FC236}">
                <a16:creationId xmlns:a16="http://schemas.microsoft.com/office/drawing/2014/main" id="{3FAD7F55-160B-BDD5-5C98-99F52BE2B5D7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5" name="hprepo0102h201">
            <a:extLst>
              <a:ext uri="{FF2B5EF4-FFF2-40B4-BE49-F238E27FC236}">
                <a16:creationId xmlns:a16="http://schemas.microsoft.com/office/drawing/2014/main" id="{DA198AA3-FF71-7003-EFB1-058259A5C27A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7" name="hprepo0102h301">
            <a:extLst>
              <a:ext uri="{FF2B5EF4-FFF2-40B4-BE49-F238E27FC236}">
                <a16:creationId xmlns:a16="http://schemas.microsoft.com/office/drawing/2014/main" id="{035368CC-0CBD-13D3-63AC-EE8599921E71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3：シリンジポンプ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2" name="hprepo0102tbl01">
            <a:extLst>
              <a:ext uri="{FF2B5EF4-FFF2-40B4-BE49-F238E27FC236}">
                <a16:creationId xmlns:a16="http://schemas.microsoft.com/office/drawing/2014/main" id="{9E1C0833-DFFE-4E38-DBB6-39F94A3165FA}"/>
              </a:ext>
            </a:extLst>
          </p:cNvPr>
          <p:cNvGraphicFramePr>
            <a:graphicFrameLocks noGrp="1"/>
          </p:cNvGraphicFramePr>
          <p:nvPr/>
        </p:nvGraphicFramePr>
        <p:xfrm>
          <a:off x="247649" y="1470717"/>
          <a:ext cx="9360000" cy="17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40593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58295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47037">
                  <a:extLst>
                    <a:ext uri="{9D8B030D-6E8A-4147-A177-3AD203B41FA5}">
                      <a16:colId xmlns:a16="http://schemas.microsoft.com/office/drawing/2014/main" val="1648313576"/>
                    </a:ext>
                  </a:extLst>
                </a:gridCol>
                <a:gridCol w="979485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463600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047036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1013261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91545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貸出割合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338台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329台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97.34%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717回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230,820時間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322時間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91.79%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-0.58%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+29回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+11,220時間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+1.02%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+3.15%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+92回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+28,073時間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+8.45%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+0.64%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+11,150時間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-338時間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+3.12%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338台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329台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97.34%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717回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230,820時間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322時間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91.79%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4356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69133C0-A39B-850A-C9C5-F98A9503E0F8}"/>
              </a:ext>
            </a:extLst>
          </p:cNvPr>
          <p:cNvSpPr/>
          <p:nvPr/>
        </p:nvSpPr>
        <p:spPr>
          <a:xfrm>
            <a:off x="7077665" y="322304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9C77C4-5093-B31B-2B1C-D061A10B4DF9}"/>
              </a:ext>
            </a:extLst>
          </p:cNvPr>
          <p:cNvSpPr/>
          <p:nvPr/>
        </p:nvSpPr>
        <p:spPr>
          <a:xfrm>
            <a:off x="234000" y="3355822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機器台数・貸出台数・稼働率・貸出割合の推移</a:t>
            </a:r>
          </a:p>
        </p:txBody>
      </p:sp>
      <p:pic>
        <p:nvPicPr>
          <p:cNvPr id="98" name="Picture 97" descr="fig01-0503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0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6915A-67F0-1E00-61E4-52EECB929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45FF92E2-F559-08BF-2945-6D734851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09482C1-3056-0C76-5397-29B9445ECB5B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102h101">
            <a:extLst>
              <a:ext uri="{FF2B5EF4-FFF2-40B4-BE49-F238E27FC236}">
                <a16:creationId xmlns:a16="http://schemas.microsoft.com/office/drawing/2014/main" id="{A9AB7D18-6F93-4BB5-52F7-F1CFA8344484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5" name="hprepo0102h201">
            <a:extLst>
              <a:ext uri="{FF2B5EF4-FFF2-40B4-BE49-F238E27FC236}">
                <a16:creationId xmlns:a16="http://schemas.microsoft.com/office/drawing/2014/main" id="{8AF4E705-D875-06FB-7A35-D8629867A2E7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7" name="hprepo0102h301">
            <a:extLst>
              <a:ext uri="{FF2B5EF4-FFF2-40B4-BE49-F238E27FC236}">
                <a16:creationId xmlns:a16="http://schemas.microsoft.com/office/drawing/2014/main" id="{06BA3F70-B448-5733-6555-5DCA4F5600C8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4：パルスオキシメータ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2" name="hprepo0102tbl01">
            <a:extLst>
              <a:ext uri="{FF2B5EF4-FFF2-40B4-BE49-F238E27FC236}">
                <a16:creationId xmlns:a16="http://schemas.microsoft.com/office/drawing/2014/main" id="{31A9CF25-AFF9-73EB-887B-729153A72497}"/>
              </a:ext>
            </a:extLst>
          </p:cNvPr>
          <p:cNvGraphicFramePr>
            <a:graphicFrameLocks noGrp="1"/>
          </p:cNvGraphicFramePr>
          <p:nvPr/>
        </p:nvGraphicFramePr>
        <p:xfrm>
          <a:off x="247649" y="1470717"/>
          <a:ext cx="9360000" cy="17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40593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58295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47037">
                  <a:extLst>
                    <a:ext uri="{9D8B030D-6E8A-4147-A177-3AD203B41FA5}">
                      <a16:colId xmlns:a16="http://schemas.microsoft.com/office/drawing/2014/main" val="1648313576"/>
                    </a:ext>
                  </a:extLst>
                </a:gridCol>
                <a:gridCol w="979485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463600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047036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1013261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91545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貸出割合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246台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224台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91.06%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228回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161,436時間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708時間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88.20%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-0.81%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-9回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+3,631時間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-0.89%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-2.15%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-28回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-9,829時間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+1.33%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-1.77%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-3,281時間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+0.00%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563台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232台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41.21%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236回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167,388時間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709時間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39.96%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4356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B76AE3D-8FF6-10B0-E087-38F71140A3C9}"/>
              </a:ext>
            </a:extLst>
          </p:cNvPr>
          <p:cNvSpPr/>
          <p:nvPr/>
        </p:nvSpPr>
        <p:spPr>
          <a:xfrm>
            <a:off x="7077665" y="322304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93EDB-4268-A023-9A15-65AEA8E52A1A}"/>
              </a:ext>
            </a:extLst>
          </p:cNvPr>
          <p:cNvSpPr/>
          <p:nvPr/>
        </p:nvSpPr>
        <p:spPr>
          <a:xfrm>
            <a:off x="234000" y="3355822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機器台数・貸出台数・稼働率・貸出割合の推移</a:t>
            </a:r>
          </a:p>
        </p:txBody>
      </p:sp>
      <p:pic>
        <p:nvPicPr>
          <p:cNvPr id="98" name="Picture 97" descr="fig01-0504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C7C4-393F-263D-034E-CC1752A4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AAC454BA-0AEB-869A-1445-02EEF426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F93D880-7B67-BC65-D5F7-801C570046E9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102h101">
            <a:extLst>
              <a:ext uri="{FF2B5EF4-FFF2-40B4-BE49-F238E27FC236}">
                <a16:creationId xmlns:a16="http://schemas.microsoft.com/office/drawing/2014/main" id="{603EE143-BBCA-27B3-A083-39A91A0E8322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貸出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5" name="hprepo0102h201">
            <a:extLst>
              <a:ext uri="{FF2B5EF4-FFF2-40B4-BE49-F238E27FC236}">
                <a16:creationId xmlns:a16="http://schemas.microsoft.com/office/drawing/2014/main" id="{58FC17E4-E930-E397-5C5D-492252FB6140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7" name="hprepo0102h301">
            <a:extLst>
              <a:ext uri="{FF2B5EF4-FFF2-40B4-BE49-F238E27FC236}">
                <a16:creationId xmlns:a16="http://schemas.microsoft.com/office/drawing/2014/main" id="{E8A7577D-F169-1A14-A835-23849F7843BA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5：低圧持続吸引器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2" name="hprepo0102tbl01">
            <a:extLst>
              <a:ext uri="{FF2B5EF4-FFF2-40B4-BE49-F238E27FC236}">
                <a16:creationId xmlns:a16="http://schemas.microsoft.com/office/drawing/2014/main" id="{8920855D-4A95-E007-C539-DD84357C424E}"/>
              </a:ext>
            </a:extLst>
          </p:cNvPr>
          <p:cNvGraphicFramePr>
            <a:graphicFrameLocks noGrp="1"/>
          </p:cNvGraphicFramePr>
          <p:nvPr/>
        </p:nvGraphicFramePr>
        <p:xfrm>
          <a:off x="247649" y="1470717"/>
          <a:ext cx="9360000" cy="176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240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40593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58295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47037">
                  <a:extLst>
                    <a:ext uri="{9D8B030D-6E8A-4147-A177-3AD203B41FA5}">
                      <a16:colId xmlns:a16="http://schemas.microsoft.com/office/drawing/2014/main" val="1648313576"/>
                    </a:ext>
                  </a:extLst>
                </a:gridCol>
                <a:gridCol w="979485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463600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047036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1013261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91545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貸出割合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貸出時間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稼働率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92.86%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164回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25,728時間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157時間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61.75%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-3.57%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+480時間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-0.87%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-1.37%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-1,034時間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-7.42%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-3.50%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-1,520時間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-338時間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-4.84%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52台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92.86%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164回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25,728時間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157時間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61.75%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4356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0C09DC-9151-F50D-923A-E1E6F3FC71BF}"/>
              </a:ext>
            </a:extLst>
          </p:cNvPr>
          <p:cNvSpPr/>
          <p:nvPr/>
        </p:nvSpPr>
        <p:spPr>
          <a:xfrm>
            <a:off x="7077665" y="322304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689673-7938-7D49-C983-B4DF947F6B69}"/>
              </a:ext>
            </a:extLst>
          </p:cNvPr>
          <p:cNvSpPr/>
          <p:nvPr/>
        </p:nvSpPr>
        <p:spPr>
          <a:xfrm>
            <a:off x="234000" y="3355822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機器台数・貸出台数・稼働率・貸出割合の推移</a:t>
            </a:r>
          </a:p>
        </p:txBody>
      </p:sp>
      <p:pic>
        <p:nvPicPr>
          <p:cNvPr id="98" name="Picture 97" descr="fig01-0505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201h101">
            <a:extLst>
              <a:ext uri="{FF2B5EF4-FFF2-40B4-BE49-F238E27FC236}">
                <a16:creationId xmlns:a16="http://schemas.microsoft.com/office/drawing/2014/main" id="{250FE996-7158-1CEA-0BE1-F10509BEDC99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故障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</a:t>
            </a:r>
          </a:p>
        </p:txBody>
      </p:sp>
      <p:sp>
        <p:nvSpPr>
          <p:cNvPr id="11" name="hprepo0201h201">
            <a:extLst>
              <a:ext uri="{FF2B5EF4-FFF2-40B4-BE49-F238E27FC236}">
                <a16:creationId xmlns:a16="http://schemas.microsoft.com/office/drawing/2014/main" id="{156EB532-AC17-65CD-6970-474B15D28908}"/>
              </a:ext>
            </a:extLst>
          </p:cNvPr>
          <p:cNvSpPr/>
          <p:nvPr/>
        </p:nvSpPr>
        <p:spPr>
          <a:xfrm>
            <a:off x="234000" y="1250450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全機器サマリー</a:t>
            </a:r>
          </a:p>
        </p:txBody>
      </p:sp>
      <p:graphicFrame>
        <p:nvGraphicFramePr>
          <p:cNvPr id="3" name="hprepo0201tbl01">
            <a:extLst>
              <a:ext uri="{FF2B5EF4-FFF2-40B4-BE49-F238E27FC236}">
                <a16:creationId xmlns:a16="http://schemas.microsoft.com/office/drawing/2014/main" id="{007F19CB-4924-EC00-BADC-BDA9EB76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8656"/>
              </p:ext>
            </p:extLst>
          </p:nvPr>
        </p:nvGraphicFramePr>
        <p:xfrm>
          <a:off x="234001" y="1571300"/>
          <a:ext cx="9358374" cy="17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84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51354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993806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889802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583155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040029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889322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1057911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  <a:gridCol w="1057911">
                  <a:extLst>
                    <a:ext uri="{9D8B030D-6E8A-4147-A177-3AD203B41FA5}">
                      <a16:colId xmlns:a16="http://schemas.microsoft.com/office/drawing/2014/main" val="87526478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4,809台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108台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110回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57,048時間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519時間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1.59%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+6,384時間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+0.12%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+20台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+13回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+12,288時間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+0.32%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-4回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+7,506時間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+509時間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+0.20%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22,357台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135台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141回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80,112時間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568時間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0.48%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83289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D2B7118-3DD3-6764-C406-1C3C3FB8F9DC}"/>
              </a:ext>
            </a:extLst>
          </p:cNvPr>
          <p:cNvSpPr/>
          <p:nvPr/>
        </p:nvSpPr>
        <p:spPr>
          <a:xfrm>
            <a:off x="7011687" y="3414796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BBB6F60-0B3D-31C4-07DF-F6067680BE9E}"/>
              </a:ext>
            </a:extLst>
          </p:cNvPr>
          <p:cNvSpPr/>
          <p:nvPr/>
        </p:nvSpPr>
        <p:spPr>
          <a:xfrm>
            <a:off x="232374" y="3394268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機器台数・故障台数・故障率の推移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8A27AE-3F4E-D401-7D92-E5BB345C9E82}"/>
              </a:ext>
            </a:extLst>
          </p:cNvPr>
          <p:cNvSpPr/>
          <p:nvPr/>
        </p:nvSpPr>
        <p:spPr>
          <a:xfrm>
            <a:off x="234000" y="614507"/>
            <a:ext cx="9360000" cy="7213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基準月時点での、保有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機器全台の故障実績のサマリーです。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全機器以外に、機器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総数の多い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分類を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</a:t>
            </a:r>
            <a:r>
              <a:rPr lang="en-US" altLang="ja-JP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r>
              <a:rPr lang="ja-JP" altLang="en-US" sz="16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として記載</a:t>
            </a:r>
            <a:r>
              <a:rPr lang="ja-JP" altLang="en-US" sz="16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しています。</a:t>
            </a:r>
            <a:endParaRPr lang="en-US" altLang="ja-JP" sz="16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8" name="Picture 97" descr="fig02-0500.e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3744000"/>
            <a:ext cx="5623964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スライド番号プレースホルダー 2">
            <a:extLst>
              <a:ext uri="{FF2B5EF4-FFF2-40B4-BE49-F238E27FC236}">
                <a16:creationId xmlns:a16="http://schemas.microsoft.com/office/drawing/2014/main" id="{F6068746-713F-8E6E-7324-2D89EBBF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2" y="6356352"/>
            <a:ext cx="2596261" cy="365125"/>
          </a:xfrm>
        </p:spPr>
        <p:txBody>
          <a:bodyPr/>
          <a:lstStyle/>
          <a:p>
            <a:fld id="{AD578896-6B7D-459A-9FB5-644444735311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46A29B7-9DF0-A105-8C7B-9B65E3D9025C}"/>
              </a:ext>
            </a:extLst>
          </p:cNvPr>
          <p:cNvSpPr txBox="1"/>
          <p:nvPr/>
        </p:nvSpPr>
        <p:spPr>
          <a:xfrm>
            <a:off x="272727" y="6641811"/>
            <a:ext cx="2664000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048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©</a:t>
            </a:r>
            <a:r>
              <a:rPr lang="ja-JP" altLang="en-US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Seiei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Ailes </a:t>
            </a:r>
            <a:r>
              <a:rPr lang="en-US" altLang="ja-JP" sz="800" b="0" i="0" spc="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Sante</a:t>
            </a:r>
            <a:r>
              <a:rPr lang="en-US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Holding Ltd.</a:t>
            </a:r>
            <a:r>
              <a:rPr lang="en" altLang="ja-JP" sz="800" b="0" i="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 All Rights Reserved.</a:t>
            </a:r>
          </a:p>
        </p:txBody>
      </p:sp>
      <p:sp>
        <p:nvSpPr>
          <p:cNvPr id="4" name="hprepo0202h101">
            <a:extLst>
              <a:ext uri="{FF2B5EF4-FFF2-40B4-BE49-F238E27FC236}">
                <a16:creationId xmlns:a16="http://schemas.microsoft.com/office/drawing/2014/main" id="{250FE996-7158-1CEA-0BE1-F10509BEDC99}"/>
              </a:ext>
            </a:extLst>
          </p:cNvPr>
          <p:cNvSpPr/>
          <p:nvPr/>
        </p:nvSpPr>
        <p:spPr>
          <a:xfrm>
            <a:off x="232374" y="360000"/>
            <a:ext cx="9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故障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実績サマリー（つづき）</a:t>
            </a:r>
          </a:p>
        </p:txBody>
      </p:sp>
      <p:sp>
        <p:nvSpPr>
          <p:cNvPr id="8" name="hprepo0202h201">
            <a:extLst>
              <a:ext uri="{FF2B5EF4-FFF2-40B4-BE49-F238E27FC236}">
                <a16:creationId xmlns:a16="http://schemas.microsoft.com/office/drawing/2014/main" id="{334272CB-8947-6A90-9F9D-65852AF1BBCF}"/>
              </a:ext>
            </a:extLst>
          </p:cNvPr>
          <p:cNvSpPr/>
          <p:nvPr/>
        </p:nvSpPr>
        <p:spPr>
          <a:xfrm>
            <a:off x="234000" y="752125"/>
            <a:ext cx="93600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主要機器分類別サマリー</a:t>
            </a:r>
          </a:p>
        </p:txBody>
      </p:sp>
      <p:sp>
        <p:nvSpPr>
          <p:cNvPr id="10" name="hprepo0202h301">
            <a:extLst>
              <a:ext uri="{FF2B5EF4-FFF2-40B4-BE49-F238E27FC236}">
                <a16:creationId xmlns:a16="http://schemas.microsoft.com/office/drawing/2014/main" id="{7C5609AE-2EAF-5E1B-61BC-76AD933A0B01}"/>
              </a:ext>
            </a:extLst>
          </p:cNvPr>
          <p:cNvSpPr/>
          <p:nvPr/>
        </p:nvSpPr>
        <p:spPr>
          <a:xfrm>
            <a:off x="234000" y="1095400"/>
            <a:ext cx="4320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1：人工呼吸器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0" name="hprepo0202tbl01">
            <a:extLst>
              <a:ext uri="{FF2B5EF4-FFF2-40B4-BE49-F238E27FC236}">
                <a16:creationId xmlns:a16="http://schemas.microsoft.com/office/drawing/2014/main" id="{631C9346-A4C9-77D5-F33D-EDB1BA7B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05858"/>
              </p:ext>
            </p:extLst>
          </p:nvPr>
        </p:nvGraphicFramePr>
        <p:xfrm>
          <a:off x="233997" y="1468250"/>
          <a:ext cx="9358379" cy="176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085">
                  <a:extLst>
                    <a:ext uri="{9D8B030D-6E8A-4147-A177-3AD203B41FA5}">
                      <a16:colId xmlns:a16="http://schemas.microsoft.com/office/drawing/2014/main" val="1232469005"/>
                    </a:ext>
                  </a:extLst>
                </a:gridCol>
                <a:gridCol w="920180">
                  <a:extLst>
                    <a:ext uri="{9D8B030D-6E8A-4147-A177-3AD203B41FA5}">
                      <a16:colId xmlns:a16="http://schemas.microsoft.com/office/drawing/2014/main" val="657582263"/>
                    </a:ext>
                  </a:extLst>
                </a:gridCol>
                <a:gridCol w="1036890">
                  <a:extLst>
                    <a:ext uri="{9D8B030D-6E8A-4147-A177-3AD203B41FA5}">
                      <a16:colId xmlns:a16="http://schemas.microsoft.com/office/drawing/2014/main" val="2378868337"/>
                    </a:ext>
                  </a:extLst>
                </a:gridCol>
                <a:gridCol w="1059432">
                  <a:extLst>
                    <a:ext uri="{9D8B030D-6E8A-4147-A177-3AD203B41FA5}">
                      <a16:colId xmlns:a16="http://schemas.microsoft.com/office/drawing/2014/main" val="2961053290"/>
                    </a:ext>
                  </a:extLst>
                </a:gridCol>
                <a:gridCol w="1329925">
                  <a:extLst>
                    <a:ext uri="{9D8B030D-6E8A-4147-A177-3AD203B41FA5}">
                      <a16:colId xmlns:a16="http://schemas.microsoft.com/office/drawing/2014/main" val="3638447078"/>
                    </a:ext>
                  </a:extLst>
                </a:gridCol>
                <a:gridCol w="1205949">
                  <a:extLst>
                    <a:ext uri="{9D8B030D-6E8A-4147-A177-3AD203B41FA5}">
                      <a16:colId xmlns:a16="http://schemas.microsoft.com/office/drawing/2014/main" val="793590260"/>
                    </a:ext>
                  </a:extLst>
                </a:gridCol>
                <a:gridCol w="901644">
                  <a:extLst>
                    <a:ext uri="{9D8B030D-6E8A-4147-A177-3AD203B41FA5}">
                      <a16:colId xmlns:a16="http://schemas.microsoft.com/office/drawing/2014/main" val="3219033637"/>
                    </a:ext>
                  </a:extLst>
                </a:gridCol>
                <a:gridCol w="1070703">
                  <a:extLst>
                    <a:ext uri="{9D8B030D-6E8A-4147-A177-3AD203B41FA5}">
                      <a16:colId xmlns:a16="http://schemas.microsoft.com/office/drawing/2014/main" val="2109968613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val="875264783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機器台数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故障台数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故障回数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平均</a:t>
                      </a:r>
                      <a:endParaRPr kumimoji="1" lang="en-US" altLang="ja-JP" sz="1200" b="0" dirty="0">
                        <a:solidFill>
                          <a:schemeClr val="tx2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故障時間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故障率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最大値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2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最小値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875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127台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4,824時間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689時間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5.11%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000000"/>
                          </a:solidFill>
                          <a:latin typeface="Meiryo UI"/>
                        </a:defRPr>
                      </a:pPr>
                      <a:r>
                        <a:t>360時間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8853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前月比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+1,608時間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+153時間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+1.48%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+336時間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4700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前年同期比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+16台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+4,824時間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+689時間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+5.11%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+360時間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87021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年間平均比</a:t>
                      </a:r>
                      <a:r>
                        <a:rPr kumimoji="1" lang="en-US" altLang="ja-JP" sz="11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*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+3回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+2,458時間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+668時間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+2.30%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+146時間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+212時間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827467"/>
                  </a:ext>
                </a:extLst>
              </a:tr>
              <a:tr h="2493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全体平均</a:t>
                      </a:r>
                      <a:endParaRPr kumimoji="1" lang="ja-JP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155台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7回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4,824時間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689時間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4.18%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744時間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666666"/>
                          </a:solidFill>
                          <a:latin typeface="Meiryo UI"/>
                        </a:defRPr>
                      </a:pPr>
                      <a:r>
                        <a:t>360時間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9698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A50996-7D6F-5915-50BD-F9C754F8E7DF}"/>
              </a:ext>
            </a:extLst>
          </p:cNvPr>
          <p:cNvSpPr/>
          <p:nvPr/>
        </p:nvSpPr>
        <p:spPr>
          <a:xfrm>
            <a:off x="7011687" y="3213269"/>
            <a:ext cx="2580686" cy="26554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過去</a:t>
            </a:r>
            <a:r>
              <a:rPr lang="en-US" altLang="ja-JP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1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ヶ月（除く当月）平均との比較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F2957D-5BFD-3193-26B8-ACE855339E22}"/>
              </a:ext>
            </a:extLst>
          </p:cNvPr>
          <p:cNvSpPr/>
          <p:nvPr/>
        </p:nvSpPr>
        <p:spPr>
          <a:xfrm>
            <a:off x="232374" y="3337031"/>
            <a:ext cx="432000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機器台数・故障台数・故障率の推移</a:t>
            </a:r>
          </a:p>
        </p:txBody>
      </p:sp>
      <p:pic>
        <p:nvPicPr>
          <p:cNvPr id="98" name="Picture 97" descr="fig02-0501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744000"/>
            <a:ext cx="5555989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1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</a:spPr>
      <a:bodyPr rtlCol="0" anchor="ctr"/>
      <a:lstStyle>
        <a:defPPr algn="ctr">
          <a:defRPr kumimoji="1" sz="12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4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D7492CA99EABD4287020A414B3AC388" ma:contentTypeVersion="5" ma:contentTypeDescription="新しいドキュメントを作成します。" ma:contentTypeScope="" ma:versionID="85967714ae55307d972ee8335e97fef4">
  <xsd:schema xmlns:xsd="http://www.w3.org/2001/XMLSchema" xmlns:xs="http://www.w3.org/2001/XMLSchema" xmlns:p="http://schemas.microsoft.com/office/2006/metadata/properties" xmlns:ns2="92e5d07e-f7e1-4fed-8b67-de1a9410560b" targetNamespace="http://schemas.microsoft.com/office/2006/metadata/properties" ma:root="true" ma:fieldsID="9d7cfea0975ad51087de625d0983d0d4" ns2:_="">
    <xsd:import namespace="92e5d07e-f7e1-4fed-8b67-de1a94105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5d07e-f7e1-4fed-8b67-de1a941056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C25426-BC3E-4612-9D4C-341D94932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5d07e-f7e1-4fed-8b67-de1a941056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7C5A99-A3A5-4963-931E-6E642443AF7D}">
  <ds:schemaRefs>
    <ds:schemaRef ds:uri="http://purl.org/dc/terms/"/>
    <ds:schemaRef ds:uri="http://purl.org/dc/dcmitype/"/>
    <ds:schemaRef ds:uri="http://schemas.microsoft.com/office/2006/documentManagement/types"/>
    <ds:schemaRef ds:uri="92e5d07e-f7e1-4fed-8b67-de1a9410560b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A6DEFD-6956-4C84-BEE7-AF9F2B0D99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32852</TotalTime>
  <Words>3637</Words>
  <Application>Microsoft Office PowerPoint</Application>
  <PresentationFormat>A4 210 x 297 mm</PresentationFormat>
  <Paragraphs>916</Paragraphs>
  <Slides>30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Meiryo UI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Sudo Yoshie (須藤 芳恵)</dc:creator>
  <cp:lastModifiedBy>英敏 宮澤</cp:lastModifiedBy>
  <cp:revision>3536</cp:revision>
  <cp:lastPrinted>2023-05-08T09:05:46Z</cp:lastPrinted>
  <dcterms:created xsi:type="dcterms:W3CDTF">2020-02-10T01:19:19Z</dcterms:created>
  <dcterms:modified xsi:type="dcterms:W3CDTF">2025-06-16T05:58:26Z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0x0101005D7492CA99EABD4287020A414B3AC388</vt:lpwstr>
  </property>
</Properties>
</file>