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Nunito"/>
      <p:regular r:id="rId27"/>
      <p:bold r:id="rId28"/>
      <p:italic r:id="rId29"/>
      <p:boldItalic r:id="rId30"/>
    </p:embeddedFont>
    <p:embeddedFont>
      <p:font typeface="Maven Pro"/>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5BBE71A-A350-4532-AEA1-8EAB1A9807DD}">
  <a:tblStyle styleId="{65BBE71A-A350-4532-AEA1-8EAB1A9807D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avenPro-regular.fntdata"/><Relationship Id="rId30" Type="http://schemas.openxmlformats.org/officeDocument/2006/relationships/font" Target="fonts/Nunito-boldItalic.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MavenPro-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b04967b2a0_2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gb04967b2a0_2_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gb04967b2a0_2_7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b04967b2a0_2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gb04967b2a0_2_17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gb04967b2a0_2_17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b04967b2a0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b04967b2a0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a9581f8f2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a9581f8f2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b04967b2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b04967b2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b03a4b2e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b03a4b2e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a7c408a7a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a7c408a7a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a953c89da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a953c89da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b04967b2a0_2_1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7" name="Google Shape;407;gb04967b2a0_2_18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gb04967b2a0_2_18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a9581f8f22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6" name="Google Shape;416;ga9581f8f22_0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ga9581f8f22_0_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a953c89da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a953c89da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b03a4b2e0a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gb03a4b2e0a_0_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Times New Roman"/>
              <a:buNone/>
            </a:pPr>
            <a:r>
              <a:rPr lang="zh-CN" sz="1200">
                <a:solidFill>
                  <a:schemeClr val="lt1"/>
                </a:solidFill>
                <a:latin typeface="Times New Roman"/>
                <a:ea typeface="Times New Roman"/>
                <a:cs typeface="Times New Roman"/>
                <a:sym typeface="Times New Roman"/>
              </a:rPr>
              <a:t>There are approximately 120 different classes of pet dogs are considered in the scope of our project</a:t>
            </a:r>
            <a:r>
              <a:rPr lang="zh-CN" sz="1200">
                <a:solidFill>
                  <a:schemeClr val="dk1"/>
                </a:solidFill>
                <a:latin typeface="Calibri"/>
                <a:ea typeface="Calibri"/>
                <a:cs typeface="Calibri"/>
                <a:sym typeface="Calibri"/>
              </a:rPr>
              <a:t>. Here are some example classes of dogs we have as training data.</a:t>
            </a:r>
            <a:endParaRPr sz="1200">
              <a:solidFill>
                <a:schemeClr val="lt1"/>
              </a:solidFill>
              <a:latin typeface="Times New Roman"/>
              <a:ea typeface="Times New Roman"/>
              <a:cs typeface="Times New Roman"/>
              <a:sym typeface="Times New Roman"/>
            </a:endParaRPr>
          </a:p>
        </p:txBody>
      </p:sp>
      <p:sp>
        <p:nvSpPr>
          <p:cNvPr id="283" name="Google Shape;283;gb03a4b2e0a_0_6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a9581f8f2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a9581f8f2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b03a4b2e33_1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gb03a4b2e33_1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Times New Roman"/>
              <a:buNone/>
            </a:pPr>
            <a:r>
              <a:rPr lang="zh-CN" sz="1200">
                <a:solidFill>
                  <a:schemeClr val="lt1"/>
                </a:solidFill>
                <a:latin typeface="Times New Roman"/>
                <a:ea typeface="Times New Roman"/>
                <a:cs typeface="Times New Roman"/>
                <a:sym typeface="Times New Roman"/>
              </a:rPr>
              <a:t>There are approximately 120 different classes of pet dogs are considered in the scope of our project</a:t>
            </a:r>
            <a:r>
              <a:rPr lang="zh-CN" sz="1200">
                <a:solidFill>
                  <a:schemeClr val="dk1"/>
                </a:solidFill>
                <a:latin typeface="Calibri"/>
                <a:ea typeface="Calibri"/>
                <a:cs typeface="Calibri"/>
                <a:sym typeface="Calibri"/>
              </a:rPr>
              <a:t>. Here are some example classes of dogs we have as training data.</a:t>
            </a:r>
            <a:endParaRPr sz="1200">
              <a:solidFill>
                <a:schemeClr val="lt1"/>
              </a:solidFill>
              <a:latin typeface="Times New Roman"/>
              <a:ea typeface="Times New Roman"/>
              <a:cs typeface="Times New Roman"/>
              <a:sym typeface="Times New Roman"/>
            </a:endParaRPr>
          </a:p>
        </p:txBody>
      </p:sp>
      <p:sp>
        <p:nvSpPr>
          <p:cNvPr id="290" name="Google Shape;290;gb03a4b2e33_1_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03a4b2e0a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gb03a4b2e0a_0_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Times New Roman"/>
              <a:buNone/>
            </a:pPr>
            <a:r>
              <a:rPr lang="zh-CN" sz="1200">
                <a:solidFill>
                  <a:schemeClr val="lt1"/>
                </a:solidFill>
                <a:latin typeface="Times New Roman"/>
                <a:ea typeface="Times New Roman"/>
                <a:cs typeface="Times New Roman"/>
                <a:sym typeface="Times New Roman"/>
              </a:rPr>
              <a:t>There are approximately 120 different classes of pet dogs are considered in the scope of our project</a:t>
            </a:r>
            <a:r>
              <a:rPr lang="zh-CN" sz="1200">
                <a:solidFill>
                  <a:schemeClr val="dk1"/>
                </a:solidFill>
                <a:latin typeface="Calibri"/>
                <a:ea typeface="Calibri"/>
                <a:cs typeface="Calibri"/>
                <a:sym typeface="Calibri"/>
              </a:rPr>
              <a:t>. For semi-supervised purpose</a:t>
            </a:r>
            <a:endParaRPr sz="1200">
              <a:solidFill>
                <a:schemeClr val="lt1"/>
              </a:solidFill>
              <a:latin typeface="Times New Roman"/>
              <a:ea typeface="Times New Roman"/>
              <a:cs typeface="Times New Roman"/>
              <a:sym typeface="Times New Roman"/>
            </a:endParaRPr>
          </a:p>
        </p:txBody>
      </p:sp>
      <p:sp>
        <p:nvSpPr>
          <p:cNvPr id="297" name="Google Shape;297;gb03a4b2e0a_0_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b03a4b2e0a_0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gb03a4b2e0a_0_1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Times New Roman"/>
              <a:buNone/>
            </a:pPr>
            <a:r>
              <a:rPr lang="zh-CN" sz="1200">
                <a:solidFill>
                  <a:schemeClr val="lt1"/>
                </a:solidFill>
                <a:latin typeface="Times New Roman"/>
                <a:ea typeface="Times New Roman"/>
                <a:cs typeface="Times New Roman"/>
                <a:sym typeface="Times New Roman"/>
              </a:rPr>
              <a:t>There are approximately 120 different classes of pet dogs are considered in the scope of our project</a:t>
            </a:r>
            <a:r>
              <a:rPr lang="zh-CN" sz="1200">
                <a:solidFill>
                  <a:schemeClr val="dk1"/>
                </a:solidFill>
                <a:latin typeface="Calibri"/>
                <a:ea typeface="Calibri"/>
                <a:cs typeface="Calibri"/>
                <a:sym typeface="Calibri"/>
              </a:rPr>
              <a:t>. Here are some example classes of dogs we have as training data.</a:t>
            </a:r>
            <a:endParaRPr sz="1200">
              <a:solidFill>
                <a:schemeClr val="lt1"/>
              </a:solidFill>
              <a:latin typeface="Times New Roman"/>
              <a:ea typeface="Times New Roman"/>
              <a:cs typeface="Times New Roman"/>
              <a:sym typeface="Times New Roman"/>
            </a:endParaRPr>
          </a:p>
        </p:txBody>
      </p:sp>
      <p:sp>
        <p:nvSpPr>
          <p:cNvPr id="306" name="Google Shape;306;gb03a4b2e0a_0_10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7d5e1d652e73636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g7d5e1d652e73636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Times New Roman"/>
              <a:buNone/>
            </a:pPr>
            <a:r>
              <a:rPr lang="zh-CN" sz="1200">
                <a:solidFill>
                  <a:schemeClr val="lt1"/>
                </a:solidFill>
                <a:latin typeface="Times New Roman"/>
                <a:ea typeface="Times New Roman"/>
                <a:cs typeface="Times New Roman"/>
                <a:sym typeface="Times New Roman"/>
              </a:rPr>
              <a:t>There are approximately 120 different classes of pet dogs are considered in the scope of our project</a:t>
            </a:r>
            <a:r>
              <a:rPr lang="zh-CN" sz="1200">
                <a:solidFill>
                  <a:schemeClr val="dk1"/>
                </a:solidFill>
                <a:latin typeface="Calibri"/>
                <a:ea typeface="Calibri"/>
                <a:cs typeface="Calibri"/>
                <a:sym typeface="Calibri"/>
              </a:rPr>
              <a:t>. Here are some example classes of dogs we have as training data.</a:t>
            </a:r>
            <a:endParaRPr sz="1200">
              <a:solidFill>
                <a:schemeClr val="lt1"/>
              </a:solidFill>
              <a:latin typeface="Times New Roman"/>
              <a:ea typeface="Times New Roman"/>
              <a:cs typeface="Times New Roman"/>
              <a:sym typeface="Times New Roman"/>
            </a:endParaRPr>
          </a:p>
        </p:txBody>
      </p:sp>
      <p:sp>
        <p:nvSpPr>
          <p:cNvPr id="317" name="Google Shape;317;g7d5e1d652e73636_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b03a4b2e33_1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gb03a4b2e33_1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Times New Roman"/>
              <a:buNone/>
            </a:pPr>
            <a:r>
              <a:rPr lang="zh-CN" sz="1200">
                <a:solidFill>
                  <a:schemeClr val="lt1"/>
                </a:solidFill>
                <a:latin typeface="Times New Roman"/>
                <a:ea typeface="Times New Roman"/>
                <a:cs typeface="Times New Roman"/>
                <a:sym typeface="Times New Roman"/>
              </a:rPr>
              <a:t>There are approximately 120 different classes of pet dogs are considered in the scope of our project</a:t>
            </a:r>
            <a:r>
              <a:rPr lang="zh-CN" sz="1200">
                <a:solidFill>
                  <a:schemeClr val="dk1"/>
                </a:solidFill>
                <a:latin typeface="Calibri"/>
                <a:ea typeface="Calibri"/>
                <a:cs typeface="Calibri"/>
                <a:sym typeface="Calibri"/>
              </a:rPr>
              <a:t>. Here are some example classes of dogs we have as training data.</a:t>
            </a:r>
            <a:endParaRPr sz="1200">
              <a:solidFill>
                <a:schemeClr val="lt1"/>
              </a:solidFill>
              <a:latin typeface="Times New Roman"/>
              <a:ea typeface="Times New Roman"/>
              <a:cs typeface="Times New Roman"/>
              <a:sym typeface="Times New Roman"/>
            </a:endParaRPr>
          </a:p>
        </p:txBody>
      </p:sp>
      <p:sp>
        <p:nvSpPr>
          <p:cNvPr id="325" name="Google Shape;325;gb03a4b2e33_1_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7d5e1d652e73636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g7d5e1d652e73636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Times New Roman"/>
              <a:buNone/>
            </a:pPr>
            <a:r>
              <a:rPr lang="zh-CN" sz="1200">
                <a:solidFill>
                  <a:schemeClr val="lt1"/>
                </a:solidFill>
                <a:latin typeface="Times New Roman"/>
                <a:ea typeface="Times New Roman"/>
                <a:cs typeface="Times New Roman"/>
                <a:sym typeface="Times New Roman"/>
              </a:rPr>
              <a:t>There are approximately 120 different classes of pet dogs are considered in the scope of our project</a:t>
            </a:r>
            <a:r>
              <a:rPr lang="zh-CN" sz="1200">
                <a:solidFill>
                  <a:schemeClr val="dk1"/>
                </a:solidFill>
                <a:latin typeface="Calibri"/>
                <a:ea typeface="Calibri"/>
                <a:cs typeface="Calibri"/>
                <a:sym typeface="Calibri"/>
              </a:rPr>
              <a:t>. Here are some example classes of dogs we have as training data.</a:t>
            </a:r>
            <a:endParaRPr sz="1200">
              <a:solidFill>
                <a:schemeClr val="lt1"/>
              </a:solidFill>
              <a:latin typeface="Times New Roman"/>
              <a:ea typeface="Times New Roman"/>
              <a:cs typeface="Times New Roman"/>
              <a:sym typeface="Times New Roman"/>
            </a:endParaRPr>
          </a:p>
        </p:txBody>
      </p:sp>
      <p:sp>
        <p:nvSpPr>
          <p:cNvPr id="334" name="Google Shape;334;g7d5e1d652e73636_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a7c408a7a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a7c408a7a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3"/>
          <p:cNvSpPr txBox="1"/>
          <p:nvPr/>
        </p:nvSpPr>
        <p:spPr>
          <a:xfrm>
            <a:off x="790225" y="1259950"/>
            <a:ext cx="6965400" cy="1561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zh-CN" sz="4500">
                <a:solidFill>
                  <a:schemeClr val="lt1"/>
                </a:solidFill>
                <a:latin typeface="Times New Roman"/>
                <a:ea typeface="Times New Roman"/>
                <a:cs typeface="Times New Roman"/>
                <a:sym typeface="Times New Roman"/>
              </a:rPr>
              <a:t>Stock Prediction using Deep Learning </a:t>
            </a:r>
            <a:endParaRPr sz="1100"/>
          </a:p>
        </p:txBody>
      </p:sp>
      <p:sp>
        <p:nvSpPr>
          <p:cNvPr id="279" name="Google Shape;279;p13"/>
          <p:cNvSpPr txBox="1"/>
          <p:nvPr/>
        </p:nvSpPr>
        <p:spPr>
          <a:xfrm>
            <a:off x="2831125" y="3168325"/>
            <a:ext cx="2883600" cy="1088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zh-CN" sz="1800">
                <a:solidFill>
                  <a:schemeClr val="lt1"/>
                </a:solidFill>
                <a:latin typeface="Times New Roman"/>
                <a:ea typeface="Times New Roman"/>
                <a:cs typeface="Times New Roman"/>
                <a:sym typeface="Times New Roman"/>
              </a:rPr>
              <a:t>Chenyang Lu</a:t>
            </a:r>
            <a:r>
              <a:rPr lang="zh-CN" sz="1800">
                <a:solidFill>
                  <a:schemeClr val="lt1"/>
                </a:solidFill>
                <a:latin typeface="Times New Roman"/>
                <a:ea typeface="Times New Roman"/>
                <a:cs typeface="Times New Roman"/>
                <a:sym typeface="Times New Roman"/>
              </a:rPr>
              <a:t> – 1002105063</a:t>
            </a:r>
            <a:endParaRPr sz="1100"/>
          </a:p>
          <a:p>
            <a:pPr indent="0" lvl="0" marL="0" marR="0" rtl="0" algn="l">
              <a:spcBef>
                <a:spcPts val="0"/>
              </a:spcBef>
              <a:spcAft>
                <a:spcPts val="0"/>
              </a:spcAft>
              <a:buNone/>
            </a:pPr>
            <a:r>
              <a:rPr lang="zh-CN" sz="1800">
                <a:solidFill>
                  <a:schemeClr val="lt1"/>
                </a:solidFill>
                <a:latin typeface="Times New Roman"/>
                <a:ea typeface="Times New Roman"/>
                <a:cs typeface="Times New Roman"/>
                <a:sym typeface="Times New Roman"/>
              </a:rPr>
              <a:t>Xinqi Shen – 1003567918</a:t>
            </a:r>
            <a:endParaRPr sz="18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zh-CN" sz="1800">
                <a:solidFill>
                  <a:schemeClr val="lt1"/>
                </a:solidFill>
                <a:latin typeface="Times New Roman"/>
                <a:ea typeface="Times New Roman"/>
                <a:cs typeface="Times New Roman"/>
                <a:sym typeface="Times New Roman"/>
              </a:rPr>
              <a:t>Xinming Ye - 1007027227</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2"/>
          <p:cNvSpPr txBox="1"/>
          <p:nvPr/>
        </p:nvSpPr>
        <p:spPr>
          <a:xfrm>
            <a:off x="350872" y="358848"/>
            <a:ext cx="4003160" cy="53091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zh-CN" sz="3000">
                <a:solidFill>
                  <a:schemeClr val="lt1"/>
                </a:solidFill>
                <a:latin typeface="Times New Roman"/>
                <a:ea typeface="Times New Roman"/>
                <a:cs typeface="Times New Roman"/>
                <a:sym typeface="Times New Roman"/>
              </a:rPr>
              <a:t>VGG16BN Net</a:t>
            </a:r>
            <a:endParaRPr sz="1100"/>
          </a:p>
        </p:txBody>
      </p:sp>
      <p:sp>
        <p:nvSpPr>
          <p:cNvPr id="353" name="Google Shape;353;p22"/>
          <p:cNvSpPr txBox="1"/>
          <p:nvPr/>
        </p:nvSpPr>
        <p:spPr>
          <a:xfrm>
            <a:off x="9258300" y="-71770"/>
            <a:ext cx="138548"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descr="A picture containing text, map&#10;&#10;Description automatically generated" id="354" name="Google Shape;354;p22"/>
          <p:cNvPicPr preferRelativeResize="0"/>
          <p:nvPr/>
        </p:nvPicPr>
        <p:blipFill rotWithShape="1">
          <a:blip r:embed="rId3">
            <a:alphaModFix/>
          </a:blip>
          <a:srcRect b="0" l="0" r="0" t="0"/>
          <a:stretch/>
        </p:blipFill>
        <p:spPr>
          <a:xfrm>
            <a:off x="4926860" y="205229"/>
            <a:ext cx="3737956" cy="2101562"/>
          </a:xfrm>
          <a:prstGeom prst="rect">
            <a:avLst/>
          </a:prstGeom>
          <a:noFill/>
          <a:ln>
            <a:noFill/>
          </a:ln>
        </p:spPr>
      </p:pic>
      <p:sp>
        <p:nvSpPr>
          <p:cNvPr id="355" name="Google Shape;355;p22"/>
          <p:cNvSpPr txBox="1"/>
          <p:nvPr/>
        </p:nvSpPr>
        <p:spPr>
          <a:xfrm>
            <a:off x="350875" y="1613800"/>
            <a:ext cx="3738000" cy="3352200"/>
          </a:xfrm>
          <a:prstGeom prst="rect">
            <a:avLst/>
          </a:prstGeom>
          <a:noFill/>
          <a:ln>
            <a:noFill/>
          </a:ln>
        </p:spPr>
        <p:txBody>
          <a:bodyPr anchorCtr="0" anchor="t" bIns="34275" lIns="68575" spcFirstLastPara="1" rIns="68575" wrap="square" tIns="34275">
            <a:noAutofit/>
          </a:bodyPr>
          <a:lstStyle/>
          <a:p>
            <a:pPr indent="-209550" lvl="0" marL="215900" marR="0" rtl="0" algn="l">
              <a:spcBef>
                <a:spcPts val="0"/>
              </a:spcBef>
              <a:spcAft>
                <a:spcPts val="0"/>
              </a:spcAft>
              <a:buClr>
                <a:schemeClr val="lt1"/>
              </a:buClr>
              <a:buSzPts val="1500"/>
              <a:buFont typeface="Arial"/>
              <a:buChar char="•"/>
            </a:pPr>
            <a:r>
              <a:rPr lang="zh-CN" sz="1500">
                <a:solidFill>
                  <a:schemeClr val="lt1"/>
                </a:solidFill>
                <a:latin typeface="Times New Roman"/>
                <a:ea typeface="Times New Roman"/>
                <a:cs typeface="Times New Roman"/>
                <a:sym typeface="Times New Roman"/>
              </a:rPr>
              <a:t>5 convolution layer, 3 fully connected layer and one softmax output layer [1]</a:t>
            </a:r>
            <a:endParaRPr sz="15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zh-CN" sz="1500">
                <a:solidFill>
                  <a:schemeClr val="lt1"/>
                </a:solidFill>
                <a:latin typeface="Times New Roman"/>
                <a:ea typeface="Times New Roman"/>
                <a:cs typeface="Times New Roman"/>
                <a:sym typeface="Times New Roman"/>
              </a:rPr>
              <a:t>pros: </a:t>
            </a:r>
            <a:endParaRPr sz="1500">
              <a:solidFill>
                <a:schemeClr val="lt1"/>
              </a:solidFill>
              <a:latin typeface="Times New Roman"/>
              <a:ea typeface="Times New Roman"/>
              <a:cs typeface="Times New Roman"/>
              <a:sym typeface="Times New Roman"/>
            </a:endParaRPr>
          </a:p>
          <a:p>
            <a:pPr indent="-209550" lvl="0" marL="215900" marR="0" rtl="0" algn="l">
              <a:spcBef>
                <a:spcPts val="0"/>
              </a:spcBef>
              <a:spcAft>
                <a:spcPts val="0"/>
              </a:spcAft>
              <a:buClr>
                <a:schemeClr val="lt1"/>
              </a:buClr>
              <a:buSzPts val="1500"/>
              <a:buFont typeface="Arial"/>
              <a:buChar char="•"/>
            </a:pPr>
            <a:r>
              <a:rPr lang="zh-CN" sz="1500">
                <a:solidFill>
                  <a:schemeClr val="lt1"/>
                </a:solidFill>
                <a:latin typeface="Times New Roman"/>
                <a:ea typeface="Times New Roman"/>
                <a:cs typeface="Times New Roman"/>
                <a:sym typeface="Times New Roman"/>
              </a:rPr>
              <a:t>similar to AlexNet but only has a small convolution kernel size</a:t>
            </a:r>
            <a:endParaRPr sz="1500">
              <a:solidFill>
                <a:schemeClr val="lt1"/>
              </a:solidFill>
              <a:latin typeface="Times New Roman"/>
              <a:ea typeface="Times New Roman"/>
              <a:cs typeface="Times New Roman"/>
              <a:sym typeface="Times New Roman"/>
            </a:endParaRPr>
          </a:p>
          <a:p>
            <a:pPr indent="-209550" lvl="0" marL="215900" marR="0" rtl="0" algn="l">
              <a:spcBef>
                <a:spcPts val="0"/>
              </a:spcBef>
              <a:spcAft>
                <a:spcPts val="0"/>
              </a:spcAft>
              <a:buClr>
                <a:schemeClr val="lt1"/>
              </a:buClr>
              <a:buSzPts val="1500"/>
              <a:buFont typeface="Arial"/>
              <a:buChar char="•"/>
            </a:pPr>
            <a:r>
              <a:rPr lang="zh-CN" sz="1500">
                <a:solidFill>
                  <a:schemeClr val="lt1"/>
                </a:solidFill>
                <a:latin typeface="Times New Roman"/>
                <a:ea typeface="Times New Roman"/>
                <a:cs typeface="Times New Roman"/>
                <a:sym typeface="Times New Roman"/>
              </a:rPr>
              <a:t>large number of channels to get more information</a:t>
            </a:r>
            <a:endParaRPr sz="1500">
              <a:solidFill>
                <a:schemeClr val="lt1"/>
              </a:solidFill>
              <a:latin typeface="Times New Roman"/>
              <a:ea typeface="Times New Roman"/>
              <a:cs typeface="Times New Roman"/>
              <a:sym typeface="Times New Roman"/>
            </a:endParaRPr>
          </a:p>
          <a:p>
            <a:pPr indent="-209550" lvl="0" marL="215900" marR="0" rtl="0" algn="l">
              <a:spcBef>
                <a:spcPts val="0"/>
              </a:spcBef>
              <a:spcAft>
                <a:spcPts val="0"/>
              </a:spcAft>
              <a:buClr>
                <a:schemeClr val="lt1"/>
              </a:buClr>
              <a:buSzPts val="1500"/>
              <a:buFont typeface="Times New Roman"/>
              <a:buChar char="•"/>
            </a:pPr>
            <a:r>
              <a:rPr lang="zh-CN" sz="1500">
                <a:solidFill>
                  <a:schemeClr val="lt1"/>
                </a:solidFill>
                <a:latin typeface="Times New Roman"/>
                <a:ea typeface="Times New Roman"/>
                <a:cs typeface="Times New Roman"/>
                <a:sym typeface="Times New Roman"/>
              </a:rPr>
              <a:t>large depth to increase prediction accuracy</a:t>
            </a:r>
            <a:endParaRPr sz="1500">
              <a:solidFill>
                <a:schemeClr val="lt1"/>
              </a:solidFill>
              <a:latin typeface="Times New Roman"/>
              <a:ea typeface="Times New Roman"/>
              <a:cs typeface="Times New Roman"/>
              <a:sym typeface="Times New Roman"/>
            </a:endParaRPr>
          </a:p>
        </p:txBody>
      </p:sp>
      <p:pic>
        <p:nvPicPr>
          <p:cNvPr descr="A screenshot of a cell phone&#10;&#10;Description automatically generated" id="356" name="Google Shape;356;p22"/>
          <p:cNvPicPr preferRelativeResize="0"/>
          <p:nvPr/>
        </p:nvPicPr>
        <p:blipFill rotWithShape="1">
          <a:blip r:embed="rId4">
            <a:alphaModFix/>
          </a:blip>
          <a:srcRect b="0" l="0" r="0" t="0"/>
          <a:stretch/>
        </p:blipFill>
        <p:spPr>
          <a:xfrm>
            <a:off x="4926860" y="2571750"/>
            <a:ext cx="3737956" cy="23940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3"/>
          <p:cNvSpPr txBox="1"/>
          <p:nvPr/>
        </p:nvSpPr>
        <p:spPr>
          <a:xfrm>
            <a:off x="350872" y="358848"/>
            <a:ext cx="4003200" cy="531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zh-CN" sz="3000">
                <a:solidFill>
                  <a:schemeClr val="lt1"/>
                </a:solidFill>
                <a:latin typeface="Times New Roman"/>
                <a:ea typeface="Times New Roman"/>
                <a:cs typeface="Times New Roman"/>
                <a:sym typeface="Times New Roman"/>
              </a:rPr>
              <a:t>GoogLe</a:t>
            </a:r>
            <a:r>
              <a:rPr lang="zh-CN" sz="3000">
                <a:solidFill>
                  <a:schemeClr val="lt1"/>
                </a:solidFill>
                <a:latin typeface="Times New Roman"/>
                <a:ea typeface="Times New Roman"/>
                <a:cs typeface="Times New Roman"/>
                <a:sym typeface="Times New Roman"/>
              </a:rPr>
              <a:t>Net</a:t>
            </a:r>
            <a:endParaRPr sz="1100"/>
          </a:p>
        </p:txBody>
      </p:sp>
      <p:sp>
        <p:nvSpPr>
          <p:cNvPr id="362" name="Google Shape;362;p23"/>
          <p:cNvSpPr txBox="1"/>
          <p:nvPr/>
        </p:nvSpPr>
        <p:spPr>
          <a:xfrm>
            <a:off x="350875" y="1613802"/>
            <a:ext cx="3683700" cy="2621400"/>
          </a:xfrm>
          <a:prstGeom prst="rect">
            <a:avLst/>
          </a:prstGeom>
          <a:noFill/>
          <a:ln>
            <a:noFill/>
          </a:ln>
        </p:spPr>
        <p:txBody>
          <a:bodyPr anchorCtr="0" anchor="t" bIns="34275" lIns="68575" spcFirstLastPara="1" rIns="68575" wrap="square" tIns="34275">
            <a:noAutofit/>
          </a:bodyPr>
          <a:lstStyle/>
          <a:p>
            <a:pPr indent="-209550" lvl="0" marL="215900" marR="0" rtl="0" algn="l">
              <a:spcBef>
                <a:spcPts val="0"/>
              </a:spcBef>
              <a:spcAft>
                <a:spcPts val="0"/>
              </a:spcAft>
              <a:buClr>
                <a:schemeClr val="lt1"/>
              </a:buClr>
              <a:buSzPts val="1500"/>
              <a:buFont typeface="Times New Roman"/>
              <a:buChar char="•"/>
            </a:pPr>
            <a:r>
              <a:rPr lang="zh-CN" sz="1500">
                <a:solidFill>
                  <a:schemeClr val="lt1"/>
                </a:solidFill>
                <a:latin typeface="Times New Roman"/>
                <a:ea typeface="Times New Roman"/>
                <a:cs typeface="Times New Roman"/>
                <a:sym typeface="Times New Roman"/>
              </a:rPr>
              <a:t>22 layers neural network</a:t>
            </a:r>
            <a:endParaRPr sz="1500">
              <a:solidFill>
                <a:schemeClr val="lt1"/>
              </a:solidFill>
              <a:latin typeface="Times New Roman"/>
              <a:ea typeface="Times New Roman"/>
              <a:cs typeface="Times New Roman"/>
              <a:sym typeface="Times New Roman"/>
            </a:endParaRPr>
          </a:p>
          <a:p>
            <a:pPr indent="-209550" lvl="0" marL="215900" marR="0" rtl="0" algn="l">
              <a:spcBef>
                <a:spcPts val="0"/>
              </a:spcBef>
              <a:spcAft>
                <a:spcPts val="0"/>
              </a:spcAft>
              <a:buClr>
                <a:schemeClr val="lt1"/>
              </a:buClr>
              <a:buSzPts val="1500"/>
              <a:buFont typeface="Times New Roman"/>
              <a:buChar char="•"/>
            </a:pPr>
            <a:r>
              <a:rPr lang="zh-CN" sz="1500">
                <a:solidFill>
                  <a:schemeClr val="lt1"/>
                </a:solidFill>
                <a:latin typeface="Times New Roman"/>
                <a:ea typeface="Times New Roman"/>
                <a:cs typeface="Times New Roman"/>
                <a:sym typeface="Times New Roman"/>
              </a:rPr>
              <a:t>Most important feature is inception block</a:t>
            </a:r>
            <a:endParaRPr sz="1500">
              <a:solidFill>
                <a:schemeClr val="lt1"/>
              </a:solidFill>
              <a:latin typeface="Times New Roman"/>
              <a:ea typeface="Times New Roman"/>
              <a:cs typeface="Times New Roman"/>
              <a:sym typeface="Times New Roman"/>
            </a:endParaRPr>
          </a:p>
          <a:p>
            <a:pPr indent="-323850" lvl="0" marL="457200" rtl="0" algn="l">
              <a:spcBef>
                <a:spcPts val="0"/>
              </a:spcBef>
              <a:spcAft>
                <a:spcPts val="0"/>
              </a:spcAft>
              <a:buClr>
                <a:schemeClr val="lt1"/>
              </a:buClr>
              <a:buSzPts val="1500"/>
              <a:buFont typeface="Times New Roman"/>
              <a:buChar char="•"/>
            </a:pPr>
            <a:r>
              <a:rPr lang="zh-CN" sz="1500">
                <a:solidFill>
                  <a:schemeClr val="lt1"/>
                </a:solidFill>
                <a:latin typeface="Times New Roman"/>
                <a:ea typeface="Times New Roman"/>
                <a:cs typeface="Times New Roman"/>
                <a:sym typeface="Times New Roman"/>
              </a:rPr>
              <a:t>dimension reduction with 1*1 convolution</a:t>
            </a:r>
            <a:endParaRPr sz="1500">
              <a:solidFill>
                <a:schemeClr val="lt1"/>
              </a:solidFill>
              <a:latin typeface="Times New Roman"/>
              <a:ea typeface="Times New Roman"/>
              <a:cs typeface="Times New Roman"/>
              <a:sym typeface="Times New Roman"/>
            </a:endParaRPr>
          </a:p>
          <a:p>
            <a:pPr indent="-323850" lvl="0" marL="457200" rtl="0" algn="l">
              <a:spcBef>
                <a:spcPts val="0"/>
              </a:spcBef>
              <a:spcAft>
                <a:spcPts val="0"/>
              </a:spcAft>
              <a:buClr>
                <a:schemeClr val="lt1"/>
              </a:buClr>
              <a:buSzPts val="1500"/>
              <a:buFont typeface="Times New Roman"/>
              <a:buChar char="•"/>
            </a:pPr>
            <a:r>
              <a:rPr lang="zh-CN" sz="1500">
                <a:solidFill>
                  <a:schemeClr val="lt1"/>
                </a:solidFill>
                <a:latin typeface="Times New Roman"/>
                <a:ea typeface="Times New Roman"/>
                <a:cs typeface="Times New Roman"/>
                <a:sym typeface="Times New Roman"/>
              </a:rPr>
              <a:t> it allows for increasing the number of units at each stage significantly without an uncontrolled blow-up in computational complexity at later stages.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zh-CN" sz="1500">
                <a:solidFill>
                  <a:schemeClr val="lt1"/>
                </a:solidFill>
                <a:latin typeface="Times New Roman"/>
                <a:ea typeface="Times New Roman"/>
                <a:cs typeface="Times New Roman"/>
                <a:sym typeface="Times New Roman"/>
              </a:rPr>
              <a:t>It has only 1/36 parameters when compared with VGGNet [2]</a:t>
            </a:r>
            <a:endParaRPr sz="15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100"/>
          </a:p>
        </p:txBody>
      </p:sp>
      <p:pic>
        <p:nvPicPr>
          <p:cNvPr id="363" name="Google Shape;363;p23"/>
          <p:cNvPicPr preferRelativeResize="0"/>
          <p:nvPr/>
        </p:nvPicPr>
        <p:blipFill>
          <a:blip r:embed="rId3">
            <a:alphaModFix/>
          </a:blip>
          <a:stretch>
            <a:fillRect/>
          </a:stretch>
        </p:blipFill>
        <p:spPr>
          <a:xfrm>
            <a:off x="5214200" y="574150"/>
            <a:ext cx="2913775" cy="3872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4"/>
          <p:cNvSpPr txBox="1"/>
          <p:nvPr/>
        </p:nvSpPr>
        <p:spPr>
          <a:xfrm>
            <a:off x="350872" y="358848"/>
            <a:ext cx="4003200" cy="531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zh-CN" sz="3000">
                <a:solidFill>
                  <a:schemeClr val="lt1"/>
                </a:solidFill>
                <a:latin typeface="Times New Roman"/>
                <a:ea typeface="Times New Roman"/>
                <a:cs typeface="Times New Roman"/>
                <a:sym typeface="Times New Roman"/>
              </a:rPr>
              <a:t>LSTM</a:t>
            </a:r>
            <a:endParaRPr sz="1100"/>
          </a:p>
        </p:txBody>
      </p:sp>
      <p:sp>
        <p:nvSpPr>
          <p:cNvPr id="369" name="Google Shape;369;p24"/>
          <p:cNvSpPr txBox="1"/>
          <p:nvPr/>
        </p:nvSpPr>
        <p:spPr>
          <a:xfrm>
            <a:off x="350875" y="1613802"/>
            <a:ext cx="3683700" cy="2621400"/>
          </a:xfrm>
          <a:prstGeom prst="rect">
            <a:avLst/>
          </a:prstGeom>
          <a:noFill/>
          <a:ln>
            <a:noFill/>
          </a:ln>
        </p:spPr>
        <p:txBody>
          <a:bodyPr anchorCtr="0" anchor="t" bIns="34275" lIns="68575" spcFirstLastPara="1" rIns="68575" wrap="square" tIns="34275">
            <a:noAutofit/>
          </a:bodyPr>
          <a:lstStyle/>
          <a:p>
            <a:pPr indent="-209550" lvl="0" marL="215900" marR="0" rtl="0" algn="l">
              <a:spcBef>
                <a:spcPts val="0"/>
              </a:spcBef>
              <a:spcAft>
                <a:spcPts val="0"/>
              </a:spcAft>
              <a:buClr>
                <a:schemeClr val="lt1"/>
              </a:buClr>
              <a:buSzPts val="1500"/>
              <a:buFont typeface="Times New Roman"/>
              <a:buChar char="•"/>
            </a:pPr>
            <a:r>
              <a:rPr lang="zh-CN" sz="1500">
                <a:solidFill>
                  <a:schemeClr val="lt1"/>
                </a:solidFill>
                <a:latin typeface="Times New Roman"/>
                <a:ea typeface="Times New Roman"/>
                <a:cs typeface="Times New Roman"/>
                <a:sym typeface="Times New Roman"/>
              </a:rPr>
              <a:t>Used Recurrent Neural Network with LSTM layer to analyze past data of the targeted stock market </a:t>
            </a:r>
            <a:endParaRPr sz="1500">
              <a:solidFill>
                <a:schemeClr val="lt1"/>
              </a:solidFill>
              <a:latin typeface="Times New Roman"/>
              <a:ea typeface="Times New Roman"/>
              <a:cs typeface="Times New Roman"/>
              <a:sym typeface="Times New Roman"/>
            </a:endParaRPr>
          </a:p>
          <a:p>
            <a:pPr indent="-209550" lvl="0" marL="215900" marR="0" rtl="0" algn="l">
              <a:spcBef>
                <a:spcPts val="0"/>
              </a:spcBef>
              <a:spcAft>
                <a:spcPts val="0"/>
              </a:spcAft>
              <a:buClr>
                <a:schemeClr val="lt1"/>
              </a:buClr>
              <a:buSzPts val="1500"/>
              <a:buFont typeface="Times New Roman"/>
              <a:buChar char="•"/>
            </a:pPr>
            <a:r>
              <a:rPr lang="zh-CN" sz="1500">
                <a:solidFill>
                  <a:schemeClr val="lt1"/>
                </a:solidFill>
                <a:latin typeface="Times New Roman"/>
                <a:ea typeface="Times New Roman"/>
                <a:cs typeface="Times New Roman"/>
                <a:sym typeface="Times New Roman"/>
              </a:rPr>
              <a:t>2 layers</a:t>
            </a:r>
            <a:endParaRPr sz="1500">
              <a:solidFill>
                <a:schemeClr val="lt1"/>
              </a:solidFill>
              <a:latin typeface="Times New Roman"/>
              <a:ea typeface="Times New Roman"/>
              <a:cs typeface="Times New Roman"/>
              <a:sym typeface="Times New Roman"/>
            </a:endParaRPr>
          </a:p>
          <a:p>
            <a:pPr indent="-209550" lvl="0" marL="215900" marR="0" rtl="0" algn="l">
              <a:spcBef>
                <a:spcPts val="0"/>
              </a:spcBef>
              <a:spcAft>
                <a:spcPts val="0"/>
              </a:spcAft>
              <a:buClr>
                <a:schemeClr val="lt1"/>
              </a:buClr>
              <a:buSzPts val="1500"/>
              <a:buFont typeface="Times New Roman"/>
              <a:buChar char="•"/>
            </a:pPr>
            <a:r>
              <a:rPr lang="zh-CN" sz="1500">
                <a:solidFill>
                  <a:schemeClr val="lt1"/>
                </a:solidFill>
                <a:latin typeface="Times New Roman"/>
                <a:ea typeface="Times New Roman"/>
                <a:cs typeface="Times New Roman"/>
                <a:sym typeface="Times New Roman"/>
              </a:rPr>
              <a:t>LSTM layer keeps the memory for a long time. </a:t>
            </a:r>
            <a:endParaRPr sz="1500">
              <a:solidFill>
                <a:schemeClr val="lt1"/>
              </a:solidFill>
              <a:latin typeface="Times New Roman"/>
              <a:ea typeface="Times New Roman"/>
              <a:cs typeface="Times New Roman"/>
              <a:sym typeface="Times New Roman"/>
            </a:endParaRPr>
          </a:p>
          <a:p>
            <a:pPr indent="-209550" lvl="0" marL="215900" marR="0" rtl="0" algn="l">
              <a:spcBef>
                <a:spcPts val="0"/>
              </a:spcBef>
              <a:spcAft>
                <a:spcPts val="0"/>
              </a:spcAft>
              <a:buClr>
                <a:schemeClr val="lt1"/>
              </a:buClr>
              <a:buSzPts val="1500"/>
              <a:buFont typeface="Times New Roman"/>
              <a:buChar char="•"/>
            </a:pPr>
            <a:r>
              <a:rPr lang="zh-CN" sz="1500">
                <a:solidFill>
                  <a:schemeClr val="lt1"/>
                </a:solidFill>
                <a:latin typeface="Times New Roman"/>
                <a:ea typeface="Times New Roman"/>
                <a:cs typeface="Times New Roman"/>
                <a:sym typeface="Times New Roman"/>
              </a:rPr>
              <a:t>The advantage of this approach is solving the vanishing/exploding gradient problem.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100"/>
          </a:p>
        </p:txBody>
      </p:sp>
      <p:pic>
        <p:nvPicPr>
          <p:cNvPr id="370" name="Google Shape;370;p24"/>
          <p:cNvPicPr preferRelativeResize="0"/>
          <p:nvPr/>
        </p:nvPicPr>
        <p:blipFill>
          <a:blip r:embed="rId3">
            <a:alphaModFix/>
          </a:blip>
          <a:stretch>
            <a:fillRect/>
          </a:stretch>
        </p:blipFill>
        <p:spPr>
          <a:xfrm>
            <a:off x="3994700" y="1613809"/>
            <a:ext cx="4709200" cy="1697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5"/>
          <p:cNvSpPr txBox="1"/>
          <p:nvPr/>
        </p:nvSpPr>
        <p:spPr>
          <a:xfrm>
            <a:off x="350872" y="358848"/>
            <a:ext cx="4003200" cy="5310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t/>
            </a:r>
            <a:endParaRPr sz="15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zh-CN" sz="3000">
                <a:solidFill>
                  <a:schemeClr val="lt1"/>
                </a:solidFill>
                <a:latin typeface="Times New Roman"/>
                <a:ea typeface="Times New Roman"/>
                <a:cs typeface="Times New Roman"/>
                <a:sym typeface="Times New Roman"/>
              </a:rPr>
              <a:t>LSTM with CNN</a:t>
            </a:r>
            <a:endParaRPr sz="3000">
              <a:solidFill>
                <a:schemeClr val="lt1"/>
              </a:solidFill>
              <a:latin typeface="Times New Roman"/>
              <a:ea typeface="Times New Roman"/>
              <a:cs typeface="Times New Roman"/>
              <a:sym typeface="Times New Roman"/>
            </a:endParaRPr>
          </a:p>
        </p:txBody>
      </p:sp>
      <p:pic>
        <p:nvPicPr>
          <p:cNvPr id="376" name="Google Shape;376;p25"/>
          <p:cNvPicPr preferRelativeResize="0"/>
          <p:nvPr/>
        </p:nvPicPr>
        <p:blipFill>
          <a:blip r:embed="rId3">
            <a:alphaModFix/>
          </a:blip>
          <a:stretch>
            <a:fillRect/>
          </a:stretch>
        </p:blipFill>
        <p:spPr>
          <a:xfrm>
            <a:off x="5847175" y="304800"/>
            <a:ext cx="2179800" cy="4452550"/>
          </a:xfrm>
          <a:prstGeom prst="rect">
            <a:avLst/>
          </a:prstGeom>
          <a:noFill/>
          <a:ln>
            <a:noFill/>
          </a:ln>
        </p:spPr>
      </p:pic>
      <p:sp>
        <p:nvSpPr>
          <p:cNvPr id="377" name="Google Shape;377;p25"/>
          <p:cNvSpPr txBox="1"/>
          <p:nvPr/>
        </p:nvSpPr>
        <p:spPr>
          <a:xfrm>
            <a:off x="423100" y="1638275"/>
            <a:ext cx="4422900" cy="17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900">
                <a:solidFill>
                  <a:srgbClr val="FFFFFF"/>
                </a:solidFill>
                <a:latin typeface="Nunito"/>
                <a:ea typeface="Nunito"/>
                <a:cs typeface="Nunito"/>
                <a:sym typeface="Nunito"/>
              </a:rPr>
              <a:t>It uses a two convolution layer CNN and transform the output into a two layer LSTM model with a fully connected layer to get the final output. </a:t>
            </a:r>
            <a:endParaRPr sz="1900">
              <a:solidFill>
                <a:srgbClr val="FFFFFF"/>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6"/>
          <p:cNvSpPr txBox="1"/>
          <p:nvPr/>
        </p:nvSpPr>
        <p:spPr>
          <a:xfrm>
            <a:off x="350872" y="358848"/>
            <a:ext cx="4003200" cy="531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zh-CN" sz="3000">
                <a:solidFill>
                  <a:schemeClr val="lt1"/>
                </a:solidFill>
                <a:latin typeface="Times New Roman"/>
                <a:ea typeface="Times New Roman"/>
                <a:cs typeface="Times New Roman"/>
                <a:sym typeface="Times New Roman"/>
              </a:rPr>
              <a:t>Res</a:t>
            </a:r>
            <a:r>
              <a:rPr lang="zh-CN" sz="3000">
                <a:solidFill>
                  <a:schemeClr val="lt1"/>
                </a:solidFill>
                <a:latin typeface="Times New Roman"/>
                <a:ea typeface="Times New Roman"/>
                <a:cs typeface="Times New Roman"/>
                <a:sym typeface="Times New Roman"/>
              </a:rPr>
              <a:t>Net50</a:t>
            </a:r>
            <a:endParaRPr sz="1100"/>
          </a:p>
        </p:txBody>
      </p:sp>
      <p:sp>
        <p:nvSpPr>
          <p:cNvPr id="383" name="Google Shape;383;p26"/>
          <p:cNvSpPr txBox="1"/>
          <p:nvPr/>
        </p:nvSpPr>
        <p:spPr>
          <a:xfrm>
            <a:off x="350875" y="1613800"/>
            <a:ext cx="3971100" cy="2355900"/>
          </a:xfrm>
          <a:prstGeom prst="rect">
            <a:avLst/>
          </a:prstGeom>
          <a:noFill/>
          <a:ln>
            <a:noFill/>
          </a:ln>
        </p:spPr>
        <p:txBody>
          <a:bodyPr anchorCtr="0" anchor="t" bIns="34275" lIns="68575" spcFirstLastPara="1" rIns="68575" wrap="square" tIns="34275">
            <a:noAutofit/>
          </a:bodyPr>
          <a:lstStyle/>
          <a:p>
            <a:pPr indent="-222250" lvl="0" marL="215900" marR="0" rtl="0" algn="l">
              <a:spcBef>
                <a:spcPts val="0"/>
              </a:spcBef>
              <a:spcAft>
                <a:spcPts val="0"/>
              </a:spcAft>
              <a:buClr>
                <a:schemeClr val="lt1"/>
              </a:buClr>
              <a:buSzPts val="1700"/>
              <a:buFont typeface="Arial"/>
              <a:buChar char="•"/>
            </a:pPr>
            <a:r>
              <a:rPr lang="zh-CN" sz="1700">
                <a:solidFill>
                  <a:schemeClr val="lt1"/>
                </a:solidFill>
                <a:latin typeface="Times New Roman"/>
                <a:ea typeface="Times New Roman"/>
                <a:cs typeface="Times New Roman"/>
                <a:sym typeface="Times New Roman"/>
              </a:rPr>
              <a:t>The most import feature of Resnet50[3] is the residual block: </a:t>
            </a:r>
            <a:r>
              <a:rPr lang="zh-CN" sz="1700">
                <a:solidFill>
                  <a:schemeClr val="lt1"/>
                </a:solidFill>
                <a:latin typeface="Times New Roman"/>
                <a:ea typeface="Times New Roman"/>
                <a:cs typeface="Times New Roman"/>
                <a:sym typeface="Times New Roman"/>
              </a:rPr>
              <a:t>shortcut</a:t>
            </a:r>
            <a:r>
              <a:rPr lang="zh-CN" sz="1700">
                <a:solidFill>
                  <a:schemeClr val="lt1"/>
                </a:solidFill>
                <a:latin typeface="Times New Roman"/>
                <a:ea typeface="Times New Roman"/>
                <a:cs typeface="Times New Roman"/>
                <a:sym typeface="Times New Roman"/>
              </a:rPr>
              <a:t> to combine the input of the block with the output of the block.</a:t>
            </a:r>
            <a:endParaRPr sz="1700">
              <a:solidFill>
                <a:schemeClr val="lt1"/>
              </a:solidFill>
              <a:latin typeface="Times New Roman"/>
              <a:ea typeface="Times New Roman"/>
              <a:cs typeface="Times New Roman"/>
              <a:sym typeface="Times New Roman"/>
            </a:endParaRPr>
          </a:p>
          <a:p>
            <a:pPr indent="-222250" lvl="0" marL="215900" marR="0" rtl="0" algn="l">
              <a:spcBef>
                <a:spcPts val="0"/>
              </a:spcBef>
              <a:spcAft>
                <a:spcPts val="0"/>
              </a:spcAft>
              <a:buClr>
                <a:schemeClr val="lt1"/>
              </a:buClr>
              <a:buSzPts val="1700"/>
              <a:buFont typeface="Arial"/>
              <a:buChar char="•"/>
            </a:pPr>
            <a:r>
              <a:rPr lang="zh-CN" sz="1700">
                <a:solidFill>
                  <a:schemeClr val="lt1"/>
                </a:solidFill>
                <a:latin typeface="Times New Roman"/>
                <a:ea typeface="Times New Roman"/>
                <a:cs typeface="Times New Roman"/>
                <a:sym typeface="Times New Roman"/>
              </a:rPr>
              <a:t>It helps to solve the issue of degradation caused by depth increasing.</a:t>
            </a:r>
            <a:endParaRPr sz="1700">
              <a:solidFill>
                <a:schemeClr val="lt1"/>
              </a:solidFill>
              <a:latin typeface="Times New Roman"/>
              <a:ea typeface="Times New Roman"/>
              <a:cs typeface="Times New Roman"/>
              <a:sym typeface="Times New Roman"/>
            </a:endParaRPr>
          </a:p>
          <a:p>
            <a:pPr indent="-222250" lvl="0" marL="215900" marR="0" rtl="0" algn="l">
              <a:spcBef>
                <a:spcPts val="0"/>
              </a:spcBef>
              <a:spcAft>
                <a:spcPts val="0"/>
              </a:spcAft>
              <a:buClr>
                <a:schemeClr val="lt1"/>
              </a:buClr>
              <a:buSzPts val="1700"/>
              <a:buFont typeface="Times New Roman"/>
              <a:buChar char="•"/>
            </a:pPr>
            <a:r>
              <a:rPr lang="zh-CN" sz="1700">
                <a:solidFill>
                  <a:schemeClr val="lt1"/>
                </a:solidFill>
                <a:latin typeface="Times New Roman"/>
                <a:ea typeface="Times New Roman"/>
                <a:cs typeface="Times New Roman"/>
                <a:sym typeface="Times New Roman"/>
              </a:rPr>
              <a:t>Increases depth of network with less extra parameters.</a:t>
            </a:r>
            <a:endParaRPr sz="1700">
              <a:solidFill>
                <a:schemeClr val="lt1"/>
              </a:solidFill>
              <a:latin typeface="Times New Roman"/>
              <a:ea typeface="Times New Roman"/>
              <a:cs typeface="Times New Roman"/>
              <a:sym typeface="Times New Roman"/>
            </a:endParaRPr>
          </a:p>
        </p:txBody>
      </p:sp>
      <p:pic>
        <p:nvPicPr>
          <p:cNvPr id="384" name="Google Shape;384;p26"/>
          <p:cNvPicPr preferRelativeResize="0"/>
          <p:nvPr/>
        </p:nvPicPr>
        <p:blipFill>
          <a:blip r:embed="rId3">
            <a:alphaModFix/>
          </a:blip>
          <a:stretch>
            <a:fillRect/>
          </a:stretch>
        </p:blipFill>
        <p:spPr>
          <a:xfrm>
            <a:off x="7813272" y="1072575"/>
            <a:ext cx="1200150" cy="2762250"/>
          </a:xfrm>
          <a:prstGeom prst="rect">
            <a:avLst/>
          </a:prstGeom>
          <a:noFill/>
          <a:ln>
            <a:noFill/>
          </a:ln>
        </p:spPr>
      </p:pic>
      <p:pic>
        <p:nvPicPr>
          <p:cNvPr id="385" name="Google Shape;385;p26"/>
          <p:cNvPicPr preferRelativeResize="0"/>
          <p:nvPr/>
        </p:nvPicPr>
        <p:blipFill>
          <a:blip r:embed="rId4">
            <a:alphaModFix/>
          </a:blip>
          <a:stretch>
            <a:fillRect/>
          </a:stretch>
        </p:blipFill>
        <p:spPr>
          <a:xfrm>
            <a:off x="4408448" y="1246898"/>
            <a:ext cx="3318450" cy="1954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7"/>
          <p:cNvSpPr txBox="1"/>
          <p:nvPr>
            <p:ph type="ctrTitle"/>
          </p:nvPr>
        </p:nvSpPr>
        <p:spPr>
          <a:xfrm>
            <a:off x="622700" y="344200"/>
            <a:ext cx="4371000" cy="95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a:t>Transfer Learning</a:t>
            </a:r>
            <a:endParaRPr/>
          </a:p>
        </p:txBody>
      </p:sp>
      <p:sp>
        <p:nvSpPr>
          <p:cNvPr id="391" name="Google Shape;391;p27"/>
          <p:cNvSpPr txBox="1"/>
          <p:nvPr>
            <p:ph idx="1" type="subTitle"/>
          </p:nvPr>
        </p:nvSpPr>
        <p:spPr>
          <a:xfrm>
            <a:off x="680450" y="1265250"/>
            <a:ext cx="4255500" cy="298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All VGGnet, Goo</a:t>
            </a:r>
            <a:r>
              <a:rPr lang="zh-CN"/>
              <a:t>gleNet and ResNET were first pretrained with the imagenet which include 10 million images and then we fine-tuning with our own dataset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92" name="Google Shape;392;p27"/>
          <p:cNvSpPr/>
          <p:nvPr/>
        </p:nvSpPr>
        <p:spPr>
          <a:xfrm>
            <a:off x="4687025" y="3230175"/>
            <a:ext cx="2175900" cy="101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solidFill>
                  <a:srgbClr val="FFFFFF"/>
                </a:solidFill>
              </a:rPr>
              <a:t>Model</a:t>
            </a:r>
            <a:endParaRPr>
              <a:solidFill>
                <a:srgbClr val="FFFFFF"/>
              </a:solidFill>
            </a:endParaRPr>
          </a:p>
        </p:txBody>
      </p:sp>
      <p:sp>
        <p:nvSpPr>
          <p:cNvPr id="393" name="Google Shape;393;p27"/>
          <p:cNvSpPr/>
          <p:nvPr/>
        </p:nvSpPr>
        <p:spPr>
          <a:xfrm>
            <a:off x="1169350" y="3436275"/>
            <a:ext cx="1437600" cy="60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solidFill>
                  <a:srgbClr val="FFFFFF"/>
                </a:solidFill>
              </a:rPr>
              <a:t>our dataset</a:t>
            </a:r>
            <a:endParaRPr>
              <a:solidFill>
                <a:srgbClr val="FFFFFF"/>
              </a:solidFill>
            </a:endParaRPr>
          </a:p>
        </p:txBody>
      </p:sp>
      <p:sp>
        <p:nvSpPr>
          <p:cNvPr id="394" name="Google Shape;394;p27"/>
          <p:cNvSpPr/>
          <p:nvPr/>
        </p:nvSpPr>
        <p:spPr>
          <a:xfrm>
            <a:off x="4638150" y="1925600"/>
            <a:ext cx="1437600" cy="60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solidFill>
                  <a:srgbClr val="FFFFFF"/>
                </a:solidFill>
              </a:rPr>
              <a:t>imagenet</a:t>
            </a:r>
            <a:endParaRPr>
              <a:solidFill>
                <a:srgbClr val="FFFFFF"/>
              </a:solidFill>
            </a:endParaRPr>
          </a:p>
        </p:txBody>
      </p:sp>
      <p:cxnSp>
        <p:nvCxnSpPr>
          <p:cNvPr id="395" name="Google Shape;395;p27"/>
          <p:cNvCxnSpPr>
            <a:stCxn id="393" idx="3"/>
            <a:endCxn id="392" idx="1"/>
          </p:cNvCxnSpPr>
          <p:nvPr/>
        </p:nvCxnSpPr>
        <p:spPr>
          <a:xfrm>
            <a:off x="2606950" y="3738225"/>
            <a:ext cx="2080200" cy="0"/>
          </a:xfrm>
          <a:prstGeom prst="straightConnector1">
            <a:avLst/>
          </a:prstGeom>
          <a:noFill/>
          <a:ln cap="flat" cmpd="sng" w="9525">
            <a:solidFill>
              <a:schemeClr val="dk2"/>
            </a:solidFill>
            <a:prstDash val="solid"/>
            <a:round/>
            <a:headEnd len="med" w="med" type="none"/>
            <a:tailEnd len="med" w="med" type="none"/>
          </a:ln>
        </p:spPr>
      </p:cxnSp>
      <p:cxnSp>
        <p:nvCxnSpPr>
          <p:cNvPr id="396" name="Google Shape;396;p27"/>
          <p:cNvCxnSpPr>
            <a:stCxn id="393" idx="3"/>
            <a:endCxn id="392" idx="1"/>
          </p:cNvCxnSpPr>
          <p:nvPr/>
        </p:nvCxnSpPr>
        <p:spPr>
          <a:xfrm>
            <a:off x="2606950" y="3738225"/>
            <a:ext cx="2080200" cy="0"/>
          </a:xfrm>
          <a:prstGeom prst="straightConnector1">
            <a:avLst/>
          </a:prstGeom>
          <a:noFill/>
          <a:ln cap="flat" cmpd="sng" w="9525">
            <a:solidFill>
              <a:schemeClr val="dk2"/>
            </a:solidFill>
            <a:prstDash val="solid"/>
            <a:round/>
            <a:headEnd len="med" w="med" type="none"/>
            <a:tailEnd len="med" w="med" type="triangle"/>
          </a:ln>
        </p:spPr>
      </p:cxnSp>
      <p:cxnSp>
        <p:nvCxnSpPr>
          <p:cNvPr id="397" name="Google Shape;397;p27"/>
          <p:cNvCxnSpPr>
            <a:stCxn id="394" idx="2"/>
          </p:cNvCxnSpPr>
          <p:nvPr/>
        </p:nvCxnSpPr>
        <p:spPr>
          <a:xfrm flipH="1">
            <a:off x="5329050" y="2529500"/>
            <a:ext cx="27900" cy="729300"/>
          </a:xfrm>
          <a:prstGeom prst="straightConnector1">
            <a:avLst/>
          </a:prstGeom>
          <a:noFill/>
          <a:ln cap="flat" cmpd="sng" w="9525">
            <a:solidFill>
              <a:schemeClr val="dk2"/>
            </a:solidFill>
            <a:prstDash val="solid"/>
            <a:round/>
            <a:headEnd len="med" w="med" type="none"/>
            <a:tailEnd len="med" w="med" type="triangle"/>
          </a:ln>
        </p:spPr>
      </p:cxnSp>
      <p:sp>
        <p:nvSpPr>
          <p:cNvPr id="398" name="Google Shape;398;p27"/>
          <p:cNvSpPr txBox="1"/>
          <p:nvPr/>
        </p:nvSpPr>
        <p:spPr>
          <a:xfrm>
            <a:off x="5425050" y="2789225"/>
            <a:ext cx="2175900" cy="3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FFFFFF"/>
                </a:solidFill>
                <a:latin typeface="Nunito"/>
                <a:ea typeface="Nunito"/>
                <a:cs typeface="Nunito"/>
                <a:sym typeface="Nunito"/>
              </a:rPr>
              <a:t>Step1: pretrained</a:t>
            </a:r>
            <a:endParaRPr>
              <a:solidFill>
                <a:srgbClr val="FFFFFF"/>
              </a:solidFill>
              <a:latin typeface="Nunito"/>
              <a:ea typeface="Nunito"/>
              <a:cs typeface="Nunito"/>
              <a:sym typeface="Nunito"/>
            </a:endParaRPr>
          </a:p>
        </p:txBody>
      </p:sp>
      <p:sp>
        <p:nvSpPr>
          <p:cNvPr id="399" name="Google Shape;399;p27"/>
          <p:cNvSpPr txBox="1"/>
          <p:nvPr/>
        </p:nvSpPr>
        <p:spPr>
          <a:xfrm>
            <a:off x="2712525" y="3420850"/>
            <a:ext cx="1754100" cy="3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FFFFFF"/>
                </a:solidFill>
                <a:latin typeface="Nunito"/>
                <a:ea typeface="Nunito"/>
                <a:cs typeface="Nunito"/>
                <a:sym typeface="Nunito"/>
              </a:rPr>
              <a:t>Step2:</a:t>
            </a:r>
            <a:r>
              <a:rPr lang="zh-CN">
                <a:solidFill>
                  <a:srgbClr val="FFFFFF"/>
                </a:solidFill>
                <a:latin typeface="Nunito"/>
                <a:ea typeface="Nunito"/>
                <a:cs typeface="Nunito"/>
                <a:sym typeface="Nunito"/>
              </a:rPr>
              <a:t>fine-tuning</a:t>
            </a:r>
            <a:endParaRPr>
              <a:solidFill>
                <a:srgbClr val="FFFFFF"/>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8"/>
          <p:cNvSpPr txBox="1"/>
          <p:nvPr>
            <p:ph type="ctrTitle"/>
          </p:nvPr>
        </p:nvSpPr>
        <p:spPr>
          <a:xfrm>
            <a:off x="824000" y="911300"/>
            <a:ext cx="4255500" cy="392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zh-CN" sz="1700">
                <a:solidFill>
                  <a:srgbClr val="FFFFFF"/>
                </a:solidFill>
                <a:latin typeface="Arial"/>
                <a:ea typeface="Arial"/>
                <a:cs typeface="Arial"/>
                <a:sym typeface="Arial"/>
              </a:rPr>
              <a:t>The loss function used is crossentropyloss().</a:t>
            </a:r>
            <a:endParaRPr b="0" sz="1700">
              <a:solidFill>
                <a:srgbClr val="FFFFFF"/>
              </a:solidFill>
              <a:latin typeface="Arial"/>
              <a:ea typeface="Arial"/>
              <a:cs typeface="Arial"/>
              <a:sym typeface="Arial"/>
            </a:endParaRPr>
          </a:p>
          <a:p>
            <a:pPr indent="0" lvl="0" marL="0" rtl="0" algn="l">
              <a:spcBef>
                <a:spcPts val="0"/>
              </a:spcBef>
              <a:spcAft>
                <a:spcPts val="0"/>
              </a:spcAft>
              <a:buNone/>
            </a:pPr>
            <a:r>
              <a:rPr b="0" lang="zh-CN" sz="1700">
                <a:solidFill>
                  <a:srgbClr val="FFFFFF"/>
                </a:solidFill>
                <a:latin typeface="Arial"/>
                <a:ea typeface="Arial"/>
                <a:cs typeface="Arial"/>
                <a:sym typeface="Arial"/>
              </a:rPr>
              <a:t>CrossEntropy loss is widely used for classification use-cases as it minimizes the loss between two probability distributions.</a:t>
            </a:r>
            <a:endParaRPr b="0" sz="1700">
              <a:solidFill>
                <a:srgbClr val="FFFFFF"/>
              </a:solidFill>
              <a:latin typeface="Arial"/>
              <a:ea typeface="Arial"/>
              <a:cs typeface="Arial"/>
              <a:sym typeface="Arial"/>
            </a:endParaRPr>
          </a:p>
          <a:p>
            <a:pPr indent="0" lvl="0" marL="0" rtl="0" algn="l">
              <a:spcBef>
                <a:spcPts val="0"/>
              </a:spcBef>
              <a:spcAft>
                <a:spcPts val="0"/>
              </a:spcAft>
              <a:buNone/>
            </a:pPr>
            <a:r>
              <a:rPr b="0" lang="zh-CN" sz="1700">
                <a:solidFill>
                  <a:srgbClr val="FFFFFF"/>
                </a:solidFill>
                <a:latin typeface="Arial"/>
                <a:ea typeface="Arial"/>
                <a:cs typeface="Arial"/>
                <a:sym typeface="Arial"/>
              </a:rPr>
              <a:t>Adam’s optimizer with lr=0.001 is used to train the model as Adam combines the best properties of the adagrad and rmsprop algorithms to provide an optimization algorithm that can handle sparse gradients on noisy problems.</a:t>
            </a:r>
            <a:endParaRPr b="0" sz="1700">
              <a:solidFill>
                <a:srgbClr val="FFFFFF"/>
              </a:solidFill>
              <a:latin typeface="Arial"/>
              <a:ea typeface="Arial"/>
              <a:cs typeface="Arial"/>
              <a:sym typeface="Arial"/>
            </a:endParaRPr>
          </a:p>
          <a:p>
            <a:pPr indent="0" lvl="0" marL="0" rtl="0" algn="l">
              <a:spcBef>
                <a:spcPts val="0"/>
              </a:spcBef>
              <a:spcAft>
                <a:spcPts val="0"/>
              </a:spcAft>
              <a:buNone/>
            </a:pPr>
            <a:r>
              <a:t/>
            </a:r>
            <a:endParaRPr b="0" sz="1200">
              <a:solidFill>
                <a:srgbClr val="000000"/>
              </a:solidFill>
              <a:latin typeface="Arial"/>
              <a:ea typeface="Arial"/>
              <a:cs typeface="Arial"/>
              <a:sym typeface="Arial"/>
            </a:endParaRPr>
          </a:p>
          <a:p>
            <a:pPr indent="0" lvl="0" marL="0" rtl="0" algn="l">
              <a:spcBef>
                <a:spcPts val="0"/>
              </a:spcBef>
              <a:spcAft>
                <a:spcPts val="0"/>
              </a:spcAft>
              <a:buNone/>
            </a:pPr>
            <a:r>
              <a:t/>
            </a:r>
            <a:endParaRPr sz="3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9"/>
          <p:cNvSpPr txBox="1"/>
          <p:nvPr/>
        </p:nvSpPr>
        <p:spPr>
          <a:xfrm>
            <a:off x="350872" y="358848"/>
            <a:ext cx="4003160" cy="53091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zh-CN" sz="3000">
                <a:solidFill>
                  <a:schemeClr val="lt1"/>
                </a:solidFill>
                <a:latin typeface="Times New Roman"/>
                <a:ea typeface="Times New Roman"/>
                <a:cs typeface="Times New Roman"/>
                <a:sym typeface="Times New Roman"/>
              </a:rPr>
              <a:t>Classification</a:t>
            </a:r>
            <a:r>
              <a:rPr b="1" lang="zh-CN" sz="3000">
                <a:solidFill>
                  <a:schemeClr val="lt1"/>
                </a:solidFill>
                <a:latin typeface="Times New Roman"/>
                <a:ea typeface="Times New Roman"/>
                <a:cs typeface="Times New Roman"/>
                <a:sym typeface="Times New Roman"/>
              </a:rPr>
              <a:t> Result</a:t>
            </a:r>
            <a:endParaRPr b="1" sz="1100"/>
          </a:p>
        </p:txBody>
      </p:sp>
      <p:sp>
        <p:nvSpPr>
          <p:cNvPr id="411" name="Google Shape;411;p29"/>
          <p:cNvSpPr txBox="1"/>
          <p:nvPr/>
        </p:nvSpPr>
        <p:spPr>
          <a:xfrm>
            <a:off x="9258300" y="-71770"/>
            <a:ext cx="138548"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aphicFrame>
        <p:nvGraphicFramePr>
          <p:cNvPr id="412" name="Google Shape;412;p29"/>
          <p:cNvGraphicFramePr/>
          <p:nvPr/>
        </p:nvGraphicFramePr>
        <p:xfrm>
          <a:off x="458850" y="1189250"/>
          <a:ext cx="3000000" cy="3000000"/>
        </p:xfrm>
        <a:graphic>
          <a:graphicData uri="http://schemas.openxmlformats.org/drawingml/2006/table">
            <a:tbl>
              <a:tblPr>
                <a:noFill/>
                <a:tableStyleId>{65BBE71A-A350-4532-AEA1-8EAB1A9807DD}</a:tableStyleId>
              </a:tblPr>
              <a:tblGrid>
                <a:gridCol w="2063950"/>
                <a:gridCol w="2063950"/>
                <a:gridCol w="2063950"/>
              </a:tblGrid>
              <a:tr h="396200">
                <a:tc>
                  <a:txBody>
                    <a:bodyPr/>
                    <a:lstStyle/>
                    <a:p>
                      <a:pPr indent="0" lvl="0" marL="0" rtl="0" algn="l">
                        <a:spcBef>
                          <a:spcPts val="0"/>
                        </a:spcBef>
                        <a:spcAft>
                          <a:spcPts val="0"/>
                        </a:spcAft>
                        <a:buNone/>
                      </a:pPr>
                      <a:r>
                        <a:rPr lang="zh-CN">
                          <a:solidFill>
                            <a:srgbClr val="FFFFFF"/>
                          </a:solidFill>
                        </a:rPr>
                        <a:t>model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zh-CN">
                          <a:solidFill>
                            <a:srgbClr val="FFFFFF"/>
                          </a:solidFill>
                        </a:rPr>
                        <a:t>train accuracy</a:t>
                      </a:r>
                      <a:endParaRPr>
                        <a:solidFill>
                          <a:srgbClr val="FFFFFF"/>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zh-CN">
                          <a:solidFill>
                            <a:srgbClr val="FFFFFF"/>
                          </a:solidFill>
                        </a:rPr>
                        <a:t>validation accuracy</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zh-CN">
                          <a:solidFill>
                            <a:srgbClr val="FFFFFF"/>
                          </a:solidFill>
                        </a:rPr>
                        <a:t>CNN</a:t>
                      </a:r>
                      <a:endParaRPr>
                        <a:solidFill>
                          <a:srgbClr val="FFFFFF"/>
                        </a:solidFill>
                      </a:endParaRPr>
                    </a:p>
                  </a:txBody>
                  <a:tcPr marT="91425" marB="91425" marR="91425" marL="91425"/>
                </a:tc>
                <a:tc>
                  <a:txBody>
                    <a:bodyPr/>
                    <a:lstStyle/>
                    <a:p>
                      <a:pPr indent="0" lvl="0" marL="0" rtl="0" algn="l">
                        <a:lnSpc>
                          <a:spcPct val="115000"/>
                        </a:lnSpc>
                        <a:spcBef>
                          <a:spcPts val="0"/>
                        </a:spcBef>
                        <a:spcAft>
                          <a:spcPts val="0"/>
                        </a:spcAft>
                        <a:buNone/>
                      </a:pPr>
                      <a:r>
                        <a:rPr lang="zh-CN" sz="1050">
                          <a:solidFill>
                            <a:srgbClr val="FFFFFF"/>
                          </a:solidFill>
                        </a:rPr>
                        <a:t>1.000000</a:t>
                      </a:r>
                      <a:endParaRPr sz="1050">
                        <a:solidFill>
                          <a:srgbClr val="FFFFFF"/>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rPr lang="zh-CN" sz="1050">
                          <a:solidFill>
                            <a:srgbClr val="FFFFFF"/>
                          </a:solidFill>
                        </a:rPr>
                        <a:t>0.687500</a:t>
                      </a:r>
                      <a:endParaRPr sz="105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zh-CN">
                          <a:solidFill>
                            <a:srgbClr val="FFFFFF"/>
                          </a:solidFill>
                        </a:rPr>
                        <a:t>VGG-without-pretrain</a:t>
                      </a:r>
                      <a:endParaRPr>
                        <a:solidFill>
                          <a:srgbClr val="FFFFFF"/>
                        </a:solidFill>
                      </a:endParaRPr>
                    </a:p>
                  </a:txBody>
                  <a:tcPr marT="91425" marB="91425" marR="91425" marL="91425"/>
                </a:tc>
                <a:tc>
                  <a:txBody>
                    <a:bodyPr/>
                    <a:lstStyle/>
                    <a:p>
                      <a:pPr indent="0" lvl="0" marL="0" rtl="0" algn="l">
                        <a:lnSpc>
                          <a:spcPct val="115000"/>
                        </a:lnSpc>
                        <a:spcBef>
                          <a:spcPts val="0"/>
                        </a:spcBef>
                        <a:spcAft>
                          <a:spcPts val="0"/>
                        </a:spcAft>
                        <a:buNone/>
                      </a:pPr>
                      <a:r>
                        <a:rPr lang="zh-CN" sz="1050">
                          <a:solidFill>
                            <a:srgbClr val="FFFFFF"/>
                          </a:solidFill>
                        </a:rPr>
                        <a:t>1.000000</a:t>
                      </a:r>
                      <a:endParaRPr>
                        <a:solidFill>
                          <a:srgbClr val="FFFFFF"/>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rPr lang="zh-CN" sz="1050">
                          <a:solidFill>
                            <a:srgbClr val="FFFFFF"/>
                          </a:solidFill>
                        </a:rPr>
                        <a:t>0.744792</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zh-CN">
                          <a:solidFill>
                            <a:srgbClr val="FFFFFF"/>
                          </a:solidFill>
                        </a:rPr>
                        <a:t>VGG_with_pretrain</a:t>
                      </a:r>
                      <a:endParaRPr>
                        <a:solidFill>
                          <a:srgbClr val="FFFFFF"/>
                        </a:solidFill>
                      </a:endParaRPr>
                    </a:p>
                  </a:txBody>
                  <a:tcPr marT="91425" marB="91425" marR="91425" marL="91425"/>
                </a:tc>
                <a:tc>
                  <a:txBody>
                    <a:bodyPr/>
                    <a:lstStyle/>
                    <a:p>
                      <a:pPr indent="0" lvl="0" marL="0" rtl="0" algn="l">
                        <a:lnSpc>
                          <a:spcPct val="115000"/>
                        </a:lnSpc>
                        <a:spcBef>
                          <a:spcPts val="0"/>
                        </a:spcBef>
                        <a:spcAft>
                          <a:spcPts val="0"/>
                        </a:spcAft>
                        <a:buNone/>
                      </a:pPr>
                      <a:r>
                        <a:rPr lang="zh-CN" sz="1050">
                          <a:solidFill>
                            <a:srgbClr val="FFFFFF"/>
                          </a:solidFill>
                        </a:rPr>
                        <a:t>1.000000</a:t>
                      </a:r>
                      <a:endParaRPr>
                        <a:solidFill>
                          <a:srgbClr val="FFFFFF"/>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rPr lang="zh-CN" sz="1050">
                          <a:solidFill>
                            <a:srgbClr val="FFFFFF"/>
                          </a:solidFill>
                        </a:rPr>
                        <a:t>0.968750</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zh-CN">
                          <a:solidFill>
                            <a:srgbClr val="FFFFFF"/>
                          </a:solidFill>
                        </a:rPr>
                        <a:t>resnet_pretrain</a:t>
                      </a:r>
                      <a:endParaRPr>
                        <a:solidFill>
                          <a:srgbClr val="FFFFFF"/>
                        </a:solidFill>
                      </a:endParaRPr>
                    </a:p>
                  </a:txBody>
                  <a:tcPr marT="91425" marB="91425" marR="91425" marL="91425"/>
                </a:tc>
                <a:tc>
                  <a:txBody>
                    <a:bodyPr/>
                    <a:lstStyle/>
                    <a:p>
                      <a:pPr indent="0" lvl="0" marL="0" rtl="0" algn="l">
                        <a:lnSpc>
                          <a:spcPct val="115000"/>
                        </a:lnSpc>
                        <a:spcBef>
                          <a:spcPts val="0"/>
                        </a:spcBef>
                        <a:spcAft>
                          <a:spcPts val="0"/>
                        </a:spcAft>
                        <a:buNone/>
                      </a:pPr>
                      <a:r>
                        <a:rPr lang="zh-CN" sz="1050">
                          <a:solidFill>
                            <a:srgbClr val="FFFFFF"/>
                          </a:solidFill>
                        </a:rPr>
                        <a:t>1.000000</a:t>
                      </a:r>
                      <a:endParaRPr>
                        <a:solidFill>
                          <a:srgbClr val="FFFFFF"/>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rPr lang="zh-CN" sz="1050">
                          <a:solidFill>
                            <a:srgbClr val="FFFFFF"/>
                          </a:solidFill>
                        </a:rPr>
                        <a:t>0.796875</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8000">
                <a:tc>
                  <a:txBody>
                    <a:bodyPr/>
                    <a:lstStyle/>
                    <a:p>
                      <a:pPr indent="0" lvl="0" marL="0" rtl="0" algn="l">
                        <a:spcBef>
                          <a:spcPts val="0"/>
                        </a:spcBef>
                        <a:spcAft>
                          <a:spcPts val="0"/>
                        </a:spcAft>
                        <a:buNone/>
                      </a:pPr>
                      <a:r>
                        <a:rPr lang="zh-CN">
                          <a:solidFill>
                            <a:srgbClr val="FFFFFF"/>
                          </a:solidFill>
                        </a:rPr>
                        <a:t>GoogLeNet_pretrain</a:t>
                      </a:r>
                      <a:endParaRPr>
                        <a:solidFill>
                          <a:srgbClr val="FFFFFF"/>
                        </a:solidFill>
                      </a:endParaRPr>
                    </a:p>
                  </a:txBody>
                  <a:tcPr marT="91425" marB="91425" marR="91425" marL="91425"/>
                </a:tc>
                <a:tc>
                  <a:txBody>
                    <a:bodyPr/>
                    <a:lstStyle/>
                    <a:p>
                      <a:pPr indent="0" lvl="0" marL="0" rtl="0" algn="l">
                        <a:lnSpc>
                          <a:spcPct val="115000"/>
                        </a:lnSpc>
                        <a:spcBef>
                          <a:spcPts val="0"/>
                        </a:spcBef>
                        <a:spcAft>
                          <a:spcPts val="0"/>
                        </a:spcAft>
                        <a:buNone/>
                      </a:pPr>
                      <a:r>
                        <a:rPr lang="zh-CN" sz="1050">
                          <a:solidFill>
                            <a:srgbClr val="FFFFFF"/>
                          </a:solidFill>
                        </a:rPr>
                        <a:t>1.000000</a:t>
                      </a:r>
                      <a:endParaRPr>
                        <a:solidFill>
                          <a:srgbClr val="FFFFFF"/>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rPr lang="zh-CN" sz="1050">
                          <a:solidFill>
                            <a:srgbClr val="FFFFFF"/>
                          </a:solidFill>
                        </a:rPr>
                        <a:t>0.713542</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zh-CN">
                          <a:solidFill>
                            <a:srgbClr val="FFFFFF"/>
                          </a:solidFill>
                        </a:rPr>
                        <a:t>CNNwith</a:t>
                      </a:r>
                      <a:r>
                        <a:rPr lang="zh-CN">
                          <a:solidFill>
                            <a:schemeClr val="lt1"/>
                          </a:solidFill>
                        </a:rPr>
                        <a:t>LSTM</a:t>
                      </a:r>
                      <a:endParaRPr>
                        <a:solidFill>
                          <a:srgbClr val="FFFFFF"/>
                        </a:solidFill>
                      </a:endParaRPr>
                    </a:p>
                  </a:txBody>
                  <a:tcPr marT="91425" marB="91425" marR="91425" marL="91425"/>
                </a:tc>
                <a:tc>
                  <a:txBody>
                    <a:bodyPr/>
                    <a:lstStyle/>
                    <a:p>
                      <a:pPr indent="0" lvl="0" marL="0" rtl="0" algn="l">
                        <a:lnSpc>
                          <a:spcPct val="115000"/>
                        </a:lnSpc>
                        <a:spcBef>
                          <a:spcPts val="0"/>
                        </a:spcBef>
                        <a:spcAft>
                          <a:spcPts val="0"/>
                        </a:spcAft>
                        <a:buNone/>
                      </a:pPr>
                      <a:r>
                        <a:rPr lang="zh-CN" sz="1050">
                          <a:solidFill>
                            <a:srgbClr val="FFFFFF"/>
                          </a:solidFill>
                        </a:rPr>
                        <a:t>0.681375</a:t>
                      </a:r>
                      <a:endParaRPr>
                        <a:solidFill>
                          <a:srgbClr val="FFFFFF"/>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rPr lang="zh-CN" sz="1050">
                          <a:solidFill>
                            <a:srgbClr val="FFFFFF"/>
                          </a:solidFill>
                        </a:rPr>
                        <a:t>0.483725</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zh-CN">
                          <a:solidFill>
                            <a:srgbClr val="FFFFFF"/>
                          </a:solidFill>
                        </a:rPr>
                        <a:t>LSTM</a:t>
                      </a:r>
                      <a:endParaRPr>
                        <a:solidFill>
                          <a:srgbClr val="FFFFFF"/>
                        </a:solidFill>
                      </a:endParaRPr>
                    </a:p>
                  </a:txBody>
                  <a:tcPr marT="91425" marB="91425" marR="91425" marL="91425"/>
                </a:tc>
                <a:tc>
                  <a:txBody>
                    <a:bodyPr/>
                    <a:lstStyle/>
                    <a:p>
                      <a:pPr indent="0" lvl="0" marL="0" rtl="0" algn="l">
                        <a:lnSpc>
                          <a:spcPct val="115000"/>
                        </a:lnSpc>
                        <a:spcBef>
                          <a:spcPts val="0"/>
                        </a:spcBef>
                        <a:spcAft>
                          <a:spcPts val="0"/>
                        </a:spcAft>
                        <a:buNone/>
                      </a:pPr>
                      <a:r>
                        <a:rPr lang="zh-CN" sz="1050">
                          <a:solidFill>
                            <a:srgbClr val="FFFFFF"/>
                          </a:solidFill>
                        </a:rPr>
                        <a:t>0.721375</a:t>
                      </a:r>
                      <a:endParaRPr sz="1050">
                        <a:solidFill>
                          <a:srgbClr val="FFFFFF"/>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rPr lang="zh-CN" sz="1050">
                          <a:solidFill>
                            <a:srgbClr val="FFFFFF"/>
                          </a:solidFill>
                        </a:rPr>
                        <a:t>0.573725</a:t>
                      </a:r>
                      <a:endParaRPr sz="1050">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413" name="Google Shape;413;p29"/>
          <p:cNvSpPr txBox="1"/>
          <p:nvPr/>
        </p:nvSpPr>
        <p:spPr>
          <a:xfrm>
            <a:off x="6650700" y="1827750"/>
            <a:ext cx="2347800" cy="14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FFFFFF"/>
                </a:solidFill>
                <a:latin typeface="Nunito"/>
                <a:ea typeface="Nunito"/>
                <a:cs typeface="Nunito"/>
                <a:sym typeface="Nunito"/>
              </a:rPr>
              <a:t>batch_size =32, learning-rate = 1e-4,</a:t>
            </a:r>
            <a:endParaRPr>
              <a:solidFill>
                <a:srgbClr val="FFFFFF"/>
              </a:solidFill>
              <a:latin typeface="Nunito"/>
              <a:ea typeface="Nunito"/>
              <a:cs typeface="Nunito"/>
              <a:sym typeface="Nunito"/>
            </a:endParaRPr>
          </a:p>
          <a:p>
            <a:pPr indent="0" lvl="0" marL="0" rtl="0" algn="l">
              <a:spcBef>
                <a:spcPts val="0"/>
              </a:spcBef>
              <a:spcAft>
                <a:spcPts val="0"/>
              </a:spcAft>
              <a:buNone/>
            </a:pPr>
            <a:r>
              <a:rPr lang="zh-CN">
                <a:solidFill>
                  <a:srgbClr val="FFFFFF"/>
                </a:solidFill>
                <a:latin typeface="Nunito"/>
                <a:ea typeface="Nunito"/>
                <a:cs typeface="Nunito"/>
                <a:sym typeface="Nunito"/>
              </a:rPr>
              <a:t>epoch = 10, metric = Cross Entropy Loss</a:t>
            </a:r>
            <a:endParaRPr>
              <a:solidFill>
                <a:srgbClr val="FFFFFF"/>
              </a:solidFill>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0"/>
          <p:cNvSpPr txBox="1"/>
          <p:nvPr/>
        </p:nvSpPr>
        <p:spPr>
          <a:xfrm>
            <a:off x="350876" y="358850"/>
            <a:ext cx="5530200" cy="531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zh-CN" sz="3000">
                <a:solidFill>
                  <a:schemeClr val="lt1"/>
                </a:solidFill>
                <a:latin typeface="Times New Roman"/>
                <a:ea typeface="Times New Roman"/>
                <a:cs typeface="Times New Roman"/>
                <a:sym typeface="Times New Roman"/>
              </a:rPr>
              <a:t>Comparison with Previous Work</a:t>
            </a:r>
            <a:endParaRPr b="1" sz="1100"/>
          </a:p>
        </p:txBody>
      </p:sp>
      <p:sp>
        <p:nvSpPr>
          <p:cNvPr id="420" name="Google Shape;420;p30"/>
          <p:cNvSpPr txBox="1"/>
          <p:nvPr/>
        </p:nvSpPr>
        <p:spPr>
          <a:xfrm>
            <a:off x="9258300" y="-71770"/>
            <a:ext cx="1386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aphicFrame>
        <p:nvGraphicFramePr>
          <p:cNvPr id="421" name="Google Shape;421;p30"/>
          <p:cNvGraphicFramePr/>
          <p:nvPr/>
        </p:nvGraphicFramePr>
        <p:xfrm>
          <a:off x="399025" y="1797300"/>
          <a:ext cx="3000000" cy="3000000"/>
        </p:xfrm>
        <a:graphic>
          <a:graphicData uri="http://schemas.openxmlformats.org/drawingml/2006/table">
            <a:tbl>
              <a:tblPr>
                <a:noFill/>
                <a:tableStyleId>{65BBE71A-A350-4532-AEA1-8EAB1A9807DD}</a:tableStyleId>
              </a:tblPr>
              <a:tblGrid>
                <a:gridCol w="2063950"/>
                <a:gridCol w="2063950"/>
              </a:tblGrid>
              <a:tr h="396200">
                <a:tc>
                  <a:txBody>
                    <a:bodyPr/>
                    <a:lstStyle/>
                    <a:p>
                      <a:pPr indent="0" lvl="0" marL="0" rtl="0" algn="l">
                        <a:spcBef>
                          <a:spcPts val="0"/>
                        </a:spcBef>
                        <a:spcAft>
                          <a:spcPts val="0"/>
                        </a:spcAft>
                        <a:buNone/>
                      </a:pPr>
                      <a:r>
                        <a:rPr lang="zh-CN">
                          <a:solidFill>
                            <a:srgbClr val="FFFFFF"/>
                          </a:solidFill>
                        </a:rPr>
                        <a:t>model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zh-CN">
                          <a:solidFill>
                            <a:srgbClr val="FFFFFF"/>
                          </a:solidFill>
                        </a:rPr>
                        <a:t>validation accuracy</a:t>
                      </a:r>
                      <a:endParaRPr>
                        <a:solidFill>
                          <a:srgbClr val="FFFFFF"/>
                        </a:solidFill>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zh-CN">
                          <a:solidFill>
                            <a:srgbClr val="FFFFFF"/>
                          </a:solidFill>
                        </a:rPr>
                        <a:t>CNN</a:t>
                      </a:r>
                      <a:endParaRPr>
                        <a:solidFill>
                          <a:srgbClr val="FFFFFF"/>
                        </a:solidFill>
                      </a:endParaRPr>
                    </a:p>
                  </a:txBody>
                  <a:tcPr marT="91425" marB="91425" marR="91425" marL="91425"/>
                </a:tc>
                <a:tc>
                  <a:txBody>
                    <a:bodyPr/>
                    <a:lstStyle/>
                    <a:p>
                      <a:pPr indent="0" lvl="0" marL="0" rtl="0" algn="l">
                        <a:lnSpc>
                          <a:spcPct val="115000"/>
                        </a:lnSpc>
                        <a:spcBef>
                          <a:spcPts val="0"/>
                        </a:spcBef>
                        <a:spcAft>
                          <a:spcPts val="0"/>
                        </a:spcAft>
                        <a:buNone/>
                      </a:pPr>
                      <a:r>
                        <a:rPr lang="zh-CN" sz="1050">
                          <a:solidFill>
                            <a:srgbClr val="FFFFFF"/>
                          </a:solidFill>
                        </a:rPr>
                        <a:t>0.687500</a:t>
                      </a:r>
                      <a:endParaRPr sz="1050">
                        <a:solidFill>
                          <a:srgbClr val="FFFFFF"/>
                        </a:solidFill>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zh-CN">
                          <a:solidFill>
                            <a:srgbClr val="FFFFFF"/>
                          </a:solidFill>
                        </a:rPr>
                        <a:t>VGG-without-pretrain</a:t>
                      </a:r>
                      <a:endParaRPr>
                        <a:solidFill>
                          <a:srgbClr val="FFFFFF"/>
                        </a:solidFill>
                      </a:endParaRPr>
                    </a:p>
                  </a:txBody>
                  <a:tcPr marT="91425" marB="91425" marR="91425" marL="91425"/>
                </a:tc>
                <a:tc>
                  <a:txBody>
                    <a:bodyPr/>
                    <a:lstStyle/>
                    <a:p>
                      <a:pPr indent="0" lvl="0" marL="0" rtl="0" algn="l">
                        <a:lnSpc>
                          <a:spcPct val="115000"/>
                        </a:lnSpc>
                        <a:spcBef>
                          <a:spcPts val="0"/>
                        </a:spcBef>
                        <a:spcAft>
                          <a:spcPts val="0"/>
                        </a:spcAft>
                        <a:buNone/>
                      </a:pPr>
                      <a:r>
                        <a:rPr lang="zh-CN" sz="1050">
                          <a:solidFill>
                            <a:srgbClr val="FFFFFF"/>
                          </a:solidFill>
                        </a:rPr>
                        <a:t>0.744792</a:t>
                      </a:r>
                      <a:endParaRPr>
                        <a:solidFill>
                          <a:srgbClr val="FFFFFF"/>
                        </a:solidFill>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zh-CN">
                          <a:solidFill>
                            <a:srgbClr val="FFFFFF"/>
                          </a:solidFill>
                        </a:rPr>
                        <a:t>VGG_with_pretrain</a:t>
                      </a:r>
                      <a:endParaRPr>
                        <a:solidFill>
                          <a:srgbClr val="FFFFFF"/>
                        </a:solidFill>
                      </a:endParaRPr>
                    </a:p>
                  </a:txBody>
                  <a:tcPr marT="91425" marB="91425" marR="91425" marL="91425"/>
                </a:tc>
                <a:tc>
                  <a:txBody>
                    <a:bodyPr/>
                    <a:lstStyle/>
                    <a:p>
                      <a:pPr indent="0" lvl="0" marL="0" rtl="0" algn="l">
                        <a:lnSpc>
                          <a:spcPct val="115000"/>
                        </a:lnSpc>
                        <a:spcBef>
                          <a:spcPts val="0"/>
                        </a:spcBef>
                        <a:spcAft>
                          <a:spcPts val="0"/>
                        </a:spcAft>
                        <a:buNone/>
                      </a:pPr>
                      <a:r>
                        <a:rPr lang="zh-CN" sz="1050">
                          <a:solidFill>
                            <a:srgbClr val="FF0000"/>
                          </a:solidFill>
                        </a:rPr>
                        <a:t>0.968750</a:t>
                      </a:r>
                      <a:endParaRPr>
                        <a:solidFill>
                          <a:srgbClr val="FF0000"/>
                        </a:solidFill>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zh-CN">
                          <a:solidFill>
                            <a:srgbClr val="FFFFFF"/>
                          </a:solidFill>
                        </a:rPr>
                        <a:t>resnet_pretrain</a:t>
                      </a:r>
                      <a:endParaRPr>
                        <a:solidFill>
                          <a:srgbClr val="FFFFFF"/>
                        </a:solidFill>
                      </a:endParaRPr>
                    </a:p>
                  </a:txBody>
                  <a:tcPr marT="91425" marB="91425" marR="91425" marL="91425"/>
                </a:tc>
                <a:tc>
                  <a:txBody>
                    <a:bodyPr/>
                    <a:lstStyle/>
                    <a:p>
                      <a:pPr indent="0" lvl="0" marL="0" rtl="0" algn="l">
                        <a:lnSpc>
                          <a:spcPct val="115000"/>
                        </a:lnSpc>
                        <a:spcBef>
                          <a:spcPts val="0"/>
                        </a:spcBef>
                        <a:spcAft>
                          <a:spcPts val="0"/>
                        </a:spcAft>
                        <a:buNone/>
                      </a:pPr>
                      <a:r>
                        <a:rPr lang="zh-CN" sz="1050">
                          <a:solidFill>
                            <a:srgbClr val="FFFFFF"/>
                          </a:solidFill>
                        </a:rPr>
                        <a:t>0.796875</a:t>
                      </a:r>
                      <a:endParaRPr>
                        <a:solidFill>
                          <a:srgbClr val="FFFFFF"/>
                        </a:solidFill>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8000">
                <a:tc>
                  <a:txBody>
                    <a:bodyPr/>
                    <a:lstStyle/>
                    <a:p>
                      <a:pPr indent="0" lvl="0" marL="0" rtl="0" algn="l">
                        <a:spcBef>
                          <a:spcPts val="0"/>
                        </a:spcBef>
                        <a:spcAft>
                          <a:spcPts val="0"/>
                        </a:spcAft>
                        <a:buNone/>
                      </a:pPr>
                      <a:r>
                        <a:rPr lang="zh-CN">
                          <a:solidFill>
                            <a:srgbClr val="FFFFFF"/>
                          </a:solidFill>
                        </a:rPr>
                        <a:t>GoogLeNet_pretrain</a:t>
                      </a:r>
                      <a:endParaRPr>
                        <a:solidFill>
                          <a:srgbClr val="FFFFFF"/>
                        </a:solidFill>
                      </a:endParaRPr>
                    </a:p>
                  </a:txBody>
                  <a:tcPr marT="91425" marB="91425" marR="91425" marL="91425"/>
                </a:tc>
                <a:tc>
                  <a:txBody>
                    <a:bodyPr/>
                    <a:lstStyle/>
                    <a:p>
                      <a:pPr indent="0" lvl="0" marL="0" rtl="0" algn="l">
                        <a:lnSpc>
                          <a:spcPct val="115000"/>
                        </a:lnSpc>
                        <a:spcBef>
                          <a:spcPts val="0"/>
                        </a:spcBef>
                        <a:spcAft>
                          <a:spcPts val="0"/>
                        </a:spcAft>
                        <a:buNone/>
                      </a:pPr>
                      <a:r>
                        <a:rPr lang="zh-CN" sz="1050">
                          <a:solidFill>
                            <a:srgbClr val="FFFFFF"/>
                          </a:solidFill>
                        </a:rPr>
                        <a:t>0.713542</a:t>
                      </a:r>
                      <a:endParaRPr>
                        <a:solidFill>
                          <a:srgbClr val="FFFFFF"/>
                        </a:solidFill>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zh-CN">
                          <a:solidFill>
                            <a:srgbClr val="FFFFFF"/>
                          </a:solidFill>
                        </a:rPr>
                        <a:t>CNNwith</a:t>
                      </a:r>
                      <a:r>
                        <a:rPr lang="zh-CN">
                          <a:solidFill>
                            <a:schemeClr val="lt1"/>
                          </a:solidFill>
                        </a:rPr>
                        <a:t>LSTM</a:t>
                      </a:r>
                      <a:endParaRPr>
                        <a:solidFill>
                          <a:srgbClr val="FFFFFF"/>
                        </a:solidFill>
                      </a:endParaRPr>
                    </a:p>
                  </a:txBody>
                  <a:tcPr marT="91425" marB="91425" marR="91425" marL="91425"/>
                </a:tc>
                <a:tc>
                  <a:txBody>
                    <a:bodyPr/>
                    <a:lstStyle/>
                    <a:p>
                      <a:pPr indent="0" lvl="0" marL="0" rtl="0" algn="l">
                        <a:lnSpc>
                          <a:spcPct val="115000"/>
                        </a:lnSpc>
                        <a:spcBef>
                          <a:spcPts val="0"/>
                        </a:spcBef>
                        <a:spcAft>
                          <a:spcPts val="0"/>
                        </a:spcAft>
                        <a:buNone/>
                      </a:pPr>
                      <a:r>
                        <a:rPr lang="zh-CN" sz="1050">
                          <a:solidFill>
                            <a:srgbClr val="FFFFFF"/>
                          </a:solidFill>
                        </a:rPr>
                        <a:t>0.483725</a:t>
                      </a:r>
                      <a:endParaRPr>
                        <a:solidFill>
                          <a:srgbClr val="FFFFFF"/>
                        </a:solidFill>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l">
                        <a:spcBef>
                          <a:spcPts val="0"/>
                        </a:spcBef>
                        <a:spcAft>
                          <a:spcPts val="0"/>
                        </a:spcAft>
                        <a:buNone/>
                      </a:pPr>
                      <a:r>
                        <a:rPr lang="zh-CN">
                          <a:solidFill>
                            <a:srgbClr val="FFFFFF"/>
                          </a:solidFill>
                        </a:rPr>
                        <a:t>LSTM</a:t>
                      </a:r>
                      <a:endParaRPr>
                        <a:solidFill>
                          <a:srgbClr val="FFFFFF"/>
                        </a:solidFill>
                      </a:endParaRPr>
                    </a:p>
                  </a:txBody>
                  <a:tcPr marT="91425" marB="91425" marR="91425" marL="91425"/>
                </a:tc>
                <a:tc>
                  <a:txBody>
                    <a:bodyPr/>
                    <a:lstStyle/>
                    <a:p>
                      <a:pPr indent="0" lvl="0" marL="0" rtl="0" algn="l">
                        <a:lnSpc>
                          <a:spcPct val="115000"/>
                        </a:lnSpc>
                        <a:spcBef>
                          <a:spcPts val="0"/>
                        </a:spcBef>
                        <a:spcAft>
                          <a:spcPts val="0"/>
                        </a:spcAft>
                        <a:buNone/>
                      </a:pPr>
                      <a:r>
                        <a:rPr lang="zh-CN" sz="1050">
                          <a:solidFill>
                            <a:srgbClr val="FFFFFF"/>
                          </a:solidFill>
                        </a:rPr>
                        <a:t>0.573725</a:t>
                      </a:r>
                      <a:endParaRPr sz="1050">
                        <a:solidFill>
                          <a:srgbClr val="FFFFFF"/>
                        </a:solidFill>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422" name="Google Shape;422;p30"/>
          <p:cNvSpPr txBox="1"/>
          <p:nvPr/>
        </p:nvSpPr>
        <p:spPr>
          <a:xfrm>
            <a:off x="399026" y="1078075"/>
            <a:ext cx="5530200" cy="531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zh-CN" sz="3000">
                <a:solidFill>
                  <a:schemeClr val="lt1"/>
                </a:solidFill>
                <a:latin typeface="Times New Roman"/>
                <a:ea typeface="Times New Roman"/>
                <a:cs typeface="Times New Roman"/>
                <a:sym typeface="Times New Roman"/>
              </a:rPr>
              <a:t>Our Project Result</a:t>
            </a:r>
            <a:endParaRPr sz="1100"/>
          </a:p>
        </p:txBody>
      </p:sp>
      <p:sp>
        <p:nvSpPr>
          <p:cNvPr id="423" name="Google Shape;423;p30"/>
          <p:cNvSpPr txBox="1"/>
          <p:nvPr/>
        </p:nvSpPr>
        <p:spPr>
          <a:xfrm>
            <a:off x="4882125" y="1078075"/>
            <a:ext cx="3919800" cy="531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zh-CN" sz="3000">
                <a:solidFill>
                  <a:schemeClr val="lt1"/>
                </a:solidFill>
                <a:latin typeface="Times New Roman"/>
                <a:ea typeface="Times New Roman"/>
                <a:cs typeface="Times New Roman"/>
                <a:sym typeface="Times New Roman"/>
              </a:rPr>
              <a:t>Previous Work Result</a:t>
            </a:r>
            <a:endParaRPr sz="1100"/>
          </a:p>
        </p:txBody>
      </p:sp>
      <p:pic>
        <p:nvPicPr>
          <p:cNvPr id="424" name="Google Shape;424;p30"/>
          <p:cNvPicPr preferRelativeResize="0"/>
          <p:nvPr/>
        </p:nvPicPr>
        <p:blipFill>
          <a:blip r:embed="rId3">
            <a:alphaModFix/>
          </a:blip>
          <a:stretch>
            <a:fillRect/>
          </a:stretch>
        </p:blipFill>
        <p:spPr>
          <a:xfrm>
            <a:off x="4970363" y="1797300"/>
            <a:ext cx="3743325" cy="2066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1"/>
          <p:cNvSpPr txBox="1"/>
          <p:nvPr>
            <p:ph type="ctrTitle"/>
          </p:nvPr>
        </p:nvSpPr>
        <p:spPr>
          <a:xfrm>
            <a:off x="425275" y="437617"/>
            <a:ext cx="4255500" cy="69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a:t>Conclusion</a:t>
            </a:r>
            <a:endParaRPr/>
          </a:p>
        </p:txBody>
      </p:sp>
      <p:sp>
        <p:nvSpPr>
          <p:cNvPr id="430" name="Google Shape;430;p31"/>
          <p:cNvSpPr txBox="1"/>
          <p:nvPr/>
        </p:nvSpPr>
        <p:spPr>
          <a:xfrm>
            <a:off x="408700" y="1166250"/>
            <a:ext cx="7894800" cy="32295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rgbClr val="FFFFFF"/>
              </a:buClr>
              <a:buSzPts val="1700"/>
              <a:buChar char="-"/>
            </a:pPr>
            <a:r>
              <a:rPr lang="zh-CN" sz="1700">
                <a:solidFill>
                  <a:srgbClr val="FFFFFF"/>
                </a:solidFill>
              </a:rPr>
              <a:t>This project proposes a CNN-based model to predict the increase/decrease trend of the stock market using the last 30 days’ candlestick image and technical indicators.</a:t>
            </a:r>
            <a:endParaRPr sz="1700">
              <a:solidFill>
                <a:srgbClr val="FFFFFF"/>
              </a:solidFill>
            </a:endParaRPr>
          </a:p>
          <a:p>
            <a:pPr indent="0" lvl="0" marL="457200" rtl="0" algn="l">
              <a:spcBef>
                <a:spcPts val="0"/>
              </a:spcBef>
              <a:spcAft>
                <a:spcPts val="0"/>
              </a:spcAft>
              <a:buNone/>
            </a:pPr>
            <a:r>
              <a:t/>
            </a:r>
            <a:endParaRPr sz="1700">
              <a:solidFill>
                <a:srgbClr val="FFFFFF"/>
              </a:solidFill>
            </a:endParaRPr>
          </a:p>
          <a:p>
            <a:pPr indent="-336550" lvl="0" marL="457200" rtl="0" algn="l">
              <a:spcBef>
                <a:spcPts val="0"/>
              </a:spcBef>
              <a:spcAft>
                <a:spcPts val="0"/>
              </a:spcAft>
              <a:buClr>
                <a:srgbClr val="FFFFFF"/>
              </a:buClr>
              <a:buSzPts val="1700"/>
              <a:buChar char="-"/>
            </a:pPr>
            <a:r>
              <a:rPr lang="zh-CN" sz="1700">
                <a:solidFill>
                  <a:srgbClr val="FFFFFF"/>
                </a:solidFill>
              </a:rPr>
              <a:t>Results of different models are compared, the model with the best performance is pretrained VGG-16 with a validation accuracy of 96%. This validation accuracy is significantly higher than the previous work.</a:t>
            </a:r>
            <a:endParaRPr sz="1700">
              <a:solidFill>
                <a:srgbClr val="FFFFFF"/>
              </a:solidFill>
            </a:endParaRPr>
          </a:p>
          <a:p>
            <a:pPr indent="0" lvl="0" marL="457200" rtl="0" algn="l">
              <a:spcBef>
                <a:spcPts val="0"/>
              </a:spcBef>
              <a:spcAft>
                <a:spcPts val="0"/>
              </a:spcAft>
              <a:buNone/>
            </a:pPr>
            <a:r>
              <a:t/>
            </a:r>
            <a:endParaRPr sz="1700">
              <a:solidFill>
                <a:srgbClr val="FFFFFF"/>
              </a:solidFill>
            </a:endParaRPr>
          </a:p>
          <a:p>
            <a:pPr indent="-336550" lvl="0" marL="457200" rtl="0" algn="l">
              <a:spcBef>
                <a:spcPts val="0"/>
              </a:spcBef>
              <a:spcAft>
                <a:spcPts val="0"/>
              </a:spcAft>
              <a:buClr>
                <a:srgbClr val="FFFFFF"/>
              </a:buClr>
              <a:buSzPts val="1700"/>
              <a:buChar char="-"/>
            </a:pPr>
            <a:r>
              <a:rPr lang="zh-CN" sz="1700">
                <a:solidFill>
                  <a:srgbClr val="FFFFFF"/>
                </a:solidFill>
              </a:rPr>
              <a:t>Further improvement includes increasing the diversity of technical indicators, increasing dataset size and changing the learning rate of optimizer. </a:t>
            </a:r>
            <a:endParaRPr sz="17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nvSpPr>
        <p:spPr>
          <a:xfrm>
            <a:off x="350875" y="358850"/>
            <a:ext cx="6050400" cy="576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zh-CN" sz="3000">
                <a:solidFill>
                  <a:schemeClr val="lt1"/>
                </a:solidFill>
                <a:latin typeface="Times New Roman"/>
                <a:ea typeface="Times New Roman"/>
                <a:cs typeface="Times New Roman"/>
                <a:sym typeface="Times New Roman"/>
              </a:rPr>
              <a:t>Introduction and Motivation</a:t>
            </a:r>
            <a:endParaRPr sz="3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30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3000">
              <a:solidFill>
                <a:schemeClr val="lt1"/>
              </a:solidFill>
              <a:latin typeface="Times New Roman"/>
              <a:ea typeface="Times New Roman"/>
              <a:cs typeface="Times New Roman"/>
              <a:sym typeface="Times New Roman"/>
            </a:endParaRPr>
          </a:p>
        </p:txBody>
      </p:sp>
      <p:sp>
        <p:nvSpPr>
          <p:cNvPr id="286" name="Google Shape;286;p14"/>
          <p:cNvSpPr txBox="1"/>
          <p:nvPr/>
        </p:nvSpPr>
        <p:spPr>
          <a:xfrm>
            <a:off x="824625" y="1143000"/>
            <a:ext cx="7337100" cy="2968500"/>
          </a:xfrm>
          <a:prstGeom prst="rect">
            <a:avLst/>
          </a:prstGeom>
          <a:noFill/>
          <a:ln>
            <a:noFill/>
          </a:ln>
        </p:spPr>
        <p:txBody>
          <a:bodyPr anchorCtr="0" anchor="t" bIns="91425" lIns="91425" spcFirstLastPara="1" rIns="91425" wrap="square" tIns="91425">
            <a:noAutofit/>
          </a:bodyPr>
          <a:lstStyle/>
          <a:p>
            <a:pPr indent="-279400" lvl="0" marL="254000" rtl="0" algn="l">
              <a:lnSpc>
                <a:spcPct val="115000"/>
              </a:lnSpc>
              <a:spcBef>
                <a:spcPts val="0"/>
              </a:spcBef>
              <a:spcAft>
                <a:spcPts val="0"/>
              </a:spcAft>
              <a:buClr>
                <a:schemeClr val="lt1"/>
              </a:buClr>
              <a:buSzPts val="2000"/>
              <a:buChar char="•"/>
            </a:pPr>
            <a:r>
              <a:rPr lang="zh-CN" sz="2000">
                <a:solidFill>
                  <a:schemeClr val="lt1"/>
                </a:solidFill>
                <a:latin typeface="Times New Roman"/>
                <a:ea typeface="Times New Roman"/>
                <a:cs typeface="Times New Roman"/>
                <a:sym typeface="Times New Roman"/>
              </a:rPr>
              <a:t>Nowadays, stock market prediction is a popular but challenging topic in the finicial research area.</a:t>
            </a:r>
            <a:endParaRPr sz="2000">
              <a:solidFill>
                <a:schemeClr val="lt1"/>
              </a:solidFill>
              <a:latin typeface="Times New Roman"/>
              <a:ea typeface="Times New Roman"/>
              <a:cs typeface="Times New Roman"/>
              <a:sym typeface="Times New Roman"/>
            </a:endParaRPr>
          </a:p>
          <a:p>
            <a:pPr indent="-279400" lvl="0" marL="254000" rtl="0" algn="l">
              <a:lnSpc>
                <a:spcPct val="115000"/>
              </a:lnSpc>
              <a:spcBef>
                <a:spcPts val="0"/>
              </a:spcBef>
              <a:spcAft>
                <a:spcPts val="0"/>
              </a:spcAft>
              <a:buClr>
                <a:schemeClr val="lt1"/>
              </a:buClr>
              <a:buSzPts val="2000"/>
              <a:buFont typeface="Times New Roman"/>
              <a:buChar char="•"/>
            </a:pPr>
            <a:r>
              <a:rPr lang="zh-CN" sz="2000">
                <a:solidFill>
                  <a:schemeClr val="lt1"/>
                </a:solidFill>
                <a:latin typeface="Times New Roman"/>
                <a:ea typeface="Times New Roman"/>
                <a:cs typeface="Times New Roman"/>
                <a:sym typeface="Times New Roman"/>
              </a:rPr>
              <a:t>Traditional method in this area includes technical analysis which uses technical indicators and human judgement. It needs strong expert knowledge of finance and years of practical experience.</a:t>
            </a:r>
            <a:endParaRPr sz="2000">
              <a:solidFill>
                <a:schemeClr val="lt1"/>
              </a:solidFill>
              <a:latin typeface="Times New Roman"/>
              <a:ea typeface="Times New Roman"/>
              <a:cs typeface="Times New Roman"/>
              <a:sym typeface="Times New Roman"/>
            </a:endParaRPr>
          </a:p>
          <a:p>
            <a:pPr indent="-279400" lvl="0" marL="254000" rtl="0" algn="l">
              <a:lnSpc>
                <a:spcPct val="115000"/>
              </a:lnSpc>
              <a:spcBef>
                <a:spcPts val="0"/>
              </a:spcBef>
              <a:spcAft>
                <a:spcPts val="0"/>
              </a:spcAft>
              <a:buClr>
                <a:schemeClr val="lt1"/>
              </a:buClr>
              <a:buSzPts val="2000"/>
              <a:buFont typeface="Times New Roman"/>
              <a:buChar char="•"/>
            </a:pPr>
            <a:r>
              <a:rPr lang="zh-CN" sz="2000">
                <a:solidFill>
                  <a:schemeClr val="lt1"/>
                </a:solidFill>
                <a:latin typeface="Times New Roman"/>
                <a:ea typeface="Times New Roman"/>
                <a:cs typeface="Times New Roman"/>
                <a:sym typeface="Times New Roman"/>
              </a:rPr>
              <a:t>Using Convolutional Neural Network based approach, we will make predictions by candlestick chart along with some other indicators.</a:t>
            </a:r>
            <a:endParaRPr sz="2000">
              <a:solidFill>
                <a:schemeClr val="lt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2"/>
          <p:cNvSpPr txBox="1"/>
          <p:nvPr>
            <p:ph type="ctrTitle"/>
          </p:nvPr>
        </p:nvSpPr>
        <p:spPr>
          <a:xfrm>
            <a:off x="425275" y="437617"/>
            <a:ext cx="4255500" cy="69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a:t>Reference</a:t>
            </a:r>
            <a:endParaRPr/>
          </a:p>
        </p:txBody>
      </p:sp>
      <p:sp>
        <p:nvSpPr>
          <p:cNvPr id="436" name="Google Shape;436;p32"/>
          <p:cNvSpPr txBox="1"/>
          <p:nvPr/>
        </p:nvSpPr>
        <p:spPr>
          <a:xfrm>
            <a:off x="408700" y="1166250"/>
            <a:ext cx="7894800" cy="32295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rgbClr val="FFFFFF"/>
              </a:buClr>
              <a:buSzPts val="1700"/>
              <a:buAutoNum type="arabicPeriod"/>
            </a:pPr>
            <a:r>
              <a:rPr lang="zh-CN" sz="1700">
                <a:solidFill>
                  <a:srgbClr val="FFFFFF"/>
                </a:solidFill>
              </a:rPr>
              <a:t>Karen Simonyan and Andrew Zisserman. Very deep convolutional networks for large-scale image recognition. In International Conference on Learning Representations, 2015.</a:t>
            </a:r>
            <a:endParaRPr sz="1700">
              <a:solidFill>
                <a:srgbClr val="FFFFFF"/>
              </a:solidFill>
            </a:endParaRPr>
          </a:p>
          <a:p>
            <a:pPr indent="-336550" lvl="0" marL="457200" rtl="0" algn="l">
              <a:spcBef>
                <a:spcPts val="0"/>
              </a:spcBef>
              <a:spcAft>
                <a:spcPts val="0"/>
              </a:spcAft>
              <a:buClr>
                <a:srgbClr val="FFFFFF"/>
              </a:buClr>
              <a:buSzPts val="1700"/>
              <a:buAutoNum type="arabicPeriod"/>
            </a:pPr>
            <a:r>
              <a:rPr lang="zh-CN" sz="1700">
                <a:solidFill>
                  <a:srgbClr val="FFFFFF"/>
                </a:solidFill>
              </a:rPr>
              <a:t>Christian Szegedy, Wei Liu, Yangqing Jia, Pierre Sermanet, Scott E. Reed, Dragomir Anguelov, Dumitru Erhan, Vincent Vanhoucke, and Andrew Rabinovich. Going deeper with convolutions. CoRR, abs/1409.4842, 2014</a:t>
            </a:r>
            <a:endParaRPr sz="1700">
              <a:solidFill>
                <a:srgbClr val="FFFFFF"/>
              </a:solidFill>
            </a:endParaRPr>
          </a:p>
          <a:p>
            <a:pPr indent="-336550" lvl="0" marL="457200" rtl="0" algn="l">
              <a:spcBef>
                <a:spcPts val="0"/>
              </a:spcBef>
              <a:spcAft>
                <a:spcPts val="0"/>
              </a:spcAft>
              <a:buClr>
                <a:srgbClr val="FFFFFF"/>
              </a:buClr>
              <a:buSzPts val="1700"/>
              <a:buAutoNum type="arabicPeriod"/>
            </a:pPr>
            <a:r>
              <a:rPr lang="zh-CN" sz="1700">
                <a:solidFill>
                  <a:srgbClr val="FFFFFF"/>
                </a:solidFill>
              </a:rPr>
              <a:t>Kaiming He, Xiangyu Zhang, Shaoqing Ren, and Jian Sun. Deep residual learning for image recognition. CoRR, abs/1512.03385, 2015.</a:t>
            </a:r>
            <a:endParaRPr sz="1700">
              <a:solidFill>
                <a:srgbClr val="FFFFFF"/>
              </a:solidFill>
            </a:endParaRPr>
          </a:p>
          <a:p>
            <a:pPr indent="0" lvl="0" marL="457200" rtl="0" algn="l">
              <a:spcBef>
                <a:spcPts val="0"/>
              </a:spcBef>
              <a:spcAft>
                <a:spcPts val="0"/>
              </a:spcAft>
              <a:buNone/>
            </a:pPr>
            <a:r>
              <a:t/>
            </a:r>
            <a:endParaRPr sz="17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5"/>
          <p:cNvSpPr txBox="1"/>
          <p:nvPr/>
        </p:nvSpPr>
        <p:spPr>
          <a:xfrm>
            <a:off x="350875" y="358850"/>
            <a:ext cx="6050400" cy="5772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zh-CN" sz="3000">
                <a:solidFill>
                  <a:schemeClr val="lt1"/>
                </a:solidFill>
                <a:latin typeface="Times New Roman"/>
                <a:ea typeface="Times New Roman"/>
                <a:cs typeface="Times New Roman"/>
                <a:sym typeface="Times New Roman"/>
              </a:rPr>
              <a:t>Prior Work</a:t>
            </a:r>
            <a:endParaRPr sz="30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3000">
              <a:solidFill>
                <a:schemeClr val="lt1"/>
              </a:solidFill>
              <a:latin typeface="Times New Roman"/>
              <a:ea typeface="Times New Roman"/>
              <a:cs typeface="Times New Roman"/>
              <a:sym typeface="Times New Roman"/>
            </a:endParaRPr>
          </a:p>
        </p:txBody>
      </p:sp>
      <p:sp>
        <p:nvSpPr>
          <p:cNvPr id="293" name="Google Shape;293;p15"/>
          <p:cNvSpPr txBox="1"/>
          <p:nvPr/>
        </p:nvSpPr>
        <p:spPr>
          <a:xfrm>
            <a:off x="744450" y="858825"/>
            <a:ext cx="7655100" cy="3914100"/>
          </a:xfrm>
          <a:prstGeom prst="rect">
            <a:avLst/>
          </a:prstGeom>
          <a:noFill/>
          <a:ln>
            <a:noFill/>
          </a:ln>
        </p:spPr>
        <p:txBody>
          <a:bodyPr anchorCtr="0" anchor="t" bIns="91425" lIns="91425" spcFirstLastPara="1" rIns="91425" wrap="square" tIns="91425">
            <a:noAutofit/>
          </a:bodyPr>
          <a:lstStyle/>
          <a:p>
            <a:pPr indent="-279400" lvl="0" marL="254000" rtl="0" algn="l">
              <a:lnSpc>
                <a:spcPct val="115000"/>
              </a:lnSpc>
              <a:spcBef>
                <a:spcPts val="0"/>
              </a:spcBef>
              <a:spcAft>
                <a:spcPts val="0"/>
              </a:spcAft>
              <a:buClr>
                <a:schemeClr val="lt1"/>
              </a:buClr>
              <a:buSzPts val="2000"/>
              <a:buChar char="•"/>
            </a:pPr>
            <a:r>
              <a:rPr lang="zh-CN" sz="2000">
                <a:solidFill>
                  <a:schemeClr val="lt1"/>
                </a:solidFill>
                <a:latin typeface="Times New Roman"/>
                <a:ea typeface="Times New Roman"/>
                <a:cs typeface="Times New Roman"/>
                <a:sym typeface="Times New Roman"/>
              </a:rPr>
              <a:t>Starting from the seed program that was provided for us, we find several issues.</a:t>
            </a:r>
            <a:endParaRPr sz="2000">
              <a:solidFill>
                <a:schemeClr val="lt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lt1"/>
              </a:buClr>
              <a:buSzPts val="2000"/>
              <a:buFont typeface="Times New Roman"/>
              <a:buChar char="-"/>
            </a:pPr>
            <a:r>
              <a:rPr lang="zh-CN" sz="2000">
                <a:solidFill>
                  <a:schemeClr val="lt1"/>
                </a:solidFill>
                <a:latin typeface="Times New Roman"/>
                <a:ea typeface="Times New Roman"/>
                <a:cs typeface="Times New Roman"/>
                <a:sym typeface="Times New Roman"/>
              </a:rPr>
              <a:t>The original dataset uses 64*64 grayscale candlestick images and only includes 2 technical indicators which loses many useful information</a:t>
            </a:r>
            <a:endParaRPr sz="2000">
              <a:solidFill>
                <a:schemeClr val="lt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lt1"/>
              </a:buClr>
              <a:buSzPts val="2000"/>
              <a:buFont typeface="Times New Roman"/>
              <a:buChar char="-"/>
            </a:pPr>
            <a:r>
              <a:rPr lang="zh-CN" sz="2000">
                <a:solidFill>
                  <a:schemeClr val="lt1"/>
                </a:solidFill>
                <a:latin typeface="Times New Roman"/>
                <a:ea typeface="Times New Roman"/>
                <a:cs typeface="Times New Roman"/>
                <a:sym typeface="Times New Roman"/>
              </a:rPr>
              <a:t>The data loader method is mainly hard-coded, it lacks extensibility</a:t>
            </a:r>
            <a:endParaRPr sz="2000">
              <a:solidFill>
                <a:schemeClr val="lt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lt1"/>
              </a:buClr>
              <a:buSzPts val="2000"/>
              <a:buFont typeface="Times New Roman"/>
              <a:buChar char="-"/>
            </a:pPr>
            <a:r>
              <a:rPr lang="zh-CN" sz="2000">
                <a:solidFill>
                  <a:schemeClr val="lt1"/>
                </a:solidFill>
                <a:latin typeface="Times New Roman"/>
                <a:ea typeface="Times New Roman"/>
                <a:cs typeface="Times New Roman"/>
                <a:sym typeface="Times New Roman"/>
              </a:rPr>
              <a:t>A serious bug existed during training time causes only one class to be predicted</a:t>
            </a:r>
            <a:endParaRPr sz="2000">
              <a:solidFill>
                <a:schemeClr val="lt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lt1"/>
              </a:buClr>
              <a:buSzPts val="2000"/>
              <a:buFont typeface="Times New Roman"/>
              <a:buChar char="-"/>
            </a:pPr>
            <a:r>
              <a:rPr lang="zh-CN" sz="2000">
                <a:solidFill>
                  <a:schemeClr val="lt1"/>
                </a:solidFill>
                <a:latin typeface="Times New Roman"/>
                <a:ea typeface="Times New Roman"/>
                <a:cs typeface="Times New Roman"/>
                <a:sym typeface="Times New Roman"/>
              </a:rPr>
              <a:t>etc.</a:t>
            </a:r>
            <a:endParaRPr sz="2000">
              <a:solidFill>
                <a:schemeClr val="lt1"/>
              </a:solidFill>
              <a:latin typeface="Times New Roman"/>
              <a:ea typeface="Times New Roman"/>
              <a:cs typeface="Times New Roman"/>
              <a:sym typeface="Times New Roman"/>
            </a:endParaRPr>
          </a:p>
          <a:p>
            <a:pPr indent="-279400" lvl="0" marL="254000" rtl="0" algn="l">
              <a:lnSpc>
                <a:spcPct val="115000"/>
              </a:lnSpc>
              <a:spcBef>
                <a:spcPts val="0"/>
              </a:spcBef>
              <a:spcAft>
                <a:spcPts val="0"/>
              </a:spcAft>
              <a:buClr>
                <a:schemeClr val="lt1"/>
              </a:buClr>
              <a:buSzPts val="2000"/>
              <a:buChar char="•"/>
            </a:pPr>
            <a:r>
              <a:rPr lang="zh-CN" sz="2000">
                <a:solidFill>
                  <a:schemeClr val="lt1"/>
                </a:solidFill>
                <a:latin typeface="Times New Roman"/>
                <a:ea typeface="Times New Roman"/>
                <a:cs typeface="Times New Roman"/>
                <a:sym typeface="Times New Roman"/>
              </a:rPr>
              <a:t>We will solve all the problems and also provide better performing models</a:t>
            </a:r>
            <a:endParaRPr sz="20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000">
              <a:solidFill>
                <a:schemeClr val="lt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0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txBox="1"/>
          <p:nvPr/>
        </p:nvSpPr>
        <p:spPr>
          <a:xfrm>
            <a:off x="350875" y="358850"/>
            <a:ext cx="6050400" cy="5772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zh-CN" sz="3000">
                <a:solidFill>
                  <a:schemeClr val="lt1"/>
                </a:solidFill>
                <a:latin typeface="Times New Roman"/>
                <a:ea typeface="Times New Roman"/>
                <a:cs typeface="Times New Roman"/>
                <a:sym typeface="Times New Roman"/>
              </a:rPr>
              <a:t>Dataset and Task </a:t>
            </a:r>
            <a:endParaRPr sz="30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3000">
              <a:solidFill>
                <a:schemeClr val="lt1"/>
              </a:solidFill>
              <a:latin typeface="Times New Roman"/>
              <a:ea typeface="Times New Roman"/>
              <a:cs typeface="Times New Roman"/>
              <a:sym typeface="Times New Roman"/>
            </a:endParaRPr>
          </a:p>
        </p:txBody>
      </p:sp>
      <p:sp>
        <p:nvSpPr>
          <p:cNvPr id="300" name="Google Shape;300;p16"/>
          <p:cNvSpPr txBox="1"/>
          <p:nvPr/>
        </p:nvSpPr>
        <p:spPr>
          <a:xfrm>
            <a:off x="720675" y="1107550"/>
            <a:ext cx="4870800" cy="483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zh-CN" sz="2200">
                <a:solidFill>
                  <a:schemeClr val="lt1"/>
                </a:solidFill>
                <a:latin typeface="Times New Roman"/>
                <a:ea typeface="Times New Roman"/>
                <a:cs typeface="Times New Roman"/>
                <a:sym typeface="Times New Roman"/>
              </a:rPr>
              <a:t>We use SPY between 1995 and 2019</a:t>
            </a:r>
            <a:endParaRPr sz="2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zh-CN" sz="1800">
                <a:solidFill>
                  <a:schemeClr val="lt1"/>
                </a:solidFill>
                <a:latin typeface="Times New Roman"/>
                <a:ea typeface="Times New Roman"/>
                <a:cs typeface="Times New Roman"/>
                <a:sym typeface="Times New Roman"/>
              </a:rPr>
              <a:t>    </a:t>
            </a:r>
            <a:endParaRPr b="1" sz="1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zh-CN" sz="1500">
                <a:solidFill>
                  <a:schemeClr val="lt1"/>
                </a:solidFill>
                <a:latin typeface="Times New Roman"/>
                <a:ea typeface="Times New Roman"/>
                <a:cs typeface="Times New Roman"/>
                <a:sym typeface="Times New Roman"/>
              </a:rPr>
              <a:t>     </a:t>
            </a:r>
            <a:endParaRPr sz="1500">
              <a:solidFill>
                <a:schemeClr val="lt1"/>
              </a:solidFill>
              <a:latin typeface="Times New Roman"/>
              <a:ea typeface="Times New Roman"/>
              <a:cs typeface="Times New Roman"/>
              <a:sym typeface="Times New Roman"/>
            </a:endParaRPr>
          </a:p>
        </p:txBody>
      </p:sp>
      <p:sp>
        <p:nvSpPr>
          <p:cNvPr id="301" name="Google Shape;301;p16"/>
          <p:cNvSpPr txBox="1"/>
          <p:nvPr/>
        </p:nvSpPr>
        <p:spPr>
          <a:xfrm>
            <a:off x="720675" y="1762350"/>
            <a:ext cx="4376400" cy="30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900">
                <a:solidFill>
                  <a:schemeClr val="lt1"/>
                </a:solidFill>
                <a:latin typeface="Times New Roman"/>
                <a:ea typeface="Times New Roman"/>
                <a:cs typeface="Times New Roman"/>
                <a:sym typeface="Times New Roman"/>
              </a:rPr>
              <a:t>The stock price prediction model proposed in this study learns the moving pattern of the independent variables for 1 month and forecasts the increase or decrease in the stock price of the next day. We generate candle stick images as our inputs.</a:t>
            </a:r>
            <a:endParaRPr sz="1900">
              <a:solidFill>
                <a:schemeClr val="lt1"/>
              </a:solidFill>
              <a:latin typeface="Times New Roman"/>
              <a:ea typeface="Times New Roman"/>
              <a:cs typeface="Times New Roman"/>
              <a:sym typeface="Times New Roman"/>
            </a:endParaRPr>
          </a:p>
          <a:p>
            <a:pPr indent="-349250" lvl="0" marL="457200" rtl="0" algn="l">
              <a:spcBef>
                <a:spcPts val="0"/>
              </a:spcBef>
              <a:spcAft>
                <a:spcPts val="0"/>
              </a:spcAft>
              <a:buClr>
                <a:schemeClr val="lt1"/>
              </a:buClr>
              <a:buSzPts val="1900"/>
              <a:buFont typeface="Times New Roman"/>
              <a:buChar char="-"/>
            </a:pPr>
            <a:r>
              <a:rPr lang="zh-CN" sz="1900">
                <a:solidFill>
                  <a:schemeClr val="lt1"/>
                </a:solidFill>
                <a:latin typeface="Times New Roman"/>
                <a:ea typeface="Times New Roman"/>
                <a:cs typeface="Times New Roman"/>
                <a:sym typeface="Times New Roman"/>
              </a:rPr>
              <a:t>target variables are either 1 or 0. When the closing price at time t-1 is higher than time t-2, is 1, otherwise 0.</a:t>
            </a:r>
            <a:endParaRPr sz="19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2200">
              <a:solidFill>
                <a:schemeClr val="lt1"/>
              </a:solidFill>
              <a:latin typeface="Times New Roman"/>
              <a:ea typeface="Times New Roman"/>
              <a:cs typeface="Times New Roman"/>
              <a:sym typeface="Times New Roman"/>
            </a:endParaRPr>
          </a:p>
        </p:txBody>
      </p:sp>
      <p:pic>
        <p:nvPicPr>
          <p:cNvPr id="302" name="Google Shape;302;p16"/>
          <p:cNvPicPr preferRelativeResize="0"/>
          <p:nvPr/>
        </p:nvPicPr>
        <p:blipFill>
          <a:blip r:embed="rId3">
            <a:alphaModFix/>
          </a:blip>
          <a:stretch>
            <a:fillRect/>
          </a:stretch>
        </p:blipFill>
        <p:spPr>
          <a:xfrm>
            <a:off x="5189825" y="1107550"/>
            <a:ext cx="3863574" cy="2235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7"/>
          <p:cNvSpPr txBox="1"/>
          <p:nvPr/>
        </p:nvSpPr>
        <p:spPr>
          <a:xfrm>
            <a:off x="350875" y="358850"/>
            <a:ext cx="3358800" cy="5772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zh-CN" sz="3000">
                <a:solidFill>
                  <a:schemeClr val="lt1"/>
                </a:solidFill>
                <a:latin typeface="Times New Roman"/>
                <a:ea typeface="Times New Roman"/>
                <a:cs typeface="Times New Roman"/>
                <a:sym typeface="Times New Roman"/>
              </a:rPr>
              <a:t>Candle Stick Image</a:t>
            </a:r>
            <a:endParaRPr sz="30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3000">
              <a:solidFill>
                <a:schemeClr val="lt1"/>
              </a:solidFill>
              <a:latin typeface="Times New Roman"/>
              <a:ea typeface="Times New Roman"/>
              <a:cs typeface="Times New Roman"/>
              <a:sym typeface="Times New Roman"/>
            </a:endParaRPr>
          </a:p>
        </p:txBody>
      </p:sp>
      <p:pic>
        <p:nvPicPr>
          <p:cNvPr id="309" name="Google Shape;309;p17"/>
          <p:cNvPicPr preferRelativeResize="0"/>
          <p:nvPr/>
        </p:nvPicPr>
        <p:blipFill>
          <a:blip r:embed="rId3">
            <a:alphaModFix/>
          </a:blip>
          <a:stretch>
            <a:fillRect/>
          </a:stretch>
        </p:blipFill>
        <p:spPr>
          <a:xfrm>
            <a:off x="350875" y="1797925"/>
            <a:ext cx="3358751" cy="2965600"/>
          </a:xfrm>
          <a:prstGeom prst="rect">
            <a:avLst/>
          </a:prstGeom>
          <a:noFill/>
          <a:ln>
            <a:noFill/>
          </a:ln>
        </p:spPr>
      </p:pic>
      <p:sp>
        <p:nvSpPr>
          <p:cNvPr id="310" name="Google Shape;310;p17"/>
          <p:cNvSpPr txBox="1"/>
          <p:nvPr/>
        </p:nvSpPr>
        <p:spPr>
          <a:xfrm>
            <a:off x="670650" y="936050"/>
            <a:ext cx="2719200" cy="6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Font typeface="Arial"/>
              <a:buNone/>
            </a:pPr>
            <a:r>
              <a:rPr lang="zh-CN" sz="2200">
                <a:solidFill>
                  <a:schemeClr val="lt1"/>
                </a:solidFill>
                <a:latin typeface="Times New Roman"/>
                <a:ea typeface="Times New Roman"/>
                <a:cs typeface="Times New Roman"/>
                <a:sym typeface="Times New Roman"/>
              </a:rPr>
              <a:t>previous input image - 64*64 grayscale</a:t>
            </a:r>
            <a:endParaRPr sz="600">
              <a:latin typeface="Nunito"/>
              <a:ea typeface="Nunito"/>
              <a:cs typeface="Nunito"/>
              <a:sym typeface="Nunito"/>
            </a:endParaRPr>
          </a:p>
        </p:txBody>
      </p:sp>
      <p:sp>
        <p:nvSpPr>
          <p:cNvPr id="311" name="Google Shape;311;p17"/>
          <p:cNvSpPr txBox="1"/>
          <p:nvPr/>
        </p:nvSpPr>
        <p:spPr>
          <a:xfrm>
            <a:off x="5734875" y="960200"/>
            <a:ext cx="2376900" cy="5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200">
                <a:solidFill>
                  <a:schemeClr val="lt1"/>
                </a:solidFill>
                <a:latin typeface="Times New Roman"/>
                <a:ea typeface="Times New Roman"/>
                <a:cs typeface="Times New Roman"/>
                <a:sym typeface="Times New Roman"/>
              </a:rPr>
              <a:t> new input image - </a:t>
            </a:r>
            <a:endParaRPr sz="2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zh-CN" sz="2200">
                <a:solidFill>
                  <a:schemeClr val="lt1"/>
                </a:solidFill>
                <a:latin typeface="Times New Roman"/>
                <a:ea typeface="Times New Roman"/>
                <a:cs typeface="Times New Roman"/>
                <a:sym typeface="Times New Roman"/>
              </a:rPr>
              <a:t> 224*224 RGB </a:t>
            </a:r>
            <a:endParaRPr sz="600">
              <a:latin typeface="Nunito"/>
              <a:ea typeface="Nunito"/>
              <a:cs typeface="Nunito"/>
              <a:sym typeface="Nunito"/>
            </a:endParaRPr>
          </a:p>
        </p:txBody>
      </p:sp>
      <p:pic>
        <p:nvPicPr>
          <p:cNvPr id="312" name="Google Shape;312;p17"/>
          <p:cNvPicPr preferRelativeResize="0"/>
          <p:nvPr/>
        </p:nvPicPr>
        <p:blipFill>
          <a:blip r:embed="rId4">
            <a:alphaModFix/>
          </a:blip>
          <a:stretch>
            <a:fillRect/>
          </a:stretch>
        </p:blipFill>
        <p:spPr>
          <a:xfrm>
            <a:off x="5313425" y="1797925"/>
            <a:ext cx="3219806" cy="2965600"/>
          </a:xfrm>
          <a:prstGeom prst="rect">
            <a:avLst/>
          </a:prstGeom>
          <a:noFill/>
          <a:ln>
            <a:noFill/>
          </a:ln>
        </p:spPr>
      </p:pic>
      <p:cxnSp>
        <p:nvCxnSpPr>
          <p:cNvPr id="313" name="Google Shape;313;p17"/>
          <p:cNvCxnSpPr/>
          <p:nvPr/>
        </p:nvCxnSpPr>
        <p:spPr>
          <a:xfrm>
            <a:off x="3833226" y="3276075"/>
            <a:ext cx="1321200" cy="9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8"/>
          <p:cNvSpPr txBox="1"/>
          <p:nvPr/>
        </p:nvSpPr>
        <p:spPr>
          <a:xfrm>
            <a:off x="350875" y="358850"/>
            <a:ext cx="3358800" cy="5772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zh-CN" sz="3000">
                <a:solidFill>
                  <a:schemeClr val="lt1"/>
                </a:solidFill>
                <a:latin typeface="Times New Roman"/>
                <a:ea typeface="Times New Roman"/>
                <a:cs typeface="Times New Roman"/>
                <a:sym typeface="Times New Roman"/>
              </a:rPr>
              <a:t>Candle Stick Image</a:t>
            </a:r>
            <a:endParaRPr sz="30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3000">
              <a:solidFill>
                <a:schemeClr val="lt1"/>
              </a:solidFill>
              <a:latin typeface="Times New Roman"/>
              <a:ea typeface="Times New Roman"/>
              <a:cs typeface="Times New Roman"/>
              <a:sym typeface="Times New Roman"/>
            </a:endParaRPr>
          </a:p>
        </p:txBody>
      </p:sp>
      <p:pic>
        <p:nvPicPr>
          <p:cNvPr id="320" name="Google Shape;320;p18"/>
          <p:cNvPicPr preferRelativeResize="0"/>
          <p:nvPr/>
        </p:nvPicPr>
        <p:blipFill>
          <a:blip r:embed="rId3">
            <a:alphaModFix/>
          </a:blip>
          <a:stretch>
            <a:fillRect/>
          </a:stretch>
        </p:blipFill>
        <p:spPr>
          <a:xfrm>
            <a:off x="474425" y="936050"/>
            <a:ext cx="4468274" cy="3975750"/>
          </a:xfrm>
          <a:prstGeom prst="rect">
            <a:avLst/>
          </a:prstGeom>
          <a:noFill/>
          <a:ln>
            <a:noFill/>
          </a:ln>
        </p:spPr>
      </p:pic>
      <p:sp>
        <p:nvSpPr>
          <p:cNvPr id="321" name="Google Shape;321;p18"/>
          <p:cNvSpPr txBox="1"/>
          <p:nvPr/>
        </p:nvSpPr>
        <p:spPr>
          <a:xfrm>
            <a:off x="5174400" y="936150"/>
            <a:ext cx="3830700" cy="39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900">
                <a:solidFill>
                  <a:schemeClr val="lt1"/>
                </a:solidFill>
                <a:latin typeface="Times New Roman"/>
                <a:ea typeface="Times New Roman"/>
                <a:cs typeface="Times New Roman"/>
                <a:sym typeface="Times New Roman"/>
              </a:rPr>
              <a:t>We add 6 indicators in the candlestick image</a:t>
            </a:r>
            <a:endParaRPr sz="1900">
              <a:solidFill>
                <a:schemeClr val="lt1"/>
              </a:solidFill>
              <a:latin typeface="Times New Roman"/>
              <a:ea typeface="Times New Roman"/>
              <a:cs typeface="Times New Roman"/>
              <a:sym typeface="Times New Roman"/>
            </a:endParaRPr>
          </a:p>
          <a:p>
            <a:pPr indent="-349250" lvl="0" marL="457200" rtl="0" algn="l">
              <a:spcBef>
                <a:spcPts val="0"/>
              </a:spcBef>
              <a:spcAft>
                <a:spcPts val="0"/>
              </a:spcAft>
              <a:buClr>
                <a:schemeClr val="lt1"/>
              </a:buClr>
              <a:buSzPts val="1900"/>
              <a:buFont typeface="Times New Roman"/>
              <a:buChar char="-"/>
            </a:pPr>
            <a:r>
              <a:rPr lang="zh-CN" sz="1900">
                <a:solidFill>
                  <a:schemeClr val="lt1"/>
                </a:solidFill>
                <a:latin typeface="Times New Roman"/>
                <a:ea typeface="Times New Roman"/>
                <a:cs typeface="Times New Roman"/>
                <a:sym typeface="Times New Roman"/>
              </a:rPr>
              <a:t>3 days moving average(</a:t>
            </a:r>
            <a:r>
              <a:rPr lang="zh-CN" sz="1900">
                <a:solidFill>
                  <a:srgbClr val="00FFFF"/>
                </a:solidFill>
                <a:latin typeface="Times New Roman"/>
                <a:ea typeface="Times New Roman"/>
                <a:cs typeface="Times New Roman"/>
                <a:sym typeface="Times New Roman"/>
              </a:rPr>
              <a:t>MA-3</a:t>
            </a:r>
            <a:r>
              <a:rPr lang="zh-CN" sz="1900">
                <a:solidFill>
                  <a:schemeClr val="lt1"/>
                </a:solidFill>
                <a:latin typeface="Times New Roman"/>
                <a:ea typeface="Times New Roman"/>
                <a:cs typeface="Times New Roman"/>
                <a:sym typeface="Times New Roman"/>
              </a:rPr>
              <a:t>)</a:t>
            </a:r>
            <a:endParaRPr sz="1900">
              <a:solidFill>
                <a:schemeClr val="lt1"/>
              </a:solidFill>
              <a:latin typeface="Times New Roman"/>
              <a:ea typeface="Times New Roman"/>
              <a:cs typeface="Times New Roman"/>
              <a:sym typeface="Times New Roman"/>
            </a:endParaRPr>
          </a:p>
          <a:p>
            <a:pPr indent="-349250" lvl="0" marL="457200" rtl="0" algn="l">
              <a:spcBef>
                <a:spcPts val="0"/>
              </a:spcBef>
              <a:spcAft>
                <a:spcPts val="0"/>
              </a:spcAft>
              <a:buClr>
                <a:schemeClr val="lt1"/>
              </a:buClr>
              <a:buSzPts val="1900"/>
              <a:buFont typeface="Times New Roman"/>
              <a:buChar char="-"/>
            </a:pPr>
            <a:r>
              <a:rPr lang="zh-CN" sz="1900">
                <a:solidFill>
                  <a:schemeClr val="lt1"/>
                </a:solidFill>
                <a:latin typeface="Times New Roman"/>
                <a:ea typeface="Times New Roman"/>
                <a:cs typeface="Times New Roman"/>
                <a:sym typeface="Times New Roman"/>
              </a:rPr>
              <a:t>6 days moving average(</a:t>
            </a:r>
            <a:r>
              <a:rPr lang="zh-CN" sz="1900">
                <a:solidFill>
                  <a:srgbClr val="FF00FF"/>
                </a:solidFill>
                <a:latin typeface="Times New Roman"/>
                <a:ea typeface="Times New Roman"/>
                <a:cs typeface="Times New Roman"/>
                <a:sym typeface="Times New Roman"/>
              </a:rPr>
              <a:t>MA-6</a:t>
            </a:r>
            <a:r>
              <a:rPr lang="zh-CN" sz="1900">
                <a:solidFill>
                  <a:schemeClr val="lt1"/>
                </a:solidFill>
                <a:latin typeface="Times New Roman"/>
                <a:ea typeface="Times New Roman"/>
                <a:cs typeface="Times New Roman"/>
                <a:sym typeface="Times New Roman"/>
              </a:rPr>
              <a:t>)</a:t>
            </a:r>
            <a:endParaRPr sz="1900">
              <a:solidFill>
                <a:schemeClr val="lt1"/>
              </a:solidFill>
              <a:latin typeface="Times New Roman"/>
              <a:ea typeface="Times New Roman"/>
              <a:cs typeface="Times New Roman"/>
              <a:sym typeface="Times New Roman"/>
            </a:endParaRPr>
          </a:p>
          <a:p>
            <a:pPr indent="-349250" lvl="0" marL="457200" rtl="0" algn="l">
              <a:spcBef>
                <a:spcPts val="0"/>
              </a:spcBef>
              <a:spcAft>
                <a:spcPts val="0"/>
              </a:spcAft>
              <a:buClr>
                <a:schemeClr val="lt1"/>
              </a:buClr>
              <a:buSzPts val="1900"/>
              <a:buFont typeface="Times New Roman"/>
              <a:buChar char="-"/>
            </a:pPr>
            <a:r>
              <a:rPr lang="zh-CN" sz="1900">
                <a:solidFill>
                  <a:schemeClr val="lt1"/>
                </a:solidFill>
                <a:latin typeface="Times New Roman"/>
                <a:ea typeface="Times New Roman"/>
                <a:cs typeface="Times New Roman"/>
                <a:sym typeface="Times New Roman"/>
              </a:rPr>
              <a:t>9 days moving average(</a:t>
            </a:r>
            <a:r>
              <a:rPr lang="zh-CN" sz="1900">
                <a:solidFill>
                  <a:srgbClr val="FFFF00"/>
                </a:solidFill>
                <a:latin typeface="Times New Roman"/>
                <a:ea typeface="Times New Roman"/>
                <a:cs typeface="Times New Roman"/>
                <a:sym typeface="Times New Roman"/>
              </a:rPr>
              <a:t>MA-9</a:t>
            </a:r>
            <a:r>
              <a:rPr lang="zh-CN" sz="1900">
                <a:solidFill>
                  <a:schemeClr val="lt1"/>
                </a:solidFill>
                <a:latin typeface="Times New Roman"/>
                <a:ea typeface="Times New Roman"/>
                <a:cs typeface="Times New Roman"/>
                <a:sym typeface="Times New Roman"/>
              </a:rPr>
              <a:t>)</a:t>
            </a:r>
            <a:endParaRPr sz="1900">
              <a:solidFill>
                <a:schemeClr val="lt1"/>
              </a:solidFill>
              <a:latin typeface="Times New Roman"/>
              <a:ea typeface="Times New Roman"/>
              <a:cs typeface="Times New Roman"/>
              <a:sym typeface="Times New Roman"/>
            </a:endParaRPr>
          </a:p>
          <a:p>
            <a:pPr indent="-349250" lvl="0" marL="457200" rtl="0" algn="l">
              <a:spcBef>
                <a:spcPts val="0"/>
              </a:spcBef>
              <a:spcAft>
                <a:spcPts val="0"/>
              </a:spcAft>
              <a:buClr>
                <a:schemeClr val="lt1"/>
              </a:buClr>
              <a:buSzPts val="1900"/>
              <a:buFont typeface="Times New Roman"/>
              <a:buChar char="-"/>
            </a:pPr>
            <a:r>
              <a:rPr lang="zh-CN" sz="1900">
                <a:solidFill>
                  <a:schemeClr val="lt1"/>
                </a:solidFill>
                <a:latin typeface="Times New Roman"/>
                <a:ea typeface="Times New Roman"/>
                <a:cs typeface="Times New Roman"/>
                <a:sym typeface="Times New Roman"/>
              </a:rPr>
              <a:t>Relative Strength Index(</a:t>
            </a:r>
            <a:r>
              <a:rPr lang="zh-CN" sz="1900">
                <a:solidFill>
                  <a:srgbClr val="FF0000"/>
                </a:solidFill>
                <a:latin typeface="Times New Roman"/>
                <a:ea typeface="Times New Roman"/>
                <a:cs typeface="Times New Roman"/>
                <a:sym typeface="Times New Roman"/>
              </a:rPr>
              <a:t>RSI</a:t>
            </a:r>
            <a:r>
              <a:rPr lang="zh-CN" sz="1900">
                <a:solidFill>
                  <a:schemeClr val="lt1"/>
                </a:solidFill>
                <a:latin typeface="Times New Roman"/>
                <a:ea typeface="Times New Roman"/>
                <a:cs typeface="Times New Roman"/>
                <a:sym typeface="Times New Roman"/>
              </a:rPr>
              <a:t>)</a:t>
            </a:r>
            <a:endParaRPr sz="1900">
              <a:solidFill>
                <a:schemeClr val="lt1"/>
              </a:solidFill>
              <a:latin typeface="Times New Roman"/>
              <a:ea typeface="Times New Roman"/>
              <a:cs typeface="Times New Roman"/>
              <a:sym typeface="Times New Roman"/>
            </a:endParaRPr>
          </a:p>
          <a:p>
            <a:pPr indent="-349250" lvl="0" marL="457200" rtl="0" algn="l">
              <a:spcBef>
                <a:spcPts val="0"/>
              </a:spcBef>
              <a:spcAft>
                <a:spcPts val="0"/>
              </a:spcAft>
              <a:buClr>
                <a:schemeClr val="lt1"/>
              </a:buClr>
              <a:buSzPts val="1900"/>
              <a:buFont typeface="Times New Roman"/>
              <a:buChar char="-"/>
            </a:pPr>
            <a:r>
              <a:rPr lang="zh-CN" sz="1900">
                <a:solidFill>
                  <a:schemeClr val="lt1"/>
                </a:solidFill>
                <a:latin typeface="Times New Roman"/>
                <a:ea typeface="Times New Roman"/>
                <a:cs typeface="Times New Roman"/>
                <a:sym typeface="Times New Roman"/>
              </a:rPr>
              <a:t>Commodity Channel Index(</a:t>
            </a:r>
            <a:r>
              <a:rPr lang="zh-CN" sz="1900">
                <a:solidFill>
                  <a:srgbClr val="38761D"/>
                </a:solidFill>
                <a:latin typeface="Times New Roman"/>
                <a:ea typeface="Times New Roman"/>
                <a:cs typeface="Times New Roman"/>
                <a:sym typeface="Times New Roman"/>
              </a:rPr>
              <a:t>CCI</a:t>
            </a:r>
            <a:r>
              <a:rPr lang="zh-CN" sz="1900">
                <a:solidFill>
                  <a:schemeClr val="lt1"/>
                </a:solidFill>
                <a:latin typeface="Times New Roman"/>
                <a:ea typeface="Times New Roman"/>
                <a:cs typeface="Times New Roman"/>
                <a:sym typeface="Times New Roman"/>
              </a:rPr>
              <a:t>)</a:t>
            </a:r>
            <a:endParaRPr sz="1900">
              <a:solidFill>
                <a:schemeClr val="lt1"/>
              </a:solidFill>
              <a:latin typeface="Times New Roman"/>
              <a:ea typeface="Times New Roman"/>
              <a:cs typeface="Times New Roman"/>
              <a:sym typeface="Times New Roman"/>
            </a:endParaRPr>
          </a:p>
          <a:p>
            <a:pPr indent="-349250" lvl="0" marL="457200" rtl="0" algn="l">
              <a:spcBef>
                <a:spcPts val="0"/>
              </a:spcBef>
              <a:spcAft>
                <a:spcPts val="0"/>
              </a:spcAft>
              <a:buClr>
                <a:schemeClr val="lt1"/>
              </a:buClr>
              <a:buSzPts val="1900"/>
              <a:buFont typeface="Times New Roman"/>
              <a:buChar char="-"/>
            </a:pPr>
            <a:r>
              <a:rPr lang="zh-CN" sz="1900">
                <a:solidFill>
                  <a:schemeClr val="lt1"/>
                </a:solidFill>
                <a:latin typeface="Times New Roman"/>
                <a:ea typeface="Times New Roman"/>
                <a:cs typeface="Times New Roman"/>
                <a:sym typeface="Times New Roman"/>
              </a:rPr>
              <a:t>Williams %R(</a:t>
            </a:r>
            <a:r>
              <a:rPr lang="zh-CN" sz="1900">
                <a:solidFill>
                  <a:srgbClr val="0000FF"/>
                </a:solidFill>
                <a:latin typeface="Times New Roman"/>
                <a:ea typeface="Times New Roman"/>
                <a:cs typeface="Times New Roman"/>
                <a:sym typeface="Times New Roman"/>
              </a:rPr>
              <a:t>WILLR</a:t>
            </a:r>
            <a:r>
              <a:rPr lang="zh-CN" sz="1900">
                <a:solidFill>
                  <a:schemeClr val="lt1"/>
                </a:solidFill>
                <a:latin typeface="Times New Roman"/>
                <a:ea typeface="Times New Roman"/>
                <a:cs typeface="Times New Roman"/>
                <a:sym typeface="Times New Roman"/>
              </a:rPr>
              <a:t>)</a:t>
            </a:r>
            <a:endParaRPr sz="19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2100">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9"/>
          <p:cNvSpPr txBox="1"/>
          <p:nvPr/>
        </p:nvSpPr>
        <p:spPr>
          <a:xfrm>
            <a:off x="350875" y="358850"/>
            <a:ext cx="7809300" cy="5772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zh-CN" sz="3000">
                <a:solidFill>
                  <a:schemeClr val="lt1"/>
                </a:solidFill>
                <a:latin typeface="Times New Roman"/>
                <a:ea typeface="Times New Roman"/>
                <a:cs typeface="Times New Roman"/>
                <a:sym typeface="Times New Roman"/>
              </a:rPr>
              <a:t>Dataset Extension -- data augmentation</a:t>
            </a:r>
            <a:endParaRPr sz="30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3000">
              <a:solidFill>
                <a:schemeClr val="lt1"/>
              </a:solidFill>
              <a:latin typeface="Times New Roman"/>
              <a:ea typeface="Times New Roman"/>
              <a:cs typeface="Times New Roman"/>
              <a:sym typeface="Times New Roman"/>
            </a:endParaRPr>
          </a:p>
        </p:txBody>
      </p:sp>
      <p:sp>
        <p:nvSpPr>
          <p:cNvPr id="328" name="Google Shape;328;p19"/>
          <p:cNvSpPr txBox="1"/>
          <p:nvPr/>
        </p:nvSpPr>
        <p:spPr>
          <a:xfrm>
            <a:off x="417025" y="874250"/>
            <a:ext cx="8139900" cy="14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900">
                <a:solidFill>
                  <a:schemeClr val="lt1"/>
                </a:solidFill>
                <a:latin typeface="Times New Roman"/>
                <a:ea typeface="Times New Roman"/>
                <a:cs typeface="Times New Roman"/>
                <a:sym typeface="Times New Roman"/>
              </a:rPr>
              <a:t>Although we use 20 years data(1995-2019), since candlestick image is generated every month, the total number of images is only 300. Thus, we attempt to use the data augmentation skills to expand our dataset.</a:t>
            </a:r>
            <a:endParaRPr sz="1900">
              <a:solidFill>
                <a:schemeClr val="lt1"/>
              </a:solidFill>
              <a:latin typeface="Times New Roman"/>
              <a:ea typeface="Times New Roman"/>
              <a:cs typeface="Times New Roman"/>
              <a:sym typeface="Times New Roman"/>
            </a:endParaRPr>
          </a:p>
        </p:txBody>
      </p:sp>
      <p:pic>
        <p:nvPicPr>
          <p:cNvPr id="329" name="Google Shape;329;p19"/>
          <p:cNvPicPr preferRelativeResize="0"/>
          <p:nvPr/>
        </p:nvPicPr>
        <p:blipFill>
          <a:blip r:embed="rId3">
            <a:alphaModFix/>
          </a:blip>
          <a:stretch>
            <a:fillRect/>
          </a:stretch>
        </p:blipFill>
        <p:spPr>
          <a:xfrm>
            <a:off x="299588" y="1905525"/>
            <a:ext cx="8544825" cy="1724275"/>
          </a:xfrm>
          <a:prstGeom prst="rect">
            <a:avLst/>
          </a:prstGeom>
          <a:noFill/>
          <a:ln>
            <a:noFill/>
          </a:ln>
        </p:spPr>
      </p:pic>
      <p:sp>
        <p:nvSpPr>
          <p:cNvPr id="330" name="Google Shape;330;p19"/>
          <p:cNvSpPr txBox="1"/>
          <p:nvPr/>
        </p:nvSpPr>
        <p:spPr>
          <a:xfrm>
            <a:off x="378325" y="3722500"/>
            <a:ext cx="8217300" cy="11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900">
                <a:solidFill>
                  <a:schemeClr val="lt1"/>
                </a:solidFill>
                <a:latin typeface="Times New Roman"/>
                <a:ea typeface="Times New Roman"/>
                <a:cs typeface="Times New Roman"/>
                <a:sym typeface="Times New Roman"/>
              </a:rPr>
              <a:t>However, this approach is not performed as we expected. The candlestick images are very sensitive to these transformations, which leads to make worse predictions.  So we don't end up including this step.</a:t>
            </a:r>
            <a:endParaRPr sz="1300">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0"/>
          <p:cNvSpPr txBox="1"/>
          <p:nvPr/>
        </p:nvSpPr>
        <p:spPr>
          <a:xfrm>
            <a:off x="350875" y="358850"/>
            <a:ext cx="7809300" cy="5772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zh-CN" sz="3000">
                <a:solidFill>
                  <a:schemeClr val="lt1"/>
                </a:solidFill>
                <a:latin typeface="Times New Roman"/>
                <a:ea typeface="Times New Roman"/>
                <a:cs typeface="Times New Roman"/>
                <a:sym typeface="Times New Roman"/>
              </a:rPr>
              <a:t>Data Pre-processing</a:t>
            </a:r>
            <a:endParaRPr sz="30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3000">
              <a:solidFill>
                <a:schemeClr val="lt1"/>
              </a:solidFill>
              <a:latin typeface="Times New Roman"/>
              <a:ea typeface="Times New Roman"/>
              <a:cs typeface="Times New Roman"/>
              <a:sym typeface="Times New Roman"/>
            </a:endParaRPr>
          </a:p>
        </p:txBody>
      </p:sp>
      <p:sp>
        <p:nvSpPr>
          <p:cNvPr id="337" name="Google Shape;337;p20"/>
          <p:cNvSpPr txBox="1"/>
          <p:nvPr/>
        </p:nvSpPr>
        <p:spPr>
          <a:xfrm>
            <a:off x="350875" y="936050"/>
            <a:ext cx="8139900" cy="11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000">
                <a:solidFill>
                  <a:schemeClr val="lt1"/>
                </a:solidFill>
                <a:latin typeface="Times New Roman"/>
                <a:ea typeface="Times New Roman"/>
                <a:cs typeface="Times New Roman"/>
                <a:sym typeface="Times New Roman"/>
              </a:rPr>
              <a:t>Similar to numeric features, we also need normalize the input images before feeding into our model. The main purpose is to scale each channel to the same range(RGB image) and </a:t>
            </a:r>
            <a:r>
              <a:rPr lang="zh-CN" sz="2000">
                <a:solidFill>
                  <a:schemeClr val="lt1"/>
                </a:solidFill>
                <a:latin typeface="Times New Roman"/>
                <a:ea typeface="Times New Roman"/>
                <a:cs typeface="Times New Roman"/>
                <a:sym typeface="Times New Roman"/>
              </a:rPr>
              <a:t>make computation efficient</a:t>
            </a:r>
            <a:r>
              <a:rPr lang="zh-CN" sz="2000">
                <a:solidFill>
                  <a:schemeClr val="lt1"/>
                </a:solidFill>
                <a:latin typeface="Times New Roman"/>
                <a:ea typeface="Times New Roman"/>
                <a:cs typeface="Times New Roman"/>
                <a:sym typeface="Times New Roman"/>
              </a:rPr>
              <a:t>.</a:t>
            </a:r>
            <a:endParaRPr sz="2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lt1"/>
              </a:solidFill>
              <a:latin typeface="Times New Roman"/>
              <a:ea typeface="Times New Roman"/>
              <a:cs typeface="Times New Roman"/>
              <a:sym typeface="Times New Roman"/>
            </a:endParaRPr>
          </a:p>
        </p:txBody>
      </p:sp>
      <p:pic>
        <p:nvPicPr>
          <p:cNvPr id="338" name="Google Shape;338;p20"/>
          <p:cNvPicPr preferRelativeResize="0"/>
          <p:nvPr/>
        </p:nvPicPr>
        <p:blipFill>
          <a:blip r:embed="rId3">
            <a:alphaModFix/>
          </a:blip>
          <a:stretch>
            <a:fillRect/>
          </a:stretch>
        </p:blipFill>
        <p:spPr>
          <a:xfrm>
            <a:off x="1527100" y="2222025"/>
            <a:ext cx="3107231" cy="2753650"/>
          </a:xfrm>
          <a:prstGeom prst="rect">
            <a:avLst/>
          </a:prstGeom>
          <a:noFill/>
          <a:ln>
            <a:noFill/>
          </a:ln>
        </p:spPr>
      </p:pic>
      <p:sp>
        <p:nvSpPr>
          <p:cNvPr id="339" name="Google Shape;339;p20"/>
          <p:cNvSpPr txBox="1"/>
          <p:nvPr/>
        </p:nvSpPr>
        <p:spPr>
          <a:xfrm>
            <a:off x="4942675" y="3483050"/>
            <a:ext cx="3107100" cy="7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000">
                <a:solidFill>
                  <a:schemeClr val="lt1"/>
                </a:solidFill>
                <a:latin typeface="Times New Roman"/>
                <a:ea typeface="Times New Roman"/>
                <a:cs typeface="Times New Roman"/>
                <a:sym typeface="Times New Roman"/>
              </a:rPr>
              <a:t>Visualize the normalized candlestick image </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1"/>
          <p:cNvSpPr txBox="1"/>
          <p:nvPr>
            <p:ph type="ctrTitle"/>
          </p:nvPr>
        </p:nvSpPr>
        <p:spPr>
          <a:xfrm>
            <a:off x="680225" y="415688"/>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a:t>Baseline</a:t>
            </a:r>
            <a:endParaRPr/>
          </a:p>
        </p:txBody>
      </p:sp>
      <p:sp>
        <p:nvSpPr>
          <p:cNvPr id="345" name="Google Shape;345;p21"/>
          <p:cNvSpPr txBox="1"/>
          <p:nvPr>
            <p:ph idx="1" type="subTitle"/>
          </p:nvPr>
        </p:nvSpPr>
        <p:spPr>
          <a:xfrm>
            <a:off x="565200" y="1851325"/>
            <a:ext cx="4302600" cy="19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FFFFFF"/>
                </a:solidFill>
              </a:rPr>
              <a:t>We implemented a basic CNN as our baseline to predict label. The CNN has 3 convolution layers to extract features, 3 max pooling layers and two fully connected linear layers to classify those features into their respective categories. It also uses dropout and batch normalization to avoid overfitting.</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p:txBody>
      </p:sp>
      <p:pic>
        <p:nvPicPr>
          <p:cNvPr id="346" name="Google Shape;346;p21"/>
          <p:cNvPicPr preferRelativeResize="0"/>
          <p:nvPr/>
        </p:nvPicPr>
        <p:blipFill>
          <a:blip r:embed="rId3">
            <a:alphaModFix/>
          </a:blip>
          <a:stretch>
            <a:fillRect/>
          </a:stretch>
        </p:blipFill>
        <p:spPr>
          <a:xfrm>
            <a:off x="5337350" y="1475125"/>
            <a:ext cx="3152775" cy="1447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