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uradha S" initials="AS" lastIdx="1" clrIdx="0">
    <p:extLst>
      <p:ext uri="{19B8F6BF-5375-455C-9EA6-DF929625EA0E}">
        <p15:presenceInfo xmlns:p15="http://schemas.microsoft.com/office/powerpoint/2012/main" userId="081bc1a6fe4b45c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1" d="100"/>
          <a:sy n="91" d="100"/>
        </p:scale>
        <p:origin x="341" y="1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anusrividhya\Downloads\sriranjani%20S%20datasheet%20using%20excel%20(2).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Sheet3!$A$3:$A$178</cx:f>
        <cx:lvl ptCount="176">
          <cx:pt idx="0">Row Labels</cx:pt>
          <cx:pt idx="1">PR00147</cx:pt>
          <cx:pt idx="2">Minerva Ricardot</cx:pt>
          <cx:pt idx="3">Male</cx:pt>
          <cx:pt idx="4">NULL</cx:pt>
          <cx:pt idx="5">12-Nov-18</cx:pt>
          <cx:pt idx="6">Permanent</cx:pt>
          <cx:pt idx="7">PR00419</cx:pt>
          <cx:pt idx="8">Billi Fellgate</cx:pt>
          <cx:pt idx="9">Female</cx:pt>
          <cx:pt idx="10">Business Development</cx:pt>
          <cx:pt idx="11">43494</cx:pt>
          <cx:pt idx="12">Permanent</cx:pt>
          <cx:pt idx="13">PR00882</cx:pt>
          <cx:pt idx="14"> Jill Shipsey</cx:pt>
          <cx:pt idx="15">Male</cx:pt>
          <cx:pt idx="16">Accounting</cx:pt>
          <cx:pt idx="17">44288</cx:pt>
          <cx:pt idx="18">Permanent</cx:pt>
          <cx:pt idx="19">PR00893</cx:pt>
          <cx:pt idx="20">Daisie McNeice</cx:pt>
          <cx:pt idx="21">Male</cx:pt>
          <cx:pt idx="22">Human Resources</cx:pt>
          <cx:pt idx="23">44285</cx:pt>
          <cx:pt idx="24">Permanent</cx:pt>
          <cx:pt idx="25">PR02288</cx:pt>
          <cx:pt idx="26">Althea  Bronger</cx:pt>
          <cx:pt idx="27">Male</cx:pt>
          <cx:pt idx="28">Product Management</cx:pt>
          <cx:pt idx="29">43874</cx:pt>
          <cx:pt idx="30">Permanent</cx:pt>
          <cx:pt idx="31">PR02603</cx:pt>
          <cx:pt idx="32">Daisie Dahlman</cx:pt>
          <cx:pt idx="33">Female</cx:pt>
          <cx:pt idx="34">Human Resources</cx:pt>
          <cx:pt idx="35">43794</cx:pt>
          <cx:pt idx="36">Permanent</cx:pt>
          <cx:pt idx="37">PR03158</cx:pt>
          <cx:pt idx="38">Danica Nayshe</cx:pt>
          <cx:pt idx="39">Female</cx:pt>
          <cx:pt idx="40">Services</cx:pt>
          <cx:pt idx="41">43206</cx:pt>
          <cx:pt idx="42">Permanent</cx:pt>
          <cx:pt idx="43">PR03445</cx:pt>
          <cx:pt idx="44">Myrle Prandoni</cx:pt>
          <cx:pt idx="45">Male</cx:pt>
          <cx:pt idx="46">Sales</cx:pt>
          <cx:pt idx="47">26-Aug-21</cx:pt>
          <cx:pt idx="48">Permanent</cx:pt>
          <cx:pt idx="49">PR04473</cx:pt>
          <cx:pt idx="50"> Wyn Treadger</cx:pt>
          <cx:pt idx="51">Female</cx:pt>
          <cx:pt idx="52">Business Development</cx:pt>
          <cx:pt idx="53">19-Apr-21</cx:pt>
          <cx:pt idx="54">Permanent</cx:pt>
          <cx:pt idx="55">PR04601</cx:pt>
          <cx:pt idx="56">Nananne Gehringer</cx:pt>
          <cx:pt idx="57">(blank)</cx:pt>
          <cx:pt idx="58">Support</cx:pt>
          <cx:pt idx="59">44502</cx:pt>
          <cx:pt idx="60">Permanent</cx:pt>
          <cx:pt idx="61">PR04686</cx:pt>
          <cx:pt idx="62">Oona Donan</cx:pt>
          <cx:pt idx="63">Female</cx:pt>
          <cx:pt idx="64">Business Development</cx:pt>
          <cx:pt idx="65">43710</cx:pt>
          <cx:pt idx="66">Permanent</cx:pt>
          <cx:pt idx="67">SQ00144</cx:pt>
          <cx:pt idx="68">Collen Dunbleton</cx:pt>
          <cx:pt idx="69">Male</cx:pt>
          <cx:pt idx="70">Engineering</cx:pt>
          <cx:pt idx="71">Oct 16, 2020</cx:pt>
          <cx:pt idx="72">Permanent</cx:pt>
          <cx:pt idx="73">SQ00612</cx:pt>
          <cx:pt idx="74"> Leena Bruckshaw</cx:pt>
          <cx:pt idx="75">Male</cx:pt>
          <cx:pt idx="76">Research and Development</cx:pt>
          <cx:pt idx="77">43466</cx:pt>
          <cx:pt idx="78">Permanent</cx:pt>
          <cx:pt idx="79">SQ00691</cx:pt>
          <cx:pt idx="80">Verla Timmis</cx:pt>
          <cx:pt idx="81">Male</cx:pt>
          <cx:pt idx="82">Support</cx:pt>
          <cx:pt idx="83">25-Oct-19</cx:pt>
          <cx:pt idx="84">Permanent</cx:pt>
          <cx:pt idx="85">SQ01854</cx:pt>
          <cx:pt idx="86">Jessica Callcott</cx:pt>
          <cx:pt idx="87">Female</cx:pt>
          <cx:pt idx="88">Marketing</cx:pt>
          <cx:pt idx="89">43643</cx:pt>
          <cx:pt idx="90">Permanent</cx:pt>
          <cx:pt idx="91">SQ04598</cx:pt>
          <cx:pt idx="92">Pearla  Beteriss</cx:pt>
          <cx:pt idx="93">Male</cx:pt>
          <cx:pt idx="94">Services</cx:pt>
          <cx:pt idx="95">43584</cx:pt>
          <cx:pt idx="96">Permanent</cx:pt>
          <cx:pt idx="97">SQ04612</cx:pt>
          <cx:pt idx="98">Mick Spraberry</cx:pt>
          <cx:pt idx="99">Female</cx:pt>
          <cx:pt idx="100">Services</cx:pt>
          <cx:pt idx="101">43902</cx:pt>
          <cx:pt idx="102">Permanent</cx:pt>
          <cx:pt idx="103">TN00214</cx:pt>
          <cx:pt idx="104">Jo-anne Gobeau</cx:pt>
          <cx:pt idx="105">Female</cx:pt>
          <cx:pt idx="106">Training</cx:pt>
          <cx:pt idx="107">Dec 24, 2019</cx:pt>
          <cx:pt idx="108">Permanent</cx:pt>
          <cx:pt idx="109">TN00464</cx:pt>
          <cx:pt idx="110">Maritsa Marusic</cx:pt>
          <cx:pt idx="111">Male</cx:pt>
          <cx:pt idx="112">Research and Development</cx:pt>
          <cx:pt idx="113">27-Jan-20</cx:pt>
          <cx:pt idx="114">Permanent</cx:pt>
          <cx:pt idx="115">TN00890</cx:pt>
          <cx:pt idx="116">Dean Biggam</cx:pt>
          <cx:pt idx="117">Female</cx:pt>
          <cx:pt idx="118">Training</cx:pt>
          <cx:pt idx="119">22-Feb-21</cx:pt>
          <cx:pt idx="120">Permanent</cx:pt>
          <cx:pt idx="121">TN01281</cx:pt>
          <cx:pt idx="122">Cletus McGarahan </cx:pt>
          <cx:pt idx="123">Female</cx:pt>
          <cx:pt idx="124">Engineering</cx:pt>
          <cx:pt idx="125">27-Jan-20</cx:pt>
          <cx:pt idx="126">Permanent</cx:pt>
          <cx:pt idx="127">TN02749</cx:pt>
          <cx:pt idx="128">Mackenzie Hannis</cx:pt>
          <cx:pt idx="129">Female</cx:pt>
          <cx:pt idx="130">Training</cx:pt>
          <cx:pt idx="131">2-Apr-18</cx:pt>
          <cx:pt idx="132">Permanent</cx:pt>
          <cx:pt idx="133">TN03416</cx:pt>
          <cx:pt idx="134">Seward Kubera</cx:pt>
          <cx:pt idx="135">Male</cx:pt>
          <cx:pt idx="136">Engineering</cx:pt>
          <cx:pt idx="137">43809</cx:pt>
          <cx:pt idx="138">Fixed Term</cx:pt>
          <cx:pt idx="139">VT00578</cx:pt>
          <cx:pt idx="140">Magnum Locksley</cx:pt>
          <cx:pt idx="141">Female</cx:pt>
          <cx:pt idx="142">Services</cx:pt>
          <cx:pt idx="143">Oct 18, 2021</cx:pt>
          <cx:pt idx="144">Fixed Term</cx:pt>
          <cx:pt idx="145">VT01803</cx:pt>
          <cx:pt idx="146">Freddy Linford</cx:pt>
          <cx:pt idx="147">Female</cx:pt>
          <cx:pt idx="148">Training</cx:pt>
          <cx:pt idx="149">Mar 5, 2018</cx:pt>
          <cx:pt idx="150">Fixed Term</cx:pt>
          <cx:pt idx="151">VT02417</cx:pt>
          <cx:pt idx="152">Evangelina Lergan</cx:pt>
          <cx:pt idx="153">Male</cx:pt>
          <cx:pt idx="154">Support</cx:pt>
          <cx:pt idx="155">12-Mar-18</cx:pt>
          <cx:pt idx="156">Temporary</cx:pt>
          <cx:pt idx="157">VT02539</cx:pt>
          <cx:pt idx="158">Devinne Tuny</cx:pt>
          <cx:pt idx="159">Male</cx:pt>
          <cx:pt idx="160">Engineering</cx:pt>
          <cx:pt idx="161">10-Dec-18</cx:pt>
          <cx:pt idx="162">Temporary</cx:pt>
          <cx:pt idx="163">VT03849</cx:pt>
          <cx:pt idx="164">Leonidas Cavaney</cx:pt>
          <cx:pt idx="165">Male</cx:pt>
          <cx:pt idx="166">Accounting</cx:pt>
          <cx:pt idx="167">18-Apr-19</cx:pt>
          <cx:pt idx="168">Temporary</cx:pt>
          <cx:pt idx="169">VT04137</cx:pt>
          <cx:pt idx="170">Marissa Infante</cx:pt>
          <cx:pt idx="171">(blank)</cx:pt>
          <cx:pt idx="172">Training</cx:pt>
          <cx:pt idx="173">43633</cx:pt>
          <cx:pt idx="174">Temporary</cx:pt>
          <cx:pt idx="175">Grand Total</cx:pt>
        </cx:lvl>
      </cx:strDim>
      <cx:numDim type="val">
        <cx:f>Sheet3!$B$3:$B$178</cx:f>
        <cx:lvl ptCount="176" formatCode="General">
          <cx:pt idx="0">0</cx:pt>
          <cx:pt idx="1">105468.7</cx:pt>
          <cx:pt idx="2">105468.7</cx:pt>
          <cx:pt idx="3">105468.7</cx:pt>
          <cx:pt idx="4">105468.7</cx:pt>
          <cx:pt idx="5">105468.7</cx:pt>
          <cx:pt idx="6">105468.7</cx:pt>
          <cx:pt idx="7">68980.520000000004</cx:pt>
          <cx:pt idx="8">68980.520000000004</cx:pt>
          <cx:pt idx="9">68980.520000000004</cx:pt>
          <cx:pt idx="10">68980.520000000004</cx:pt>
          <cx:pt idx="11">68980.520000000004</cx:pt>
          <cx:pt idx="12">68980.520000000004</cx:pt>
          <cx:pt idx="13">52963.650000000001</cx:pt>
          <cx:pt idx="14">52963.650000000001</cx:pt>
          <cx:pt idx="15">52963.650000000001</cx:pt>
          <cx:pt idx="16">52963.650000000001</cx:pt>
          <cx:pt idx="17">52963.650000000001</cx:pt>
          <cx:pt idx="18">52963.650000000001</cx:pt>
          <cx:pt idx="19">50310.089999999997</cx:pt>
          <cx:pt idx="20">50310.089999999997</cx:pt>
          <cx:pt idx="21">50310.089999999997</cx:pt>
          <cx:pt idx="22">50310.089999999997</cx:pt>
          <cx:pt idx="23">50310.089999999997</cx:pt>
          <cx:pt idx="24">50310.089999999997</cx:pt>
          <cx:pt idx="25">104335.03999999999</cx:pt>
          <cx:pt idx="26">104335.03999999999</cx:pt>
          <cx:pt idx="27">104335.03999999999</cx:pt>
          <cx:pt idx="28">104335.03999999999</cx:pt>
          <cx:pt idx="29">104335.03999999999</cx:pt>
          <cx:pt idx="30">104335.03999999999</cx:pt>
          <cx:pt idx="31">61994.760000000002</cx:pt>
          <cx:pt idx="32">61994.760000000002</cx:pt>
          <cx:pt idx="33">61994.760000000002</cx:pt>
          <cx:pt idx="34">61994.760000000002</cx:pt>
          <cx:pt idx="35">61994.760000000002</cx:pt>
          <cx:pt idx="36">61994.760000000002</cx:pt>
          <cx:pt idx="37">89690.380000000005</cx:pt>
          <cx:pt idx="38">89690.380000000005</cx:pt>
          <cx:pt idx="39">89690.380000000005</cx:pt>
          <cx:pt idx="40">89690.380000000005</cx:pt>
          <cx:pt idx="41">89690.380000000005</cx:pt>
          <cx:pt idx="42">89690.380000000005</cx:pt>
          <cx:pt idx="43">62195.470000000001</cx:pt>
          <cx:pt idx="44">62195.470000000001</cx:pt>
          <cx:pt idx="45">62195.470000000001</cx:pt>
          <cx:pt idx="46">62195.470000000001</cx:pt>
          <cx:pt idx="47">62195.470000000001</cx:pt>
          <cx:pt idx="48">62195.470000000001</cx:pt>
          <cx:pt idx="49">69192.850000000006</cx:pt>
          <cx:pt idx="50">69192.850000000006</cx:pt>
          <cx:pt idx="51">69192.850000000006</cx:pt>
          <cx:pt idx="52">69192.850000000006</cx:pt>
          <cx:pt idx="53">69192.850000000006</cx:pt>
          <cx:pt idx="54">69192.850000000006</cx:pt>
          <cx:pt idx="55">104802.63</cx:pt>
          <cx:pt idx="56">104802.63</cx:pt>
          <cx:pt idx="57">104802.63</cx:pt>
          <cx:pt idx="58">104802.63</cx:pt>
          <cx:pt idx="59">104802.63</cx:pt>
          <cx:pt idx="60">104802.63</cx:pt>
          <cx:pt idx="61">88360.789999999994</cx:pt>
          <cx:pt idx="62">88360.789999999994</cx:pt>
          <cx:pt idx="63">88360.789999999994</cx:pt>
          <cx:pt idx="64">88360.789999999994</cx:pt>
          <cx:pt idx="65">88360.789999999994</cx:pt>
          <cx:pt idx="66">88360.789999999994</cx:pt>
          <cx:pt idx="67">118976.16</cx:pt>
          <cx:pt idx="68">118976.16</cx:pt>
          <cx:pt idx="69">118976.16</cx:pt>
          <cx:pt idx="70">118976.16</cx:pt>
          <cx:pt idx="71">118976.16</cx:pt>
          <cx:pt idx="72">118976.16</cx:pt>
          <cx:pt idx="73">74279.009999999995</cx:pt>
          <cx:pt idx="74">74279.009999999995</cx:pt>
          <cx:pt idx="75">74279.009999999995</cx:pt>
          <cx:pt idx="76">74279.009999999995</cx:pt>
          <cx:pt idx="77">74279.009999999995</cx:pt>
          <cx:pt idx="78">74279.009999999995</cx:pt>
          <cx:pt idx="79">54137.050000000003</cx:pt>
          <cx:pt idx="80">54137.050000000003</cx:pt>
          <cx:pt idx="81">54137.050000000003</cx:pt>
          <cx:pt idx="82">54137.050000000003</cx:pt>
          <cx:pt idx="83">54137.050000000003</cx:pt>
          <cx:pt idx="84">54137.050000000003</cx:pt>
          <cx:pt idx="85">66017.179999999993</cx:pt>
          <cx:pt idx="86">66017.179999999993</cx:pt>
          <cx:pt idx="87">66017.179999999993</cx:pt>
          <cx:pt idx="88">66017.179999999993</cx:pt>
          <cx:pt idx="89">66017.179999999993</cx:pt>
          <cx:pt idx="90">66017.179999999993</cx:pt>
          <cx:pt idx="91">69913.389999999999</cx:pt>
          <cx:pt idx="92">69913.389999999999</cx:pt>
          <cx:pt idx="93">69913.389999999999</cx:pt>
          <cx:pt idx="94">69913.389999999999</cx:pt>
          <cx:pt idx="95">69913.389999999999</cx:pt>
          <cx:pt idx="96">69913.389999999999</cx:pt>
          <cx:pt idx="97">85879.229999999996</cx:pt>
          <cx:pt idx="98">85879.229999999996</cx:pt>
          <cx:pt idx="99">85879.229999999996</cx:pt>
          <cx:pt idx="100">85879.229999999996</cx:pt>
          <cx:pt idx="101">85879.229999999996</cx:pt>
          <cx:pt idx="102">85879.229999999996</cx:pt>
          <cx:pt idx="103">37902.349999999999</cx:pt>
          <cx:pt idx="104">37902.349999999999</cx:pt>
          <cx:pt idx="105">37902.349999999999</cx:pt>
          <cx:pt idx="106">37902.349999999999</cx:pt>
          <cx:pt idx="107">37902.349999999999</cx:pt>
          <cx:pt idx="108">37902.349999999999</cx:pt>
          <cx:pt idx="109">52748.629999999997</cx:pt>
          <cx:pt idx="110">52748.629999999997</cx:pt>
          <cx:pt idx="111">52748.629999999997</cx:pt>
          <cx:pt idx="112">52748.629999999997</cx:pt>
          <cx:pt idx="113">52748.629999999997</cx:pt>
          <cx:pt idx="114">52748.629999999997</cx:pt>
          <cx:pt idx="115">71570.990000000005</cx:pt>
          <cx:pt idx="116">71570.990000000005</cx:pt>
          <cx:pt idx="117">71570.990000000005</cx:pt>
          <cx:pt idx="118">71570.990000000005</cx:pt>
          <cx:pt idx="119">71570.990000000005</cx:pt>
          <cx:pt idx="120">71570.990000000005</cx:pt>
          <cx:pt idx="121">114425.19</cx:pt>
          <cx:pt idx="122">114425.19</cx:pt>
          <cx:pt idx="123">114425.19</cx:pt>
          <cx:pt idx="124">114425.19</cx:pt>
          <cx:pt idx="125">114425.19</cx:pt>
          <cx:pt idx="126">114425.19</cx:pt>
          <cx:pt idx="127">57002.019999999997</cx:pt>
          <cx:pt idx="128">57002.019999999997</cx:pt>
          <cx:pt idx="129">57002.019999999997</cx:pt>
          <cx:pt idx="130">57002.019999999997</cx:pt>
          <cx:pt idx="131">57002.019999999997</cx:pt>
          <cx:pt idx="132">57002.019999999997</cx:pt>
          <cx:pt idx="133">43329.220000000001</cx:pt>
          <cx:pt idx="134">43329.220000000001</cx:pt>
          <cx:pt idx="135">43329.220000000001</cx:pt>
          <cx:pt idx="136">43329.220000000001</cx:pt>
          <cx:pt idx="137">43329.220000000001</cx:pt>
          <cx:pt idx="138">43329.220000000001</cx:pt>
          <cx:pt idx="139">42314.389999999999</cx:pt>
          <cx:pt idx="140">42314.389999999999</cx:pt>
          <cx:pt idx="141">42314.389999999999</cx:pt>
          <cx:pt idx="142">42314.389999999999</cx:pt>
          <cx:pt idx="143">42314.389999999999</cx:pt>
          <cx:pt idx="144">42314.389999999999</cx:pt>
          <cx:pt idx="145">93128.339999999997</cx:pt>
          <cx:pt idx="146">93128.339999999997</cx:pt>
          <cx:pt idx="147">93128.339999999997</cx:pt>
          <cx:pt idx="148">93128.339999999997</cx:pt>
          <cx:pt idx="149">93128.339999999997</cx:pt>
          <cx:pt idx="150">93128.339999999997</cx:pt>
          <cx:pt idx="151">61214.260000000002</cx:pt>
          <cx:pt idx="152">61214.260000000002</cx:pt>
          <cx:pt idx="153">61214.260000000002</cx:pt>
          <cx:pt idx="154">61214.260000000002</cx:pt>
          <cx:pt idx="155">61214.260000000002</cx:pt>
          <cx:pt idx="156">61214.260000000002</cx:pt>
          <cx:pt idx="157">39969.720000000001</cx:pt>
          <cx:pt idx="158">39969.720000000001</cx:pt>
          <cx:pt idx="159">39969.720000000001</cx:pt>
          <cx:pt idx="160">39969.720000000001</cx:pt>
          <cx:pt idx="161">39969.720000000001</cx:pt>
          <cx:pt idx="162">39969.720000000001</cx:pt>
          <cx:pt idx="163">52246.290000000001</cx:pt>
          <cx:pt idx="164">52246.290000000001</cx:pt>
          <cx:pt idx="165">52246.290000000001</cx:pt>
          <cx:pt idx="166">52246.290000000001</cx:pt>
          <cx:pt idx="167">52246.290000000001</cx:pt>
          <cx:pt idx="168">52246.290000000001</cx:pt>
          <cx:pt idx="169">78840.229999999996</cx:pt>
          <cx:pt idx="170">78840.229999999996</cx:pt>
          <cx:pt idx="171">78840.229999999996</cx:pt>
          <cx:pt idx="172">78840.229999999996</cx:pt>
          <cx:pt idx="173">78840.229999999996</cx:pt>
          <cx:pt idx="174">78840.229999999996</cx:pt>
          <cx:pt idx="175">2072188.5299999996</cx:pt>
        </cx:lvl>
      </cx:numDim>
    </cx:data>
    <cx:data id="1">
      <cx:strDim type="cat">
        <cx:f>Sheet3!$A$3:$A$178</cx:f>
        <cx:lvl ptCount="176">
          <cx:pt idx="0">Row Labels</cx:pt>
          <cx:pt idx="1">PR00147</cx:pt>
          <cx:pt idx="2">Minerva Ricardot</cx:pt>
          <cx:pt idx="3">Male</cx:pt>
          <cx:pt idx="4">NULL</cx:pt>
          <cx:pt idx="5">12-Nov-18</cx:pt>
          <cx:pt idx="6">Permanent</cx:pt>
          <cx:pt idx="7">PR00419</cx:pt>
          <cx:pt idx="8">Billi Fellgate</cx:pt>
          <cx:pt idx="9">Female</cx:pt>
          <cx:pt idx="10">Business Development</cx:pt>
          <cx:pt idx="11">43494</cx:pt>
          <cx:pt idx="12">Permanent</cx:pt>
          <cx:pt idx="13">PR00882</cx:pt>
          <cx:pt idx="14"> Jill Shipsey</cx:pt>
          <cx:pt idx="15">Male</cx:pt>
          <cx:pt idx="16">Accounting</cx:pt>
          <cx:pt idx="17">44288</cx:pt>
          <cx:pt idx="18">Permanent</cx:pt>
          <cx:pt idx="19">PR00893</cx:pt>
          <cx:pt idx="20">Daisie McNeice</cx:pt>
          <cx:pt idx="21">Male</cx:pt>
          <cx:pt idx="22">Human Resources</cx:pt>
          <cx:pt idx="23">44285</cx:pt>
          <cx:pt idx="24">Permanent</cx:pt>
          <cx:pt idx="25">PR02288</cx:pt>
          <cx:pt idx="26">Althea  Bronger</cx:pt>
          <cx:pt idx="27">Male</cx:pt>
          <cx:pt idx="28">Product Management</cx:pt>
          <cx:pt idx="29">43874</cx:pt>
          <cx:pt idx="30">Permanent</cx:pt>
          <cx:pt idx="31">PR02603</cx:pt>
          <cx:pt idx="32">Daisie Dahlman</cx:pt>
          <cx:pt idx="33">Female</cx:pt>
          <cx:pt idx="34">Human Resources</cx:pt>
          <cx:pt idx="35">43794</cx:pt>
          <cx:pt idx="36">Permanent</cx:pt>
          <cx:pt idx="37">PR03158</cx:pt>
          <cx:pt idx="38">Danica Nayshe</cx:pt>
          <cx:pt idx="39">Female</cx:pt>
          <cx:pt idx="40">Services</cx:pt>
          <cx:pt idx="41">43206</cx:pt>
          <cx:pt idx="42">Permanent</cx:pt>
          <cx:pt idx="43">PR03445</cx:pt>
          <cx:pt idx="44">Myrle Prandoni</cx:pt>
          <cx:pt idx="45">Male</cx:pt>
          <cx:pt idx="46">Sales</cx:pt>
          <cx:pt idx="47">26-Aug-21</cx:pt>
          <cx:pt idx="48">Permanent</cx:pt>
          <cx:pt idx="49">PR04473</cx:pt>
          <cx:pt idx="50"> Wyn Treadger</cx:pt>
          <cx:pt idx="51">Female</cx:pt>
          <cx:pt idx="52">Business Development</cx:pt>
          <cx:pt idx="53">19-Apr-21</cx:pt>
          <cx:pt idx="54">Permanent</cx:pt>
          <cx:pt idx="55">PR04601</cx:pt>
          <cx:pt idx="56">Nananne Gehringer</cx:pt>
          <cx:pt idx="57">(blank)</cx:pt>
          <cx:pt idx="58">Support</cx:pt>
          <cx:pt idx="59">44502</cx:pt>
          <cx:pt idx="60">Permanent</cx:pt>
          <cx:pt idx="61">PR04686</cx:pt>
          <cx:pt idx="62">Oona Donan</cx:pt>
          <cx:pt idx="63">Female</cx:pt>
          <cx:pt idx="64">Business Development</cx:pt>
          <cx:pt idx="65">43710</cx:pt>
          <cx:pt idx="66">Permanent</cx:pt>
          <cx:pt idx="67">SQ00144</cx:pt>
          <cx:pt idx="68">Collen Dunbleton</cx:pt>
          <cx:pt idx="69">Male</cx:pt>
          <cx:pt idx="70">Engineering</cx:pt>
          <cx:pt idx="71">Oct 16, 2020</cx:pt>
          <cx:pt idx="72">Permanent</cx:pt>
          <cx:pt idx="73">SQ00612</cx:pt>
          <cx:pt idx="74"> Leena Bruckshaw</cx:pt>
          <cx:pt idx="75">Male</cx:pt>
          <cx:pt idx="76">Research and Development</cx:pt>
          <cx:pt idx="77">43466</cx:pt>
          <cx:pt idx="78">Permanent</cx:pt>
          <cx:pt idx="79">SQ00691</cx:pt>
          <cx:pt idx="80">Verla Timmis</cx:pt>
          <cx:pt idx="81">Male</cx:pt>
          <cx:pt idx="82">Support</cx:pt>
          <cx:pt idx="83">25-Oct-19</cx:pt>
          <cx:pt idx="84">Permanent</cx:pt>
          <cx:pt idx="85">SQ01854</cx:pt>
          <cx:pt idx="86">Jessica Callcott</cx:pt>
          <cx:pt idx="87">Female</cx:pt>
          <cx:pt idx="88">Marketing</cx:pt>
          <cx:pt idx="89">43643</cx:pt>
          <cx:pt idx="90">Permanent</cx:pt>
          <cx:pt idx="91">SQ04598</cx:pt>
          <cx:pt idx="92">Pearla  Beteriss</cx:pt>
          <cx:pt idx="93">Male</cx:pt>
          <cx:pt idx="94">Services</cx:pt>
          <cx:pt idx="95">43584</cx:pt>
          <cx:pt idx="96">Permanent</cx:pt>
          <cx:pt idx="97">SQ04612</cx:pt>
          <cx:pt idx="98">Mick Spraberry</cx:pt>
          <cx:pt idx="99">Female</cx:pt>
          <cx:pt idx="100">Services</cx:pt>
          <cx:pt idx="101">43902</cx:pt>
          <cx:pt idx="102">Permanent</cx:pt>
          <cx:pt idx="103">TN00214</cx:pt>
          <cx:pt idx="104">Jo-anne Gobeau</cx:pt>
          <cx:pt idx="105">Female</cx:pt>
          <cx:pt idx="106">Training</cx:pt>
          <cx:pt idx="107">Dec 24, 2019</cx:pt>
          <cx:pt idx="108">Permanent</cx:pt>
          <cx:pt idx="109">TN00464</cx:pt>
          <cx:pt idx="110">Maritsa Marusic</cx:pt>
          <cx:pt idx="111">Male</cx:pt>
          <cx:pt idx="112">Research and Development</cx:pt>
          <cx:pt idx="113">27-Jan-20</cx:pt>
          <cx:pt idx="114">Permanent</cx:pt>
          <cx:pt idx="115">TN00890</cx:pt>
          <cx:pt idx="116">Dean Biggam</cx:pt>
          <cx:pt idx="117">Female</cx:pt>
          <cx:pt idx="118">Training</cx:pt>
          <cx:pt idx="119">22-Feb-21</cx:pt>
          <cx:pt idx="120">Permanent</cx:pt>
          <cx:pt idx="121">TN01281</cx:pt>
          <cx:pt idx="122">Cletus McGarahan </cx:pt>
          <cx:pt idx="123">Female</cx:pt>
          <cx:pt idx="124">Engineering</cx:pt>
          <cx:pt idx="125">27-Jan-20</cx:pt>
          <cx:pt idx="126">Permanent</cx:pt>
          <cx:pt idx="127">TN02749</cx:pt>
          <cx:pt idx="128">Mackenzie Hannis</cx:pt>
          <cx:pt idx="129">Female</cx:pt>
          <cx:pt idx="130">Training</cx:pt>
          <cx:pt idx="131">2-Apr-18</cx:pt>
          <cx:pt idx="132">Permanent</cx:pt>
          <cx:pt idx="133">TN03416</cx:pt>
          <cx:pt idx="134">Seward Kubera</cx:pt>
          <cx:pt idx="135">Male</cx:pt>
          <cx:pt idx="136">Engineering</cx:pt>
          <cx:pt idx="137">43809</cx:pt>
          <cx:pt idx="138">Fixed Term</cx:pt>
          <cx:pt idx="139">VT00578</cx:pt>
          <cx:pt idx="140">Magnum Locksley</cx:pt>
          <cx:pt idx="141">Female</cx:pt>
          <cx:pt idx="142">Services</cx:pt>
          <cx:pt idx="143">Oct 18, 2021</cx:pt>
          <cx:pt idx="144">Fixed Term</cx:pt>
          <cx:pt idx="145">VT01803</cx:pt>
          <cx:pt idx="146">Freddy Linford</cx:pt>
          <cx:pt idx="147">Female</cx:pt>
          <cx:pt idx="148">Training</cx:pt>
          <cx:pt idx="149">Mar 5, 2018</cx:pt>
          <cx:pt idx="150">Fixed Term</cx:pt>
          <cx:pt idx="151">VT02417</cx:pt>
          <cx:pt idx="152">Evangelina Lergan</cx:pt>
          <cx:pt idx="153">Male</cx:pt>
          <cx:pt idx="154">Support</cx:pt>
          <cx:pt idx="155">12-Mar-18</cx:pt>
          <cx:pt idx="156">Temporary</cx:pt>
          <cx:pt idx="157">VT02539</cx:pt>
          <cx:pt idx="158">Devinne Tuny</cx:pt>
          <cx:pt idx="159">Male</cx:pt>
          <cx:pt idx="160">Engineering</cx:pt>
          <cx:pt idx="161">10-Dec-18</cx:pt>
          <cx:pt idx="162">Temporary</cx:pt>
          <cx:pt idx="163">VT03849</cx:pt>
          <cx:pt idx="164">Leonidas Cavaney</cx:pt>
          <cx:pt idx="165">Male</cx:pt>
          <cx:pt idx="166">Accounting</cx:pt>
          <cx:pt idx="167">18-Apr-19</cx:pt>
          <cx:pt idx="168">Temporary</cx:pt>
          <cx:pt idx="169">VT04137</cx:pt>
          <cx:pt idx="170">Marissa Infante</cx:pt>
          <cx:pt idx="171">(blank)</cx:pt>
          <cx:pt idx="172">Training</cx:pt>
          <cx:pt idx="173">43633</cx:pt>
          <cx:pt idx="174">Temporary</cx:pt>
          <cx:pt idx="175">Grand Total</cx:pt>
        </cx:lvl>
      </cx:strDim>
      <cx:numDim type="val">
        <cx:f>Sheet3!$C$3:$C$178</cx:f>
        <cx:lvl ptCount="176" formatCode="General">
          <cx:pt idx="0">0</cx:pt>
          <cx:pt idx="1">1</cx:pt>
          <cx:pt idx="2">1</cx:pt>
          <cx:pt idx="3">1</cx:pt>
          <cx:pt idx="4">1</cx:pt>
          <cx:pt idx="5">1</cx:pt>
          <cx:pt idx="6">1</cx:pt>
          <cx:pt idx="7">0.80000000000000004</cx:pt>
          <cx:pt idx="8">0.80000000000000004</cx:pt>
          <cx:pt idx="9">0.80000000000000004</cx:pt>
          <cx:pt idx="10">0.80000000000000004</cx:pt>
          <cx:pt idx="11">0.80000000000000004</cx:pt>
          <cx:pt idx="12">0.80000000000000004</cx:pt>
          <cx:pt idx="13">0.29999999999999999</cx:pt>
          <cx:pt idx="14">0.29999999999999999</cx:pt>
          <cx:pt idx="15">0.29999999999999999</cx:pt>
          <cx:pt idx="16">0.29999999999999999</cx:pt>
          <cx:pt idx="17">0.29999999999999999</cx:pt>
          <cx:pt idx="18">0.29999999999999999</cx:pt>
          <cx:pt idx="19">0.40000000000000002</cx:pt>
          <cx:pt idx="20">0.40000000000000002</cx:pt>
          <cx:pt idx="21">0.40000000000000002</cx:pt>
          <cx:pt idx="22">0.40000000000000002</cx:pt>
          <cx:pt idx="23">0.40000000000000002</cx:pt>
          <cx:pt idx="24">0.40000000000000002</cx:pt>
          <cx:pt idx="25">1</cx:pt>
          <cx:pt idx="26">1</cx:pt>
          <cx:pt idx="27">1</cx:pt>
          <cx:pt idx="28">1</cx:pt>
          <cx:pt idx="29">1</cx:pt>
          <cx:pt idx="30">1</cx:pt>
          <cx:pt idx="31">0.29999999999999999</cx:pt>
          <cx:pt idx="32">0.29999999999999999</cx:pt>
          <cx:pt idx="33">0.29999999999999999</cx:pt>
          <cx:pt idx="34">0.29999999999999999</cx:pt>
          <cx:pt idx="35">0.29999999999999999</cx:pt>
          <cx:pt idx="36">0.29999999999999999</cx:pt>
          <cx:pt idx="37">1</cx:pt>
          <cx:pt idx="38">1</cx:pt>
          <cx:pt idx="39">1</cx:pt>
          <cx:pt idx="40">1</cx:pt>
          <cx:pt idx="41">1</cx:pt>
          <cx:pt idx="42">1</cx:pt>
          <cx:pt idx="43">1</cx:pt>
          <cx:pt idx="44">1</cx:pt>
          <cx:pt idx="45">1</cx:pt>
          <cx:pt idx="46">1</cx:pt>
          <cx:pt idx="47">1</cx:pt>
          <cx:pt idx="48">1</cx:pt>
          <cx:pt idx="49">1</cx:pt>
          <cx:pt idx="50">1</cx:pt>
          <cx:pt idx="51">1</cx:pt>
          <cx:pt idx="52">1</cx:pt>
          <cx:pt idx="53">1</cx:pt>
          <cx:pt idx="54">1</cx:pt>
          <cx:pt idx="55">1</cx:pt>
          <cx:pt idx="56">1</cx:pt>
          <cx:pt idx="57">1</cx:pt>
          <cx:pt idx="58">1</cx:pt>
          <cx:pt idx="59">1</cx:pt>
          <cx:pt idx="60">1</cx:pt>
          <cx:pt idx="61">1</cx:pt>
          <cx:pt idx="62">1</cx:pt>
          <cx:pt idx="63">1</cx:pt>
          <cx:pt idx="64">1</cx:pt>
          <cx:pt idx="65">1</cx:pt>
          <cx:pt idx="66">1</cx:pt>
          <cx:pt idx="67">1</cx:pt>
          <cx:pt idx="68">1</cx:pt>
          <cx:pt idx="69">1</cx:pt>
          <cx:pt idx="70">1</cx:pt>
          <cx:pt idx="71">1</cx:pt>
          <cx:pt idx="72">1</cx:pt>
          <cx:pt idx="73">1</cx:pt>
          <cx:pt idx="74">1</cx:pt>
          <cx:pt idx="75">1</cx:pt>
          <cx:pt idx="76">1</cx:pt>
          <cx:pt idx="77">1</cx:pt>
          <cx:pt idx="78">1</cx:pt>
          <cx:pt idx="79">1</cx:pt>
          <cx:pt idx="80">1</cx:pt>
          <cx:pt idx="81">1</cx:pt>
          <cx:pt idx="82">1</cx:pt>
          <cx:pt idx="83">1</cx:pt>
          <cx:pt idx="84">1</cx:pt>
          <cx:pt idx="85">0.90000000000000002</cx:pt>
          <cx:pt idx="86">0.90000000000000002</cx:pt>
          <cx:pt idx="87">0.90000000000000002</cx:pt>
          <cx:pt idx="88">0.90000000000000002</cx:pt>
          <cx:pt idx="89">0.90000000000000002</cx:pt>
          <cx:pt idx="90">0.90000000000000002</cx:pt>
          <cx:pt idx="91">1</cx:pt>
          <cx:pt idx="92">1</cx:pt>
          <cx:pt idx="93">1</cx:pt>
          <cx:pt idx="94">1</cx:pt>
          <cx:pt idx="95">1</cx:pt>
          <cx:pt idx="96">1</cx:pt>
          <cx:pt idx="97">1</cx:pt>
          <cx:pt idx="98">1</cx:pt>
          <cx:pt idx="99">1</cx:pt>
          <cx:pt idx="100">1</cx:pt>
          <cx:pt idx="101">1</cx:pt>
          <cx:pt idx="102">1</cx:pt>
          <cx:pt idx="103">1</cx:pt>
          <cx:pt idx="104">1</cx:pt>
          <cx:pt idx="105">1</cx:pt>
          <cx:pt idx="106">1</cx:pt>
          <cx:pt idx="107">1</cx:pt>
          <cx:pt idx="108">1</cx:pt>
          <cx:pt idx="109">1</cx:pt>
          <cx:pt idx="110">1</cx:pt>
          <cx:pt idx="111">1</cx:pt>
          <cx:pt idx="112">1</cx:pt>
          <cx:pt idx="113">1</cx:pt>
          <cx:pt idx="114">1</cx:pt>
          <cx:pt idx="115">0.5</cx:pt>
          <cx:pt idx="116">0.5</cx:pt>
          <cx:pt idx="117">0.5</cx:pt>
          <cx:pt idx="118">0.5</cx:pt>
          <cx:pt idx="119">0.5</cx:pt>
          <cx:pt idx="120">0.5</cx:pt>
          <cx:pt idx="121">1</cx:pt>
          <cx:pt idx="122">1</cx:pt>
          <cx:pt idx="123">1</cx:pt>
          <cx:pt idx="124">1</cx:pt>
          <cx:pt idx="125">1</cx:pt>
          <cx:pt idx="126">1</cx:pt>
          <cx:pt idx="127">0.69999999999999996</cx:pt>
          <cx:pt idx="128">0.69999999999999996</cx:pt>
          <cx:pt idx="129">0.69999999999999996</cx:pt>
          <cx:pt idx="130">0.69999999999999996</cx:pt>
          <cx:pt idx="131">0.69999999999999996</cx:pt>
          <cx:pt idx="132">0.69999999999999996</cx:pt>
          <cx:pt idx="133">0.5</cx:pt>
          <cx:pt idx="134">0.5</cx:pt>
          <cx:pt idx="135">0.5</cx:pt>
          <cx:pt idx="136">0.5</cx:pt>
          <cx:pt idx="137">0.5</cx:pt>
          <cx:pt idx="138">0.5</cx:pt>
          <cx:pt idx="139">1</cx:pt>
          <cx:pt idx="140">1</cx:pt>
          <cx:pt idx="141">1</cx:pt>
          <cx:pt idx="142">1</cx:pt>
          <cx:pt idx="143">1</cx:pt>
          <cx:pt idx="144">1</cx:pt>
          <cx:pt idx="145">1</cx:pt>
          <cx:pt idx="146">1</cx:pt>
          <cx:pt idx="147">1</cx:pt>
          <cx:pt idx="148">1</cx:pt>
          <cx:pt idx="149">1</cx:pt>
          <cx:pt idx="150">1</cx:pt>
          <cx:pt idx="151">1</cx:pt>
          <cx:pt idx="152">1</cx:pt>
          <cx:pt idx="153">1</cx:pt>
          <cx:pt idx="154">1</cx:pt>
          <cx:pt idx="155">1</cx:pt>
          <cx:pt idx="156">1</cx:pt>
          <cx:pt idx="157">1</cx:pt>
          <cx:pt idx="158">1</cx:pt>
          <cx:pt idx="159">1</cx:pt>
          <cx:pt idx="160">1</cx:pt>
          <cx:pt idx="161">1</cx:pt>
          <cx:pt idx="162">1</cx:pt>
          <cx:pt idx="163">1</cx:pt>
          <cx:pt idx="164">1</cx:pt>
          <cx:pt idx="165">1</cx:pt>
          <cx:pt idx="166">1</cx:pt>
          <cx:pt idx="167">1</cx:pt>
          <cx:pt idx="168">1</cx:pt>
          <cx:pt idx="169">1</cx:pt>
          <cx:pt idx="170">1</cx:pt>
          <cx:pt idx="171">1</cx:pt>
          <cx:pt idx="172">1</cx:pt>
          <cx:pt idx="173">1</cx:pt>
          <cx:pt idx="174">1</cx:pt>
          <cx:pt idx="175">25.400000000000002</cx:pt>
        </cx:lvl>
      </cx:numDim>
    </cx:data>
  </cx:chartData>
  <cx:chart>
    <cx:title pos="t" align="ctr" overlay="0"/>
    <cx:plotArea>
      <cx:plotAreaRegion>
        <cx:series layoutId="clusteredColumn" uniqueId="{D79FE839-2BE1-4910-85A3-D253ADF91879}" formatIdx="0">
          <cx:tx>
            <cx:txData>
              <cx:f>Sheet3!$B$2</cx:f>
              <cx:v/>
            </cx:txData>
          </cx:tx>
          <cx:dataId val="0"/>
          <cx:layoutPr>
            <cx:binning intervalClosed="r"/>
          </cx:layoutPr>
        </cx:series>
        <cx:series layoutId="clusteredColumn" hidden="1" uniqueId="{D7DBE6A4-9344-4792-81D2-FEBE4D99D490}" formatIdx="1">
          <cx:tx>
            <cx:txData>
              <cx:f>Sheet3!$C$2</cx:f>
              <cx:v/>
            </cx:txData>
          </cx:tx>
          <cx:dataId val="1"/>
          <cx:layoutPr>
            <cx:binning intervalClosed="r"/>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1583997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879098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SRIRANJANI S</a:t>
            </a:r>
          </a:p>
          <a:p>
            <a:r>
              <a:rPr lang="en-US" sz="2400" dirty="0"/>
              <a:t>REGISTER NO: 312209151(asunm1353312209151)</a:t>
            </a:r>
          </a:p>
          <a:p>
            <a:r>
              <a:rPr lang="en-US" sz="2400" dirty="0"/>
              <a:t>DEPARTMENT: B.com Accounting And Finance</a:t>
            </a:r>
          </a:p>
          <a:p>
            <a:r>
              <a:rPr lang="en-US" sz="2400" dirty="0"/>
              <a:t>COLLEGE :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721396D-024B-6B29-F3DC-B77ADF9B40C0}"/>
              </a:ext>
            </a:extLst>
          </p:cNvPr>
          <p:cNvSpPr txBox="1"/>
          <p:nvPr/>
        </p:nvSpPr>
        <p:spPr>
          <a:xfrm>
            <a:off x="381000" y="1219200"/>
            <a:ext cx="7162800" cy="3539430"/>
          </a:xfrm>
          <a:prstGeom prst="rect">
            <a:avLst/>
          </a:prstGeom>
          <a:noFill/>
        </p:spPr>
        <p:txBody>
          <a:bodyPr wrap="square" rtlCol="0">
            <a:spAutoFit/>
          </a:bodyPr>
          <a:lstStyle/>
          <a:p>
            <a:pPr marL="285750" indent="-285750">
              <a:buFont typeface="Wingdings" panose="05000000000000000000" pitchFamily="2" charset="2"/>
              <a:buChar char="Ø"/>
            </a:pPr>
            <a:r>
              <a:rPr lang="en-IN" sz="2800" dirty="0"/>
              <a:t>Prepare the data</a:t>
            </a:r>
          </a:p>
          <a:p>
            <a:pPr marL="285750" indent="-285750">
              <a:buFont typeface="Wingdings" panose="05000000000000000000" pitchFamily="2" charset="2"/>
              <a:buChar char="Ø"/>
            </a:pPr>
            <a:r>
              <a:rPr lang="en-IN" sz="2800" dirty="0"/>
              <a:t>Go to insert tab click pivot chart </a:t>
            </a:r>
          </a:p>
          <a:p>
            <a:pPr marL="285750" indent="-285750">
              <a:buFont typeface="Wingdings" panose="05000000000000000000" pitchFamily="2" charset="2"/>
              <a:buChar char="Ø"/>
            </a:pPr>
            <a:r>
              <a:rPr lang="en-IN" sz="2800" dirty="0"/>
              <a:t>Fill the details whatever you want to show in the pivot table </a:t>
            </a:r>
          </a:p>
          <a:p>
            <a:pPr marL="285750" indent="-285750">
              <a:buFont typeface="Wingdings" panose="05000000000000000000" pitchFamily="2" charset="2"/>
              <a:buChar char="Ø"/>
            </a:pPr>
            <a:r>
              <a:rPr lang="en-IN" sz="2800" dirty="0"/>
              <a:t>And then select the cells in the pivot table </a:t>
            </a:r>
          </a:p>
          <a:p>
            <a:pPr marL="285750" indent="-285750">
              <a:buFont typeface="Wingdings" panose="05000000000000000000" pitchFamily="2" charset="2"/>
              <a:buChar char="Ø"/>
            </a:pPr>
            <a:r>
              <a:rPr lang="en-IN" sz="2800" dirty="0"/>
              <a:t>Click recommended chart there are various chart which can be convertible for this </a:t>
            </a:r>
          </a:p>
          <a:p>
            <a:pPr marL="285750" indent="-285750">
              <a:buFont typeface="Wingdings" panose="05000000000000000000" pitchFamily="2" charset="2"/>
              <a:buChar char="Ø"/>
            </a:pPr>
            <a:r>
              <a:rPr lang="en-IN" sz="2800" dirty="0"/>
              <a:t>And then click ok.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mc:AlternateContent xmlns:mc="http://schemas.openxmlformats.org/markup-compatibility/2006">
        <mc:Choice xmlns:cx1="http://schemas.microsoft.com/office/drawing/2015/9/8/chartex" Requires="cx1">
          <p:graphicFrame>
            <p:nvGraphicFramePr>
              <p:cNvPr id="19" name="Chart 18">
                <a:extLst>
                  <a:ext uri="{FF2B5EF4-FFF2-40B4-BE49-F238E27FC236}">
                    <a16:creationId xmlns:a16="http://schemas.microsoft.com/office/drawing/2014/main" id="{154B13C9-A53E-6048-25F2-26950D0BF309}"/>
                  </a:ext>
                </a:extLst>
              </p:cNvPr>
              <p:cNvGraphicFramePr/>
              <p:nvPr>
                <p:extLst>
                  <p:ext uri="{D42A27DB-BD31-4B8C-83A1-F6EECF244321}">
                    <p14:modId xmlns:p14="http://schemas.microsoft.com/office/powerpoint/2010/main" val="4195088544"/>
                  </p:ext>
                </p:extLst>
              </p:nvPr>
            </p:nvGraphicFramePr>
            <p:xfrm>
              <a:off x="1066800" y="1600199"/>
              <a:ext cx="5867399" cy="3762375"/>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9" name="Chart 18">
                <a:extLst>
                  <a:ext uri="{FF2B5EF4-FFF2-40B4-BE49-F238E27FC236}">
                    <a16:creationId xmlns:a16="http://schemas.microsoft.com/office/drawing/2014/main" id="{154B13C9-A53E-6048-25F2-26950D0BF309}"/>
                  </a:ext>
                </a:extLst>
              </p:cNvPr>
              <p:cNvPicPr>
                <a:picLocks noGrp="1" noRot="1" noChangeAspect="1" noMove="1" noResize="1" noEditPoints="1" noAdjustHandles="1" noChangeArrowheads="1" noChangeShapeType="1"/>
              </p:cNvPicPr>
              <p:nvPr/>
            </p:nvPicPr>
            <p:blipFill>
              <a:blip r:embed="rId4"/>
              <a:stretch>
                <a:fillRect/>
              </a:stretch>
            </p:blipFill>
            <p:spPr>
              <a:xfrm>
                <a:off x="1066800" y="1600199"/>
                <a:ext cx="5867399" cy="3762375"/>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0433EA0-209D-9A92-0944-037CF25D8973}"/>
              </a:ext>
            </a:extLst>
          </p:cNvPr>
          <p:cNvSpPr txBox="1"/>
          <p:nvPr/>
        </p:nvSpPr>
        <p:spPr>
          <a:xfrm>
            <a:off x="766517" y="2057400"/>
            <a:ext cx="8229600" cy="4801314"/>
          </a:xfrm>
          <a:prstGeom prst="rect">
            <a:avLst/>
          </a:prstGeom>
          <a:noFill/>
        </p:spPr>
        <p:txBody>
          <a:bodyPr wrap="square" rtlCol="0">
            <a:spAutoFit/>
          </a:bodyPr>
          <a:lstStyle/>
          <a:p>
            <a:r>
              <a:rPr lang="en-IN" sz="2400" dirty="0"/>
              <a:t>Pivot table has efficiently streamlined our employee data analysis allowing us to quickly summarize and vi</a:t>
            </a:r>
            <a:r>
              <a:rPr lang="en-US" sz="2400" dirty="0"/>
              <a:t>Pivot tables have effectively streamlined our employee data analysis, allowing us to quickly summarize and visualize key metrics. They have enabled us to identify trends in employee distribution, performance, and retention, enhancing our decision-making and strategic planning. Overall, pivot tables have proven to be a valuable tool for gaining actionable insights and improving HR management.</a:t>
            </a:r>
          </a:p>
          <a:p>
            <a:endParaRPr lang="en-US" dirty="0"/>
          </a:p>
          <a:p>
            <a:endParaRPr lang="en-US" dirty="0"/>
          </a:p>
          <a:p>
            <a:endParaRPr lang="en-US" dirty="0"/>
          </a:p>
          <a:p>
            <a:endParaRPr lang="en-US" dirty="0"/>
          </a:p>
          <a:p>
            <a:endParaRPr lang="en-IN" dirty="0"/>
          </a:p>
        </p:txBody>
      </p:sp>
      <p:sp>
        <p:nvSpPr>
          <p:cNvPr id="5" name="Rectangle 2">
            <a:extLst>
              <a:ext uri="{FF2B5EF4-FFF2-40B4-BE49-F238E27FC236}">
                <a16:creationId xmlns:a16="http://schemas.microsoft.com/office/drawing/2014/main" id="{85F6F2E2-242B-A07A-C501-215290DEADF8}"/>
              </a:ext>
            </a:extLst>
          </p:cNvPr>
          <p:cNvSpPr>
            <a:spLocks noChangeArrowheads="1"/>
          </p:cNvSpPr>
          <p:nvPr/>
        </p:nvSpPr>
        <p:spPr bwMode="auto">
          <a:xfrm>
            <a:off x="0" y="-184667"/>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Using Pivot Tables For Employee Turnover Analysis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77E1955-9E66-1CAF-785D-1F83F7DA15A8}"/>
              </a:ext>
            </a:extLst>
          </p:cNvPr>
          <p:cNvSpPr txBox="1"/>
          <p:nvPr/>
        </p:nvSpPr>
        <p:spPr>
          <a:xfrm>
            <a:off x="908367" y="1695450"/>
            <a:ext cx="5562600" cy="3416320"/>
          </a:xfrm>
          <a:prstGeom prst="rect">
            <a:avLst/>
          </a:prstGeom>
          <a:noFill/>
        </p:spPr>
        <p:txBody>
          <a:bodyPr wrap="square" rtlCol="0">
            <a:spAutoFit/>
          </a:bodyPr>
          <a:lstStyle/>
          <a:p>
            <a:r>
              <a:rPr lang="en-IN" sz="2400" dirty="0"/>
              <a:t>Analysing and understanding the distribution of employees across different departments, including headcount and average tenure. Identify departments with high turnover rates and those with the most experienced staff. Examine the salary data across various job titles and departments , identify any significant disparities and ensure pay equity.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E42F73E-3987-16E2-B368-BD854C5DC6B4}"/>
              </a:ext>
            </a:extLst>
          </p:cNvPr>
          <p:cNvSpPr txBox="1"/>
          <p:nvPr/>
        </p:nvSpPr>
        <p:spPr>
          <a:xfrm>
            <a:off x="1219200" y="2133600"/>
            <a:ext cx="4419600" cy="3785652"/>
          </a:xfrm>
          <a:prstGeom prst="rect">
            <a:avLst/>
          </a:prstGeom>
          <a:noFill/>
        </p:spPr>
        <p:txBody>
          <a:bodyPr wrap="square" rtlCol="0">
            <a:spAutoFit/>
          </a:bodyPr>
          <a:lstStyle/>
          <a:p>
            <a:r>
              <a:rPr lang="en-IN" sz="2000" dirty="0">
                <a:latin typeface="Aptos" panose="020B0004020202020204" pitchFamily="34" charset="0"/>
              </a:rPr>
              <a:t>The primary objective of this project its to utilize excel pivot table to perform comprehensive analysis on employee data. The project will involve the creation of excel sheet using pivot tables to analysis various aspects of the organisation’s employees data The analysis will be the structured to provide insights across multiple dimensions including departments job titles tenure salaries performance ratings and diversity.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D0A85DB-9C6E-1B31-1FE1-8FCA09AF68D8}"/>
              </a:ext>
            </a:extLst>
          </p:cNvPr>
          <p:cNvSpPr txBox="1"/>
          <p:nvPr/>
        </p:nvSpPr>
        <p:spPr>
          <a:xfrm>
            <a:off x="990600" y="1828800"/>
            <a:ext cx="5638800" cy="4801314"/>
          </a:xfrm>
          <a:prstGeom prst="rect">
            <a:avLst/>
          </a:prstGeom>
          <a:noFill/>
        </p:spPr>
        <p:txBody>
          <a:bodyPr wrap="square" rtlCol="0">
            <a:spAutoFit/>
          </a:bodyPr>
          <a:lstStyle/>
          <a:p>
            <a:r>
              <a:rPr lang="en-IN" dirty="0"/>
              <a:t>End users of the Using pivot tables for </a:t>
            </a:r>
            <a:r>
              <a:rPr lang="en-IN" dirty="0" err="1"/>
              <a:t>emplyees</a:t>
            </a:r>
            <a:r>
              <a:rPr lang="en-IN" dirty="0"/>
              <a:t> Analysis </a:t>
            </a:r>
          </a:p>
          <a:p>
            <a:r>
              <a:rPr lang="en-IN" dirty="0"/>
              <a:t>Dataset :</a:t>
            </a:r>
          </a:p>
          <a:p>
            <a:endParaRPr lang="en-IN" dirty="0"/>
          </a:p>
          <a:p>
            <a:r>
              <a:rPr lang="en-IN" dirty="0">
                <a:latin typeface=" Arial black"/>
                <a:cs typeface="Arial" panose="020B0604020202020204" pitchFamily="34" charset="0"/>
              </a:rPr>
              <a:t>HR MANAGER : </a:t>
            </a:r>
            <a:r>
              <a:rPr lang="en-IN" dirty="0">
                <a:cs typeface="Arial" panose="020B0604020202020204" pitchFamily="34" charset="0"/>
              </a:rPr>
              <a:t>For Ensuring fair pay practices and managing payroll</a:t>
            </a:r>
          </a:p>
          <a:p>
            <a:endParaRPr lang="en-IN" dirty="0">
              <a:latin typeface=" Arial black"/>
              <a:cs typeface="Arial" panose="020B0604020202020204" pitchFamily="34" charset="0"/>
            </a:endParaRPr>
          </a:p>
          <a:p>
            <a:r>
              <a:rPr lang="en-IN" dirty="0">
                <a:latin typeface=" Arial black"/>
                <a:cs typeface="Arial" panose="020B0604020202020204" pitchFamily="34" charset="0"/>
              </a:rPr>
              <a:t>Company Executives and Management : </a:t>
            </a:r>
            <a:r>
              <a:rPr lang="en-IN" dirty="0">
                <a:cs typeface="Arial" panose="020B0604020202020204" pitchFamily="34" charset="0"/>
              </a:rPr>
              <a:t>For making strategic decisions on compensation and budgeting.</a:t>
            </a:r>
          </a:p>
          <a:p>
            <a:endParaRPr lang="en-IN" dirty="0">
              <a:latin typeface=" Arial black"/>
              <a:cs typeface="Arial" panose="020B0604020202020204" pitchFamily="34" charset="0"/>
            </a:endParaRPr>
          </a:p>
          <a:p>
            <a:r>
              <a:rPr lang="en-IN" dirty="0">
                <a:latin typeface=" Arial black"/>
                <a:cs typeface="Arial" panose="020B0604020202020204" pitchFamily="34" charset="0"/>
              </a:rPr>
              <a:t>Finance Department : </a:t>
            </a:r>
            <a:r>
              <a:rPr lang="en-IN" dirty="0">
                <a:cs typeface="Arial" panose="020B0604020202020204" pitchFamily="34" charset="0"/>
              </a:rPr>
              <a:t>For Financial Planning and compliance.</a:t>
            </a:r>
          </a:p>
          <a:p>
            <a:endParaRPr lang="en-IN" dirty="0">
              <a:cs typeface="Arial" panose="020B0604020202020204" pitchFamily="34" charset="0"/>
            </a:endParaRPr>
          </a:p>
          <a:p>
            <a:r>
              <a:rPr lang="en-IN" dirty="0">
                <a:latin typeface="Arial Black" panose="020B0A04020102020204" pitchFamily="34" charset="0"/>
                <a:cs typeface="Arial" panose="020B0604020202020204" pitchFamily="34" charset="0"/>
              </a:rPr>
              <a:t>Employees : </a:t>
            </a:r>
            <a:r>
              <a:rPr lang="en-IN" dirty="0">
                <a:latin typeface="+mj-lt"/>
                <a:cs typeface="Arial" panose="020B0604020202020204" pitchFamily="34" charset="0"/>
              </a:rPr>
              <a:t>Indirectly benefit from fair and transparent compensation practices</a:t>
            </a:r>
            <a:endParaRPr lang="en-IN" dirty="0">
              <a:latin typeface="Arial Black" panose="020B0A04020102020204" pitchFamily="34" charset="0"/>
              <a:cs typeface="Arial" panose="020B0604020202020204" pitchFamily="34" charset="0"/>
            </a:endParaRPr>
          </a:p>
          <a:p>
            <a:endParaRPr lang="en-IN" dirty="0">
              <a:latin typeface=" Arial black"/>
              <a:cs typeface="Arial" panose="020B0604020202020204" pitchFamily="34" charset="0"/>
            </a:endParaRPr>
          </a:p>
          <a:p>
            <a:endParaRPr lang="en-IN" dirty="0">
              <a:latin typeface=" Arial black"/>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FD0283BB-C487-2869-917C-953FF3881B3E}"/>
              </a:ext>
            </a:extLst>
          </p:cNvPr>
          <p:cNvSpPr txBox="1"/>
          <p:nvPr/>
        </p:nvSpPr>
        <p:spPr>
          <a:xfrm>
            <a:off x="3352800" y="2514600"/>
            <a:ext cx="4191000" cy="3139321"/>
          </a:xfrm>
          <a:prstGeom prst="rect">
            <a:avLst/>
          </a:prstGeom>
          <a:noFill/>
        </p:spPr>
        <p:txBody>
          <a:bodyPr wrap="square" rtlCol="0">
            <a:spAutoFit/>
          </a:bodyPr>
          <a:lstStyle/>
          <a:p>
            <a:r>
              <a:rPr lang="en-IN" dirty="0"/>
              <a:t>The objective of this is to identify the how employees are distributed across various departments. Track and analysis performance metrics to identify high-performing employees and departments as well as areas requiring additional support or development . </a:t>
            </a:r>
            <a:r>
              <a:rPr lang="en-IN" dirty="0" err="1"/>
              <a:t>Analyze</a:t>
            </a:r>
            <a:r>
              <a:rPr lang="en-IN" dirty="0"/>
              <a:t>  turnover rates to understand patterns and potential causes enabling the organisation to develop strategies for improving employee retention.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26E622C-0F20-83FA-BB88-1E50749B7DFB}"/>
              </a:ext>
            </a:extLst>
          </p:cNvPr>
          <p:cNvSpPr txBox="1"/>
          <p:nvPr/>
        </p:nvSpPr>
        <p:spPr>
          <a:xfrm>
            <a:off x="914400" y="1676400"/>
            <a:ext cx="7924800" cy="3139321"/>
          </a:xfrm>
          <a:prstGeom prst="rect">
            <a:avLst/>
          </a:prstGeom>
          <a:noFill/>
        </p:spPr>
        <p:txBody>
          <a:bodyPr wrap="square" rtlCol="0">
            <a:spAutoFit/>
          </a:bodyPr>
          <a:lstStyle/>
          <a:p>
            <a:r>
              <a:rPr lang="en-IN" dirty="0"/>
              <a:t>Employees dataset is taken from the Kaggle website for the analyse of using </a:t>
            </a:r>
            <a:r>
              <a:rPr lang="en-IN" dirty="0" err="1"/>
              <a:t>pivpt</a:t>
            </a:r>
            <a:r>
              <a:rPr lang="en-IN" dirty="0"/>
              <a:t> for employees analysis through excel sheet data modelling. Here Is a detailed description of the dataset structure and the significance of each data field :</a:t>
            </a:r>
          </a:p>
          <a:p>
            <a:endParaRPr lang="en-IN" dirty="0"/>
          </a:p>
          <a:p>
            <a:endParaRPr lang="en-IN" dirty="0"/>
          </a:p>
          <a:p>
            <a:r>
              <a:rPr lang="en-IN" dirty="0"/>
              <a:t>Employee ID </a:t>
            </a:r>
          </a:p>
          <a:p>
            <a:r>
              <a:rPr lang="en-IN" dirty="0"/>
              <a:t>Name </a:t>
            </a:r>
          </a:p>
          <a:p>
            <a:r>
              <a:rPr lang="en-IN" dirty="0"/>
              <a:t>Salary</a:t>
            </a:r>
          </a:p>
          <a:p>
            <a:r>
              <a:rPr lang="en-IN" dirty="0"/>
              <a:t>Start Date</a:t>
            </a:r>
          </a:p>
          <a:p>
            <a:r>
              <a:rPr lang="en-IN" dirty="0"/>
              <a:t>FTE</a:t>
            </a:r>
          </a:p>
          <a:p>
            <a:r>
              <a:rPr lang="en-IN" dirty="0"/>
              <a:t>Employee Type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FF43DE6-E0A2-E987-D8EF-B82AC3154B0F}"/>
              </a:ext>
            </a:extLst>
          </p:cNvPr>
          <p:cNvSpPr txBox="1"/>
          <p:nvPr/>
        </p:nvSpPr>
        <p:spPr>
          <a:xfrm>
            <a:off x="2371725" y="2290088"/>
            <a:ext cx="6248400" cy="3416320"/>
          </a:xfrm>
          <a:prstGeom prst="rect">
            <a:avLst/>
          </a:prstGeom>
          <a:noFill/>
        </p:spPr>
        <p:txBody>
          <a:bodyPr wrap="square" rtlCol="0">
            <a:spAutoFit/>
          </a:bodyPr>
          <a:lstStyle/>
          <a:p>
            <a:r>
              <a:rPr lang="en-IN" dirty="0"/>
              <a:t>Streamlined data analysis : Excel pivot tables simplify the </a:t>
            </a:r>
            <a:r>
              <a:rPr lang="en-IN" dirty="0" err="1"/>
              <a:t>pocess</a:t>
            </a:r>
            <a:r>
              <a:rPr lang="en-IN" dirty="0"/>
              <a:t> of analysing complex employee data , making it accessible even to non technical users.</a:t>
            </a:r>
          </a:p>
          <a:p>
            <a:r>
              <a:rPr lang="en-IN" dirty="0"/>
              <a:t>Visual impact : Automatic creation of charts and graphs enhances the clarity of insights making key patterns and trends easy to understand </a:t>
            </a:r>
          </a:p>
          <a:p>
            <a:r>
              <a:rPr lang="en-IN" dirty="0"/>
              <a:t>Faster Decision – Making: The solution bridges the gap between raw data and actionable insights enabling quicker more informed business decisions.</a:t>
            </a:r>
          </a:p>
          <a:p>
            <a:r>
              <a:rPr lang="en-IN" dirty="0"/>
              <a:t>Excel Power : This approach highlights excel effectiveness in turning data into valuable insights ultimately improving organizational outcomes.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375</TotalTime>
  <Words>609</Words>
  <Application>Microsoft Office PowerPoint</Application>
  <PresentationFormat>Widescreen</PresentationFormat>
  <Paragraphs>81</Paragraphs>
  <Slides>12</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 Arial black</vt:lpstr>
      <vt:lpstr>Aptos</vt:lpstr>
      <vt:lpstr>Arial</vt:lpstr>
      <vt:lpstr>Arial Black</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Anuradha S</cp:lastModifiedBy>
  <cp:revision>13</cp:revision>
  <dcterms:created xsi:type="dcterms:W3CDTF">2024-03-29T15:07:22Z</dcterms:created>
  <dcterms:modified xsi:type="dcterms:W3CDTF">2024-08-26T11:24:57Z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