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3200" cy="6858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/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lineChart>
        <c:grouping val="standard"/>
        <c:ser>
          <c:idx val="0"/>
          <c:order val="0"/>
          <c:tx>
            <c:v>新华社</c:v>
          </c:tx>
          <c:spPr>
            <a:noFill/>
            <a:ln w="0">
              <a:noFill/>
            </a:ln>
          </c:spPr>
          <c:marker>
            <c:symbol val="circle"/>
            <c:size val="6"/>
            <c:spPr>
              <a:solidFill>
                <a:srgbClr val="4472C4">
                  <a:alpha val="100000"/>
                </a:srgbClr>
              </a:solidFill>
              <a:ln w="12700" cap="flat" cmpd="sng" algn="ctr">
                <a:solidFill>
                  <a:srgbClr val="4472C4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1"/>
            <c:showPercent val="0"/>
            <c:showLeaderLines val="1"/>
          </c:dLbls>
          <c:cat>
            <c:strLit>
              <c:ptCount val="2"/>
              <c:pt idx="0">
                <c:v>2014-01-01</c:v>
              </c:pt>
              <c:pt idx="1">
                <c:v>2014-01-02</c:v>
              </c:pt>
            </c:strLit>
          </c:cat>
          <c:val>
            <c:numLit>
              <c:ptCount val="2"/>
              <c:pt idx="0">
                <c:v>12</c:v>
              </c:pt>
              <c:pt idx="1">
                <c:v/>
              </c:pt>
            </c:numLit>
          </c:val>
          <c:smooth val="0"/>
        </c:ser>
        <c:ser>
          <c:idx val="1"/>
          <c:order val="1"/>
          <c:tx>
            <c:v>新华社A</c:v>
          </c:tx>
          <c:spPr>
            <a:noFill/>
            <a:ln w="0">
              <a:noFill/>
            </a:ln>
          </c:spPr>
          <c:marker>
            <c:symbol val="circle"/>
            <c:size val="6"/>
            <c:spPr>
              <a:solidFill>
                <a:srgbClr val="ED7D31">
                  <a:alpha val="100000"/>
                </a:srgbClr>
              </a:solidFill>
              <a:ln w="12700" cap="flat" cmpd="sng" algn="ctr">
                <a:solidFill>
                  <a:srgbClr val="ED7D31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1"/>
            <c:showPercent val="0"/>
            <c:showLeaderLines val="1"/>
          </c:dLbls>
          <c:cat>
            <c:strLit>
              <c:ptCount val="1"/>
              <c:pt idx="0">
                <c:v>2014-01-02</c:v>
              </c:pt>
            </c:strLit>
          </c:cat>
          <c:val>
            <c:numLit>
              <c:ptCount val="1"/>
              <c:pt idx="0">
                <c:v>44</c:v>
              </c:pt>
            </c:numLit>
          </c:val>
          <c:smooth val="0"/>
        </c:ser>
        <c:ser>
          <c:idx val="2"/>
          <c:order val="2"/>
          <c:tx>
            <c:v>新华社B</c:v>
          </c:tx>
          <c:spPr>
            <a:noFill/>
            <a:ln w="0">
              <a:noFill/>
            </a:ln>
          </c:spPr>
          <c:marker>
            <c:symbol val="circle"/>
            <c:size val="6"/>
            <c:spPr>
              <a:solidFill>
                <a:srgbClr val="A5A5A5">
                  <a:alpha val="100000"/>
                </a:srgbClr>
              </a:solidFill>
              <a:ln w="12700" cap="flat" cmpd="sng" algn="ctr">
                <a:solidFill>
                  <a:srgbClr val="A5A5A5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1"/>
            <c:showPercent val="0"/>
            <c:showLeaderLines val="1"/>
          </c:dLbls>
          <c:cat>
            <c:strLit>
              <c:ptCount val="1"/>
              <c:pt idx="0">
                <c:v>2014-01-03</c:v>
              </c:pt>
            </c:strLit>
          </c:cat>
          <c:val>
            <c:numLit>
              <c:ptCount val="1"/>
              <c:pt idx="0">
                <c:v>33</c:v>
              </c:pt>
            </c:numLit>
          </c:val>
          <c:smooth val="0"/>
        </c:ser>
        <c:ser>
          <c:idx val="3"/>
          <c:order val="3"/>
          <c:tx>
            <c:v>新华社C</c:v>
          </c:tx>
          <c:spPr>
            <a:noFill/>
            <a:ln w="0">
              <a:noFill/>
            </a:ln>
          </c:spPr>
          <c:marker>
            <c:symbol val="circle"/>
            <c:size val="6"/>
            <c:spPr>
              <a:solidFill>
                <a:srgbClr val="FFC6A0">
                  <a:alpha val="100000"/>
                </a:srgbClr>
              </a:solidFill>
              <a:ln w="12700" cap="flat" cmpd="sng" algn="ctr">
                <a:solidFill>
                  <a:srgbClr val="FF9045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1"/>
            <c:showPercent val="0"/>
            <c:showLeaderLines val="1"/>
          </c:dLbls>
          <c:cat>
            <c:strLit>
              <c:ptCount val="1"/>
              <c:pt idx="0">
                <c:v>2014-01-04</c:v>
              </c:pt>
            </c:strLit>
          </c:cat>
          <c:val>
            <c:numLit>
              <c:ptCount val="1"/>
              <c:pt idx="0">
                <c:v>22</c:v>
              </c:pt>
            </c:numLit>
          </c:val>
          <c:smooth val="0"/>
        </c:ser>
        <c:ser>
          <c:idx val="4"/>
          <c:order val="4"/>
          <c:tx>
            <c:v>新华社D</c:v>
          </c:tx>
          <c:spPr>
            <a:noFill/>
            <a:ln w="0">
              <a:noFill/>
            </a:ln>
          </c:spPr>
          <c:marker>
            <c:symbol val="circle"/>
            <c:size val="6"/>
            <c:spPr>
              <a:solidFill>
                <a:srgbClr val="FFC6A0">
                  <a:alpha val="100000"/>
                </a:srgbClr>
              </a:solidFill>
              <a:ln w="12700" cap="flat" cmpd="sng" algn="ctr">
                <a:solidFill>
                  <a:srgbClr val="FF9045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1"/>
            <c:showPercent val="0"/>
            <c:showLeaderLines val="1"/>
          </c:dLbls>
          <c:cat>
            <c:strLit>
              <c:ptCount val="1"/>
              <c:pt idx="0">
                <c:v>2014-01-05</c:v>
              </c:pt>
            </c:strLit>
          </c:cat>
          <c:val>
            <c:numLit>
              <c:ptCount val="1"/>
              <c:pt idx="0">
                <c:v>66</c:v>
              </c:pt>
            </c:numLit>
          </c:val>
          <c:smooth val="0"/>
        </c:ser>
        <c:ser>
          <c:idx val="5"/>
          <c:order val="5"/>
          <c:tx>
            <c:v>新华社E</c:v>
          </c:tx>
          <c:spPr>
            <a:noFill/>
            <a:ln w="0">
              <a:noFill/>
            </a:ln>
          </c:spPr>
          <c:marker>
            <c:symbol val="circle"/>
            <c:size val="6"/>
            <c:spPr>
              <a:solidFill>
                <a:srgbClr val="FFC6A0">
                  <a:alpha val="100000"/>
                </a:srgbClr>
              </a:solidFill>
              <a:ln w="12700" cap="flat" cmpd="sng" algn="ctr">
                <a:solidFill>
                  <a:srgbClr val="FF9045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1"/>
            <c:showPercent val="0"/>
            <c:showLeaderLines val="1"/>
          </c:dLbls>
          <c:cat>
            <c:strLit>
              <c:ptCount val="1"/>
              <c:pt idx="0">
                <c:v>2014-01-06</c:v>
              </c:pt>
            </c:strLit>
          </c:cat>
          <c:val>
            <c:numLit>
              <c:ptCount val="1"/>
              <c:pt idx="0">
                <c:v>37</c:v>
              </c:pt>
            </c:numLit>
          </c:val>
          <c:smooth val="0"/>
        </c:ser>
        <c:marker val="1"/>
        <c:axId val="52743552"/>
        <c:axId val="52749440"/>
      </c:line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D9D9D9">
                  <a:alpha val="100000"/>
                </a:srgbClr>
              </a:solidFill>
            </a:ln>
          </c:spPr>
        </c:majorGridlines>
        <c:numFmt formatCode="" sourceLinked="1"/>
        <c:majorTickMark val="in"/>
        <c:minorTickMark val="none"/>
        <c:tickLblPos val="nextTo"/>
        <c:spPr>
          <a:ln w="0">
            <a:solidFill>
              <a:srgbClr val="D9D9D9">
                <a:alpha val="100000"/>
              </a:srgbClr>
            </a:solidFill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solidFill>
              <a:srgbClr val="D9D9D9">
                <a:alpha val="100000"/>
              </a:srgbClr>
            </a:solidFill>
          </a:ln>
        </c:spPr>
        <c:crossAx val="52743552"/>
        <c:crosses val="autoZero"/>
        <c:crossBetween val="between"/>
        <c:majorUnit val="2"/>
      </c:valAx>
    </c:plotArea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/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  <c:x val="100"/>
          <c:y val="-10"/>
        </c:manualLayout>
      </c:layout>
      <c:barChart>
        <c:barDir val="col"/>
        <c:grouping val="stacked"/>
        <c:ser>
          <c:idx val="0"/>
          <c:order val="0"/>
          <c:tx>
            <c:v>第一阶段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700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4472C4">
                <a:alpha val="100000"/>
              </a:srgbClr>
            </a:solidFill>
          </c:spPr>
          <c:cat>
            <c:numLit>
              <c:ptCount val="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</c:numLit>
          </c:cat>
          <c:val>
            <c:numLit>
              <c:ptCount val="4"/>
              <c:pt idx="0">
                <c:v>53</c:v>
              </c:pt>
              <c:pt idx="1">
                <c:v>10</c:v>
              </c:pt>
              <c:pt idx="2">
                <c:v>2</c:v>
              </c:pt>
              <c:pt idx="3">
                <c:v>2</c:v>
              </c:pt>
            </c:numLit>
          </c:val>
        </c:ser>
        <c:ser>
          <c:idx val="1"/>
          <c:order val="1"/>
          <c:tx>
            <c:v>第二阶段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700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ED7D31">
                <a:alpha val="100000"/>
              </a:srgbClr>
            </a:solidFill>
          </c:spPr>
          <c:cat>
            <c:numLit>
              <c:ptCount val="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</c:numLit>
          </c:cat>
          <c:val>
            <c:numLit>
              <c:ptCount val="4"/>
              <c:pt idx="0">
                <c:v>177</c:v>
              </c:pt>
              <c:pt idx="1">
                <c:v>21</c:v>
              </c:pt>
              <c:pt idx="2">
                <c:v>10</c:v>
              </c:pt>
              <c:pt idx="3">
                <c:v>6</c:v>
              </c:pt>
            </c:numLit>
          </c:val>
        </c:ser>
        <c:ser>
          <c:idx val="2"/>
          <c:order val="2"/>
          <c:tx>
            <c:v>第三阶段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700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A5A5A5">
                <a:alpha val="100000"/>
              </a:srgbClr>
            </a:solidFill>
          </c:spPr>
          <c:cat>
            <c:numLit>
              <c:ptCount val="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</c:numLit>
          </c:cat>
          <c:val>
            <c:numLit>
              <c:ptCount val="4"/>
              <c:pt idx="0">
                <c:v>32</c:v>
              </c:pt>
              <c:pt idx="1">
                <c:v>3</c:v>
              </c:pt>
              <c:pt idx="2">
                <c:v>1</c:v>
              </c:pt>
              <c:pt idx="3">
                <c:v>1</c:v>
              </c:pt>
            </c:numLit>
          </c:val>
        </c:ser>
        <c:gapWidth val="150"/>
        <c:overlap val="100"/>
        <c:axId val="52743552"/>
        <c:axId val="52749440"/>
        <c:extLst/>
      </c:barChart>
      <c:catAx>
        <c:axId val="52743552"/>
        <c:scaling>
          <c:orientation val="minMax"/>
        </c:scaling>
        <c:delete val="1"/>
        <c:axPos val="b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  <c:tickLblSkip val="1"/>
      </c:catAx>
      <c:valAx>
        <c:axId val="52749440"/>
        <c:scaling>
          <c:orientation val="minMax"/>
        </c:scaling>
        <c:delete val="1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l"/>
      <c:layout>
        <c:manualLayout>
          <c:xMode val="edge"/>
          <c:yMode val="edge"/>
        </c:manualLayout>
      </c:layout>
      <c:overlay val="0"/>
      <c:spPr>
        <a:noFill/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A5A5A5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/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  <c:x val="100"/>
          <c:y val="-10"/>
        </c:manualLayout>
      </c:layout>
      <c:barChart>
        <c:barDir val="col"/>
        <c:grouping val="stacked"/>
        <c:ser>
          <c:idx val="0"/>
          <c:order val="0"/>
          <c:tx>
            <c:v>第一阶段</c:v>
          </c:tx>
          <c:dLbls>
            <c:numFmt formatCode="#%" sourceLinked="0"/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700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4472C4">
                <a:alpha val="100000"/>
              </a:srgbClr>
            </a:solidFill>
          </c:spPr>
          <c:cat>
            <c:numLit>
              <c:ptCount val="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</c:numLit>
          </c:cat>
          <c:val>
            <c:numLit>
              <c:ptCount val="4"/>
              <c:pt idx="0">
                <c:v>53</c:v>
              </c:pt>
              <c:pt idx="1">
                <c:v>10</c:v>
              </c:pt>
              <c:pt idx="2">
                <c:v>2</c:v>
              </c:pt>
              <c:pt idx="3">
                <c:v>2</c:v>
              </c:pt>
            </c:numLit>
          </c:val>
        </c:ser>
        <c:ser>
          <c:idx val="1"/>
          <c:order val="1"/>
          <c:tx>
            <c:v>第二阶段</c:v>
          </c:tx>
          <c:dLbls>
            <c:numFmt formatCode="#%" sourceLinked="0"/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700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ED7D31">
                <a:alpha val="100000"/>
              </a:srgbClr>
            </a:solidFill>
          </c:spPr>
          <c:cat>
            <c:numLit>
              <c:ptCount val="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</c:numLit>
          </c:cat>
          <c:val>
            <c:numLit>
              <c:ptCount val="4"/>
              <c:pt idx="0">
                <c:v>177</c:v>
              </c:pt>
              <c:pt idx="1">
                <c:v>21</c:v>
              </c:pt>
              <c:pt idx="2">
                <c:v>10</c:v>
              </c:pt>
              <c:pt idx="3">
                <c:v>6</c:v>
              </c:pt>
            </c:numLit>
          </c:val>
        </c:ser>
        <c:ser>
          <c:idx val="2"/>
          <c:order val="2"/>
          <c:tx>
            <c:v>第三阶段</c:v>
          </c:tx>
          <c:dLbls>
            <c:numFmt formatCode="#%" sourceLinked="0"/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700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A5A5A5">
                <a:alpha val="100000"/>
              </a:srgbClr>
            </a:solidFill>
          </c:spPr>
          <c:cat>
            <c:numLit>
              <c:ptCount val="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</c:numLit>
          </c:cat>
          <c:val>
            <c:numLit>
              <c:ptCount val="4"/>
              <c:pt idx="0">
                <c:v>32</c:v>
              </c:pt>
              <c:pt idx="1">
                <c:v>3</c:v>
              </c:pt>
              <c:pt idx="2">
                <c:v>1</c:v>
              </c:pt>
              <c:pt idx="3">
                <c:v>1</c:v>
              </c:pt>
            </c:numLit>
          </c:val>
        </c:ser>
        <c:gapWidth val="150"/>
        <c:overlap val="100"/>
        <c:axId val="52743552"/>
        <c:axId val="52749440"/>
        <c:extLst/>
      </c:barChart>
      <c:catAx>
        <c:axId val="52743552"/>
        <c:scaling>
          <c:orientation val="minMax"/>
        </c:scaling>
        <c:delete val="1"/>
        <c:axPos val="b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  <c:tickLblSkip val="1"/>
      </c:catAx>
      <c:valAx>
        <c:axId val="52749440"/>
        <c:scaling>
          <c:orientation val="minMax"/>
        </c:scaling>
        <c:delete val="1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t"/>
      <c:layout>
        <c:manualLayout>
          <c:xMode val="edge"/>
          <c:yMode val="edge"/>
        </c:manualLayout>
      </c:layout>
      <c:overlay val="0"/>
      <c:spPr>
        <a:noFill/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A5A5A5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524865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chart" Target="../charts/chart2.xml"/>
  <Relationship Id="rId4" Type="http://schemas.openxmlformats.org/officeDocument/2006/relationships/chart" Target="../charts/chart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19050"/>
          <a:ext cx="11906250" cy="10191750"/>
          <a:chOff x="381000" y="19050"/>
          <a:chExt cx="11906250" cy="10191750"/>
        </a:xfrm>
      </p:grpSpPr>
      <p:sp>
        <p:nvSpPr>
          <p:cNvPr id="1" name=""/>
          <p:cNvSpPr txBox="1"/>
          <p:nvPr/>
        </p:nvSpPr>
        <p:spPr>
          <a:xfrm>
            <a:off x="381000" y="19050"/>
            <a:ext cx="9525000" cy="28575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b="1" sz="1800" spc="0" u="none">
                <a:solidFill>
                  <a:srgbClr val="000000">
                    <a:alpha val="100000"/>
                  </a:srgbClr>
                </a:solidFill>
                <a:latin typeface="黑体"/>
              </a:rPr>
              <a:t><![CDATA[官方热搜资源机制—资源位热搜约占双节热搜5%，官方主持热搜推荐约26%]]></a:t>
            </a:r>
          </a:p>
        </p:txBody>
      </p:sp>
      <p:sp>
        <p:nvSpPr>
          <p:cNvPr id="2" name=""/>
          <p:cNvSpPr txBox="1"/>
          <p:nvPr/>
        </p:nvSpPr>
        <p:spPr>
          <a:xfrm>
            <a:off x="381000" y="333375"/>
            <a:ext cx="11525250" cy="571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238125" marR="0" indent="-238125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•"/>
            </a:pPr>
            <a:r>
              <a:rPr lang="en-US" sz="1400" spc="0" u="none">
                <a:solidFill>
                  <a:srgbClr val="000000">
                    <a:alpha val="100000"/>
                  </a:srgbClr>
                </a:solidFill>
                <a:latin typeface="微软雅黑"/>
              </a:rPr>
              <a:t><![CDATA[监测期内，官方提供热搜资源位13个，其中置顶热搜2个，辟谣热搜1个，推荐双节热搜10个，资源位热搜在双节相关热搜中约占5%；]]></a:t>
            </a:r>
          </a:p>
          <a:p>
            <a:pPr algn="l" rtl="0" fontAlgn="base" marL="238125" marR="0" indent="-238125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•"/>
            </a:pPr>
            <a:r>
              <a:rPr lang="en-US" sz="1400" spc="0" u="none">
                <a:solidFill>
                  <a:srgbClr val="000000">
                    <a:alpha val="100000"/>
                  </a:srgbClr>
                </a:solidFill>
                <a:latin typeface="微软雅黑"/>
              </a:rPr>
              <a:t><![CDATA[微博官方各类账号主持热搜34个，在双节相关热搜中约占比13%，其中官方主持热搜推荐9个，推荐比例约为26%；]]></a:t>
            </a:r>
          </a:p>
          <a:p>
            <a:pPr algn="l" rtl="0" fontAlgn="base" marL="238125" marR="0" indent="-238125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•"/>
            </a:pPr>
            <a:r>
              <a:rPr lang="en-US" sz="1400" spc="0" u="none">
                <a:solidFill>
                  <a:srgbClr val="000000">
                    <a:alpha val="100000"/>
                  </a:srgbClr>
                </a:solidFill>
                <a:latin typeface="微软雅黑"/>
              </a:rPr>
              <a:t><![CDATA[预热阶段微博官方主持推荐2个资源位，双节期间推荐6个资源位，消散期推荐主持1个资源位，官方贡献比例逐步下降，在第一阶段和第二阶段重点引导，第二阶段贡献资源位比例最高。]]></a:t>
            </a:r>
          </a:p>
          <a:p>
            <a:pPr algn="l" rtl="0" fontAlgn="base" marL="714375" marR="0" indent="-23812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alpha val="100000"/>
                </a:srgbClr>
              </a:buClr>
              <a:buFont typeface="Calibri"/>
              <a:buChar char="•"/>
            </a:pPr>
          </a:p>
        </p:txBody>
      </p:sp>
      <p:graphicFrame>
        <p:nvGraphicFramePr>
          <p:cNvPr id="3" name="" descr=""/>
          <p:cNvGraphicFramePr/>
          <p:nvPr/>
        </p:nvGraphicFramePr>
        <p:xfrm>
          <a:off x="381000" y="1238250"/>
          <a:ext cx="112395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 rot="3000000">
          <a:off x="952500" y="3095625"/>
          <a:ext cx="428625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" descr=""/>
          <p:cNvGraphicFramePr/>
          <p:nvPr/>
        </p:nvGraphicFramePr>
        <p:xfrm rot="3000000">
          <a:off x="5619750" y="3333750"/>
          <a:ext cx="6000750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1476375" y="5715000"/>
          <a:ext cx="476250" cy="4476750"/>
        </p:xfrm>
        <a:graphic>
          <a:graphicData uri="http://schemas.openxmlformats.org/drawingml/2006/table">
            <a:tbl>
              <a:tblPr firstRow="1" bandRow="1"/>
              <a:tblGrid>
                <a:gridCol w="1000125"/>
                <a:gridCol w="1000125"/>
                <a:gridCol w="1000125"/>
                <a:gridCol w="1000125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595959">
                              <a:alpha val="100000"/>
                            </a:srgbClr>
                          </a:solidFill>
                          <a:latin typeface="微软雅黑"/>
                        </a:rPr>
                        <a:t><![CDATA[平台双节热搜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595959">
                              <a:alpha val="100000"/>
                            </a:srgbClr>
                          </a:solidFill>
                          <a:latin typeface="微软雅黑"/>
                        </a:rPr>
                        <a:t><![CDATA[官方贡献热搜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595959">
                              <a:alpha val="100000"/>
                            </a:srgbClr>
                          </a:solidFill>
                          <a:latin typeface="微软雅黑"/>
                        </a:rPr>
                        <a:t><![CDATA[总资源位热搜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595959">
                              <a:alpha val="100000"/>
                            </a:srgbClr>
                          </a:solidFill>
                          <a:latin typeface="微软雅黑"/>
                        </a:rPr>
                        <a:t><![CDATA[官方资源位推荐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</a:rPr>
                        <a:t><![CDATA[3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</a:rPr>
                        <a:t><![CDATA[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</a:rPr>
                        <a:t><![CDATA[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</a:rPr>
                        <a:t><![CDATA[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</a:rPr>
                        <a:t><![CDATA[177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</a:rPr>
                        <a:t><![CDATA[2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</a:rPr>
                        <a:t><![CDATA[1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</a:rPr>
                        <a:t><![CDATA[6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</a:rPr>
                        <a:t><![CDATA[5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</a:rPr>
                        <a:t><![CDATA[1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</a:rPr>
                        <a:t><![CDATA[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rtl="0" fontAlgn="ctr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/>
                        </a:rPr>
                        <a:t><![CDATA[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E4E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"/>
          <p:cNvSpPr txBox="1"/>
          <p:nvPr/>
        </p:nvSpPr>
        <p:spPr>
          <a:xfrm>
            <a:off x="476250" y="6524625"/>
            <a:ext cx="8572500" cy="28575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900" spc="0" u="none">
                <a:solidFill>
                  <a:srgbClr val="40405C">
                    <a:alpha val="100000"/>
                  </a:srgbClr>
                </a:solidFill>
                <a:latin typeface="微软雅黑"/>
              </a:rPr>
              <a:t><![CDATA[注：本页官方贡献热搜指官方主持的热搜（共34个），资源位指微博置顶、推荐和辟谣的热搜，官方资源位推荐指的是推荐热搜资源位中官方支持的热搜。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9">
  <a:themeElements>
    <a:clrScheme name="Theme6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Team</cp:lastModifiedBy>
  <dcterms:created xsi:type="dcterms:W3CDTF">2024-01-26T01:26:16Z</dcterms:created>
  <dcterms:modified xsi:type="dcterms:W3CDTF">2024-01-26T01:26:16Z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