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#1" qsCatId="simple" csTypeId="urn:microsoft.com/office/officeart/2005/8/colors/accent1_2#1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套用</a:t>
          </a:r>
          <a:r>
            <a:rPr lang="en-US" altLang="zh-CN" sz="2400" b="1" dirty="0"/>
            <a:t>while</a:t>
          </a:r>
          <a:r>
            <a:rPr lang="zh-CN" altLang="en-US" sz="2400" b="1" dirty="0"/>
            <a:t>语法写出代码</a:t>
          </a:r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</dgm:pt>
  </dgm:ptLst>
  <dgm:cxnLst>
    <dgm:cxn modelId="{66DDCD04-3EBF-418A-B0CC-2ADDD4716C5D}" type="presOf" srcId="{A27FDA20-5FEB-40B0-9085-08FCE7192649}" destId="{5E3D27E7-5169-496E-98D0-82569438029E}" srcOrd="0" destOrd="0" presId="urn:microsoft.com/office/officeart/2005/8/layout/hChevron3"/>
    <dgm:cxn modelId="{3E127381-29CD-4278-A448-C6ADD0951BAC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2C23F154-58EE-405A-8466-D840A5D48415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#2" qsCatId="simple" csTypeId="urn:microsoft.com/office/officeart/2005/8/colors/accent1_2#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</a:t>
          </a:r>
          <a:r>
            <a:rPr lang="zh-CN" altLang="en-US" sz="2400" b="1" dirty="0">
              <a:ea typeface="黑体" panose="02010609060101010101" pitchFamily="49" charset="-122"/>
            </a:rPr>
            <a:t>确定循环条件和循环操作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NeighborX="-10414" custLinFactNeighborY="12500">
        <dgm:presLayoutVars>
          <dgm:bulletEnabled val="1"/>
        </dgm:presLayoutVars>
      </dgm:prSet>
      <dgm:spPr/>
    </dgm:pt>
  </dgm:ptLst>
  <dgm:cxnLst>
    <dgm:cxn modelId="{E60CB113-AFBE-4F13-BAC1-B6E521AFA8F7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2EBA9F8-7FE6-4B40-AEAD-BB57670564F0}" type="presOf" srcId="{A27FDA20-5FEB-40B0-9085-08FCE7192649}" destId="{5E3D27E7-5169-496E-98D0-82569438029E}" srcOrd="0" destOrd="0" presId="urn:microsoft.com/office/officeart/2005/8/layout/hChevron3"/>
    <dgm:cxn modelId="{DDA3032E-CFC3-46F5-BB33-A24309FEE71D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#3" qsCatId="simple" csTypeId="urn:microsoft.com/office/officeart/2005/8/colors/accent1_2#3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/>
            <a:t>      </a:t>
          </a:r>
          <a:r>
            <a:rPr lang="zh-CN" altLang="en-US" sz="2400" b="1" dirty="0">
              <a:ea typeface="黑体" panose="02010609060101010101" pitchFamily="49" charset="-122"/>
            </a:rPr>
            <a:t>检查循环是否能够退出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</dgm:pt>
  </dgm:ptLst>
  <dgm:cxnLst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2976DAC5-6DAA-4FC6-9456-E597E64606B5}" type="presOf" srcId="{1A2E6AC9-8376-43BB-ABC9-EE6E59C57037}" destId="{09B5AA69-B89D-42A7-83BE-C70679FA2039}" srcOrd="0" destOrd="0" presId="urn:microsoft.com/office/officeart/2005/8/layout/hChevron3"/>
    <dgm:cxn modelId="{3E7AADD1-76A6-4626-B09C-072DCA9C0563}" type="presOf" srcId="{A27FDA20-5FEB-40B0-9085-08FCE7192649}" destId="{5E3D27E7-5169-496E-98D0-82569438029E}" srcOrd="0" destOrd="0" presId="urn:microsoft.com/office/officeart/2005/8/layout/hChevron3"/>
    <dgm:cxn modelId="{139AD41A-E313-47E8-910B-AA05B2BFF80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#1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1" dirty="0">
              <a:ea typeface="黑体" panose="02010609060101010101" pitchFamily="49" charset="-122"/>
            </a:rPr>
            <a:t>逐条语句执行程序</a:t>
          </a:r>
          <a:endParaRPr lang="en-US" b="1" dirty="0"/>
        </a:p>
      </dgm:t>
    </dgm:pt>
    <dgm:pt modelId="{94A4930B-82CA-469A-859E-1662DFD2221B}" type="parTrans" cxnId="{FFB0AD5B-95BD-44B0-9922-E4159EABDFCB}">
      <dgm:prSet/>
      <dgm:spPr/>
      <dgm:t>
        <a:bodyPr/>
        <a:lstStyle/>
        <a:p>
          <a:endParaRPr lang="zh-CN" altLang="en-US"/>
        </a:p>
      </dgm:t>
    </dgm:pt>
    <dgm:pt modelId="{E2AF1A64-DAD2-463C-A30E-3BDEAF19CA82}" type="sibTrans" cxnId="{FFB0AD5B-95BD-44B0-9922-E4159EABDFCB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观察程序执行情况</a:t>
          </a:r>
          <a:endParaRPr lang="en-US" b="1" dirty="0"/>
        </a:p>
      </dgm:t>
    </dgm:pt>
    <dgm:pt modelId="{97B743D5-2D3C-44C6-BE00-E72D8908A3B5}" type="parTrans" cxnId="{622E0605-AD38-4D78-9034-0A12BD6BEB7C}">
      <dgm:prSet/>
      <dgm:spPr/>
      <dgm:t>
        <a:bodyPr/>
        <a:lstStyle/>
        <a:p>
          <a:endParaRPr lang="zh-CN" altLang="en-US"/>
        </a:p>
      </dgm:t>
    </dgm:pt>
    <dgm:pt modelId="{62D3E85F-315A-4119-AE6E-AA15CAC4B4B6}" type="sibTrans" cxnId="{622E0605-AD38-4D78-9034-0A12BD6BEB7C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C4CAAD00-6FDC-4857-8CBC-D4A95556F0E4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发现问题</a:t>
          </a:r>
          <a:endParaRPr lang="en-US" b="1" dirty="0"/>
        </a:p>
      </dgm:t>
    </dgm:pt>
    <dgm:pt modelId="{54A2440D-2577-41D8-913D-1C360F5C2C5C}" type="parTrans" cxnId="{C2EEF816-4CB3-4DBA-8687-DCBCE6F9334F}">
      <dgm:prSet/>
      <dgm:spPr/>
      <dgm:t>
        <a:bodyPr/>
        <a:lstStyle/>
        <a:p>
          <a:endParaRPr lang="zh-CN" altLang="en-US"/>
        </a:p>
      </dgm:t>
    </dgm:pt>
    <dgm:pt modelId="{CCA30ADE-6BE1-4624-B8D6-C8998219D96F}" type="sibTrans" cxnId="{C2EEF816-4CB3-4DBA-8687-DCBCE6F9334F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A3A423E3-ACC9-4A14-98AB-D9F524C707E3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>
              <a:ea typeface="黑体" panose="02010609060101010101" pitchFamily="49" charset="-122"/>
            </a:rPr>
            <a:t>解决问题</a:t>
          </a:r>
          <a:endParaRPr lang="en-US" b="1" dirty="0"/>
        </a:p>
      </dgm:t>
    </dgm:pt>
    <dgm:pt modelId="{121A6C15-B410-4E41-9C05-694B1DA2200C}" type="parTrans" cxnId="{C41831F4-4B6A-4A25-A112-70BC88575EE4}">
      <dgm:prSet/>
      <dgm:spPr/>
      <dgm:t>
        <a:bodyPr/>
        <a:lstStyle/>
        <a:p>
          <a:endParaRPr lang="zh-CN" altLang="en-US"/>
        </a:p>
      </dgm:t>
    </dgm:pt>
    <dgm:pt modelId="{35B5B0D6-4A25-4B26-8294-204980E3ECF7}" type="sibTrans" cxnId="{C41831F4-4B6A-4A25-A112-70BC88575EE4}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</dgm:pt>
    <dgm:pt modelId="{585B3497-F806-4732-BDBB-75C832824117}" type="pres">
      <dgm:prSet presAssocID="{23F9A359-6017-4A8A-8A71-439965ED72D2}" presName="node" presStyleLbl="node1" presStyleIdx="0" presStyleCnt="4">
        <dgm:presLayoutVars>
          <dgm:bulletEnabled val="1"/>
        </dgm:presLayoutVars>
      </dgm:prSet>
      <dgm:spPr/>
    </dgm:pt>
    <dgm:pt modelId="{C654CC4A-3654-48B0-AFEF-E1767C56F769}" type="pres">
      <dgm:prSet presAssocID="{E2AF1A64-DAD2-463C-A30E-3BDEAF19CA82}" presName="sibTrans" presStyleLbl="sibTrans2D1" presStyleIdx="0" presStyleCnt="3"/>
      <dgm:spPr>
        <a:prstGeom prst="chevron">
          <a:avLst/>
        </a:prstGeom>
      </dgm:spPr>
    </dgm:pt>
    <dgm:pt modelId="{FAF0A22C-F716-4D95-947F-6B35C81539C7}" type="pres">
      <dgm:prSet presAssocID="{E2AF1A64-DAD2-463C-A30E-3BDEAF19CA82}" presName="connectorText" presStyleLbl="sibTrans2D1" presStyleIdx="0" presStyleCnt="3"/>
      <dgm:spPr/>
    </dgm:pt>
    <dgm:pt modelId="{0910197F-1359-491F-9AFF-6D84CABE9A7A}" type="pres">
      <dgm:prSet presAssocID="{60B7A184-E85E-42F2-8DD9-745FDE2F7A38}" presName="node" presStyleLbl="node1" presStyleIdx="1" presStyleCnt="4">
        <dgm:presLayoutVars>
          <dgm:bulletEnabled val="1"/>
        </dgm:presLayoutVars>
      </dgm:prSet>
      <dgm:spPr/>
    </dgm:pt>
    <dgm:pt modelId="{4EE034EE-E5B1-481C-A812-B46CF0F3FFBE}" type="pres">
      <dgm:prSet presAssocID="{62D3E85F-315A-4119-AE6E-AA15CAC4B4B6}" presName="sibTrans" presStyleLbl="sibTrans2D1" presStyleIdx="1" presStyleCnt="3"/>
      <dgm:spPr>
        <a:prstGeom prst="chevron">
          <a:avLst/>
        </a:prstGeom>
      </dgm:spPr>
    </dgm:pt>
    <dgm:pt modelId="{2908542C-55AC-43E3-8505-9CC197117C24}" type="pres">
      <dgm:prSet presAssocID="{62D3E85F-315A-4119-AE6E-AA15CAC4B4B6}" presName="connectorText" presStyleLbl="sibTrans2D1" presStyleIdx="1" presStyleCnt="3"/>
      <dgm:spPr/>
    </dgm:pt>
    <dgm:pt modelId="{67B74A2D-D5D4-44EA-8B2A-90C60478F988}" type="pres">
      <dgm:prSet presAssocID="{C4CAAD00-6FDC-4857-8CBC-D4A95556F0E4}" presName="node" presStyleLbl="node1" presStyleIdx="2" presStyleCnt="4">
        <dgm:presLayoutVars>
          <dgm:bulletEnabled val="1"/>
        </dgm:presLayoutVars>
      </dgm:prSet>
      <dgm:spPr/>
    </dgm:pt>
    <dgm:pt modelId="{9F837E3B-5592-4AF4-9C57-9F0B605D3C4C}" type="pres">
      <dgm:prSet presAssocID="{CCA30ADE-6BE1-4624-B8D6-C8998219D96F}" presName="sibTrans" presStyleLbl="sibTrans2D1" presStyleIdx="2" presStyleCnt="3"/>
      <dgm:spPr>
        <a:prstGeom prst="chevron">
          <a:avLst/>
        </a:prstGeom>
      </dgm:spPr>
    </dgm:pt>
    <dgm:pt modelId="{2164279A-05E7-4632-A17D-4DA5C19D4B55}" type="pres">
      <dgm:prSet presAssocID="{CCA30ADE-6BE1-4624-B8D6-C8998219D96F}" presName="connectorText" presStyleLbl="sibTrans2D1" presStyleIdx="2" presStyleCnt="3"/>
      <dgm:spPr/>
    </dgm:pt>
    <dgm:pt modelId="{6E163ED9-38AB-4567-9340-9E845A16C62D}" type="pres">
      <dgm:prSet presAssocID="{A3A423E3-ACC9-4A14-98AB-D9F524C707E3}" presName="node" presStyleLbl="node1" presStyleIdx="3" presStyleCnt="4">
        <dgm:presLayoutVars>
          <dgm:bulletEnabled val="1"/>
        </dgm:presLayoutVars>
      </dgm:prSet>
      <dgm:spPr/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C5CB200D-BCD6-411E-8436-9C4B3F4703C4}" type="presOf" srcId="{23F9A359-6017-4A8A-8A71-439965ED72D2}" destId="{585B3497-F806-4732-BDBB-75C832824117}" srcOrd="0" destOrd="0" presId="urn:microsoft.com/office/officeart/2005/8/layout/process1"/>
    <dgm:cxn modelId="{C2EEF816-4CB3-4DBA-8687-DCBCE6F9334F}" srcId="{E3E1AD12-5113-4DC1-820E-CDC2995E8A6F}" destId="{C4CAAD00-6FDC-4857-8CBC-D4A95556F0E4}" srcOrd="2" destOrd="0" parTransId="{54A2440D-2577-41D8-913D-1C360F5C2C5C}" sibTransId="{CCA30ADE-6BE1-4624-B8D6-C8998219D96F}"/>
    <dgm:cxn modelId="{4B5E5C1B-B46A-4BD5-8061-BC6F9461F4BE}" type="presOf" srcId="{E2AF1A64-DAD2-463C-A30E-3BDEAF19CA82}" destId="{FAF0A22C-F716-4D95-947F-6B35C81539C7}" srcOrd="1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196F6D5D-2AFB-4E73-BF44-8531B8AFF89B}" type="presOf" srcId="{60B7A184-E85E-42F2-8DD9-745FDE2F7A38}" destId="{0910197F-1359-491F-9AFF-6D84CABE9A7A}" srcOrd="0" destOrd="0" presId="urn:microsoft.com/office/officeart/2005/8/layout/process1"/>
    <dgm:cxn modelId="{9953BC43-64B9-4160-A197-FAAC0DBFB508}" type="presOf" srcId="{CCA30ADE-6BE1-4624-B8D6-C8998219D96F}" destId="{9F837E3B-5592-4AF4-9C57-9F0B605D3C4C}" srcOrd="0" destOrd="0" presId="urn:microsoft.com/office/officeart/2005/8/layout/process1"/>
    <dgm:cxn modelId="{AF588E45-F4C4-4F94-8104-7791DF63A24E}" type="presOf" srcId="{62D3E85F-315A-4119-AE6E-AA15CAC4B4B6}" destId="{2908542C-55AC-43E3-8505-9CC197117C24}" srcOrd="1" destOrd="0" presId="urn:microsoft.com/office/officeart/2005/8/layout/process1"/>
    <dgm:cxn modelId="{FEA28551-76AB-4C68-86CA-73F2D18BCF3A}" type="presOf" srcId="{CCA30ADE-6BE1-4624-B8D6-C8998219D96F}" destId="{2164279A-05E7-4632-A17D-4DA5C19D4B55}" srcOrd="1" destOrd="0" presId="urn:microsoft.com/office/officeart/2005/8/layout/process1"/>
    <dgm:cxn modelId="{2A5CCD75-6B26-4CDB-B4ED-0F36C9DB20CF}" type="presOf" srcId="{C4CAAD00-6FDC-4857-8CBC-D4A95556F0E4}" destId="{67B74A2D-D5D4-44EA-8B2A-90C60478F988}" srcOrd="0" destOrd="0" presId="urn:microsoft.com/office/officeart/2005/8/layout/process1"/>
    <dgm:cxn modelId="{95FC2781-E5AD-4F2E-A430-4CC0344FEBE9}" type="presOf" srcId="{A3A423E3-ACC9-4A14-98AB-D9F524C707E3}" destId="{6E163ED9-38AB-4567-9340-9E845A16C62D}" srcOrd="0" destOrd="0" presId="urn:microsoft.com/office/officeart/2005/8/layout/process1"/>
    <dgm:cxn modelId="{DE443788-8C82-470D-A862-81584B5BFA99}" type="presOf" srcId="{E3E1AD12-5113-4DC1-820E-CDC2995E8A6F}" destId="{946AB1F5-AFA6-407B-BD2C-9946AB463D1A}" srcOrd="0" destOrd="0" presId="urn:microsoft.com/office/officeart/2005/8/layout/process1"/>
    <dgm:cxn modelId="{8C8F77C1-065F-400E-97AC-E029D36C85E7}" type="presOf" srcId="{E2AF1A64-DAD2-463C-A30E-3BDEAF19CA82}" destId="{C654CC4A-3654-48B0-AFEF-E1767C56F769}" srcOrd="0" destOrd="0" presId="urn:microsoft.com/office/officeart/2005/8/layout/process1"/>
    <dgm:cxn modelId="{767CE2F2-DF3C-4FE4-B81D-4C286356A26E}" type="presOf" srcId="{62D3E85F-315A-4119-AE6E-AA15CAC4B4B6}" destId="{4EE034EE-E5B1-481C-A812-B46CF0F3FFBE}" srcOrd="0" destOrd="0" presId="urn:microsoft.com/office/officeart/2005/8/layout/process1"/>
    <dgm:cxn modelId="{C41831F4-4B6A-4A25-A112-70BC88575EE4}" srcId="{E3E1AD12-5113-4DC1-820E-CDC2995E8A6F}" destId="{A3A423E3-ACC9-4A14-98AB-D9F524C707E3}" srcOrd="3" destOrd="0" parTransId="{121A6C15-B410-4E41-9C05-694B1DA2200C}" sibTransId="{35B5B0D6-4A25-4B26-8294-204980E3ECF7}"/>
    <dgm:cxn modelId="{56E7B0B4-B2B3-4C9F-8A6B-E26A7CF11A9C}" type="presParOf" srcId="{946AB1F5-AFA6-407B-BD2C-9946AB463D1A}" destId="{585B3497-F806-4732-BDBB-75C832824117}" srcOrd="0" destOrd="0" presId="urn:microsoft.com/office/officeart/2005/8/layout/process1"/>
    <dgm:cxn modelId="{2FB455EE-FADC-43EF-9874-AA2E6F820504}" type="presParOf" srcId="{946AB1F5-AFA6-407B-BD2C-9946AB463D1A}" destId="{C654CC4A-3654-48B0-AFEF-E1767C56F769}" srcOrd="1" destOrd="0" presId="urn:microsoft.com/office/officeart/2005/8/layout/process1"/>
    <dgm:cxn modelId="{CE986DFE-3354-44F5-A2EE-E27000E48464}" type="presParOf" srcId="{C654CC4A-3654-48B0-AFEF-E1767C56F769}" destId="{FAF0A22C-F716-4D95-947F-6B35C81539C7}" srcOrd="0" destOrd="0" presId="urn:microsoft.com/office/officeart/2005/8/layout/process1"/>
    <dgm:cxn modelId="{F2A5B2D7-E696-4D04-A732-20D65FBCE091}" type="presParOf" srcId="{946AB1F5-AFA6-407B-BD2C-9946AB463D1A}" destId="{0910197F-1359-491F-9AFF-6D84CABE9A7A}" srcOrd="2" destOrd="0" presId="urn:microsoft.com/office/officeart/2005/8/layout/process1"/>
    <dgm:cxn modelId="{5773C607-08D9-4DF7-90FF-88EBC2AA6749}" type="presParOf" srcId="{946AB1F5-AFA6-407B-BD2C-9946AB463D1A}" destId="{4EE034EE-E5B1-481C-A812-B46CF0F3FFBE}" srcOrd="3" destOrd="0" presId="urn:microsoft.com/office/officeart/2005/8/layout/process1"/>
    <dgm:cxn modelId="{B57FE54E-6D4A-494A-B7E6-EDFAE38DA02D}" type="presParOf" srcId="{4EE034EE-E5B1-481C-A812-B46CF0F3FFBE}" destId="{2908542C-55AC-43E3-8505-9CC197117C24}" srcOrd="0" destOrd="0" presId="urn:microsoft.com/office/officeart/2005/8/layout/process1"/>
    <dgm:cxn modelId="{EB763622-4C7E-4D1A-B4E6-97F5F609D989}" type="presParOf" srcId="{946AB1F5-AFA6-407B-BD2C-9946AB463D1A}" destId="{67B74A2D-D5D4-44EA-8B2A-90C60478F988}" srcOrd="4" destOrd="0" presId="urn:microsoft.com/office/officeart/2005/8/layout/process1"/>
    <dgm:cxn modelId="{EF8734DB-E22D-4543-ABF1-9DD1901EBDD2}" type="presParOf" srcId="{946AB1F5-AFA6-407B-BD2C-9946AB463D1A}" destId="{9F837E3B-5592-4AF4-9C57-9F0B605D3C4C}" srcOrd="5" destOrd="0" presId="urn:microsoft.com/office/officeart/2005/8/layout/process1"/>
    <dgm:cxn modelId="{1BA2C29A-1AFD-45C4-91C1-AFE6AD79AC24}" type="presParOf" srcId="{9F837E3B-5592-4AF4-9C57-9F0B605D3C4C}" destId="{2164279A-05E7-4632-A17D-4DA5C19D4B55}" srcOrd="0" destOrd="0" presId="urn:microsoft.com/office/officeart/2005/8/layout/process1"/>
    <dgm:cxn modelId="{536630D1-F0CE-4F78-A3FE-B58D780D57E6}" type="presParOf" srcId="{946AB1F5-AFA6-407B-BD2C-9946AB463D1A}" destId="{6E163ED9-38AB-4567-9340-9E845A16C6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 bwMode="white">
        <a:xfrm>
          <a:off x="4318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套用</a:t>
          </a:r>
          <a:r>
            <a:rPr lang="en-US" altLang="zh-CN" sz="2400" b="1" kern="1200" dirty="0"/>
            <a:t>while</a:t>
          </a:r>
          <a:r>
            <a:rPr lang="zh-CN" altLang="en-US" sz="2400" b="1" kern="1200" dirty="0"/>
            <a:t>语法写出代码</a:t>
          </a:r>
        </a:p>
      </dsp:txBody>
      <dsp:txXfrm>
        <a:off x="4318" y="0"/>
        <a:ext cx="4281961" cy="57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 bwMode="white"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</a:t>
          </a:r>
          <a:r>
            <a:rPr lang="zh-CN" altLang="en-US" sz="2400" b="1" kern="1200" dirty="0">
              <a:ea typeface="黑体" panose="02010609060101010101" pitchFamily="49" charset="-122"/>
            </a:rPr>
            <a:t>确定循环条件和循环操作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 bwMode="white"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</a:t>
          </a:r>
          <a:r>
            <a:rPr lang="zh-CN" altLang="en-US" sz="2400" b="1" kern="1200" dirty="0">
              <a:ea typeface="黑体" panose="02010609060101010101" pitchFamily="49" charset="-122"/>
            </a:rPr>
            <a:t>检查循环是否能够退出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 bwMode="white">
        <a:xfrm>
          <a:off x="357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a typeface="黑体" panose="02010609060101010101" pitchFamily="49" charset="-122"/>
            </a:rPr>
            <a:t>逐条语句执行程序</a:t>
          </a:r>
          <a:endParaRPr lang="en-US" sz="2300" b="1" kern="1200" dirty="0"/>
        </a:p>
      </dsp:txBody>
      <dsp:txXfrm>
        <a:off x="31076" y="1308300"/>
        <a:ext cx="1509768" cy="883862"/>
      </dsp:txXfrm>
    </dsp:sp>
    <dsp:sp modelId="{C654CC4A-3654-48B0-AFEF-E1767C56F769}">
      <dsp:nvSpPr>
        <dsp:cNvPr id="0" name=""/>
        <dsp:cNvSpPr/>
      </dsp:nvSpPr>
      <dsp:spPr bwMode="white">
        <a:xfrm>
          <a:off x="172481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24819" y="1633812"/>
        <a:ext cx="232211" cy="232837"/>
      </dsp:txXfrm>
    </dsp:sp>
    <dsp:sp modelId="{0910197F-1359-491F-9AFF-6D84CABE9A7A}">
      <dsp:nvSpPr>
        <dsp:cNvPr id="0" name=""/>
        <dsp:cNvSpPr/>
      </dsp:nvSpPr>
      <dsp:spPr bwMode="white">
        <a:xfrm>
          <a:off x="219424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anose="02010609060101010101" pitchFamily="49" charset="-122"/>
            </a:rPr>
            <a:t>观察程序执行情况</a:t>
          </a:r>
          <a:endParaRPr lang="en-US" sz="2300" b="1" kern="1200" dirty="0"/>
        </a:p>
      </dsp:txBody>
      <dsp:txXfrm>
        <a:off x="2221746" y="1308300"/>
        <a:ext cx="1509768" cy="883862"/>
      </dsp:txXfrm>
    </dsp:sp>
    <dsp:sp modelId="{4EE034EE-E5B1-481C-A812-B46CF0F3FFBE}">
      <dsp:nvSpPr>
        <dsp:cNvPr id="0" name=""/>
        <dsp:cNvSpPr/>
      </dsp:nvSpPr>
      <dsp:spPr bwMode="white">
        <a:xfrm>
          <a:off x="391548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915489" y="1633812"/>
        <a:ext cx="232211" cy="232837"/>
      </dsp:txXfrm>
    </dsp:sp>
    <dsp:sp modelId="{67B74A2D-D5D4-44EA-8B2A-90C60478F988}">
      <dsp:nvSpPr>
        <dsp:cNvPr id="0" name=""/>
        <dsp:cNvSpPr/>
      </dsp:nvSpPr>
      <dsp:spPr bwMode="white">
        <a:xfrm>
          <a:off x="438491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anose="02010609060101010101" pitchFamily="49" charset="-122"/>
            </a:rPr>
            <a:t>发现问题</a:t>
          </a:r>
          <a:endParaRPr lang="en-US" sz="2300" b="1" kern="1200" dirty="0"/>
        </a:p>
      </dsp:txBody>
      <dsp:txXfrm>
        <a:off x="4412416" y="1308300"/>
        <a:ext cx="1509768" cy="883862"/>
      </dsp:txXfrm>
    </dsp:sp>
    <dsp:sp modelId="{9F837E3B-5592-4AF4-9C57-9F0B605D3C4C}">
      <dsp:nvSpPr>
        <dsp:cNvPr id="0" name=""/>
        <dsp:cNvSpPr/>
      </dsp:nvSpPr>
      <dsp:spPr bwMode="white">
        <a:xfrm>
          <a:off x="610615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106159" y="1633812"/>
        <a:ext cx="232211" cy="232837"/>
      </dsp:txXfrm>
    </dsp:sp>
    <dsp:sp modelId="{6E163ED9-38AB-4567-9340-9E845A16C62D}">
      <dsp:nvSpPr>
        <dsp:cNvPr id="0" name=""/>
        <dsp:cNvSpPr/>
      </dsp:nvSpPr>
      <dsp:spPr bwMode="white">
        <a:xfrm>
          <a:off x="657558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b="1" kern="1200" dirty="0">
              <a:ea typeface="黑体" panose="02010609060101010101" pitchFamily="49" charset="-122"/>
            </a:rPr>
            <a:t>解决问题</a:t>
          </a:r>
          <a:endParaRPr lang="en-US" sz="2300" b="1" kern="1200" dirty="0"/>
        </a:p>
      </dsp:txBody>
      <dsp:txXfrm>
        <a:off x="6603086" y="1308300"/>
        <a:ext cx="1509768" cy="88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AACC9-5722-492F-AEB4-1A2F09818925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0744E-48E1-4078-AB5A-27FBCBFC8C05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技术顾问再次讲解从问题到程序代码的分析过程，尤其重点强调循环的几个要素是如何分析出来的。</a:t>
            </a:r>
            <a:endParaRPr lang="en-US" altLang="zh-CN" dirty="0"/>
          </a:p>
          <a:p>
            <a:r>
              <a:rPr lang="zh-CN" altLang="en-US" dirty="0"/>
              <a:t>技术顾问可以在白板上引导学员划出流程图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06D62-D1A2-457B-B892-8C369E55C320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\Training.java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392C2-9F17-4E4D-801C-D358A09F6F1E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9A7F92-EB28-4462-867E-83B32ED1EA9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F1CE-18FA-4E02-8581-82CDE09271A4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7E54-1121-48E5-9CC4-CE8019444F62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29748-652C-4812-96B4-EDDD2E8350D4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教学指导：技术顾问讲解完一个步骤后，在环境中演示这个步骤的操作过程，如果这个步骤较简单，也可以与其他步骤一同演示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AD8228-84AB-4D07-B7E2-2F2750C3583B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B50CB-73AE-40C8-A452-4349C7A6687A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17D34-690F-4770-93EA-F5AFB91831EB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9997D-674D-4BED-BC6A-A2C6CCA4D990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FF5A3D-2785-4E31-8224-B768A158A313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技术顾问先分析为什么使用</a:t>
            </a:r>
            <a:r>
              <a:rPr lang="en-US" altLang="zh-CN" dirty="0"/>
              <a:t>do-while</a:t>
            </a:r>
            <a:r>
              <a:rPr lang="zh-CN" altLang="en-US" dirty="0"/>
              <a:t>循环，再具体实现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327C9-4C37-4642-840F-EC4C10B334EE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\TempTable.java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427E3-D54F-4BC6-BFF3-5A52DA3BE253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2B4D2-C342-468B-B9FA-B5F056A907CB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34469-EC24-459B-BDFE-57C1B99F14B1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6FCAB-6C17-4388-8535-C2FB3A6DD3FA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 altLang="zh-CN" dirty="0"/>
          </a:p>
          <a:p>
            <a:r>
              <a:rPr lang="zh-CN" altLang="en-US" dirty="0"/>
              <a:t>技术顾问在环境中演示效果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07245-F62E-42BC-A102-5D402EA8352D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AA2CE-2E5B-41F8-9156-3813CEFDC63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教学指导：结合贴近学员生活的案例讲解循环的概念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DB72A-37EC-4961-8FBF-2A62EB099DD0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76D87-A8E5-4AB0-9CA7-EFD99963F0BA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教学指导：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技术顾问带领学员分析问题和解决问题的过程，让学员理解使用程序解决现实问题的思路，逐步培养学员独立分析问题和解决问题的能力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E58EE-6A50-4716-9A16-C576EF9DCB05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教学指导：把上页分析的实现步骤画成流程图</a:t>
            </a:r>
            <a:r>
              <a:rPr lang="en-US" altLang="zh-CN"/>
              <a:t>, </a:t>
            </a:r>
            <a:r>
              <a:rPr lang="zh-CN" altLang="en-US"/>
              <a:t>然后在转化成程序代码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第五章  循环结构（一）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实现打印</a:t>
            </a:r>
            <a:r>
              <a:rPr lang="en-US" altLang="zh-CN" dirty="0"/>
              <a:t>50</a:t>
            </a:r>
            <a:r>
              <a:rPr lang="zh-CN" altLang="en-US" dirty="0"/>
              <a:t>份试卷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2308225" y="2071688"/>
            <a:ext cx="7931150" cy="1571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分析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是否包含重复操作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解决问题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循环的步骤</a:t>
            </a: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335395" y="285750"/>
            <a:ext cx="415353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4-1</a:t>
            </a:r>
            <a:endParaRPr dirty="0"/>
          </a:p>
        </p:txBody>
      </p:sp>
      <p:grpSp>
        <p:nvGrpSpPr>
          <p:cNvPr id="23558" name="组合 28"/>
          <p:cNvGrpSpPr/>
          <p:nvPr/>
        </p:nvGrpSpPr>
        <p:grpSpPr bwMode="auto">
          <a:xfrm>
            <a:off x="1666875" y="942975"/>
            <a:ext cx="993458" cy="414338"/>
            <a:chOff x="1000100" y="2528843"/>
            <a:chExt cx="993465" cy="414475"/>
          </a:xfrm>
        </p:grpSpPr>
        <p:pic>
          <p:nvPicPr>
            <p:cNvPr id="235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aphicFrame>
        <p:nvGraphicFramePr>
          <p:cNvPr id="26" name="内容占位符 3"/>
          <p:cNvGraphicFramePr/>
          <p:nvPr/>
        </p:nvGraphicFramePr>
        <p:xfrm>
          <a:off x="2952728" y="500063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8" name="内容占位符 3"/>
          <p:cNvGraphicFramePr/>
          <p:nvPr/>
        </p:nvGraphicFramePr>
        <p:xfrm>
          <a:off x="2952728" y="428625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9" name="椭圆 28"/>
          <p:cNvSpPr/>
          <p:nvPr/>
        </p:nvSpPr>
        <p:spPr bwMode="auto">
          <a:xfrm>
            <a:off x="3024188" y="435768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024188" y="5072063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内容占位符 3"/>
          <p:cNvGraphicFramePr/>
          <p:nvPr/>
        </p:nvGraphicFramePr>
        <p:xfrm>
          <a:off x="2952728" y="571501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4" name="椭圆 33"/>
          <p:cNvSpPr/>
          <p:nvPr/>
        </p:nvSpPr>
        <p:spPr bwMode="auto">
          <a:xfrm>
            <a:off x="3024188" y="578643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8" grpId="0">
        <p:bldAsOne/>
      </p:bldGraphic>
      <p:bldP spid="29" grpId="0" bldLvl="0" animBg="1"/>
      <p:bldP spid="32" grpId="0" bldLvl="0" animBg="1"/>
      <p:bldGraphic spid="33" grpId="0">
        <p:bldAsOne/>
      </p:bldGraphic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2208213" y="2214563"/>
            <a:ext cx="8031162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count = 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while(count &lt;= 50){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打印第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+count+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份试卷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6189345" y="285750"/>
            <a:ext cx="429958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4-2</a:t>
            </a:r>
            <a:endParaRPr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2595563" y="3306763"/>
            <a:ext cx="6072187" cy="1193800"/>
          </a:xfrm>
          <a:prstGeom prst="flowChartProcess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09813" y="12604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流程图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303463" y="12477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实现代码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15907"/>
              </p:ext>
            </p:extLst>
          </p:nvPr>
        </p:nvGraphicFramePr>
        <p:xfrm>
          <a:off x="8132022" y="714375"/>
          <a:ext cx="521493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746500" imgH="3505200" progId="Word.Picture.8">
                  <p:embed/>
                </p:oleObj>
              </mc:Choice>
              <mc:Fallback>
                <p:oleObj name="Picture" r:id="rId3" imgW="3746500" imgH="3505200" progId="Word.Pictur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022" y="714375"/>
                        <a:ext cx="5214938" cy="542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/>
          <p:cNvGrpSpPr/>
          <p:nvPr/>
        </p:nvGrpSpPr>
        <p:grpSpPr bwMode="auto">
          <a:xfrm>
            <a:off x="3667125" y="6000750"/>
            <a:ext cx="5143500" cy="428625"/>
            <a:chOff x="3143240" y="5143512"/>
            <a:chExt cx="514357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7206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83515" y="5187962"/>
              <a:ext cx="4217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循环打印试卷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如何用程序描述下面这个故事呢？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2265363" y="1854835"/>
            <a:ext cx="818832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老师每天检查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张浩的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学习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任务是否合格。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如果不合格，则继续进行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</a:p>
          <a:p>
            <a:pPr>
              <a:defRPr/>
            </a:pP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老师给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安排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每天的学习任务</a:t>
            </a:r>
            <a:r>
              <a:rPr lang="zh-CN" altLang="en-US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为：</a:t>
            </a:r>
            <a:r>
              <a:rPr lang="zh-CN" altLang="zh-CN" sz="21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上午阅读教材，学习理论部分，下午上机编程，掌握代码部分</a:t>
            </a:r>
            <a:endParaRPr lang="zh-CN" altLang="en-US" sz="21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2381250" y="2705735"/>
            <a:ext cx="3714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6819900" y="2419985"/>
            <a:ext cx="3587750" cy="3270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3" name="AutoShape 7"/>
          <p:cNvSpPr>
            <a:spLocks noChangeArrowheads="1"/>
          </p:cNvSpPr>
          <p:nvPr/>
        </p:nvSpPr>
        <p:spPr bwMode="gray">
          <a:xfrm>
            <a:off x="7381884" y="1711876"/>
            <a:ext cx="1146175" cy="408130"/>
          </a:xfrm>
          <a:prstGeom prst="wedgeRoundRectCallout">
            <a:avLst>
              <a:gd name="adj1" fmla="val -20853"/>
              <a:gd name="adj2" fmla="val -484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</a:p>
        </p:txBody>
      </p:sp>
      <p:sp>
        <p:nvSpPr>
          <p:cNvPr id="649224" name="AutoShape 8"/>
          <p:cNvSpPr>
            <a:spLocks noChangeArrowheads="1"/>
          </p:cNvSpPr>
          <p:nvPr/>
        </p:nvSpPr>
        <p:spPr bwMode="gray">
          <a:xfrm>
            <a:off x="8524875" y="3426389"/>
            <a:ext cx="1142190" cy="408130"/>
          </a:xfrm>
          <a:prstGeom prst="wedgeRoundRectCallout">
            <a:avLst>
              <a:gd name="adj1" fmla="val -23296"/>
              <a:gd name="adj2" fmla="val 522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992313" y="4883150"/>
            <a:ext cx="8280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2308225" y="3786188"/>
            <a:ext cx="7931150" cy="668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是否存在重复操作？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循环实现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确定循环条件和循环操作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套用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语法写出代码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检查循环是否能够退出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6256655" y="285750"/>
            <a:ext cx="4232275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4-3</a:t>
            </a:r>
            <a:endParaRPr dirty="0"/>
          </a:p>
        </p:txBody>
      </p:sp>
      <p:grpSp>
        <p:nvGrpSpPr>
          <p:cNvPr id="25613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56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666875" y="3407410"/>
            <a:ext cx="993458" cy="447675"/>
            <a:chOff x="1000100" y="3235185"/>
            <a:chExt cx="993465" cy="446983"/>
          </a:xfrm>
        </p:grpSpPr>
        <p:pic>
          <p:nvPicPr>
            <p:cNvPr id="256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8596330" y="2854955"/>
            <a:ext cx="424895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738678" y="1988185"/>
            <a:ext cx="215900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6738942" y="1997699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bldLvl="0" animBg="1"/>
      <p:bldP spid="649222" grpId="0" bldLvl="0" animBg="1"/>
      <p:bldP spid="649223" grpId="0" bldLvl="0" animBg="1"/>
      <p:bldP spid="649224" grpId="0" bldLvl="0" animBg="1"/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AutoShape 3"/>
          <p:cNvSpPr>
            <a:spLocks noChangeArrowheads="1"/>
          </p:cNvSpPr>
          <p:nvPr/>
        </p:nvSpPr>
        <p:spPr bwMode="auto">
          <a:xfrm>
            <a:off x="2181225" y="1357313"/>
            <a:ext cx="6327775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String 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(answer))   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上午阅读教材！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下午上机编程！</a:t>
            </a:r>
            <a:r>
              <a:rPr lang="en-US" altLang="zh-CN" b="1" dirty="0">
                <a:ea typeface="宋体" panose="02010600030101010101" pitchFamily="2" charset="-122"/>
              </a:rPr>
              <a:t>\n");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answer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完成学习任务！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2952750" y="2857500"/>
            <a:ext cx="457200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3238500" y="2139950"/>
            <a:ext cx="237490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70" name="AutoShape 6"/>
          <p:cNvSpPr>
            <a:spLocks noChangeArrowheads="1"/>
          </p:cNvSpPr>
          <p:nvPr/>
        </p:nvSpPr>
        <p:spPr bwMode="auto">
          <a:xfrm>
            <a:off x="6881818" y="1857293"/>
            <a:ext cx="1142190" cy="408130"/>
          </a:xfrm>
          <a:prstGeom prst="wedgeRoundRectCallout">
            <a:avLst>
              <a:gd name="adj1" fmla="val -51280"/>
              <a:gd name="adj2" fmla="val 170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8328025" y="3001892"/>
            <a:ext cx="1142190" cy="408130"/>
          </a:xfrm>
          <a:prstGeom prst="wedgeRoundRectCallout">
            <a:avLst>
              <a:gd name="adj1" fmla="val -27865"/>
              <a:gd name="adj2" fmla="val 520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</a:p>
        </p:txBody>
      </p:sp>
      <p:sp>
        <p:nvSpPr>
          <p:cNvPr id="651272" name="AutoShape 8"/>
          <p:cNvSpPr>
            <a:spLocks noChangeArrowheads="1"/>
          </p:cNvSpPr>
          <p:nvPr/>
        </p:nvSpPr>
        <p:spPr bwMode="auto">
          <a:xfrm>
            <a:off x="3452813" y="949254"/>
            <a:ext cx="3641550" cy="408130"/>
          </a:xfrm>
          <a:prstGeom prst="wedgeRoundRectCallout">
            <a:avLst>
              <a:gd name="adj1" fmla="val -22360"/>
              <a:gd name="adj2" fmla="val 487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比较两个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类型的值是否相等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4167188" y="5143429"/>
            <a:ext cx="1372060" cy="408130"/>
          </a:xfrm>
          <a:prstGeom prst="wedgeRoundRectCallout">
            <a:avLst>
              <a:gd name="adj1" fmla="val -12391"/>
              <a:gd name="adj2" fmla="val -524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避免死循环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7810512" y="3260405"/>
            <a:ext cx="571504" cy="9715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 descr="示例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786063"/>
            <a:ext cx="23971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6285230" y="285750"/>
            <a:ext cx="420370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while</a:t>
            </a:r>
            <a:r>
              <a:t>循环</a:t>
            </a:r>
            <a:r>
              <a:rPr lang="en-US" altLang="zh-CN"/>
              <a:t>4-4</a:t>
            </a:r>
            <a:endParaRPr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2665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4310050" y="1500173"/>
            <a:ext cx="71438" cy="74009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5453058" y="2071678"/>
            <a:ext cx="1428760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4667240" y="4286256"/>
            <a:ext cx="357190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10000" y="6000750"/>
            <a:ext cx="5572125" cy="428625"/>
            <a:chOff x="3143240" y="5143512"/>
            <a:chExt cx="5572187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500068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65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85894" y="5187962"/>
              <a:ext cx="469968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循环完成学习任务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ldLvl="0" animBg="1"/>
      <p:bldP spid="651268" grpId="0" bldLvl="0" animBg="1"/>
      <p:bldP spid="651269" grpId="0" bldLvl="0" animBg="1"/>
      <p:bldP spid="651270" grpId="0" bldLvl="0" animBg="1"/>
      <p:bldP spid="651271" grpId="0" bldLvl="0" animBg="1"/>
      <p:bldP spid="651272" grpId="0" bldLvl="0" animBg="1"/>
      <p:bldP spid="65128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1734820" y="1214755"/>
            <a:ext cx="952182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2012</a:t>
            </a:r>
            <a:r>
              <a:rPr lang="zh-CN" altLang="en-US" dirty="0"/>
              <a:t>年培养学员</a:t>
            </a:r>
            <a:r>
              <a:rPr lang="en-US" altLang="zh-CN" dirty="0"/>
              <a:t>25</a:t>
            </a:r>
            <a:r>
              <a:rPr lang="zh-CN" altLang="en-US" dirty="0"/>
              <a:t>万人，每年增长</a:t>
            </a:r>
            <a:r>
              <a:rPr lang="en-US" altLang="zh-CN" dirty="0"/>
              <a:t>25%</a:t>
            </a:r>
            <a:r>
              <a:rPr lang="zh-CN" altLang="en-US" dirty="0"/>
              <a:t>。请问按此增长速度，到哪一年培训学员人数将达到</a:t>
            </a:r>
            <a:r>
              <a:rPr lang="en-US" altLang="zh-CN" dirty="0"/>
              <a:t>100</a:t>
            </a:r>
            <a:r>
              <a:rPr lang="zh-CN" altLang="en-US" dirty="0"/>
              <a:t>万人？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ym typeface="+mn-ea"/>
              </a:rPr>
              <a:t>循环条件和循环操作分别是什么？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buNone/>
              <a:defRPr/>
            </a:pPr>
            <a:r>
              <a:rPr lang="en-US" altLang="zh-CN" dirty="0">
                <a:sym typeface="+mn-ea"/>
              </a:rPr>
              <a:t>	2013</a:t>
            </a:r>
            <a:r>
              <a:rPr lang="zh-CN" altLang="en-US" dirty="0">
                <a:sym typeface="+mn-ea"/>
              </a:rPr>
              <a:t>年培训学员数量 </a:t>
            </a:r>
            <a:r>
              <a:rPr lang="en-US" altLang="zh-CN" dirty="0">
                <a:sym typeface="+mn-ea"/>
              </a:rPr>
              <a:t>= 250000 * (1 + 0.25 ) 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buNone/>
              <a:defRPr/>
            </a:pPr>
            <a:r>
              <a:rPr lang="en-US" altLang="zh-CN" dirty="0">
                <a:latin typeface="微软雅黑" panose="020B0503020204020204" pitchFamily="2" charset="-122"/>
              </a:rPr>
              <a:t>	</a:t>
            </a:r>
            <a:endParaRPr lang="zh-CN" altLang="en-US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0" y="285750"/>
            <a:ext cx="118618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27653" name="组合 7"/>
          <p:cNvGrpSpPr/>
          <p:nvPr/>
        </p:nvGrpSpPr>
        <p:grpSpPr bwMode="auto">
          <a:xfrm>
            <a:off x="1666875" y="885825"/>
            <a:ext cx="1503363" cy="398780"/>
            <a:chOff x="6641147" y="5088888"/>
            <a:chExt cx="1502753" cy="398840"/>
          </a:xfrm>
        </p:grpSpPr>
        <p:pic>
          <p:nvPicPr>
            <p:cNvPr id="2765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786058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738415" y="5100294"/>
            <a:ext cx="6786610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year = 2012;</a:t>
            </a:r>
          </a:p>
          <a:p>
            <a:pPr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students = 250000; </a:t>
            </a:r>
          </a:p>
          <a:p>
            <a:pPr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 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6620" y="285750"/>
            <a:ext cx="4512310" cy="523875"/>
          </a:xfrm>
        </p:spPr>
        <p:txBody>
          <a:bodyPr/>
          <a:lstStyle/>
          <a:p>
            <a:pPr>
              <a:defRPr/>
            </a:pPr>
            <a:r>
              <a:t>为什么需要程序调试</a:t>
            </a:r>
            <a:endParaRPr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在编写程序过程中有时也出现错误，但不好发现和定位错误，有没有好的方法呢？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通过代码阅读或者加输出语句查找程序错误</a:t>
            </a:r>
          </a:p>
          <a:p>
            <a:pPr>
              <a:defRPr/>
            </a:pPr>
            <a:r>
              <a:rPr lang="zh-CN" altLang="en-US" dirty="0"/>
              <a:t>当程序结构越来越复杂时，需要专门的技术来发现和定位错误，就是“程序调试”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7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868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666875" y="2636838"/>
            <a:ext cx="993458" cy="447675"/>
            <a:chOff x="1000100" y="3235185"/>
            <a:chExt cx="993465" cy="446983"/>
          </a:xfrm>
        </p:grpSpPr>
        <p:pic>
          <p:nvPicPr>
            <p:cNvPr id="2867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2317750" y="1285875"/>
            <a:ext cx="8064500" cy="3457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生活案例：电器调试，仪表调试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当程序出错时，我们也希望</a:t>
            </a:r>
            <a:br>
              <a:rPr lang="zh-CN" altLang="en-US" sz="2600" b="1" dirty="0">
                <a:latin typeface="+mn-lt"/>
                <a:ea typeface="微软雅黑" panose="020B0503020204020204" pitchFamily="2" charset="-122"/>
              </a:rPr>
            </a:b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程序执行时忽闪一下就运行结束，怎么让程序一步一步运行？</a:t>
            </a:r>
          </a:p>
        </p:txBody>
      </p:sp>
      <p:graphicFrame>
        <p:nvGraphicFramePr>
          <p:cNvPr id="14" name="内容占位符 4"/>
          <p:cNvGraphicFramePr/>
          <p:nvPr/>
        </p:nvGraphicFramePr>
        <p:xfrm>
          <a:off x="1952596" y="1700808"/>
          <a:ext cx="8143932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12"/>
          <p:cNvGrpSpPr/>
          <p:nvPr/>
        </p:nvGrpSpPr>
        <p:grpSpPr bwMode="auto">
          <a:xfrm>
            <a:off x="5087938" y="4857750"/>
            <a:ext cx="2579687" cy="1573213"/>
            <a:chOff x="3563938" y="4857760"/>
            <a:chExt cx="2736850" cy="1573203"/>
          </a:xfrm>
        </p:grpSpPr>
        <p:sp>
          <p:nvSpPr>
            <p:cNvPr id="657414" name="AutoShape 6"/>
            <p:cNvSpPr>
              <a:spLocks noChangeArrowheads="1"/>
            </p:cNvSpPr>
            <p:nvPr/>
          </p:nvSpPr>
          <p:spPr bwMode="gray">
            <a:xfrm>
              <a:off x="3946254" y="4857760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设置断点</a:t>
              </a:r>
            </a:p>
          </p:txBody>
        </p:sp>
        <p:sp>
          <p:nvSpPr>
            <p:cNvPr id="29709" name="AutoShape 8"/>
            <p:cNvSpPr/>
            <p:nvPr/>
          </p:nvSpPr>
          <p:spPr bwMode="gray">
            <a:xfrm>
              <a:off x="3563938" y="4868863"/>
              <a:ext cx="227513" cy="1511300"/>
            </a:xfrm>
            <a:prstGeom prst="leftBrace">
              <a:avLst>
                <a:gd name="adj1" fmla="val 58339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buClr>
                  <a:srgbClr val="233DA9"/>
                </a:buClr>
                <a:buSzPct val="80000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7417" name="AutoShape 9"/>
            <p:cNvSpPr>
              <a:spLocks noChangeArrowheads="1"/>
            </p:cNvSpPr>
            <p:nvPr/>
          </p:nvSpPr>
          <p:spPr bwMode="gray">
            <a:xfrm>
              <a:off x="3946254" y="5441956"/>
              <a:ext cx="2354534" cy="40481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单步运行</a:t>
              </a:r>
            </a:p>
          </p:txBody>
        </p:sp>
        <p:sp>
          <p:nvSpPr>
            <p:cNvPr id="657418" name="AutoShape 10"/>
            <p:cNvSpPr>
              <a:spLocks noChangeArrowheads="1"/>
            </p:cNvSpPr>
            <p:nvPr/>
          </p:nvSpPr>
          <p:spPr bwMode="gray">
            <a:xfrm>
              <a:off x="3946254" y="6024566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观察变量</a:t>
              </a: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7453322" y="5143512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gray">
          <a:xfrm>
            <a:off x="2566988" y="5300663"/>
            <a:ext cx="2447925" cy="7429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程序调试</a:t>
            </a:r>
          </a:p>
        </p:txBody>
      </p:sp>
      <p:sp>
        <p:nvSpPr>
          <p:cNvPr id="657427" name="AutoShape 19"/>
          <p:cNvSpPr>
            <a:spLocks noChangeArrowheads="1"/>
          </p:cNvSpPr>
          <p:nvPr/>
        </p:nvSpPr>
        <p:spPr bwMode="auto">
          <a:xfrm>
            <a:off x="7953375" y="4857488"/>
            <a:ext cx="2551320" cy="714900"/>
          </a:xfrm>
          <a:prstGeom prst="wedgeRoundRectCallout">
            <a:avLst>
              <a:gd name="adj1" fmla="val -49973"/>
              <a:gd name="adj2" fmla="val -188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断点：</a:t>
            </a:r>
            <a:b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程序暂停执行的代码行</a:t>
            </a:r>
          </a:p>
        </p:txBody>
      </p:sp>
      <p:sp>
        <p:nvSpPr>
          <p:cNvPr id="657428" name="Rectangle 20"/>
          <p:cNvSpPr>
            <a:spLocks noGrp="1" noChangeArrowheads="1"/>
          </p:cNvSpPr>
          <p:nvPr>
            <p:ph type="title"/>
          </p:nvPr>
        </p:nvSpPr>
        <p:spPr>
          <a:xfrm>
            <a:off x="6901815" y="285750"/>
            <a:ext cx="358711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什么是程序调试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657412" grpId="0" bldLvl="0" animBg="1"/>
      <p:bldP spid="6574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3000375" y="5013325"/>
            <a:ext cx="6551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658436" name="AutoShape 4"/>
          <p:cNvSpPr>
            <a:spLocks noChangeArrowheads="1"/>
          </p:cNvSpPr>
          <p:nvPr/>
        </p:nvSpPr>
        <p:spPr bwMode="auto">
          <a:xfrm>
            <a:off x="2424113" y="1928813"/>
            <a:ext cx="7305675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= 1;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程序调试演示，注意观察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的值：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while(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&lt; 5){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++;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</a:p>
        </p:txBody>
      </p:sp>
      <p:sp>
        <p:nvSpPr>
          <p:cNvPr id="658440" name="AutoShape 8"/>
          <p:cNvSpPr>
            <a:spLocks noChangeArrowheads="1"/>
          </p:cNvSpPr>
          <p:nvPr/>
        </p:nvSpPr>
        <p:spPr bwMode="auto">
          <a:xfrm>
            <a:off x="3287713" y="4878317"/>
            <a:ext cx="3567890" cy="408130"/>
          </a:xfrm>
          <a:prstGeom prst="wedgeRoundRectCallout">
            <a:avLst>
              <a:gd name="adj1" fmla="val 22811"/>
              <a:gd name="adj2" fmla="val 480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只打印了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次！怎么查找错误呢？</a:t>
            </a:r>
          </a:p>
        </p:txBody>
      </p:sp>
      <p:sp>
        <p:nvSpPr>
          <p:cNvPr id="658441" name="Rectangle 9"/>
          <p:cNvSpPr>
            <a:spLocks noGrp="1" noChangeArrowheads="1"/>
          </p:cNvSpPr>
          <p:nvPr>
            <p:ph type="title"/>
          </p:nvPr>
        </p:nvSpPr>
        <p:spPr>
          <a:xfrm>
            <a:off x="5659755" y="285750"/>
            <a:ext cx="482917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5-1</a:t>
            </a: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09813" y="1281113"/>
            <a:ext cx="7319962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顺序输出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～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这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个数字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pic>
        <p:nvPicPr>
          <p:cNvPr id="13" name="图片 12" descr="debu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357688"/>
            <a:ext cx="2463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07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6024562" y="5357826"/>
            <a:ext cx="928694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4"/>
          <p:cNvGrpSpPr/>
          <p:nvPr/>
        </p:nvGrpSpPr>
        <p:grpSpPr bwMode="auto">
          <a:xfrm>
            <a:off x="2309813" y="6000750"/>
            <a:ext cx="3429000" cy="428625"/>
            <a:chOff x="3143240" y="5143512"/>
            <a:chExt cx="3429048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285754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4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75101" y="5187962"/>
              <a:ext cx="251781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：程序调试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/>
      <p:bldP spid="658436" grpId="0" bldLvl="0" animBg="1"/>
      <p:bldP spid="65844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ebug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3714750"/>
            <a:ext cx="20843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toggle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80" y="2727325"/>
            <a:ext cx="5848350" cy="448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5671185" y="285750"/>
            <a:ext cx="481774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5-2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：分析错误，设置断点 </a:t>
            </a:r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：启动调试</a:t>
            </a:r>
            <a:endParaRPr lang="zh-CN" altLang="en-US" dirty="0"/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7896225" y="3925888"/>
            <a:ext cx="792163" cy="431800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88" name="AutoShape 8"/>
          <p:cNvSpPr>
            <a:spLocks noChangeArrowheads="1"/>
          </p:cNvSpPr>
          <p:nvPr/>
        </p:nvSpPr>
        <p:spPr bwMode="auto">
          <a:xfrm>
            <a:off x="8256588" y="2565329"/>
            <a:ext cx="1142190" cy="408130"/>
          </a:xfrm>
          <a:prstGeom prst="wedgeRoundRectCallout">
            <a:avLst>
              <a:gd name="adj1" fmla="val -21001"/>
              <a:gd name="adj2" fmla="val 473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启动调试</a:t>
            </a:r>
          </a:p>
        </p:txBody>
      </p:sp>
      <p:sp>
        <p:nvSpPr>
          <p:cNvPr id="660490" name="Oval 10"/>
          <p:cNvSpPr>
            <a:spLocks noChangeArrowheads="1"/>
          </p:cNvSpPr>
          <p:nvPr/>
        </p:nvSpPr>
        <p:spPr bwMode="auto">
          <a:xfrm>
            <a:off x="2309813" y="4014788"/>
            <a:ext cx="1811337" cy="3079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91" name="AutoShape 11"/>
          <p:cNvSpPr>
            <a:spLocks noChangeArrowheads="1"/>
          </p:cNvSpPr>
          <p:nvPr/>
        </p:nvSpPr>
        <p:spPr bwMode="auto">
          <a:xfrm>
            <a:off x="4024313" y="5086400"/>
            <a:ext cx="3017104" cy="776189"/>
          </a:xfrm>
          <a:prstGeom prst="wedgeRoundRectCallout">
            <a:avLst>
              <a:gd name="adj1" fmla="val -28375"/>
              <a:gd name="adj2" fmla="val -494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双击对应代码行的左侧边栏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即可设置断点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8310578" y="3000372"/>
            <a:ext cx="642942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3952860" y="4514855"/>
            <a:ext cx="642942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7" grpId="0" bldLvl="0" animBg="1"/>
      <p:bldP spid="660488" grpId="0" bldLvl="0" animBg="1"/>
      <p:bldP spid="660490" grpId="0" bldLvl="0" animBg="1"/>
      <p:bldP spid="66049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ebug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245610"/>
            <a:ext cx="42148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2541" name="Picture 13" descr="debu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12858"/>
            <a:ext cx="43815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40" name="Rectangle 12"/>
          <p:cNvSpPr>
            <a:spLocks noGrp="1" noChangeArrowheads="1"/>
          </p:cNvSpPr>
          <p:nvPr>
            <p:ph type="title"/>
          </p:nvPr>
        </p:nvSpPr>
        <p:spPr>
          <a:xfrm>
            <a:off x="5681345" y="285750"/>
            <a:ext cx="4807585" cy="523875"/>
          </a:xfrm>
        </p:spPr>
        <p:txBody>
          <a:bodyPr/>
          <a:lstStyle/>
          <a:p>
            <a:pPr>
              <a:defRPr/>
            </a:pPr>
            <a:r>
              <a:t>如何进行程序调试</a:t>
            </a:r>
            <a:r>
              <a:rPr lang="en-US" altLang="zh-CN"/>
              <a:t>5-3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：单步运行</a:t>
            </a:r>
          </a:p>
          <a:p>
            <a:pPr lvl="1">
              <a:defRPr/>
            </a:pPr>
            <a:r>
              <a:rPr lang="zh-CN" altLang="en-US"/>
              <a:t>调试启动后，运行到设置断点的代码行将停住</a:t>
            </a:r>
          </a:p>
          <a:p>
            <a:pPr lvl="1">
              <a:defRPr/>
            </a:pPr>
            <a:r>
              <a:rPr lang="zh-CN" altLang="en-US"/>
              <a:t>点击</a:t>
            </a:r>
            <a:r>
              <a:rPr lang="en-US" altLang="zh-CN"/>
              <a:t>F6</a:t>
            </a:r>
            <a:r>
              <a:rPr lang="zh-CN" altLang="en-US"/>
              <a:t>键可以单步运行程序，观察程序运行过程</a:t>
            </a:r>
          </a:p>
          <a:p>
            <a:pPr lvl="1">
              <a:defRPr/>
            </a:pPr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 rot="17400000">
            <a:off x="8983663" y="4193858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5" name="AutoShape 7"/>
          <p:cNvSpPr>
            <a:spLocks noChangeArrowheads="1"/>
          </p:cNvSpPr>
          <p:nvPr/>
        </p:nvSpPr>
        <p:spPr bwMode="auto">
          <a:xfrm>
            <a:off x="6527800" y="3385114"/>
            <a:ext cx="2291540" cy="408130"/>
          </a:xfrm>
          <a:prstGeom prst="wedgeRoundRectCallout">
            <a:avLst>
              <a:gd name="adj1" fmla="val 21763"/>
              <a:gd name="adj2" fmla="val 53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单击按钮，单步运行</a:t>
            </a: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 rot="17400000">
            <a:off x="7783513" y="4193858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9" name="AutoShape 11"/>
          <p:cNvSpPr>
            <a:spLocks noChangeArrowheads="1"/>
          </p:cNvSpPr>
          <p:nvPr/>
        </p:nvSpPr>
        <p:spPr bwMode="auto">
          <a:xfrm>
            <a:off x="7524750" y="5761722"/>
            <a:ext cx="2824064" cy="776189"/>
          </a:xfrm>
          <a:prstGeom prst="wedgeRoundRectCallout">
            <a:avLst>
              <a:gd name="adj1" fmla="val -23334"/>
              <a:gd name="adj2" fmla="val -511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单击“继续”按钮或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F8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执行时只在断点处停下</a:t>
            </a:r>
          </a:p>
        </p:txBody>
      </p:sp>
      <p:sp>
        <p:nvSpPr>
          <p:cNvPr id="662544" name="AutoShape 16"/>
          <p:cNvSpPr>
            <a:spLocks noChangeArrowheads="1"/>
          </p:cNvSpPr>
          <p:nvPr/>
        </p:nvSpPr>
        <p:spPr bwMode="auto">
          <a:xfrm>
            <a:off x="2855913" y="5888719"/>
            <a:ext cx="1674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：单步跳入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F6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：单步跳过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395669" y="3800475"/>
            <a:ext cx="64294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8096264" y="4553273"/>
            <a:ext cx="500066" cy="11430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19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bldLvl="0" animBg="1"/>
      <p:bldP spid="662535" grpId="0" bldLvl="0" animBg="1"/>
      <p:bldP spid="662538" grpId="0" bldLvl="0" animBg="1"/>
      <p:bldP spid="662539" grpId="0" bldLvl="0" animBg="1"/>
      <p:bldP spid="66254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810" y="285750"/>
            <a:ext cx="2103120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举例说明，循环结构用于解决哪些问题？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要求使用加法运算符对</a:t>
            </a:r>
            <a:r>
              <a:rPr lang="en-US" altLang="zh-CN" dirty="0"/>
              <a:t>100</a:t>
            </a:r>
            <a:r>
              <a:rPr lang="zh-CN" altLang="en-US" dirty="0"/>
              <a:t>个数值</a:t>
            </a:r>
            <a:r>
              <a:rPr lang="en-US" altLang="zh-CN" dirty="0"/>
              <a:t>2</a:t>
            </a:r>
            <a:r>
              <a:rPr lang="zh-CN" altLang="en-US" dirty="0"/>
              <a:t>求和，请指出循环条件和循环操作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循环结构中使用了哪些关键字？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循环的特点是什么？</a:t>
            </a:r>
          </a:p>
          <a:p>
            <a:pPr>
              <a:defRPr/>
            </a:pPr>
            <a:r>
              <a:rPr lang="zh-CN" altLang="en-US" dirty="0"/>
              <a:t>程序调试有哪些步骤？</a:t>
            </a:r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5645150" y="285750"/>
            <a:ext cx="4843780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5-4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214755"/>
            <a:ext cx="99250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：观察变量</a:t>
            </a:r>
          </a:p>
          <a:p>
            <a:pPr lvl="1">
              <a:defRPr/>
            </a:pPr>
            <a:r>
              <a:rPr lang="zh-CN" altLang="en-US" dirty="0"/>
              <a:t>单步运行时可以在“变量”视图中看到变量当前的值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63561" name="Picture 9" descr="debu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865755"/>
            <a:ext cx="43815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929505"/>
            <a:ext cx="34655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614035" y="285750"/>
            <a:ext cx="4874895" cy="523875"/>
          </a:xfrm>
        </p:spPr>
        <p:txBody>
          <a:bodyPr/>
          <a:lstStyle/>
          <a:p>
            <a:pPr>
              <a:defRPr/>
            </a:pPr>
            <a:r>
              <a:rPr dirty="0"/>
              <a:t>如何进行程序调试</a:t>
            </a:r>
            <a:r>
              <a:rPr lang="en-US" altLang="zh-CN" dirty="0"/>
              <a:t>5-5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5</a:t>
            </a:r>
            <a:r>
              <a:rPr lang="zh-CN" altLang="en-US"/>
              <a:t>：发现问题</a:t>
            </a:r>
          </a:p>
          <a:p>
            <a:pPr lvl="1">
              <a:defRPr/>
            </a:pPr>
            <a:r>
              <a:rPr lang="zh-CN" altLang="en-US"/>
              <a:t> 变量</a:t>
            </a:r>
            <a:r>
              <a:rPr lang="en-US" altLang="zh-CN"/>
              <a:t>i</a:t>
            </a:r>
            <a:r>
              <a:rPr lang="zh-CN" altLang="en-US"/>
              <a:t>值变为</a:t>
            </a:r>
            <a:r>
              <a:rPr lang="en-US" altLang="zh-CN"/>
              <a:t>5</a:t>
            </a:r>
            <a:r>
              <a:rPr lang="zh-CN" altLang="en-US"/>
              <a:t>时就退出了循环，循环只进行</a:t>
            </a:r>
            <a:r>
              <a:rPr lang="en-US" altLang="zh-CN"/>
              <a:t>4</a:t>
            </a:r>
            <a:r>
              <a:rPr lang="zh-CN" altLang="en-US"/>
              <a:t>次</a:t>
            </a:r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6</a:t>
            </a:r>
            <a:r>
              <a:rPr lang="zh-CN" altLang="en-US"/>
              <a:t>：修正代码，重新运行</a:t>
            </a:r>
          </a:p>
          <a:p>
            <a:pPr lvl="1">
              <a:defRPr/>
            </a:pPr>
            <a:r>
              <a:rPr lang="zh-CN" altLang="en-US"/>
              <a:t>修改循环条件为： </a:t>
            </a:r>
            <a:r>
              <a:rPr lang="en-US" altLang="zh-CN"/>
              <a:t>i &lt;= 5</a:t>
            </a:r>
          </a:p>
          <a:p>
            <a:pPr>
              <a:defRPr/>
            </a:pPr>
            <a:r>
              <a:rPr lang="zh-CN" altLang="en-US"/>
              <a:t>步骤</a:t>
            </a:r>
            <a:r>
              <a:rPr lang="en-US" altLang="zh-CN"/>
              <a:t>7</a:t>
            </a:r>
            <a:r>
              <a:rPr lang="zh-CN" altLang="en-US"/>
              <a:t>：解决问题</a:t>
            </a:r>
            <a:endParaRPr lang="zh-CN" altLang="en-US" dirty="0"/>
          </a:p>
        </p:txBody>
      </p:sp>
      <p:pic>
        <p:nvPicPr>
          <p:cNvPr id="5" name="图片 4" descr="debug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929573"/>
            <a:ext cx="37671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143885"/>
            <a:ext cx="26431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27515" y="285750"/>
            <a:ext cx="116141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程序调试的目的？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程序调试的主要方法？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2881313" y="2205038"/>
            <a:ext cx="37449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找出缺陷原因，修正缺陷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2881313" y="4225290"/>
            <a:ext cx="365760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设置断点、单步执行、观察变量</a:t>
            </a:r>
          </a:p>
        </p:txBody>
      </p:sp>
      <p:grpSp>
        <p:nvGrpSpPr>
          <p:cNvPr id="35847" name="组合 8"/>
          <p:cNvGrpSpPr/>
          <p:nvPr/>
        </p:nvGrpSpPr>
        <p:grpSpPr bwMode="auto">
          <a:xfrm>
            <a:off x="1636713" y="857250"/>
            <a:ext cx="950595" cy="430213"/>
            <a:chOff x="3643306" y="2500357"/>
            <a:chExt cx="950498" cy="430730"/>
          </a:xfrm>
        </p:grpSpPr>
        <p:pic>
          <p:nvPicPr>
            <p:cNvPr id="358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bldLvl="0" animBg="1"/>
      <p:bldP spid="7045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213100" y="285750"/>
            <a:ext cx="73621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以内的偶数之和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</a:p>
          <a:p>
            <a:pPr lvl="1">
              <a:defRPr/>
            </a:pPr>
            <a:r>
              <a:rPr lang="en-US" altLang="zh-CN"/>
              <a:t>while</a:t>
            </a:r>
            <a:r>
              <a:rPr lang="zh-CN" altLang="en-US"/>
              <a:t>循环结构</a:t>
            </a:r>
          </a:p>
          <a:p>
            <a:pPr lvl="1">
              <a:defRPr/>
            </a:pPr>
            <a:r>
              <a:rPr lang="zh-CN" altLang="en-US"/>
              <a:t>程序调试</a:t>
            </a:r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编程实现：计算</a:t>
            </a:r>
            <a:r>
              <a:rPr lang="en-US" altLang="zh-CN"/>
              <a:t>100</a:t>
            </a:r>
            <a:r>
              <a:rPr lang="zh-CN" altLang="en-US"/>
              <a:t>以内（包括</a:t>
            </a:r>
            <a:r>
              <a:rPr lang="en-US" altLang="zh-CN"/>
              <a:t>100</a:t>
            </a:r>
            <a:r>
              <a:rPr lang="zh-CN" altLang="en-US"/>
              <a:t>）的偶数之和</a:t>
            </a:r>
          </a:p>
          <a:p>
            <a:pPr lvl="1">
              <a:defRPr/>
            </a:pPr>
            <a:r>
              <a:rPr lang="zh-CN" altLang="en-US"/>
              <a:t>设置断点并调试程序，观察每一次循环中变量值的变化</a:t>
            </a:r>
          </a:p>
          <a:p>
            <a:pPr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9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68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667250" y="571500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119120" y="285750"/>
            <a:ext cx="736981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以内的偶数之和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/>
              <a:t>声明并初始化循环变量：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=0;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/>
              <a:t>分析循环条件和循环操作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</a:t>
            </a:r>
            <a:r>
              <a:rPr lang="en-US" altLang="zh-CN" sz="2200" dirty="0"/>
              <a:t> </a:t>
            </a:r>
            <a:r>
              <a:rPr lang="zh-CN" altLang="en-US" sz="2200" dirty="0"/>
              <a:t>循环条件：</a:t>
            </a:r>
            <a:r>
              <a:rPr lang="en-US" altLang="en-US" sz="2200" dirty="0"/>
              <a:t>num&lt;=100</a:t>
            </a:r>
            <a:endParaRPr lang="zh-CN" altLang="en-US" sz="2200" dirty="0"/>
          </a:p>
          <a:p>
            <a:pPr marL="0" indent="0">
              <a:buNone/>
              <a:defRPr/>
            </a:pPr>
            <a:r>
              <a:rPr lang="en-US" altLang="zh-CN" sz="2200" dirty="0"/>
              <a:t>	 </a:t>
            </a:r>
            <a:r>
              <a:rPr lang="zh-CN" altLang="en-US" sz="2200" dirty="0"/>
              <a:t>循环操作：累加求和、改变循环变量的值</a:t>
            </a:r>
            <a:endParaRPr lang="en-US" altLang="zh-CN" sz="2200" dirty="0"/>
          </a:p>
          <a:p>
            <a:pPr marL="857250" lvl="1" indent="-457200">
              <a:buFont typeface="+mj-lt"/>
              <a:buAutoNum type="arabicPeriod" startAt="3"/>
              <a:defRPr/>
            </a:pPr>
            <a:r>
              <a:rPr lang="zh-CN" altLang="en-US" dirty="0"/>
              <a:t>套用</a:t>
            </a:r>
            <a:r>
              <a:rPr lang="en-US" altLang="en-US" dirty="0"/>
              <a:t>while</a:t>
            </a:r>
            <a:r>
              <a:rPr lang="zh-CN" altLang="en-US" dirty="0"/>
              <a:t>语法写出代码</a:t>
            </a:r>
          </a:p>
          <a:p>
            <a:pPr marL="857250" lvl="1" indent="-457200">
              <a:buFont typeface="+mj-lt"/>
              <a:buAutoNum type="arabicPeriod" startAt="3"/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grpSp>
        <p:nvGrpSpPr>
          <p:cNvPr id="37893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524375" y="5715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87938" y="285750"/>
            <a:ext cx="540067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查询商品价格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807845" y="1214755"/>
            <a:ext cx="88963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</a:p>
          <a:p>
            <a:pPr lvl="1"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循环结构</a:t>
            </a:r>
          </a:p>
          <a:p>
            <a:pPr lvl="1">
              <a:defRPr/>
            </a:pPr>
            <a:r>
              <a:rPr lang="zh-CN" altLang="en-US" dirty="0"/>
              <a:t>程序调试</a:t>
            </a:r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循环输入商品编号，显示对应的商品价格</a:t>
            </a:r>
          </a:p>
          <a:p>
            <a:pPr lvl="1">
              <a:defRPr/>
            </a:pPr>
            <a:r>
              <a:rPr lang="zh-CN" altLang="en-US" dirty="0"/>
              <a:t>输入“</a:t>
            </a:r>
            <a:r>
              <a:rPr lang="en-US" altLang="zh-CN" dirty="0"/>
              <a:t>n</a:t>
            </a:r>
            <a:r>
              <a:rPr lang="zh-CN" altLang="en-US" dirty="0"/>
              <a:t>“结束循环 </a:t>
            </a:r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89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pic>
        <p:nvPicPr>
          <p:cNvPr id="14" name="图片 13" descr="查询商品价格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5" y="3963035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524125" y="55721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102225" y="285750"/>
            <a:ext cx="538670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查询商品价格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分析循环条件和循环操作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	</a:t>
            </a:r>
            <a:r>
              <a:rPr lang="zh-CN" altLang="en-US" sz="2400" dirty="0"/>
              <a:t>循环条件：用户输入“</a:t>
            </a:r>
            <a:r>
              <a:rPr lang="en-US" altLang="zh-CN" sz="2400" dirty="0"/>
              <a:t>n</a:t>
            </a:r>
            <a:r>
              <a:rPr lang="zh-CN" altLang="en-US" sz="2400" dirty="0"/>
              <a:t>”时退出循环</a:t>
            </a:r>
          </a:p>
          <a:p>
            <a:pPr marL="914400" lvl="1" indent="-457200"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循环操作：输入商品编号，显示对应的商品价格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zh-CN" altLang="en-US" dirty="0"/>
              <a:t>套用</a:t>
            </a:r>
            <a:r>
              <a:rPr lang="en-US" altLang="en-US" dirty="0"/>
              <a:t>while</a:t>
            </a:r>
            <a:r>
              <a:rPr lang="zh-CN" altLang="en-US" dirty="0"/>
              <a:t>语法写出代码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循环体内使用</a:t>
            </a:r>
            <a:r>
              <a:rPr lang="en-US" altLang="zh-CN" dirty="0"/>
              <a:t>switch</a:t>
            </a:r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994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995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4518020"/>
            <a:ext cx="979170" cy="461963"/>
            <a:chOff x="3786182" y="448449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451605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3994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48449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24375" y="585787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777230" y="285750"/>
            <a:ext cx="471170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升级购物结算 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循环输入商品编号和购买数量</a:t>
            </a:r>
          </a:p>
          <a:p>
            <a:pPr lvl="1">
              <a:defRPr/>
            </a:pPr>
            <a:r>
              <a:rPr lang="zh-CN" altLang="en-US"/>
              <a:t>当输入</a:t>
            </a:r>
            <a:r>
              <a:rPr lang="en-US" altLang="zh-CN"/>
              <a:t>n</a:t>
            </a:r>
            <a:r>
              <a:rPr lang="zh-CN" altLang="en-US"/>
              <a:t>时结账 </a:t>
            </a:r>
          </a:p>
          <a:p>
            <a:pPr lvl="1">
              <a:defRPr/>
            </a:pPr>
            <a:r>
              <a:rPr lang="zh-CN" altLang="en-US"/>
              <a:t>结账时计算应付金额并找零 </a:t>
            </a:r>
            <a:endParaRPr lang="zh-CN" altLang="en-US" dirty="0"/>
          </a:p>
        </p:txBody>
      </p:sp>
      <p:grpSp>
        <p:nvGrpSpPr>
          <p:cNvPr id="40965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升级购物结算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34200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329815" y="597662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06" name="Rectangle 1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如何用程序讲述下面的故事？</a:t>
            </a:r>
            <a:endParaRPr lang="zh-CN" alt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143250" y="1196975"/>
            <a:ext cx="5975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673796" name="AutoShape 4"/>
          <p:cNvSpPr>
            <a:spLocks noChangeArrowheads="1"/>
          </p:cNvSpPr>
          <p:nvPr/>
        </p:nvSpPr>
        <p:spPr bwMode="auto">
          <a:xfrm>
            <a:off x="2466975" y="2000250"/>
            <a:ext cx="734377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经过几天的学习，老师给张浩一道测试题，</a:t>
            </a: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让他先上机编写程序完成，</a:t>
            </a: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然后老师检查是否合格。如果不合格，则继续编写。</a:t>
            </a:r>
            <a:r>
              <a:rPr lang="en-US" altLang="zh-CN" sz="2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…… </a:t>
            </a: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7966075" y="4108450"/>
            <a:ext cx="2309813" cy="1614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673798" name="AutoShape 6"/>
          <p:cNvSpPr>
            <a:spLocks noChangeArrowheads="1"/>
          </p:cNvSpPr>
          <p:nvPr/>
        </p:nvSpPr>
        <p:spPr bwMode="auto">
          <a:xfrm>
            <a:off x="2133600" y="4108450"/>
            <a:ext cx="2308225" cy="1614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zh-CN" altLang="en-US" b="1" dirty="0"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73799" name="AutoShape 7"/>
          <p:cNvSpPr>
            <a:spLocks noChangeArrowheads="1"/>
          </p:cNvSpPr>
          <p:nvPr/>
        </p:nvSpPr>
        <p:spPr bwMode="auto">
          <a:xfrm>
            <a:off x="4727575" y="4437063"/>
            <a:ext cx="3065463" cy="71351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循环先判断，再执行不适合描述此故事 </a:t>
            </a: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2809875" y="2571750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3802" name="WordArt 10"/>
          <p:cNvSpPr>
            <a:spLocks noChangeArrowheads="1" noChangeShapeType="1" noTextEdit="1"/>
          </p:cNvSpPr>
          <p:nvPr/>
        </p:nvSpPr>
        <p:spPr bwMode="auto">
          <a:xfrm>
            <a:off x="3863975" y="4868863"/>
            <a:ext cx="762000" cy="865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5417"/>
              </a:avLst>
            </a:prstTxWarp>
          </a:bodyPr>
          <a:lstStyle/>
          <a:p>
            <a:r>
              <a:rPr lang="zh-CN" altLang="en-US" sz="3600" b="1" i="1" kern="10">
                <a:ln w="9525">
                  <a:solidFill>
                    <a:srgbClr val="800080"/>
                  </a:solidFill>
                  <a:round/>
                </a:ln>
                <a:gradFill rotWithShape="1">
                  <a:gsLst>
                    <a:gs pos="0">
                      <a:srgbClr val="B563C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673804" name="Rectangle 12"/>
          <p:cNvSpPr>
            <a:spLocks noGrp="1" noChangeArrowheads="1"/>
          </p:cNvSpPr>
          <p:nvPr>
            <p:ph type="title"/>
          </p:nvPr>
        </p:nvSpPr>
        <p:spPr>
          <a:xfrm>
            <a:off x="4820285" y="285750"/>
            <a:ext cx="566864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do-while</a:t>
            </a:r>
            <a:r>
              <a:t>循环</a:t>
            </a:r>
            <a:endParaRPr dirty="0"/>
          </a:p>
        </p:txBody>
      </p:sp>
      <p:grpSp>
        <p:nvGrpSpPr>
          <p:cNvPr id="43020" name="组合 14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430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381625" y="5026955"/>
            <a:ext cx="1441450" cy="520428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7" grpId="0" bldLvl="0" animBg="1"/>
      <p:bldP spid="673798" grpId="0" bldLvl="0" animBg="1"/>
      <p:bldP spid="673799" grpId="0"/>
      <p:bldP spid="673800" grpId="0" bldLvl="0" animBg="1"/>
      <p:bldP spid="673802" grpId="0" animBg="1"/>
      <p:bldP spid="1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358120" y="11588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2424113" y="1990725"/>
            <a:ext cx="3317875" cy="1909270"/>
          </a:xfrm>
          <a:prstGeom prst="roundRect">
            <a:avLst>
              <a:gd name="adj" fmla="val 17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3595688" y="1428679"/>
            <a:ext cx="2291540" cy="408130"/>
          </a:xfrm>
          <a:prstGeom prst="wedgeRoundRectCallout">
            <a:avLst>
              <a:gd name="adj1" fmla="val -27579"/>
              <a:gd name="adj2" fmla="val 5225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先执行一遍循环操作</a:t>
            </a: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2881313" y="4286179"/>
            <a:ext cx="4590240" cy="408130"/>
          </a:xfrm>
          <a:prstGeom prst="wedgeRoundRectCallout">
            <a:avLst>
              <a:gd name="adj1" fmla="val -28423"/>
              <a:gd name="adj2" fmla="val -525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符合条件，循环继续执行；否则，循环退出</a:t>
            </a:r>
          </a:p>
        </p:txBody>
      </p:sp>
      <p:grpSp>
        <p:nvGrpSpPr>
          <p:cNvPr id="44038" name="Group 8"/>
          <p:cNvGrpSpPr/>
          <p:nvPr/>
        </p:nvGrpSpPr>
        <p:grpSpPr bwMode="auto">
          <a:xfrm>
            <a:off x="7319963" y="1700213"/>
            <a:ext cx="2592387" cy="2449512"/>
            <a:chOff x="3152" y="1071"/>
            <a:chExt cx="1633" cy="1543"/>
          </a:xfrm>
        </p:grpSpPr>
        <p:sp>
          <p:nvSpPr>
            <p:cNvPr id="44057" name="Line 9"/>
            <p:cNvSpPr>
              <a:spLocks noChangeShapeType="1"/>
            </p:cNvSpPr>
            <p:nvPr/>
          </p:nvSpPr>
          <p:spPr bwMode="auto">
            <a:xfrm>
              <a:off x="4105" y="2295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AutoShape 10"/>
            <p:cNvSpPr>
              <a:spLocks noChangeArrowheads="1"/>
            </p:cNvSpPr>
            <p:nvPr/>
          </p:nvSpPr>
          <p:spPr bwMode="auto">
            <a:xfrm>
              <a:off x="3606" y="1380"/>
              <a:ext cx="1179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循环操作 </a:t>
              </a:r>
            </a:p>
          </p:txBody>
        </p:sp>
        <p:sp>
          <p:nvSpPr>
            <p:cNvPr id="44059" name="Line 11"/>
            <p:cNvSpPr>
              <a:spLocks noChangeShapeType="1"/>
            </p:cNvSpPr>
            <p:nvPr/>
          </p:nvSpPr>
          <p:spPr bwMode="auto">
            <a:xfrm flipH="1">
              <a:off x="3152" y="206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12"/>
            <p:cNvSpPr>
              <a:spLocks noChangeShapeType="1"/>
            </p:cNvSpPr>
            <p:nvPr/>
          </p:nvSpPr>
          <p:spPr bwMode="auto">
            <a:xfrm flipV="1">
              <a:off x="3152" y="1253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13"/>
            <p:cNvSpPr>
              <a:spLocks noChangeShapeType="1"/>
            </p:cNvSpPr>
            <p:nvPr/>
          </p:nvSpPr>
          <p:spPr bwMode="auto">
            <a:xfrm>
              <a:off x="3152" y="1253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4"/>
            <p:cNvSpPr>
              <a:spLocks noChangeShapeType="1"/>
            </p:cNvSpPr>
            <p:nvPr/>
          </p:nvSpPr>
          <p:spPr bwMode="auto">
            <a:xfrm>
              <a:off x="4105" y="1071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AutoShape 15"/>
            <p:cNvSpPr>
              <a:spLocks noChangeArrowheads="1"/>
            </p:cNvSpPr>
            <p:nvPr/>
          </p:nvSpPr>
          <p:spPr bwMode="auto">
            <a:xfrm>
              <a:off x="3470" y="1888"/>
              <a:ext cx="1315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循环条件 </a:t>
              </a:r>
            </a:p>
          </p:txBody>
        </p:sp>
        <p:sp>
          <p:nvSpPr>
            <p:cNvPr id="44064" name="Rectangle 16"/>
            <p:cNvSpPr>
              <a:spLocks noChangeArrowheads="1"/>
            </p:cNvSpPr>
            <p:nvPr/>
          </p:nvSpPr>
          <p:spPr bwMode="auto">
            <a:xfrm>
              <a:off x="3152" y="1797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44065" name="Rectangle 17"/>
            <p:cNvSpPr>
              <a:spLocks noChangeArrowheads="1"/>
            </p:cNvSpPr>
            <p:nvPr/>
          </p:nvSpPr>
          <p:spPr bwMode="auto">
            <a:xfrm>
              <a:off x="4105" y="2341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44066" name="Line 18"/>
            <p:cNvSpPr>
              <a:spLocks noChangeShapeType="1"/>
            </p:cNvSpPr>
            <p:nvPr/>
          </p:nvSpPr>
          <p:spPr bwMode="auto">
            <a:xfrm>
              <a:off x="4105" y="1616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9" name="Rectangle 20"/>
          <p:cNvSpPr>
            <a:spLocks noChangeArrowheads="1"/>
          </p:cNvSpPr>
          <p:nvPr/>
        </p:nvSpPr>
        <p:spPr bwMode="auto">
          <a:xfrm>
            <a:off x="2259013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4040" name="Rectangle 21"/>
          <p:cNvSpPr>
            <a:spLocks noChangeArrowheads="1"/>
          </p:cNvSpPr>
          <p:nvPr/>
        </p:nvSpPr>
        <p:spPr bwMode="auto">
          <a:xfrm>
            <a:off x="2279650" y="2349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74839" name="Rectangle 23"/>
          <p:cNvSpPr>
            <a:spLocks noChangeArrowheads="1"/>
          </p:cNvSpPr>
          <p:nvPr/>
        </p:nvSpPr>
        <p:spPr bwMode="auto">
          <a:xfrm>
            <a:off x="2309813" y="5214938"/>
            <a:ext cx="4392612" cy="5762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特点：先执行，再判断</a:t>
            </a:r>
          </a:p>
        </p:txBody>
      </p:sp>
      <p:sp>
        <p:nvSpPr>
          <p:cNvPr id="674840" name="AutoShape 24"/>
          <p:cNvSpPr>
            <a:spLocks noChangeArrowheads="1"/>
          </p:cNvSpPr>
          <p:nvPr/>
        </p:nvSpPr>
        <p:spPr bwMode="auto">
          <a:xfrm>
            <a:off x="5238750" y="3643242"/>
            <a:ext cx="1372060" cy="408130"/>
          </a:xfrm>
          <a:prstGeom prst="wedgeRoundRectCallout">
            <a:avLst>
              <a:gd name="adj1" fmla="val -49457"/>
              <a:gd name="adj2" fmla="val -160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分号不可少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87720" y="274955"/>
            <a:ext cx="474599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do-while</a:t>
            </a:r>
            <a:r>
              <a:t>循环</a:t>
            </a:r>
            <a:endParaRPr dirty="0"/>
          </a:p>
        </p:txBody>
      </p:sp>
      <p:grpSp>
        <p:nvGrpSpPr>
          <p:cNvPr id="44045" name="组合 25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4405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3667108" y="1856655"/>
            <a:ext cx="214314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738678" y="3739762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3881422" y="3856920"/>
            <a:ext cx="28575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29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1" grpId="0" bldLvl="0" animBg="1"/>
      <p:bldP spid="674822" grpId="0" bldLvl="0" animBg="1"/>
      <p:bldP spid="674839" grpId="0"/>
      <p:bldP spid="67484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分别写出运行结果</a:t>
            </a:r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pPr>
              <a:defRPr/>
            </a:pPr>
            <a:endParaRPr lang="zh-CN" altLang="en-GB" dirty="0"/>
          </a:p>
        </p:txBody>
      </p:sp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>
          <a:xfrm>
            <a:off x="6979285" y="285750"/>
            <a:ext cx="3509645" cy="523875"/>
          </a:xfrm>
        </p:spPr>
        <p:txBody>
          <a:bodyPr/>
          <a:lstStyle/>
          <a:p>
            <a:pPr>
              <a:defRPr/>
            </a:pPr>
            <a:r>
              <a:rPr dirty="0"/>
              <a:t>回顾与作业点评</a:t>
            </a:r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2351088" y="1772285"/>
            <a:ext cx="7739062" cy="4964690"/>
          </a:xfrm>
          <a:prstGeom prst="roundRect">
            <a:avLst>
              <a:gd name="adj" fmla="val 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switch</a:t>
            </a:r>
            <a:r>
              <a:rPr lang="en-GB" altLang="zh-CN" b="1" dirty="0">
                <a:ea typeface="宋体" panose="02010600030101010101" pitchFamily="2" charset="-122"/>
              </a:rPr>
              <a:t>(day){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1: 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法国大餐</a:t>
            </a:r>
            <a:r>
              <a:rPr lang="en-GB" altLang="zh-CN" b="1" dirty="0">
                <a:ea typeface="宋体" panose="02010600030101010101" pitchFamily="2" charset="-122"/>
              </a:rPr>
              <a:t>"); 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2: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4: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满汉全席</a:t>
            </a:r>
            <a:r>
              <a:rPr lang="en-GB" altLang="zh-CN" b="1" dirty="0">
                <a:ea typeface="宋体" panose="02010600030101010101" pitchFamily="2" charset="-122"/>
              </a:rPr>
              <a:t>");  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break;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7: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if </a:t>
            </a:r>
            <a:r>
              <a:rPr lang="en-GB" altLang="zh-CN" b="1" dirty="0">
                <a:ea typeface="宋体" panose="02010600030101010101" pitchFamily="2" charset="-122"/>
              </a:rPr>
              <a:t>(</a:t>
            </a:r>
            <a:r>
              <a:rPr lang="en-GB" altLang="zh-CN" b="1" dirty="0" err="1">
                <a:ea typeface="宋体" panose="02010600030101010101" pitchFamily="2" charset="-122"/>
              </a:rPr>
              <a:t>weekOfMonth</a:t>
            </a:r>
            <a:r>
              <a:rPr lang="en-GB" altLang="zh-CN" b="1" dirty="0">
                <a:ea typeface="宋体" panose="02010600030101010101" pitchFamily="2" charset="-122"/>
              </a:rPr>
              <a:t> == 1) {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苹果餐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else</a:t>
            </a:r>
            <a:r>
              <a:rPr lang="en-GB" altLang="zh-CN" b="1" dirty="0">
                <a:ea typeface="宋体" panose="02010600030101010101" pitchFamily="2" charset="-122"/>
              </a:rPr>
              <a:t> {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香蕉餐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7596188" y="2428803"/>
            <a:ext cx="1214437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法国大餐 </a:t>
            </a:r>
          </a:p>
        </p:txBody>
      </p:sp>
      <p:sp>
        <p:nvSpPr>
          <p:cNvPr id="636935" name="AutoShape 7"/>
          <p:cNvSpPr>
            <a:spLocks noChangeArrowheads="1"/>
          </p:cNvSpPr>
          <p:nvPr/>
        </p:nvSpPr>
        <p:spPr bwMode="auto">
          <a:xfrm>
            <a:off x="7618413" y="2428803"/>
            <a:ext cx="1039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香蕉餐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383338" y="981075"/>
            <a:ext cx="2840037" cy="962025"/>
            <a:chOff x="3061" y="618"/>
            <a:chExt cx="1789" cy="606"/>
          </a:xfrm>
        </p:grpSpPr>
        <p:sp>
          <p:nvSpPr>
            <p:cNvPr id="636938" name="AutoShape 10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= 1</a:t>
              </a: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day = 1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36939" name="AutoShape 11"/>
            <p:cNvSpPr>
              <a:spLocks noChangeArrowheads="1"/>
            </p:cNvSpPr>
            <p:nvPr/>
          </p:nvSpPr>
          <p:spPr bwMode="gray">
            <a:xfrm>
              <a:off x="3061" y="618"/>
              <a:ext cx="430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假设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381750" y="1000125"/>
            <a:ext cx="2840038" cy="962025"/>
            <a:chOff x="3061" y="618"/>
            <a:chExt cx="1789" cy="606"/>
          </a:xfrm>
        </p:grpSpPr>
        <p:sp>
          <p:nvSpPr>
            <p:cNvPr id="636941" name="AutoShape 13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= 2</a:t>
              </a: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        day = 7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636942" name="AutoShape 14"/>
            <p:cNvSpPr>
              <a:spLocks noChangeArrowheads="1"/>
            </p:cNvSpPr>
            <p:nvPr/>
          </p:nvSpPr>
          <p:spPr bwMode="gray">
            <a:xfrm>
              <a:off x="3061" y="618"/>
              <a:ext cx="430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假设</a:t>
              </a:r>
            </a:p>
          </p:txBody>
        </p:sp>
      </p:grpSp>
      <p:grpSp>
        <p:nvGrpSpPr>
          <p:cNvPr id="16394" name="组合 17"/>
          <p:cNvGrpSpPr/>
          <p:nvPr/>
        </p:nvGrpSpPr>
        <p:grpSpPr bwMode="auto">
          <a:xfrm>
            <a:off x="1666875" y="885825"/>
            <a:ext cx="1456373" cy="398780"/>
            <a:chOff x="2962268" y="5103147"/>
            <a:chExt cx="1455765" cy="398840"/>
          </a:xfrm>
        </p:grpSpPr>
        <p:pic>
          <p:nvPicPr>
            <p:cNvPr id="1639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5400000">
            <a:off x="7907061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7899123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12972" y="3715417"/>
            <a:ext cx="1484857" cy="398780"/>
            <a:chOff x="1004978" y="3858290"/>
            <a:chExt cx="1484857" cy="398780"/>
          </a:xfrm>
        </p:grpSpPr>
        <p:pic>
          <p:nvPicPr>
            <p:cNvPr id="2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bldLvl="0" animBg="1"/>
      <p:bldP spid="636932" grpId="1" bldLvl="0" animBg="1"/>
      <p:bldP spid="636934" grpId="0" bldLvl="0" animBg="1"/>
      <p:bldP spid="636934" grpId="1" bldLvl="0" animBg="1"/>
      <p:bldP spid="636934" grpId="2" bldLvl="0" animBg="1"/>
      <p:bldP spid="636935" grpId="0" bldLvl="0" animBg="1"/>
      <p:bldP spid="636935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2147888" y="1428750"/>
            <a:ext cx="8039100" cy="3349994"/>
          </a:xfrm>
          <a:prstGeom prst="roundRect">
            <a:avLst>
              <a:gd name="adj" fmla="val 10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上机编写程序！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(answer));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恭喜你通过了测试！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595563" y="1857375"/>
            <a:ext cx="446405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3095625" y="3643313"/>
            <a:ext cx="2381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6024563" y="3933754"/>
            <a:ext cx="1142190" cy="408130"/>
          </a:xfrm>
          <a:prstGeom prst="wedgeRoundRectCallout">
            <a:avLst>
              <a:gd name="adj1" fmla="val -50746"/>
              <a:gd name="adj2" fmla="val 91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6453188" y="1071492"/>
            <a:ext cx="2291540" cy="408130"/>
          </a:xfrm>
          <a:prstGeom prst="wedgeRoundRectCallout">
            <a:avLst>
              <a:gd name="adj1" fmla="val -27329"/>
              <a:gd name="adj2" fmla="val 514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先执行一遍循环操作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6246495" y="285750"/>
            <a:ext cx="4242435" cy="523875"/>
          </a:xfrm>
        </p:spPr>
        <p:txBody>
          <a:bodyPr/>
          <a:lstStyle/>
          <a:p>
            <a:pPr>
              <a:defRPr/>
            </a:pPr>
            <a:r>
              <a:rPr dirty="0"/>
              <a:t>使用</a:t>
            </a:r>
            <a:r>
              <a:rPr lang="en-US" altLang="zh-CN" dirty="0"/>
              <a:t>do-while</a:t>
            </a:r>
            <a:r>
              <a:rPr dirty="0"/>
              <a:t>循环</a:t>
            </a: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450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524628" y="1571612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595934" y="4000504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095625" y="5786438"/>
            <a:ext cx="5072063" cy="428625"/>
            <a:chOff x="3143240" y="5143512"/>
            <a:chExt cx="5072133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7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3356" y="5187962"/>
              <a:ext cx="42062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do-while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循环结构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30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bldLvl="0" animBg="1"/>
      <p:bldP spid="676869" grpId="0" bldLvl="0" animBg="1"/>
      <p:bldP spid="676870" grpId="0" bldLvl="0" animBg="1"/>
      <p:bldP spid="676871" grpId="0" bldLvl="0" animBg="1"/>
      <p:bldP spid="67687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477510" y="285750"/>
            <a:ext cx="5011420" cy="523875"/>
          </a:xfrm>
        </p:spPr>
        <p:txBody>
          <a:bodyPr/>
          <a:lstStyle/>
          <a:p>
            <a:pPr>
              <a:defRPr/>
            </a:pPr>
            <a:r>
              <a:t>比较</a:t>
            </a:r>
            <a:r>
              <a:rPr lang="en-US" altLang="zh-CN"/>
              <a:t>while</a:t>
            </a:r>
            <a:r>
              <a:t>和</a:t>
            </a:r>
            <a:r>
              <a:rPr lang="en-US" altLang="zh-CN"/>
              <a:t>do-while</a:t>
            </a:r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>
          <a:xfrm>
            <a:off x="1720850" y="1214755"/>
            <a:ext cx="887984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</a:t>
            </a:r>
            <a:r>
              <a:rPr lang="zh-CN" altLang="en-US"/>
              <a:t>循环和</a:t>
            </a:r>
            <a:r>
              <a:rPr lang="en-US" altLang="zh-CN"/>
              <a:t>do-while</a:t>
            </a:r>
            <a:r>
              <a:rPr lang="zh-CN" altLang="en-US"/>
              <a:t>循环的区别</a:t>
            </a:r>
          </a:p>
          <a:p>
            <a:pPr lvl="1">
              <a:defRPr/>
            </a:pPr>
            <a:r>
              <a:rPr lang="zh-CN" altLang="en-US"/>
              <a:t>语法不同</a:t>
            </a:r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执行次序不同 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初始情况不满足循环条件时</a:t>
            </a:r>
          </a:p>
          <a:p>
            <a:pPr lvl="2">
              <a:defRPr/>
            </a:pPr>
            <a:r>
              <a:rPr lang="en-US" altLang="zh-CN"/>
              <a:t>while</a:t>
            </a:r>
            <a:r>
              <a:rPr lang="zh-CN" altLang="en-US"/>
              <a:t>循环一次都不会执行</a:t>
            </a:r>
          </a:p>
          <a:p>
            <a:pPr lvl="2">
              <a:defRPr/>
            </a:pPr>
            <a:r>
              <a:rPr lang="en-US" altLang="zh-CN"/>
              <a:t>do-while</a:t>
            </a:r>
            <a:r>
              <a:rPr lang="zh-CN" altLang="en-US"/>
              <a:t>循环不管任何情况都至少执行一次</a:t>
            </a:r>
            <a:endParaRPr lang="zh-CN" altLang="en-US" dirty="0"/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6743700" y="2376805"/>
            <a:ext cx="3173413" cy="190296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;</a:t>
            </a: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2640013" y="2376805"/>
            <a:ext cx="3173412" cy="190296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79941" name="AutoShape 5"/>
          <p:cNvSpPr>
            <a:spLocks noChangeArrowheads="1"/>
          </p:cNvSpPr>
          <p:nvPr/>
        </p:nvSpPr>
        <p:spPr bwMode="auto">
          <a:xfrm>
            <a:off x="3863975" y="3880095"/>
            <a:ext cx="183180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先判断，再执行</a:t>
            </a: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7680325" y="2799008"/>
            <a:ext cx="183180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先执行，再判断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31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bldLvl="0" animBg="1"/>
      <p:bldP spid="67994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7345" y="285750"/>
            <a:ext cx="125158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使用do-while实现：输出摄氏温度与华氏温度的对照表，要求它从摄氏温度0度到250度，每隔20度为一项，对照表中的条目不超过10条。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sz="2400" dirty="0" err="1">
                <a:latin typeface="微软雅黑" panose="020B0503020204020204" pitchFamily="2" charset="-122"/>
              </a:rPr>
              <a:t>转换关系：华氏温度</a:t>
            </a:r>
            <a:r>
              <a:rPr lang="en-US" altLang="zh-CN" sz="2400" dirty="0">
                <a:latin typeface="微软雅黑" panose="020B0503020204020204" pitchFamily="2" charset="-122"/>
              </a:rPr>
              <a:t> = </a:t>
            </a:r>
            <a:r>
              <a:rPr lang="en-US" altLang="zh-CN" sz="2400" dirty="0" err="1">
                <a:latin typeface="微软雅黑" panose="020B0503020204020204" pitchFamily="2" charset="-122"/>
              </a:rPr>
              <a:t>摄氏温度</a:t>
            </a:r>
            <a:r>
              <a:rPr lang="en-US" altLang="zh-CN" sz="2400" dirty="0">
                <a:latin typeface="微软雅黑" panose="020B0503020204020204" pitchFamily="2" charset="-122"/>
              </a:rPr>
              <a:t> * 9 / 5.0 + 32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800" dirty="0">
                <a:latin typeface="微软雅黑" panose="020B0503020204020204" pitchFamily="2" charset="-122"/>
              </a:rPr>
              <a:t>循环操作：计算摄氏温度，并输出对照条目</a:t>
            </a:r>
          </a:p>
          <a:p>
            <a:pPr>
              <a:defRPr/>
            </a:pPr>
            <a:r>
              <a:rPr lang="zh-CN" altLang="en-US" sz="2800" dirty="0">
                <a:latin typeface="微软雅黑" panose="020B0503020204020204" pitchFamily="2" charset="-122"/>
              </a:rPr>
              <a:t>循环条件：</a:t>
            </a:r>
            <a:endParaRPr lang="en-US" altLang="zh-CN" sz="2800" dirty="0">
              <a:latin typeface="微软雅黑" panose="020B0503020204020204" pitchFamily="2" charset="-122"/>
            </a:endParaRPr>
          </a:p>
          <a:p>
            <a:pPr lvl="1">
              <a:buNone/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条目</a:t>
            </a:r>
            <a:r>
              <a:rPr lang="en-US" altLang="zh-CN" dirty="0">
                <a:latin typeface="微软雅黑" panose="020B0503020204020204" pitchFamily="2" charset="-122"/>
              </a:rPr>
              <a:t>&lt;=10 &amp;&amp; </a:t>
            </a:r>
            <a:r>
              <a:rPr lang="zh-CN" altLang="en-US" dirty="0">
                <a:latin typeface="微软雅黑" panose="020B0503020204020204" pitchFamily="2" charset="-122"/>
              </a:rPr>
              <a:t>摄氏温度 </a:t>
            </a:r>
            <a:r>
              <a:rPr lang="en-US" altLang="zh-CN" dirty="0">
                <a:latin typeface="微软雅黑" panose="020B0503020204020204" pitchFamily="2" charset="-122"/>
              </a:rPr>
              <a:t>&lt;= 250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47109" name="组合 7"/>
          <p:cNvGrpSpPr/>
          <p:nvPr/>
        </p:nvGrpSpPr>
        <p:grpSpPr bwMode="auto">
          <a:xfrm>
            <a:off x="1666875" y="857250"/>
            <a:ext cx="1503363" cy="398780"/>
            <a:chOff x="6641147" y="5088888"/>
            <a:chExt cx="1502753" cy="398840"/>
          </a:xfrm>
        </p:grpSpPr>
        <p:pic>
          <p:nvPicPr>
            <p:cNvPr id="471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3000372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37455" y="285750"/>
            <a:ext cx="5451475" cy="523875"/>
          </a:xfrm>
        </p:spPr>
        <p:txBody>
          <a:bodyPr/>
          <a:lstStyle/>
          <a:p>
            <a:pPr>
              <a:defRPr/>
            </a:pPr>
            <a:r>
              <a:t>学员操作</a:t>
            </a:r>
            <a:r>
              <a:rPr lang="en-US" altLang="zh-CN"/>
              <a:t>—</a:t>
            </a:r>
            <a:r>
              <a:t>升级菜单切换 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如果用户输入错误，可以重复输入直到输入正确，执行相应的操作后退出循环 </a:t>
            </a:r>
            <a:endParaRPr lang="en-US" altLang="zh-CN" dirty="0"/>
          </a:p>
        </p:txBody>
      </p:sp>
      <p:grpSp>
        <p:nvGrpSpPr>
          <p:cNvPr id="48133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4814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4" name="图片 16" descr="升级菜单切换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47010"/>
            <a:ext cx="3813175" cy="337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524375" y="6215063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33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90685" y="285750"/>
            <a:ext cx="1198245" cy="523875"/>
          </a:xfrm>
        </p:spPr>
        <p:txBody>
          <a:bodyPr/>
          <a:lstStyle/>
          <a:p>
            <a:pPr>
              <a:defRPr/>
            </a:pPr>
            <a:r>
              <a:rPr dirty="0"/>
              <a:t>总结</a:t>
            </a: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6565929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循环是指在程序中需要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重复执行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的一组语句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循环由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循环条件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循环操作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组成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while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循环的特点是先判断后执行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do-while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循环的特点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程序调试的主要方法包括设置断点、单步运行和观察变量</a:t>
            </a: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TextBox 15"/>
          <p:cNvSpPr txBox="1">
            <a:spLocks noChangeArrowheads="1"/>
          </p:cNvSpPr>
          <p:nvPr/>
        </p:nvSpPr>
        <p:spPr bwMode="auto">
          <a:xfrm>
            <a:off x="1562081" y="3100388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1" name="AutoShape 3"/>
          <p:cNvSpPr/>
          <p:nvPr/>
        </p:nvSpPr>
        <p:spPr bwMode="auto">
          <a:xfrm>
            <a:off x="3360738" y="1692276"/>
            <a:ext cx="357187" cy="337979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6129338" y="4097342"/>
            <a:ext cx="142876" cy="56197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238876" y="4006998"/>
            <a:ext cx="2714644" cy="70675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先执行，再判断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8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循环操作至少执行一次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34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9" name="Rectangle 9"/>
          <p:cNvSpPr>
            <a:spLocks noGrp="1" noChangeArrowheads="1"/>
          </p:cNvSpPr>
          <p:nvPr>
            <p:ph type="title"/>
          </p:nvPr>
        </p:nvSpPr>
        <p:spPr>
          <a:xfrm>
            <a:off x="8338820" y="285750"/>
            <a:ext cx="215011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2204085" y="1214755"/>
            <a:ext cx="80086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实现</a:t>
            </a:r>
            <a:r>
              <a:rPr lang="en-US" altLang="zh-CN"/>
              <a:t>MyShopping</a:t>
            </a:r>
          </a:p>
          <a:p>
            <a:pPr lvl="1">
              <a:defRPr/>
            </a:pPr>
            <a:r>
              <a:rPr lang="zh-CN" altLang="en-US"/>
              <a:t>查询商品价格</a:t>
            </a:r>
          </a:p>
          <a:p>
            <a:pPr lvl="1">
              <a:defRPr/>
            </a:pPr>
            <a:r>
              <a:rPr lang="zh-CN" altLang="en-US"/>
              <a:t>升级购物结算</a:t>
            </a:r>
          </a:p>
          <a:p>
            <a:pPr lvl="1">
              <a:defRPr/>
            </a:pPr>
            <a:r>
              <a:rPr lang="zh-CN" altLang="en-US"/>
              <a:t>升级菜单切换</a:t>
            </a:r>
            <a:endParaRPr lang="zh-CN" altLang="en-US" dirty="0"/>
          </a:p>
        </p:txBody>
      </p:sp>
      <p:pic>
        <p:nvPicPr>
          <p:cNvPr id="7" name="图片 6" descr="购物结算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15" y="2139950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升级购物结算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15" y="256857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升级菜单切换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53" y="2997200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4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7080" y="285750"/>
            <a:ext cx="210185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理解循环的含义</a:t>
            </a:r>
          </a:p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while</a:t>
            </a:r>
            <a:r>
              <a:rPr lang="zh-CN" altLang="en-US"/>
              <a:t>循环结构</a:t>
            </a:r>
          </a:p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do-while</a:t>
            </a:r>
            <a:r>
              <a:rPr lang="zh-CN" altLang="en-US"/>
              <a:t>循环结构</a:t>
            </a:r>
          </a:p>
          <a:p>
            <a:pPr>
              <a:defRPr/>
            </a:pPr>
            <a:r>
              <a:rPr lang="zh-CN" altLang="en-US"/>
              <a:t>会使用调试解决简单的程序错误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2138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1566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16383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3143250" y="2997200"/>
            <a:ext cx="6769100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"</a:t>
            </a:r>
            <a:r>
              <a:rPr lang="zh-CN" altLang="zh-CN" b="1">
                <a:ea typeface="黑体" panose="02010609060101010101" pitchFamily="49" charset="-122"/>
              </a:rPr>
              <a:t>第1遍写：好好学习，天天向上！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49" charset="-122"/>
              </a:rPr>
              <a:t>第</a:t>
            </a:r>
            <a:r>
              <a:rPr lang="zh-CN" altLang="en-US" b="1">
                <a:ea typeface="黑体" panose="02010609060101010101" pitchFamily="49" charset="-122"/>
              </a:rPr>
              <a:t>2</a:t>
            </a:r>
            <a:r>
              <a:rPr lang="zh-CN" altLang="zh-CN" b="1">
                <a:ea typeface="黑体" panose="02010609060101010101" pitchFamily="49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49" charset="-122"/>
              </a:rPr>
              <a:t>第1</a:t>
            </a:r>
            <a:r>
              <a:rPr lang="zh-CN" altLang="en-US" b="1">
                <a:ea typeface="黑体" panose="02010609060101010101" pitchFamily="49" charset="-122"/>
              </a:rPr>
              <a:t>0</a:t>
            </a:r>
            <a:r>
              <a:rPr lang="en-US" altLang="zh-CN" b="1">
                <a:ea typeface="黑体" panose="02010609060101010101" pitchFamily="49" charset="-122"/>
              </a:rPr>
              <a:t>0</a:t>
            </a:r>
            <a:r>
              <a:rPr lang="zh-CN" altLang="zh-CN" b="1">
                <a:ea typeface="黑体" panose="02010609060101010101" pitchFamily="49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49" charset="-122"/>
              </a:rPr>
              <a:t>");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74938" y="1268413"/>
            <a:ext cx="74533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642053" name="AutoShape 5"/>
          <p:cNvSpPr/>
          <p:nvPr/>
        </p:nvSpPr>
        <p:spPr bwMode="auto">
          <a:xfrm flipH="1">
            <a:off x="2711450" y="3141663"/>
            <a:ext cx="360363" cy="1366837"/>
          </a:xfrm>
          <a:prstGeom prst="rightBrace">
            <a:avLst>
              <a:gd name="adj1" fmla="val 31608"/>
              <a:gd name="adj2" fmla="val 48597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703388" y="35734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100</a:t>
            </a:r>
            <a:r>
              <a:rPr lang="zh-CN" altLang="en-US" b="1">
                <a:ea typeface="黑体" panose="02010609060101010101" pitchFamily="49" charset="-122"/>
              </a:rPr>
              <a:t>条</a:t>
            </a:r>
          </a:p>
        </p:txBody>
      </p:sp>
      <p:sp>
        <p:nvSpPr>
          <p:cNvPr id="642064" name="AutoShape 16"/>
          <p:cNvSpPr>
            <a:spLocks noChangeArrowheads="1"/>
          </p:cNvSpPr>
          <p:nvPr/>
        </p:nvSpPr>
        <p:spPr bwMode="auto">
          <a:xfrm>
            <a:off x="3270250" y="5665788"/>
            <a:ext cx="561181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决定写一万遍“好好学习，天天向上！” ，怎么办？</a:t>
            </a: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6063"/>
            <a:ext cx="3043238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6181725" y="285750"/>
            <a:ext cx="4307205" cy="523875"/>
          </a:xfrm>
        </p:spPr>
        <p:txBody>
          <a:bodyPr/>
          <a:lstStyle/>
          <a:p>
            <a:pPr>
              <a:defRPr/>
            </a:pPr>
            <a:r>
              <a:t>为什么需要循环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张浩</a:t>
            </a:r>
            <a:r>
              <a:rPr lang="en-US" altLang="zh-CN" sz="2400" dirty="0"/>
              <a:t>Java</a:t>
            </a:r>
            <a:r>
              <a:rPr lang="zh-CN" altLang="en-US" sz="2400" dirty="0"/>
              <a:t>考试成绩未达到自己的目标。为了表明自己勤奋学习的决心，他决定写一百遍“好好学习，天天向上！”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9467" name="组合 16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/>
      <p:bldP spid="642053" grpId="0" bldLvl="0" animBg="1"/>
      <p:bldP spid="642054" grpId="0"/>
      <p:bldP spid="64206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1730375" y="1916113"/>
            <a:ext cx="7088188" cy="3008015"/>
          </a:xfrm>
          <a:prstGeom prst="roundRect">
            <a:avLst>
              <a:gd name="adj" fmla="val 22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……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9999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10000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</p:txBody>
      </p:sp>
      <p:sp>
        <p:nvSpPr>
          <p:cNvPr id="644100" name="AutoShape 4"/>
          <p:cNvSpPr>
            <a:spLocks noChangeArrowheads="1"/>
          </p:cNvSpPr>
          <p:nvPr/>
        </p:nvSpPr>
        <p:spPr bwMode="auto">
          <a:xfrm>
            <a:off x="5907088" y="1916113"/>
            <a:ext cx="4475162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1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&lt;= 100     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++;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gray">
          <a:xfrm>
            <a:off x="6738938" y="2357366"/>
            <a:ext cx="11879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&lt;=10000</a:t>
            </a:r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2349500" y="1268413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没有使用循环结构</a:t>
            </a:r>
          </a:p>
        </p:txBody>
      </p:sp>
      <p:sp>
        <p:nvSpPr>
          <p:cNvPr id="644115" name="Rectangle 19"/>
          <p:cNvSpPr>
            <a:spLocks noChangeArrowheads="1"/>
          </p:cNvSpPr>
          <p:nvPr/>
        </p:nvSpPr>
        <p:spPr bwMode="auto">
          <a:xfrm>
            <a:off x="6167438" y="1279525"/>
            <a:ext cx="403225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167755" y="285750"/>
            <a:ext cx="4321175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为什么需要循环</a:t>
            </a:r>
            <a:r>
              <a:rPr lang="en-US" altLang="zh-CN" dirty="0"/>
              <a:t>2-2</a:t>
            </a:r>
            <a:endParaRPr dirty="0"/>
          </a:p>
        </p:txBody>
      </p:sp>
      <p:pic>
        <p:nvPicPr>
          <p:cNvPr id="15" name="图片 14" descr="10000遍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57625"/>
            <a:ext cx="28051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2166938" y="6143625"/>
            <a:ext cx="4857750" cy="428625"/>
            <a:chOff x="3143240" y="5143512"/>
            <a:chExt cx="4857818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28631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49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2245" y="5187962"/>
              <a:ext cx="396563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：使用循环结构解决问题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7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bldLvl="0" animBg="1"/>
      <p:bldP spid="644101" grpId="0" bldLvl="0" animBg="1"/>
      <p:bldP spid="644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7834630" y="285750"/>
            <a:ext cx="2654300" cy="523875"/>
          </a:xfrm>
        </p:spPr>
        <p:txBody>
          <a:bodyPr/>
          <a:lstStyle/>
          <a:p>
            <a:pPr>
              <a:defRPr/>
            </a:pPr>
            <a:r>
              <a:t>什么是循环</a:t>
            </a:r>
            <a:endParaRPr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生活中的循环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循环结构的特点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1509" name="Group 4"/>
          <p:cNvGrpSpPr/>
          <p:nvPr/>
        </p:nvGrpSpPr>
        <p:grpSpPr bwMode="auto">
          <a:xfrm>
            <a:off x="3033713" y="2219325"/>
            <a:ext cx="1585912" cy="1808163"/>
            <a:chOff x="650" y="1389"/>
            <a:chExt cx="999" cy="1139"/>
          </a:xfrm>
        </p:grpSpPr>
        <p:pic>
          <p:nvPicPr>
            <p:cNvPr id="21522" name="Picture 5" descr="MMj02889110000[1]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3" y="1389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Rectangle 6"/>
            <p:cNvSpPr>
              <a:spLocks noChangeArrowheads="1"/>
            </p:cNvSpPr>
            <p:nvPr/>
          </p:nvSpPr>
          <p:spPr bwMode="auto">
            <a:xfrm>
              <a:off x="650" y="2296"/>
              <a:ext cx="9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黑体" panose="02010609060101010101" pitchFamily="49" charset="-122"/>
                </a:rPr>
                <a:t>打印</a:t>
              </a:r>
              <a:r>
                <a:rPr lang="en-US" altLang="zh-CN" b="1">
                  <a:ea typeface="黑体" panose="02010609060101010101" pitchFamily="49" charset="-122"/>
                </a:rPr>
                <a:t>50</a:t>
              </a:r>
              <a:r>
                <a:rPr lang="zh-CN" altLang="en-US" b="1">
                  <a:ea typeface="黑体" panose="02010609060101010101" pitchFamily="49" charset="-122"/>
                </a:rPr>
                <a:t>份试卷</a:t>
              </a:r>
            </a:p>
          </p:txBody>
        </p:sp>
      </p:grpSp>
      <p:grpSp>
        <p:nvGrpSpPr>
          <p:cNvPr id="21510" name="Group 7"/>
          <p:cNvGrpSpPr/>
          <p:nvPr/>
        </p:nvGrpSpPr>
        <p:grpSpPr bwMode="auto">
          <a:xfrm>
            <a:off x="4994276" y="2282825"/>
            <a:ext cx="1655763" cy="1736725"/>
            <a:chOff x="1973" y="1434"/>
            <a:chExt cx="1043" cy="1094"/>
          </a:xfrm>
        </p:grpSpPr>
        <p:pic>
          <p:nvPicPr>
            <p:cNvPr id="21520" name="Picture 8" descr="pg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434"/>
              <a:ext cx="1043" cy="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1" name="Rectangle 9"/>
            <p:cNvSpPr>
              <a:spLocks noChangeArrowheads="1"/>
            </p:cNvSpPr>
            <p:nvPr/>
          </p:nvSpPr>
          <p:spPr bwMode="auto">
            <a:xfrm>
              <a:off x="2017" y="2296"/>
              <a:ext cx="9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</a:rPr>
                <a:t>沿操场跑</a:t>
              </a:r>
              <a:r>
                <a:rPr lang="en-US" altLang="zh-CN" b="1" dirty="0">
                  <a:ea typeface="黑体" panose="02010609060101010101" pitchFamily="49" charset="-122"/>
                </a:rPr>
                <a:t>10</a:t>
              </a:r>
              <a:r>
                <a:rPr lang="zh-CN" altLang="en-US" b="1" dirty="0">
                  <a:ea typeface="黑体" panose="02010609060101010101" pitchFamily="49" charset="-122"/>
                </a:rPr>
                <a:t>圈</a:t>
              </a:r>
            </a:p>
          </p:txBody>
        </p:sp>
      </p:grp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1992313" y="4327525"/>
            <a:ext cx="662463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5"/>
              </a:buBlip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3648075" y="4724400"/>
            <a:ext cx="5184775" cy="1657350"/>
            <a:chOff x="1338" y="3203"/>
            <a:chExt cx="3266" cy="817"/>
          </a:xfrm>
        </p:grpSpPr>
        <p:grpSp>
          <p:nvGrpSpPr>
            <p:cNvPr id="21516" name="Group 15"/>
            <p:cNvGrpSpPr/>
            <p:nvPr/>
          </p:nvGrpSpPr>
          <p:grpSpPr bwMode="auto">
            <a:xfrm>
              <a:off x="1338" y="3203"/>
              <a:ext cx="3266" cy="817"/>
              <a:chOff x="1338" y="3203"/>
              <a:chExt cx="3266" cy="817"/>
            </a:xfrm>
          </p:grpSpPr>
          <p:sp>
            <p:nvSpPr>
              <p:cNvPr id="645136" name="AutoShape 16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3266" cy="8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45137" name="AutoShape 17"/>
              <p:cNvSpPr>
                <a:spLocks noChangeArrowheads="1"/>
              </p:cNvSpPr>
              <p:nvPr/>
            </p:nvSpPr>
            <p:spPr bwMode="auto">
              <a:xfrm>
                <a:off x="2250" y="3285"/>
                <a:ext cx="1615" cy="25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循环条件</a:t>
                </a:r>
              </a:p>
            </p:txBody>
          </p:sp>
        </p:grpSp>
        <p:sp>
          <p:nvSpPr>
            <p:cNvPr id="645138" name="AutoShape 18"/>
            <p:cNvSpPr>
              <a:spLocks noChangeArrowheads="1"/>
            </p:cNvSpPr>
            <p:nvPr/>
          </p:nvSpPr>
          <p:spPr bwMode="auto">
            <a:xfrm>
              <a:off x="2250" y="3690"/>
              <a:ext cx="1614" cy="25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循环操作</a:t>
              </a:r>
            </a:p>
          </p:txBody>
        </p:sp>
      </p:grpSp>
      <p:grpSp>
        <p:nvGrpSpPr>
          <p:cNvPr id="21513" name="Group 19"/>
          <p:cNvGrpSpPr/>
          <p:nvPr/>
        </p:nvGrpSpPr>
        <p:grpSpPr bwMode="auto">
          <a:xfrm>
            <a:off x="7080250" y="2205038"/>
            <a:ext cx="1873250" cy="1808163"/>
            <a:chOff x="3015" y="1389"/>
            <a:chExt cx="1180" cy="1139"/>
          </a:xfrm>
        </p:grpSpPr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3059" y="2296"/>
              <a:ext cx="10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49" charset="-122"/>
                </a:rPr>
                <a:t>做</a:t>
              </a:r>
              <a:r>
                <a:rPr lang="en-US" altLang="zh-CN" b="1">
                  <a:latin typeface="黑体" panose="02010609060101010101" pitchFamily="49" charset="-122"/>
                </a:rPr>
                <a:t>100</a:t>
              </a:r>
              <a:r>
                <a:rPr lang="zh-CN" altLang="en-US" b="1">
                  <a:latin typeface="黑体" panose="02010609060101010101" pitchFamily="49" charset="-122"/>
                </a:rPr>
                <a:t>道编程题</a:t>
              </a:r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1515" name="Picture 21" descr="StudyingCompu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389"/>
              <a:ext cx="1180" cy="8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8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6570980" y="285750"/>
            <a:ext cx="391795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while</a:t>
            </a:r>
            <a:r>
              <a:t>循环</a:t>
            </a:r>
            <a:endParaRPr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特点：先判断，再执行</a:t>
            </a:r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1809750" y="1827213"/>
            <a:ext cx="3417888" cy="18897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3286125" y="1092129"/>
            <a:ext cx="4590240" cy="408130"/>
          </a:xfrm>
          <a:prstGeom prst="wedgeRoundRectCallout">
            <a:avLst>
              <a:gd name="adj1" fmla="val -19979"/>
              <a:gd name="adj2" fmla="val 51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符合条件，循环继续执行；否则，循环退出</a:t>
            </a: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2355850" y="3428929"/>
            <a:ext cx="2751280" cy="408130"/>
          </a:xfrm>
          <a:prstGeom prst="wedgeRoundRectCallout">
            <a:avLst>
              <a:gd name="adj1" fmla="val -21065"/>
              <a:gd name="adj2" fmla="val -504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循环中被重复执行的操作</a:t>
            </a: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5710238" y="1841500"/>
            <a:ext cx="4457700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 &lt;= 100  ) {	       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	    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++;</a:t>
            </a: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6570663" y="2286000"/>
            <a:ext cx="1079500" cy="3095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6142038" y="2643188"/>
            <a:ext cx="3954462" cy="6429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2135188" y="5817235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编码规范：缩进、换行</a:t>
            </a: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7381875" y="4195763"/>
            <a:ext cx="2552700" cy="2376487"/>
            <a:chOff x="3379" y="2523"/>
            <a:chExt cx="1608" cy="1497"/>
          </a:xfrm>
        </p:grpSpPr>
        <p:sp>
          <p:nvSpPr>
            <p:cNvPr id="22550" name="AutoShape 12"/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循环操作 </a:t>
              </a:r>
            </a:p>
          </p:txBody>
        </p:sp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循环条件 </a:t>
              </a:r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"/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0"/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1"/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129" y="3146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2563" name="Rectangle 25"/>
            <p:cNvSpPr>
              <a:spLocks noChangeArrowheads="1"/>
            </p:cNvSpPr>
            <p:nvPr/>
          </p:nvSpPr>
          <p:spPr bwMode="auto">
            <a:xfrm>
              <a:off x="4711" y="2783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2254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427368" y="3000372"/>
            <a:ext cx="428628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3498806" y="1571612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  <a:t>9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2" grpId="0" bldLvl="0" animBg="1"/>
      <p:bldP spid="647173" grpId="0" bldLvl="0" animBg="1"/>
      <p:bldP spid="647174" grpId="0" bldLvl="0" animBg="1"/>
      <p:bldP spid="647176" grpId="0" bldLvl="0" animBg="1"/>
      <p:bldP spid="647177" grpId="0" bldLvl="0" animBg="1"/>
      <p:bldP spid="64717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e74250d-2e9c-452e-8f20-b7a5f4e099be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2629</Words>
  <Application>Microsoft Office PowerPoint</Application>
  <PresentationFormat>宽屏</PresentationFormat>
  <Paragraphs>494</Paragraphs>
  <Slides>34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微软雅黑</vt:lpstr>
      <vt:lpstr>Arial</vt:lpstr>
      <vt:lpstr>Calibri</vt:lpstr>
      <vt:lpstr>Tahoma</vt:lpstr>
      <vt:lpstr>Wingdings</vt:lpstr>
      <vt:lpstr>Office 主题_2</vt:lpstr>
      <vt:lpstr>Picture</vt:lpstr>
      <vt:lpstr>第五章  循环结构（一）</vt:lpstr>
      <vt:lpstr>预习检查</vt:lpstr>
      <vt:lpstr>回顾与作业点评</vt:lpstr>
      <vt:lpstr>本章任务</vt:lpstr>
      <vt:lpstr>本章目标</vt:lpstr>
      <vt:lpstr>为什么需要循环2-1</vt:lpstr>
      <vt:lpstr>为什么需要循环2-2</vt:lpstr>
      <vt:lpstr>什么是循环</vt:lpstr>
      <vt:lpstr>什么是while循环</vt:lpstr>
      <vt:lpstr>使用while循环4-1</vt:lpstr>
      <vt:lpstr>使用while循环4-2</vt:lpstr>
      <vt:lpstr>使用while循环4-3</vt:lpstr>
      <vt:lpstr>使用while循环4-4</vt:lpstr>
      <vt:lpstr>小结</vt:lpstr>
      <vt:lpstr>为什么需要程序调试</vt:lpstr>
      <vt:lpstr>什么是程序调试</vt:lpstr>
      <vt:lpstr>如何进行程序调试5-1</vt:lpstr>
      <vt:lpstr>如何进行程序调试5-2</vt:lpstr>
      <vt:lpstr>如何进行程序调试5-3</vt:lpstr>
      <vt:lpstr>如何进行程序调试5-4</vt:lpstr>
      <vt:lpstr>如何进行程序调试5-5</vt:lpstr>
      <vt:lpstr>小结</vt:lpstr>
      <vt:lpstr>学员操作—计算100以内的偶数之和2-1</vt:lpstr>
      <vt:lpstr>学员操作—计算100以内的偶数之和2-2</vt:lpstr>
      <vt:lpstr>学员操作—查询商品价格2-1</vt:lpstr>
      <vt:lpstr>学员操作—查询商品价格2-2</vt:lpstr>
      <vt:lpstr>学员操作—升级购物结算 </vt:lpstr>
      <vt:lpstr>为什么需要do-while循环</vt:lpstr>
      <vt:lpstr>什么是do-while循环</vt:lpstr>
      <vt:lpstr>使用do-while循环</vt:lpstr>
      <vt:lpstr>比较while和do-while</vt:lpstr>
      <vt:lpstr>小结</vt:lpstr>
      <vt:lpstr>学员操作—升级菜单切换 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 天弘</cp:lastModifiedBy>
  <cp:revision>56</cp:revision>
  <dcterms:created xsi:type="dcterms:W3CDTF">2017-10-12T07:19:00Z</dcterms:created>
  <dcterms:modified xsi:type="dcterms:W3CDTF">2022-07-18T10:55:00Z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1DBB2AF4C5A04333818393EA14F6BC67</vt:lpwstr>
  </property>
</Properties>
</file>