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2F08BD-F943-482A-9A8A-BCC0D1D4450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ED5087-57B9-4AC1-8F66-A4C107C54FDC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CE88C4-1C17-417D-B99E-858262B70C21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3958AD-CDBD-456E-9294-82EB9FE70E2C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\Ticket.java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技术顾问引导学员先对问题进行分析，然后让学员在白板上画出流程图，再进行编码实现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s1</a:t>
            </a:r>
            <a:r>
              <a:rPr lang="zh-CN" altLang="en-US" dirty="0"/>
              <a:t>学员来说，技术顾问要重视引导分析问题、解决问题的过程，使其逐步培养独立解决问题的习惯和能力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96F34F-67FB-4159-BC3F-F80D84F8BDC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教学指导：将语法和流程图对照着讲解多重</a:t>
            </a:r>
            <a:r>
              <a:rPr lang="en-US" altLang="zh-CN"/>
              <a:t>if</a:t>
            </a:r>
            <a:r>
              <a:rPr lang="zh-CN" altLang="en-US"/>
              <a:t>选择结构的执行过程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7170A-287F-43A7-95A9-1A30979617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E5929F-312F-4EDC-8E7D-56524858844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5FA44-A0E8-47EC-8278-F278E9739A8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教学指导：演示时注意讲解如果</a:t>
            </a:r>
            <a:r>
              <a:rPr lang="en-US" altLang="zh-CN"/>
              <a:t>else if</a:t>
            </a:r>
            <a:r>
              <a:rPr lang="zh-CN" altLang="en-US"/>
              <a:t>的顺序被调整，会怎样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D9CD6-1AA6-4BAE-9AEC-B2FF541F17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646DB9-B987-4D36-910F-DFAE4E16FA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教学指导：将语法和流程图对照着讲解嵌套</a:t>
            </a:r>
            <a:r>
              <a:rPr lang="en-US" altLang="zh-CN"/>
              <a:t>if</a:t>
            </a:r>
            <a:r>
              <a:rPr lang="zh-CN" altLang="en-US"/>
              <a:t>选择结构的执行过程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219CF5-604C-44E9-8D9F-B926ECF2EA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16AC5-7617-4985-8D33-D6689B8C2991}" type="slidenum">
              <a:rPr lang="zh-CN" altLang="en-US"/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C53F6-1559-479E-9134-FBD72131BA4F}" type="slidenum">
              <a:rPr lang="zh-CN" altLang="en-US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教学指导：技术顾问讲解</a:t>
            </a:r>
            <a:r>
              <a:rPr lang="en-US" altLang="zh-CN" dirty="0"/>
              <a:t>if</a:t>
            </a:r>
            <a:r>
              <a:rPr lang="zh-CN" altLang="en-US" dirty="0"/>
              <a:t>结构书写规范时，为方便学员理解，要结合上面的代码来讲解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2019D-F898-4F75-91C5-4444DBAB34C0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\01 </a:t>
            </a:r>
            <a:r>
              <a:rPr lang="zh-CN" altLang="en-US" dirty="0"/>
              <a:t>教学演示案例</a:t>
            </a:r>
            <a:r>
              <a:rPr lang="en-US" altLang="zh-CN" dirty="0"/>
              <a:t>\</a:t>
            </a:r>
            <a:r>
              <a:rPr lang="zh-CN" altLang="en-US" dirty="0"/>
              <a:t>现场编程</a:t>
            </a:r>
            <a:r>
              <a:rPr lang="en-US" altLang="zh-CN" dirty="0"/>
              <a:t>\ScoreTest.java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教学指导：现场编程时，技术顾问设置一个课堂陷阱，变换各个条件的顺序后，看输出什么，让学员深入理解多重</a:t>
            </a:r>
            <a:r>
              <a:rPr lang="en-US" altLang="zh-CN" dirty="0"/>
              <a:t>if</a:t>
            </a:r>
            <a:r>
              <a:rPr lang="zh-CN" altLang="en-US" dirty="0"/>
              <a:t>的执行过程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0F90E6-8A44-4EFA-90E2-402BAFB9B40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A4E5A8-7D1E-4E06-A90F-116C6F20B0D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F31AB2-5C32-41DD-9745-62781477E47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BE4CCE-5F1A-4814-B8F5-83C6607B6A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9B492-1E8A-455E-986A-32A080FC90F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04F286-7568-4BCC-8799-73C0C4B8F4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19D938-2B5E-49B9-8981-4B16C15A8D65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61BC04-8982-4B02-9164-736CBA87DE59}" type="slidenum">
              <a:rPr lang="zh-CN" altLang="en-US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B7C831-A532-47E3-BC09-F25211A0E1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86E57-4EC9-4D9F-8BAA-B910688E91CE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11684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4155" y="16510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9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16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第三章  选择结构（一）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00425" y="285750"/>
            <a:ext cx="7088505" cy="523875"/>
          </a:xfrm>
        </p:spPr>
        <p:txBody>
          <a:bodyPr/>
          <a:lstStyle/>
          <a:p>
            <a:pPr>
              <a:defRPr/>
            </a:pPr>
            <a:r>
              <a:rPr dirty="0"/>
              <a:t>使用复杂条件下的</a:t>
            </a:r>
            <a:r>
              <a:rPr lang="en-US" altLang="zh-CN" dirty="0"/>
              <a:t>if</a:t>
            </a:r>
            <a:r>
              <a:rPr dirty="0"/>
              <a:t>选择结构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000" dirty="0"/>
              <a:t>使用复杂条件的</a:t>
            </a:r>
            <a:r>
              <a:rPr lang="en-US" altLang="zh-CN" sz="2000" dirty="0"/>
              <a:t>if</a:t>
            </a:r>
            <a:r>
              <a:rPr lang="zh-CN" altLang="en-US" sz="2000" dirty="0"/>
              <a:t>选择结构解决老师奖励张浩的问题</a:t>
            </a:r>
            <a:endParaRPr lang="en-US" altLang="zh-CN" sz="2000" dirty="0"/>
          </a:p>
          <a:p>
            <a:pPr>
              <a:defRPr/>
            </a:pPr>
            <a:endParaRPr lang="zh-CN" altLang="en-US" sz="2000" dirty="0"/>
          </a:p>
        </p:txBody>
      </p:sp>
      <p:sp>
        <p:nvSpPr>
          <p:cNvPr id="578565" name="AutoShape 5"/>
          <p:cNvSpPr>
            <a:spLocks noChangeArrowheads="1"/>
          </p:cNvSpPr>
          <p:nvPr/>
        </p:nvSpPr>
        <p:spPr bwMode="auto">
          <a:xfrm>
            <a:off x="2279650" y="1693228"/>
            <a:ext cx="7766050" cy="3694112"/>
          </a:xfrm>
          <a:prstGeom prst="roundRect">
            <a:avLst>
              <a:gd name="adj" fmla="val 7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GetPrize2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score1 = 100;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score2 = 72;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张浩的音乐成绩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score1 &gt;98&amp;&amp; score2 &gt; 80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||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score1 == 100 &amp;&amp; score2 &gt; 70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8566" name="AutoShape 6"/>
          <p:cNvSpPr>
            <a:spLocks noChangeArrowheads="1"/>
          </p:cNvSpPr>
          <p:nvPr/>
        </p:nvSpPr>
        <p:spPr bwMode="auto">
          <a:xfrm>
            <a:off x="3667108" y="3142933"/>
            <a:ext cx="4357701" cy="792162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 descr="示例2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857750"/>
            <a:ext cx="337661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4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459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3452813" y="6357938"/>
            <a:ext cx="5072062" cy="428625"/>
            <a:chOff x="3143240" y="5143512"/>
            <a:chExt cx="5072133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5006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83039" y="5187962"/>
              <a:ext cx="418470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：复杂条件下的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5" grpId="0" bldLvl="0" animBg="1"/>
      <p:bldP spid="57856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309813" y="1249363"/>
            <a:ext cx="7715250" cy="13938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1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如果张浩</a:t>
            </a:r>
            <a:r>
              <a:rPr lang="en-US" altLang="zh-CN" sz="2800" b="1" dirty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考试成绩大于</a:t>
            </a:r>
            <a:r>
              <a:rPr lang="en-US" altLang="zh-CN" sz="2800" b="1" dirty="0">
                <a:latin typeface="+mn-lt"/>
                <a:ea typeface="+mn-ea"/>
              </a:rPr>
              <a:t>98</a:t>
            </a:r>
            <a:r>
              <a:rPr lang="zh-CN" altLang="en-US" sz="2800" b="1" dirty="0">
                <a:latin typeface="+mn-lt"/>
                <a:ea typeface="+mn-ea"/>
              </a:rPr>
              <a:t>分，老师就奖励他一个</a:t>
            </a:r>
            <a:r>
              <a:rPr lang="en-US" altLang="zh-CN" sz="2800" b="1" dirty="0">
                <a:latin typeface="+mn-lt"/>
                <a:ea typeface="+mn-ea"/>
              </a:rPr>
              <a:t>MP4</a:t>
            </a:r>
            <a:r>
              <a:rPr lang="zh-CN" altLang="en-US" sz="2800" b="1" dirty="0">
                <a:latin typeface="+mn-lt"/>
                <a:ea typeface="+mn-ea"/>
              </a:rPr>
              <a:t>，否则老师就罚他进行编码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79588" name="AutoShape 4"/>
          <p:cNvSpPr>
            <a:spLocks noChangeArrowheads="1"/>
          </p:cNvSpPr>
          <p:nvPr/>
        </p:nvSpPr>
        <p:spPr bwMode="auto">
          <a:xfrm>
            <a:off x="4151313" y="2500313"/>
            <a:ext cx="4421187" cy="5334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 algn="ctr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使用两个基本</a:t>
            </a:r>
            <a:r>
              <a:rPr lang="en-US" altLang="zh-CN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if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选择结构</a:t>
            </a:r>
            <a:endParaRPr lang="zh-CN" altLang="en-US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79589" name="AutoShape 5"/>
          <p:cNvSpPr>
            <a:spLocks noChangeArrowheads="1"/>
          </p:cNvSpPr>
          <p:nvPr/>
        </p:nvSpPr>
        <p:spPr bwMode="auto">
          <a:xfrm>
            <a:off x="3648075" y="3143250"/>
            <a:ext cx="5327650" cy="7921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 algn="ctr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if-else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选择结构实现</a:t>
            </a:r>
            <a:endParaRPr lang="zh-CN" altLang="en-US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79591" name="AutoShape 7"/>
          <p:cNvSpPr>
            <a:spLocks noChangeArrowheads="1"/>
          </p:cNvSpPr>
          <p:nvPr/>
        </p:nvSpPr>
        <p:spPr bwMode="auto">
          <a:xfrm>
            <a:off x="2566988" y="4071938"/>
            <a:ext cx="7432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(score &gt; 98)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(score &lt;= 98)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惩罚进行编码！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25606" name="组合 10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56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>
            <a:off x="5703091" y="3536157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062220" y="285750"/>
            <a:ext cx="5426710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if-else</a:t>
            </a:r>
            <a:r>
              <a:t>选择结构 </a:t>
            </a:r>
            <a:r>
              <a:rPr lang="en-US" altLang="zh-CN"/>
              <a:t>3-1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bldLvl="0" animBg="1"/>
      <p:bldP spid="579588" grpId="1" bldLvl="0" animBg="1"/>
      <p:bldP spid="579589" grpId="0" bldLvl="0" animBg="1"/>
      <p:bldP spid="579591" grpId="0" bldLvl="0" animBg="1"/>
      <p:bldP spid="57959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if-else</a:t>
            </a:r>
            <a:r>
              <a:rPr lang="zh-CN" altLang="en-US"/>
              <a:t>选择结构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81636" name="AutoShape 4"/>
          <p:cNvSpPr>
            <a:spLocks noChangeArrowheads="1"/>
          </p:cNvSpPr>
          <p:nvPr/>
        </p:nvSpPr>
        <p:spPr bwMode="auto">
          <a:xfrm>
            <a:off x="2625725" y="3825875"/>
            <a:ext cx="2476500" cy="18557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1637" name="AutoShape 5"/>
          <p:cNvSpPr>
            <a:spLocks noChangeArrowheads="1"/>
          </p:cNvSpPr>
          <p:nvPr/>
        </p:nvSpPr>
        <p:spPr bwMode="auto">
          <a:xfrm>
            <a:off x="6800850" y="3835400"/>
            <a:ext cx="3197225" cy="1855788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张浩Java成绩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&gt; 98 )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惩罚进行编码；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5330825" y="4425950"/>
            <a:ext cx="127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" hangingPunct="1"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b="1">
                <a:ea typeface="黑体" panose="02010609060101010101" pitchFamily="49" charset="-122"/>
              </a:rPr>
              <a:t>结合问题</a:t>
            </a:r>
            <a:r>
              <a:rPr lang="en-US" altLang="zh-CN" b="1"/>
              <a:t>3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581657" name="Rectangle 25"/>
          <p:cNvSpPr>
            <a:spLocks noGrp="1" noChangeArrowheads="1"/>
          </p:cNvSpPr>
          <p:nvPr>
            <p:ph type="title"/>
          </p:nvPr>
        </p:nvSpPr>
        <p:spPr>
          <a:xfrm>
            <a:off x="5101590" y="285750"/>
            <a:ext cx="5387340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if-else</a:t>
            </a:r>
            <a:r>
              <a:t>选择结构</a:t>
            </a:r>
            <a:r>
              <a:rPr lang="en-US" altLang="zh-CN"/>
              <a:t>3-2 </a:t>
            </a:r>
            <a:endParaRPr lang="en-US" altLang="zh-CN" dirty="0"/>
          </a:p>
        </p:txBody>
      </p:sp>
      <p:sp>
        <p:nvSpPr>
          <p:cNvPr id="26632" name="Rectangle 28"/>
          <p:cNvSpPr>
            <a:spLocks noChangeArrowheads="1"/>
          </p:cNvSpPr>
          <p:nvPr/>
        </p:nvSpPr>
        <p:spPr bwMode="auto">
          <a:xfrm>
            <a:off x="1524000" y="231140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3" name="Object 2"/>
          <p:cNvGraphicFramePr>
            <a:graphicFrameLocks noChangeAspect="1"/>
          </p:cNvGraphicFramePr>
          <p:nvPr/>
        </p:nvGraphicFramePr>
        <p:xfrm>
          <a:off x="6600825" y="981075"/>
          <a:ext cx="3311525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图片" r:id="rId1" imgW="2278380" imgH="1866900" progId="Word.Picture.8">
                  <p:embed/>
                </p:oleObj>
              </mc:Choice>
              <mc:Fallback>
                <p:oleObj name="图片" r:id="rId1" imgW="2278380" imgH="1866900" progId="Word.Picture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981075"/>
                        <a:ext cx="3311525" cy="271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30"/>
          <p:cNvSpPr>
            <a:spLocks noChangeArrowheads="1"/>
          </p:cNvSpPr>
          <p:nvPr/>
        </p:nvSpPr>
        <p:spPr bwMode="auto">
          <a:xfrm>
            <a:off x="1524000" y="1516063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6635" name="组合 12"/>
          <p:cNvGrpSpPr/>
          <p:nvPr/>
        </p:nvGrpSpPr>
        <p:grpSpPr bwMode="auto">
          <a:xfrm>
            <a:off x="1666875" y="886460"/>
            <a:ext cx="993458" cy="398780"/>
            <a:chOff x="1000100" y="1801921"/>
            <a:chExt cx="993465" cy="398840"/>
          </a:xfrm>
        </p:grpSpPr>
        <p:pic>
          <p:nvPicPr>
            <p:cNvPr id="2663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5238744" y="4929198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6" grpId="0" bldLvl="0" animBg="1"/>
      <p:bldP spid="5816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AutoShape 3"/>
          <p:cNvSpPr>
            <a:spLocks noChangeArrowheads="1"/>
          </p:cNvSpPr>
          <p:nvPr/>
        </p:nvSpPr>
        <p:spPr bwMode="auto">
          <a:xfrm>
            <a:off x="2208213" y="1989138"/>
            <a:ext cx="8053387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SimpleIf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 = 91;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(score &gt; 98)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else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惩罚进行编码！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>
          <a:xfrm>
            <a:off x="5132070" y="285750"/>
            <a:ext cx="5356860" cy="523875"/>
          </a:xfrm>
        </p:spPr>
        <p:txBody>
          <a:bodyPr/>
          <a:lstStyle/>
          <a:p>
            <a:pPr>
              <a:defRPr/>
            </a:pPr>
            <a:r>
              <a:t>使用</a:t>
            </a:r>
            <a:r>
              <a:rPr lang="en-US" altLang="zh-CN"/>
              <a:t>if-else</a:t>
            </a:r>
            <a:r>
              <a:t>选择结构</a:t>
            </a:r>
            <a:r>
              <a:rPr lang="en-US" altLang="zh-CN"/>
              <a:t>3-3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</a:t>
            </a:r>
            <a:r>
              <a:rPr lang="en-US" altLang="zh-CN"/>
              <a:t>if-else</a:t>
            </a:r>
            <a:r>
              <a:rPr lang="zh-CN" altLang="en-US"/>
              <a:t>选择结构解决问题</a:t>
            </a:r>
            <a:r>
              <a:rPr lang="en-US" altLang="zh-CN"/>
              <a:t>3</a:t>
            </a:r>
            <a:endParaRPr lang="en-US" altLang="zh-CN"/>
          </a:p>
          <a:p>
            <a:pPr>
              <a:defRPr/>
            </a:pPr>
            <a:endParaRPr lang="zh-CN" altLang="en-US" dirty="0"/>
          </a:p>
        </p:txBody>
      </p:sp>
      <p:sp>
        <p:nvSpPr>
          <p:cNvPr id="583684" name="AutoShape 4"/>
          <p:cNvSpPr>
            <a:spLocks noChangeArrowheads="1"/>
          </p:cNvSpPr>
          <p:nvPr/>
        </p:nvSpPr>
        <p:spPr bwMode="auto">
          <a:xfrm>
            <a:off x="3182938" y="3100388"/>
            <a:ext cx="6985000" cy="1757362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 descr="示例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929188"/>
            <a:ext cx="3367088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组合 12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766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3514725" y="1530668"/>
          <a:ext cx="5110163" cy="478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Picture" r:id="rId3" imgW="3746500" imgH="3505200" progId="Word.Picture.8">
                  <p:embed/>
                </p:oleObj>
              </mc:Choice>
              <mc:Fallback>
                <p:oleObj name="Picture" r:id="rId3" imgW="3746500" imgH="3505200" progId="Word.Picture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530668"/>
                        <a:ext cx="5110163" cy="478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4"/>
          <p:cNvGrpSpPr/>
          <p:nvPr/>
        </p:nvGrpSpPr>
        <p:grpSpPr bwMode="auto">
          <a:xfrm>
            <a:off x="3452813" y="6286500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79859" y="5187962"/>
              <a:ext cx="340362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if-else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ldLvl="0" animBg="1"/>
      <p:bldP spid="58368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>
          <a:xfrm>
            <a:off x="9272905" y="285750"/>
            <a:ext cx="121602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买彩票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如果体彩中了</a:t>
            </a:r>
            <a:r>
              <a:rPr lang="en-US" altLang="zh-CN"/>
              <a:t>500</a:t>
            </a:r>
            <a:r>
              <a:rPr lang="zh-CN" altLang="en-US"/>
              <a:t>万，我买车、资助希望工程、去欧洲旅游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如果没中，我买下一期体彩，继续烧高香</a:t>
            </a:r>
            <a:endParaRPr lang="zh-CN" altLang="en-US" dirty="0"/>
          </a:p>
        </p:txBody>
      </p:sp>
      <p:grpSp>
        <p:nvGrpSpPr>
          <p:cNvPr id="28677" name="组合 4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28678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277360" y="259715"/>
            <a:ext cx="631507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实现幸运抽奖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en-US" altLang="zh-CN"/>
              <a:t>if-else</a:t>
            </a:r>
            <a:r>
              <a:rPr lang="zh-CN" altLang="en-US"/>
              <a:t>选择结构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抽奖规则：会员号的百位数字等于产生的随机数字即为幸运会员</a:t>
            </a: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9701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2970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9702" name="图片 14" descr="幸运抽奖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937000"/>
            <a:ext cx="28241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17" descr="幸运抽奖2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945255"/>
            <a:ext cx="28241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381500" y="5857875"/>
            <a:ext cx="2786063" cy="428625"/>
            <a:chOff x="3500427" y="5143509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500427" y="5143509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76535" y="5187959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87190" y="285750"/>
            <a:ext cx="630174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实现幸运抽奖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产生随机数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从控制台接收一个</a:t>
            </a:r>
            <a:r>
              <a:rPr lang="en-US" altLang="zh-CN" dirty="0"/>
              <a:t>4</a:t>
            </a:r>
            <a:r>
              <a:rPr lang="zh-CN" altLang="en-US" dirty="0"/>
              <a:t>位会员号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分解获得百位数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判断是否是幸运会员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0725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3073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3314700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073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309813" y="3919538"/>
            <a:ext cx="7499350" cy="1366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产生随机数（</a:t>
            </a:r>
            <a:r>
              <a:rPr lang="en-US" altLang="zh-CN" dirty="0"/>
              <a:t>0~9</a:t>
            </a:r>
            <a:r>
              <a:rPr lang="zh-CN" altLang="en-US" dirty="0"/>
              <a:t>）的方法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random=(</a:t>
            </a:r>
            <a:r>
              <a:rPr lang="en-US" altLang="zh-CN" dirty="0" err="1"/>
              <a:t>int</a:t>
            </a:r>
            <a:r>
              <a:rPr lang="en-US" altLang="zh-CN" dirty="0"/>
              <a:t>)(</a:t>
            </a:r>
            <a:r>
              <a:rPr lang="en-US" altLang="zh-CN" dirty="0" err="1"/>
              <a:t>Math.random</a:t>
            </a:r>
            <a:r>
              <a:rPr lang="en-US" altLang="zh-CN" dirty="0"/>
              <a:t>()*10);</a:t>
            </a:r>
            <a:endParaRPr lang="zh-CN" altLang="en-US" dirty="0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4381500" y="5643563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9040" y="285750"/>
            <a:ext cx="546989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会员信息录入</a:t>
            </a:r>
            <a:endParaRPr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1479550" y="1214755"/>
            <a:ext cx="847407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录入会员信息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判断录入的会员号是否合法</a:t>
            </a:r>
            <a:endParaRPr lang="en-US" altLang="zh-CN" dirty="0"/>
          </a:p>
          <a:p>
            <a:r>
              <a:rPr lang="en-US" altLang="zh-CN" sz="1400" dirty="0"/>
              <a:t>Scanner input = new Scanner(System.</a:t>
            </a:r>
            <a:r>
              <a:rPr lang="en-US" altLang="zh-CN" sz="1400" i="1" dirty="0"/>
              <a:t>in);</a:t>
            </a:r>
            <a:endParaRPr lang="en-US" altLang="zh-CN" sz="1400" i="1" dirty="0"/>
          </a:p>
          <a:p>
            <a:r>
              <a:rPr lang="en-US" altLang="zh-CN" sz="1400" dirty="0"/>
              <a:t>if (</a:t>
            </a:r>
            <a:r>
              <a:rPr lang="en-US" altLang="zh-CN" sz="1400" dirty="0" err="1"/>
              <a:t>input.hasNextInt</a:t>
            </a:r>
            <a:r>
              <a:rPr lang="en-US" altLang="zh-CN" sz="1400" dirty="0"/>
              <a:t>()) {</a:t>
            </a:r>
            <a:endParaRPr lang="en-US" altLang="zh-CN" sz="1400" dirty="0"/>
          </a:p>
          <a:p>
            <a:r>
              <a:rPr lang="en-US" altLang="zh-CN" sz="1400" dirty="0"/>
              <a:t>// </a:t>
            </a:r>
            <a:r>
              <a:rPr lang="zh-CN" altLang="en-US" sz="1400" dirty="0"/>
              <a:t>当键盘输入的下一个值为</a:t>
            </a:r>
            <a:r>
              <a:rPr lang="en-US" altLang="zh-CN" sz="1400" u="sng" dirty="0" err="1"/>
              <a:t>int</a:t>
            </a:r>
            <a:r>
              <a:rPr lang="zh-CN" altLang="en-US" sz="1400" u="sng" dirty="0"/>
              <a:t>类型时，执行该分支语句</a:t>
            </a:r>
            <a:endParaRPr lang="zh-CN" altLang="en-US" sz="1400" u="sng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input.nextInt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pt-BR" altLang="zh-CN" sz="1400" dirty="0"/>
              <a:t>if (num &gt; 999 &amp;&amp; num &lt; 10000) {</a:t>
            </a:r>
            <a:endParaRPr lang="pt-BR" altLang="zh-CN" sz="1400" dirty="0"/>
          </a:p>
          <a:p>
            <a:r>
              <a:rPr lang="en-US" altLang="zh-CN" sz="1400" dirty="0"/>
              <a:t>//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会员合法</a:t>
            </a:r>
            <a:r>
              <a:rPr lang="en-US" altLang="zh-CN" sz="1400" dirty="0"/>
              <a:t>");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/>
              <a:t>} else {</a:t>
            </a:r>
            <a:endParaRPr lang="en-US" altLang="zh-CN" sz="1400" dirty="0"/>
          </a:p>
          <a:p>
            <a:r>
              <a:rPr lang="en-US" altLang="zh-CN" sz="1400" dirty="0" err="1"/>
              <a:t>System.</a:t>
            </a:r>
            <a:r>
              <a:rPr lang="en-US" altLang="zh-CN" sz="1400" i="1" dirty="0" err="1"/>
              <a:t>out.println</a:t>
            </a:r>
            <a:r>
              <a:rPr lang="en-US" altLang="zh-CN" sz="1400" i="1" dirty="0"/>
              <a:t>("</a:t>
            </a:r>
            <a:r>
              <a:rPr lang="zh-CN" altLang="en-US" sz="1400" i="1" dirty="0"/>
              <a:t>您输入的会员卡号不合法</a:t>
            </a:r>
            <a:r>
              <a:rPr lang="en-US" altLang="zh-CN" sz="1400" i="1" dirty="0"/>
              <a:t>");</a:t>
            </a:r>
            <a:endParaRPr lang="en-US" altLang="zh-CN" sz="1400" i="1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7" name="图片 6" descr="新增会员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3585551"/>
            <a:ext cx="4089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0" name="组合 7"/>
          <p:cNvGrpSpPr/>
          <p:nvPr/>
        </p:nvGrpSpPr>
        <p:grpSpPr bwMode="auto">
          <a:xfrm>
            <a:off x="1595438" y="857250"/>
            <a:ext cx="922020" cy="406400"/>
            <a:chOff x="3786182" y="1192962"/>
            <a:chExt cx="922027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175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439816" y="620712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860" y="285750"/>
            <a:ext cx="411607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277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4739640" y="285750"/>
            <a:ext cx="5749290" cy="523875"/>
          </a:xfrm>
        </p:spPr>
        <p:txBody>
          <a:bodyPr/>
          <a:lstStyle/>
          <a:p>
            <a:pPr>
              <a:defRPr/>
            </a:pPr>
            <a:r>
              <a:t>为什么使用多重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对学员的结业考试成绩评测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成绩</a:t>
            </a:r>
            <a:r>
              <a:rPr lang="en-US" altLang="zh-CN"/>
              <a:t>&gt;=80 </a:t>
            </a:r>
            <a:r>
              <a:rPr lang="zh-CN" altLang="en-US"/>
              <a:t>：良好 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成绩</a:t>
            </a:r>
            <a:r>
              <a:rPr lang="en-US" altLang="zh-CN"/>
              <a:t>&gt;=60 </a:t>
            </a:r>
            <a:r>
              <a:rPr lang="zh-CN" altLang="en-US"/>
              <a:t>：中等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成绩</a:t>
            </a:r>
            <a:r>
              <a:rPr lang="en-US" altLang="zh-CN"/>
              <a:t>&lt;60   </a:t>
            </a:r>
            <a:r>
              <a:rPr lang="zh-CN" altLang="en-US"/>
              <a:t>：差</a:t>
            </a:r>
            <a:endParaRPr lang="en-US" altLang="zh-CN"/>
          </a:p>
          <a:p>
            <a:pPr lvl="1">
              <a:defRPr/>
            </a:pPr>
            <a:endParaRPr lang="en-US" altLang="zh-CN" dirty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2389188" y="4997450"/>
          <a:ext cx="75088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Picture" r:id="rId1" imgW="5334000" imgH="1079500" progId="Word.Picture.8">
                  <p:embed/>
                </p:oleObj>
              </mc:Choice>
              <mc:Fallback>
                <p:oleObj name="Picture" r:id="rId1" imgW="5334000" imgH="1079500" progId="Word.Picture.8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561" r="1253" b="12280"/>
                      <a:stretch>
                        <a:fillRect/>
                      </a:stretch>
                    </p:blipFill>
                    <p:spPr bwMode="auto">
                      <a:xfrm>
                        <a:off x="2389188" y="4997450"/>
                        <a:ext cx="750887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524375" y="6143625"/>
            <a:ext cx="3857625" cy="3571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使用多重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if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选择结构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2952750" y="3643242"/>
            <a:ext cx="3211020" cy="408130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将成绩分成几个连续区间判断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4738688" y="4092504"/>
            <a:ext cx="2661110" cy="408130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if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选择结构无法完成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6810375" y="4521129"/>
            <a:ext cx="2431240" cy="408130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多个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if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选择结构很麻烦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33802" name="组合 1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380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22"/>
          <p:cNvGrpSpPr/>
          <p:nvPr/>
        </p:nvGrpSpPr>
        <p:grpSpPr bwMode="auto">
          <a:xfrm>
            <a:off x="1666875" y="3552825"/>
            <a:ext cx="993458" cy="447675"/>
            <a:chOff x="1000100" y="3235185"/>
            <a:chExt cx="993465" cy="446983"/>
          </a:xfrm>
        </p:grpSpPr>
        <p:pic>
          <p:nvPicPr>
            <p:cNvPr id="3380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01050" y="285750"/>
            <a:ext cx="2087880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4" y="1214438"/>
            <a:ext cx="7931179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常用的逻辑运算符及其作用？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请写出判断分数大于</a:t>
            </a:r>
            <a:r>
              <a:rPr lang="en-US" altLang="zh-CN" dirty="0"/>
              <a:t>60</a:t>
            </a:r>
            <a:r>
              <a:rPr lang="zh-CN" altLang="en-US" dirty="0"/>
              <a:t>并且分数小于</a:t>
            </a:r>
            <a:r>
              <a:rPr lang="en-US" altLang="zh-CN" dirty="0"/>
              <a:t>100</a:t>
            </a:r>
            <a:r>
              <a:rPr lang="zh-CN" altLang="en-US" dirty="0"/>
              <a:t>的表达式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if-else</a:t>
            </a:r>
            <a:r>
              <a:rPr lang="zh-CN" altLang="en-US" dirty="0"/>
              <a:t>选择结构执行的顺序是什么？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多重</a:t>
            </a:r>
            <a:r>
              <a:rPr lang="en-US" altLang="zh-CN" dirty="0"/>
              <a:t>if</a:t>
            </a:r>
            <a:r>
              <a:rPr lang="zh-CN" altLang="en-US" dirty="0"/>
              <a:t>选择结构的执行流程是怎样的？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if </a:t>
            </a:r>
            <a:r>
              <a:rPr lang="zh-CN" altLang="en-US" dirty="0"/>
              <a:t>选择结构书写规范有哪些？</a:t>
            </a:r>
            <a:endParaRPr lang="en-US" altLang="zh-CN" dirty="0"/>
          </a:p>
        </p:txBody>
      </p:sp>
      <p:grpSp>
        <p:nvGrpSpPr>
          <p:cNvPr id="16390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392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81250" y="1700213"/>
            <a:ext cx="2406650" cy="39433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if (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&gt;=80) {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 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else if 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&gt;=60) {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else {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3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486025" y="3057525"/>
            <a:ext cx="1873250" cy="114300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664835" y="285750"/>
            <a:ext cx="4824095" cy="523875"/>
          </a:xfrm>
        </p:spPr>
        <p:txBody>
          <a:bodyPr/>
          <a:lstStyle/>
          <a:p>
            <a:pPr>
              <a:defRPr/>
            </a:pPr>
            <a:r>
              <a:t>什么是多重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486025" y="4354513"/>
            <a:ext cx="1873250" cy="1131887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144963" y="3842550"/>
            <a:ext cx="137190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可以有多个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44963" y="4929116"/>
            <a:ext cx="11421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可以省略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44"/>
          <p:cNvGrpSpPr/>
          <p:nvPr/>
        </p:nvGrpSpPr>
        <p:grpSpPr bwMode="auto">
          <a:xfrm>
            <a:off x="5524500" y="1857375"/>
            <a:ext cx="4929188" cy="3643313"/>
            <a:chOff x="4000500" y="1857364"/>
            <a:chExt cx="4929188" cy="3643338"/>
          </a:xfrm>
        </p:grpSpPr>
        <p:sp>
          <p:nvSpPr>
            <p:cNvPr id="34833" name="TextBox 61"/>
            <p:cNvSpPr txBox="1">
              <a:spLocks noChangeArrowheads="1"/>
            </p:cNvSpPr>
            <p:nvPr/>
          </p:nvSpPr>
          <p:spPr bwMode="auto">
            <a:xfrm>
              <a:off x="4286250" y="2856705"/>
              <a:ext cx="412750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</a:t>
              </a:r>
              <a:endParaRPr lang="zh-CN" altLang="en-US" b="1"/>
            </a:p>
          </p:txBody>
        </p:sp>
        <p:sp>
          <p:nvSpPr>
            <p:cNvPr id="34834" name="TextBox 63"/>
            <p:cNvSpPr txBox="1">
              <a:spLocks noChangeArrowheads="1"/>
            </p:cNvSpPr>
            <p:nvPr/>
          </p:nvSpPr>
          <p:spPr bwMode="auto">
            <a:xfrm>
              <a:off x="5786438" y="2213767"/>
              <a:ext cx="412750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</a:t>
              </a:r>
              <a:endParaRPr lang="zh-CN" altLang="en-US" b="1"/>
            </a:p>
          </p:txBody>
        </p:sp>
        <p:grpSp>
          <p:nvGrpSpPr>
            <p:cNvPr id="34835" name="组合 43"/>
            <p:cNvGrpSpPr/>
            <p:nvPr/>
          </p:nvGrpSpPr>
          <p:grpSpPr bwMode="auto">
            <a:xfrm>
              <a:off x="4000500" y="1857364"/>
              <a:ext cx="4929188" cy="3643338"/>
              <a:chOff x="4000500" y="1785926"/>
              <a:chExt cx="4929188" cy="364333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rot="5400000">
                <a:off x="4572794" y="1999446"/>
                <a:ext cx="427834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5" idx="0"/>
              </p:cNvCxnSpPr>
              <p:nvPr/>
            </p:nvCxnSpPr>
            <p:spPr>
              <a:xfrm rot="5400000">
                <a:off x="4643835" y="3070619"/>
                <a:ext cx="285752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5400000">
                <a:off x="3929058" y="4571214"/>
                <a:ext cx="1714512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10897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rot="5400000">
                <a:off x="632302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394463" y="3963197"/>
                <a:ext cx="214314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rot="10800000" flipV="1">
                <a:off x="4786315" y="4856964"/>
                <a:ext cx="3500463" cy="2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 56"/>
              <p:cNvSpPr/>
              <p:nvPr/>
            </p:nvSpPr>
            <p:spPr bwMode="auto">
              <a:xfrm>
                <a:off x="5500695" y="2570950"/>
                <a:ext cx="1000132" cy="6041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 bwMode="auto">
              <a:xfrm>
                <a:off x="7215206" y="3499644"/>
                <a:ext cx="1071570" cy="5952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849" name="TextBox 62"/>
              <p:cNvSpPr txBox="1">
                <a:spLocks noChangeArrowheads="1"/>
              </p:cNvSpPr>
              <p:nvPr/>
            </p:nvSpPr>
            <p:spPr bwMode="auto">
              <a:xfrm>
                <a:off x="5929313" y="3713955"/>
                <a:ext cx="412750" cy="368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真</a:t>
                </a:r>
                <a:endParaRPr lang="zh-CN" altLang="en-US" b="1"/>
              </a:p>
            </p:txBody>
          </p:sp>
          <p:sp>
            <p:nvSpPr>
              <p:cNvPr id="34850" name="TextBox 64"/>
              <p:cNvSpPr txBox="1">
                <a:spLocks noChangeArrowheads="1"/>
              </p:cNvSpPr>
              <p:nvPr/>
            </p:nvSpPr>
            <p:spPr bwMode="auto">
              <a:xfrm>
                <a:off x="7513638" y="3142455"/>
                <a:ext cx="412750" cy="368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假</a:t>
                </a:r>
                <a:endParaRPr lang="zh-CN" altLang="en-US" b="1"/>
              </a:p>
            </p:txBody>
          </p:sp>
          <p:sp>
            <p:nvSpPr>
              <p:cNvPr id="11" name="菱形 10"/>
              <p:cNvSpPr/>
              <p:nvPr/>
            </p:nvSpPr>
            <p:spPr bwMode="auto">
              <a:xfrm>
                <a:off x="4000500" y="2214554"/>
                <a:ext cx="1571625" cy="714380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1600" b="1" dirty="0">
                    <a:ea typeface="宋体" panose="02010600030101010101" pitchFamily="2" charset="-122"/>
                  </a:rPr>
                  <a:t>成绩</a:t>
                </a:r>
                <a:r>
                  <a:rPr lang="en-US" altLang="zh-CN" sz="1600" b="1" dirty="0">
                    <a:ea typeface="宋体" panose="02010600030101010101" pitchFamily="2" charset="-122"/>
                  </a:rPr>
                  <a:t>&gt;=80</a:t>
                </a: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 bwMode="auto">
              <a:xfrm>
                <a:off x="5715000" y="3143248"/>
                <a:ext cx="1571625" cy="712792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成绩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&gt;=60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071938" y="3213099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5857875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7500938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4826" name="组合 29"/>
          <p:cNvGrpSpPr/>
          <p:nvPr/>
        </p:nvGrpSpPr>
        <p:grpSpPr bwMode="auto">
          <a:xfrm>
            <a:off x="1666875" y="873760"/>
            <a:ext cx="993458" cy="398780"/>
            <a:chOff x="1000100" y="1801921"/>
            <a:chExt cx="993465" cy="398840"/>
          </a:xfrm>
        </p:grpSpPr>
        <p:pic>
          <p:nvPicPr>
            <p:cNvPr id="3483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4095750" y="1215232"/>
            <a:ext cx="769619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条件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3738546" y="1428740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4248150" y="2572545"/>
            <a:ext cx="769619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条件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890946" y="2786062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6" grpId="0" bldLvl="0" animBg="1"/>
      <p:bldP spid="7" grpId="0" bldLvl="0" animBg="1"/>
      <p:bldP spid="37" grpId="0" bldLvl="0" animBg="1"/>
      <p:bldP spid="4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166995" y="285750"/>
            <a:ext cx="5321935" cy="523875"/>
          </a:xfrm>
        </p:spPr>
        <p:txBody>
          <a:bodyPr/>
          <a:lstStyle/>
          <a:p>
            <a:pPr>
              <a:defRPr/>
            </a:pPr>
            <a:r>
              <a:t>如何使用多重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666240" y="1214755"/>
            <a:ext cx="8287385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使用多重</a:t>
            </a:r>
            <a:r>
              <a:rPr lang="en-US" altLang="zh-CN"/>
              <a:t>if</a:t>
            </a:r>
            <a:r>
              <a:rPr lang="zh-CN" altLang="en-US"/>
              <a:t>实现学员的结业考试成绩评测</a:t>
            </a:r>
            <a:endParaRPr lang="en-US" altLang="zh-CN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71700" y="2153285"/>
            <a:ext cx="8172450" cy="296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score = 70;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考试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(score &gt;= 80 )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良好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else if (score &gt;= 60 )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中等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else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754813" y="2538577"/>
            <a:ext cx="162590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754813" y="3252952"/>
            <a:ext cx="279938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分，小于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54813" y="3967327"/>
            <a:ext cx="116616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381641" y="2753666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5381641" y="3468061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81641" y="4182441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852" name="组合 24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3586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0" name="图片 19" descr="示例4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8" y="4477703"/>
            <a:ext cx="24352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4"/>
          <p:cNvGrpSpPr/>
          <p:nvPr/>
        </p:nvGrpSpPr>
        <p:grpSpPr bwMode="auto">
          <a:xfrm>
            <a:off x="3167063" y="6143625"/>
            <a:ext cx="5572125" cy="428625"/>
            <a:chOff x="3143240" y="5143512"/>
            <a:chExt cx="5572203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500069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6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85420" y="5187962"/>
              <a:ext cx="466731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：使用多重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实现考试成绩评测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5191125" y="285750"/>
            <a:ext cx="5297805" cy="523875"/>
          </a:xfrm>
        </p:spPr>
        <p:txBody>
          <a:bodyPr/>
          <a:lstStyle/>
          <a:p>
            <a:pPr>
              <a:defRPr/>
            </a:pPr>
            <a:r>
              <a:t>如何使用多重</a:t>
            </a:r>
            <a:r>
              <a:rPr lang="en-US" altLang="zh-CN"/>
              <a:t>if</a:t>
            </a:r>
            <a:r>
              <a:t>选择结构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45590" y="1536700"/>
            <a:ext cx="9436735" cy="453009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我想买车，买什么车决定于我在银行有多少存款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如果我的存款超过500万，我就买凯迪拉克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否则，</a:t>
            </a:r>
            <a:r>
              <a:rPr lang="en-US" altLang="zh-CN" dirty="0"/>
              <a:t>如果我的存款超过100万，我就买帕萨特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否则， </a:t>
            </a:r>
            <a:r>
              <a:rPr lang="en-US" altLang="zh-CN" dirty="0"/>
              <a:t>如果我的存款超过50万，我就买依兰特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否则， </a:t>
            </a:r>
            <a:r>
              <a:rPr lang="en-US" altLang="zh-CN" dirty="0"/>
              <a:t>如果我的存款超过10万，我就买奥托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否则， </a:t>
            </a:r>
            <a:r>
              <a:rPr lang="en-US" altLang="zh-CN" dirty="0"/>
              <a:t>如果我的存款10万</a:t>
            </a:r>
            <a:r>
              <a:rPr lang="zh-CN" altLang="en-US" dirty="0"/>
              <a:t>以下</a:t>
            </a:r>
            <a:r>
              <a:rPr lang="en-US" altLang="zh-CN" dirty="0"/>
              <a:t> ，</a:t>
            </a:r>
            <a:r>
              <a:rPr lang="en-US" altLang="zh-CN" dirty="0" err="1"/>
              <a:t>我买捷安特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6868" name="组合 1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687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131435" y="285750"/>
            <a:ext cx="5357495" cy="523875"/>
          </a:xfrm>
        </p:spPr>
        <p:txBody>
          <a:bodyPr/>
          <a:lstStyle/>
          <a:p>
            <a:pPr>
              <a:defRPr/>
            </a:pPr>
            <a:r>
              <a:t>如何使用多重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使用多重</a:t>
            </a:r>
            <a:r>
              <a:rPr lang="en-US" altLang="zh-CN" dirty="0"/>
              <a:t>if</a:t>
            </a:r>
            <a:r>
              <a:rPr lang="zh-CN" altLang="en-US" dirty="0"/>
              <a:t>选择结构解决购车的问题</a:t>
            </a:r>
            <a:endParaRPr lang="en-GB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71700" y="1857375"/>
            <a:ext cx="8172450" cy="43576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money = 52; // 我的存款，单位：万元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if (money &gt;= 500)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System.out.println("太好了，我可以买凯迪拉克");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if (money &gt;= 100)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System.out.println("不错，我可以买辆帕萨特");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if (money &gt;= 50)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System.out.println("我可以买辆依兰特");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if (money &gt;= 10)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System.out.println("至少我可以买个奥托");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else {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System.out.println("看来，我只能买个捷安特了");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75438" y="2285212"/>
            <a:ext cx="162590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675438" y="2948787"/>
            <a:ext cx="279938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分，小于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75438" y="3663878"/>
            <a:ext cx="367076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各个条件的顺序可以任意排列吗？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302381" y="2500298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5302381" y="3163260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302381" y="3877640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900" name="组合 24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379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2667000" y="6286500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90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80653" y="5187962"/>
              <a:ext cx="370207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：使用多重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实现购车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title"/>
          </p:nvPr>
        </p:nvSpPr>
        <p:spPr>
          <a:xfrm>
            <a:off x="4708525" y="285750"/>
            <a:ext cx="5780405" cy="523875"/>
          </a:xfrm>
        </p:spPr>
        <p:txBody>
          <a:bodyPr/>
          <a:lstStyle/>
          <a:p>
            <a:pPr>
              <a:defRPr/>
            </a:pPr>
            <a:r>
              <a:t>为什么使用嵌套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学校举行运动会，百米赛跑跑入</a:t>
            </a:r>
            <a:r>
              <a:rPr lang="en-US" altLang="zh-CN" sz="2400" dirty="0"/>
              <a:t>10</a:t>
            </a:r>
            <a:r>
              <a:rPr lang="zh-CN" altLang="en-US" sz="2400" dirty="0"/>
              <a:t>秒内的学生有资格进决赛，根据性别分别进入男子组和女子组</a:t>
            </a:r>
            <a:endParaRPr lang="en-GB" altLang="zh-CN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2308225" y="3213100"/>
            <a:ext cx="76327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>
                <a:ea typeface="微软雅黑" panose="020B0503020204020204" pitchFamily="2" charset="-122"/>
              </a:rPr>
              <a:t>判断是否能够进入决赛</a:t>
            </a:r>
            <a:endParaRPr lang="en-US" altLang="zh-CN" sz="24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 b="1">
                <a:ea typeface="微软雅黑" panose="020B0503020204020204" pitchFamily="2" charset="-122"/>
              </a:rPr>
              <a:t>在确定进入决赛的情况下，判断是进入男子组，还是进入女子组</a:t>
            </a:r>
            <a:endParaRPr lang="en-GB" altLang="zh-CN" sz="2400" b="1">
              <a:ea typeface="微软雅黑" panose="020B0503020204020204" pitchFamily="2" charset="-122"/>
            </a:endParaRPr>
          </a:p>
        </p:txBody>
      </p:sp>
      <p:grpSp>
        <p:nvGrpSpPr>
          <p:cNvPr id="38918" name="组合 18"/>
          <p:cNvGrpSpPr/>
          <p:nvPr/>
        </p:nvGrpSpPr>
        <p:grpSpPr bwMode="auto">
          <a:xfrm>
            <a:off x="1666875" y="857250"/>
            <a:ext cx="979170" cy="422275"/>
            <a:chOff x="1000100" y="1173499"/>
            <a:chExt cx="979913" cy="422603"/>
          </a:xfrm>
        </p:grpSpPr>
        <p:pic>
          <p:nvPicPr>
            <p:cNvPr id="3892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2"/>
          <p:cNvGrpSpPr/>
          <p:nvPr/>
        </p:nvGrpSpPr>
        <p:grpSpPr bwMode="auto">
          <a:xfrm>
            <a:off x="1666875" y="2767013"/>
            <a:ext cx="993458" cy="447675"/>
            <a:chOff x="1000100" y="3235185"/>
            <a:chExt cx="993465" cy="446983"/>
          </a:xfrm>
        </p:grpSpPr>
        <p:pic>
          <p:nvPicPr>
            <p:cNvPr id="3892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2809875" y="5049838"/>
            <a:ext cx="6191250" cy="827087"/>
            <a:chOff x="1285875" y="5049838"/>
            <a:chExt cx="6191250" cy="827087"/>
          </a:xfrm>
        </p:grpSpPr>
        <p:sp>
          <p:nvSpPr>
            <p:cNvPr id="618503" name="AutoShape 7"/>
            <p:cNvSpPr>
              <a:spLocks noChangeArrowheads="1"/>
            </p:cNvSpPr>
            <p:nvPr/>
          </p:nvSpPr>
          <p:spPr bwMode="auto">
            <a:xfrm>
              <a:off x="1285875" y="5229225"/>
              <a:ext cx="6191250" cy="647700"/>
            </a:xfrm>
            <a:prstGeom prst="roundRect">
              <a:avLst>
                <a:gd name="adj" fmla="val 9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使用嵌套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38922" name="AutoShape 4"/>
            <p:cNvSpPr>
              <a:spLocks noChangeArrowheads="1"/>
            </p:cNvSpPr>
            <p:nvPr/>
          </p:nvSpPr>
          <p:spPr bwMode="gray">
            <a:xfrm>
              <a:off x="6804025" y="5049838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81250" y="1700213"/>
            <a:ext cx="2406650" cy="38719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1)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if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2)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} 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 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 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 else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310630" y="285750"/>
            <a:ext cx="4178300" cy="523875"/>
          </a:xfrm>
        </p:spPr>
        <p:txBody>
          <a:bodyPr/>
          <a:lstStyle/>
          <a:p>
            <a:pPr>
              <a:defRPr/>
            </a:pPr>
            <a:r>
              <a:rPr dirty="0"/>
              <a:t>嵌套</a:t>
            </a:r>
            <a:r>
              <a:rPr lang="en-US" altLang="zh-CN" dirty="0"/>
              <a:t>if</a:t>
            </a:r>
            <a:r>
              <a:rPr dirty="0"/>
              <a:t>选择结构</a:t>
            </a:r>
            <a:r>
              <a:rPr lang="en-US" altLang="zh-CN" dirty="0"/>
              <a:t>2-1</a:t>
            </a:r>
            <a:endParaRPr dirty="0"/>
          </a:p>
        </p:txBody>
      </p:sp>
      <p:grpSp>
        <p:nvGrpSpPr>
          <p:cNvPr id="2" name="组合 44"/>
          <p:cNvGrpSpPr/>
          <p:nvPr/>
        </p:nvGrpSpPr>
        <p:grpSpPr bwMode="auto">
          <a:xfrm>
            <a:off x="5524500" y="1857375"/>
            <a:ext cx="4929188" cy="3643313"/>
            <a:chOff x="4000500" y="1857364"/>
            <a:chExt cx="4929188" cy="3643338"/>
          </a:xfrm>
        </p:grpSpPr>
        <p:sp>
          <p:nvSpPr>
            <p:cNvPr id="39951" name="TextBox 61"/>
            <p:cNvSpPr txBox="1">
              <a:spLocks noChangeArrowheads="1"/>
            </p:cNvSpPr>
            <p:nvPr/>
          </p:nvSpPr>
          <p:spPr bwMode="auto">
            <a:xfrm>
              <a:off x="4286250" y="2856705"/>
              <a:ext cx="412750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</a:t>
              </a:r>
              <a:endParaRPr lang="zh-CN" altLang="en-US" b="1"/>
            </a:p>
          </p:txBody>
        </p:sp>
        <p:sp>
          <p:nvSpPr>
            <p:cNvPr id="39952" name="TextBox 63"/>
            <p:cNvSpPr txBox="1">
              <a:spLocks noChangeArrowheads="1"/>
            </p:cNvSpPr>
            <p:nvPr/>
          </p:nvSpPr>
          <p:spPr bwMode="auto">
            <a:xfrm>
              <a:off x="5786438" y="2213767"/>
              <a:ext cx="412750" cy="36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</a:t>
              </a:r>
              <a:endParaRPr lang="zh-CN" altLang="en-US" b="1"/>
            </a:p>
          </p:txBody>
        </p:sp>
        <p:grpSp>
          <p:nvGrpSpPr>
            <p:cNvPr id="39953" name="组合 43"/>
            <p:cNvGrpSpPr/>
            <p:nvPr/>
          </p:nvGrpSpPr>
          <p:grpSpPr bwMode="auto">
            <a:xfrm>
              <a:off x="4000500" y="1857364"/>
              <a:ext cx="4929188" cy="3643338"/>
              <a:chOff x="4000500" y="1785926"/>
              <a:chExt cx="4929188" cy="364333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rot="5400000">
                <a:off x="4572794" y="1999446"/>
                <a:ext cx="427834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5" idx="0"/>
              </p:cNvCxnSpPr>
              <p:nvPr/>
            </p:nvCxnSpPr>
            <p:spPr>
              <a:xfrm rot="5400000">
                <a:off x="4643835" y="3070619"/>
                <a:ext cx="285752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5400000">
                <a:off x="3929058" y="4571214"/>
                <a:ext cx="1714512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10897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rot="5400000">
                <a:off x="632302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394463" y="3963197"/>
                <a:ext cx="214314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rot="10800000" flipV="1">
                <a:off x="4786315" y="4856964"/>
                <a:ext cx="3500463" cy="2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 56"/>
              <p:cNvSpPr/>
              <p:nvPr/>
            </p:nvSpPr>
            <p:spPr bwMode="auto">
              <a:xfrm>
                <a:off x="5500695" y="2570950"/>
                <a:ext cx="1000132" cy="6041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 bwMode="auto">
              <a:xfrm>
                <a:off x="7215206" y="3499644"/>
                <a:ext cx="1071570" cy="5952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967" name="TextBox 62"/>
              <p:cNvSpPr txBox="1">
                <a:spLocks noChangeArrowheads="1"/>
              </p:cNvSpPr>
              <p:nvPr/>
            </p:nvSpPr>
            <p:spPr bwMode="auto">
              <a:xfrm>
                <a:off x="5929313" y="3713955"/>
                <a:ext cx="412750" cy="368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假</a:t>
                </a:r>
                <a:endParaRPr lang="zh-CN" altLang="en-US" b="1"/>
              </a:p>
            </p:txBody>
          </p:sp>
          <p:sp>
            <p:nvSpPr>
              <p:cNvPr id="39968" name="TextBox 64"/>
              <p:cNvSpPr txBox="1">
                <a:spLocks noChangeArrowheads="1"/>
              </p:cNvSpPr>
              <p:nvPr/>
            </p:nvSpPr>
            <p:spPr bwMode="auto">
              <a:xfrm>
                <a:off x="7513638" y="3142455"/>
                <a:ext cx="412750" cy="368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真</a:t>
                </a:r>
                <a:endParaRPr lang="zh-CN" altLang="en-US" b="1"/>
              </a:p>
            </p:txBody>
          </p:sp>
          <p:sp>
            <p:nvSpPr>
              <p:cNvPr id="11" name="菱形 10"/>
              <p:cNvSpPr/>
              <p:nvPr/>
            </p:nvSpPr>
            <p:spPr bwMode="auto">
              <a:xfrm>
                <a:off x="4000500" y="2214554"/>
                <a:ext cx="1571625" cy="714380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条件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1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 bwMode="auto">
              <a:xfrm>
                <a:off x="5715000" y="3143248"/>
                <a:ext cx="1571625" cy="712792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panose="02010600030101010101" pitchFamily="2" charset="-122"/>
                  </a:rPr>
                  <a:t>条件</a:t>
                </a:r>
                <a:r>
                  <a:rPr lang="en-US" altLang="zh-CN" b="1" dirty="0">
                    <a:ea typeface="宋体" panose="02010600030101010101" pitchFamily="2" charset="-122"/>
                  </a:rPr>
                  <a:t>2</a:t>
                </a:r>
                <a:endParaRPr lang="zh-CN" altLang="en-US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071938" y="3213099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5857875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7500938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solidFill>
                    <a:schemeClr val="accent5">
                      <a:lumMod val="10000"/>
                    </a:schemeClr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9942" name="组合 29"/>
          <p:cNvGrpSpPr/>
          <p:nvPr/>
        </p:nvGrpSpPr>
        <p:grpSpPr bwMode="auto">
          <a:xfrm>
            <a:off x="1666875" y="873760"/>
            <a:ext cx="993458" cy="398780"/>
            <a:chOff x="1000100" y="1801921"/>
            <a:chExt cx="993465" cy="398840"/>
          </a:xfrm>
        </p:grpSpPr>
        <p:pic>
          <p:nvPicPr>
            <p:cNvPr id="3994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3452813" y="1215232"/>
            <a:ext cx="1586229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是否跑入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秒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3095604" y="150017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4248150" y="1643857"/>
            <a:ext cx="1562100" cy="368299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性别是否为男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890946" y="185736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486025" y="2214563"/>
            <a:ext cx="1966913" cy="1985962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4144963" y="4022653"/>
            <a:ext cx="160193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内层选择结构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2" grpId="0" bldLvl="0" animBg="1"/>
      <p:bldP spid="36" grpId="0" bldLvl="0" animBg="1"/>
      <p:bldP spid="3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3" name="AutoShape 3"/>
          <p:cNvSpPr>
            <a:spLocks noChangeArrowheads="1"/>
          </p:cNvSpPr>
          <p:nvPr/>
        </p:nvSpPr>
        <p:spPr bwMode="auto">
          <a:xfrm>
            <a:off x="2311400" y="1881188"/>
            <a:ext cx="8142288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if(score&lt;=10){</a:t>
            </a:r>
            <a:endParaRPr lang="zh-CN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if(gender.equals("男")){</a:t>
            </a:r>
            <a:endParaRPr lang="zh-CN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System.out.println("进入男子组决赛！");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}else if(gender.equals("女")){</a:t>
            </a:r>
            <a:endParaRPr lang="zh-CN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System.out.println("进入女子组决赛！");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}else{</a:t>
            </a:r>
            <a:endParaRPr lang="zh-CN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System.out.println("淘汰！");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title"/>
          </p:nvPr>
        </p:nvSpPr>
        <p:spPr>
          <a:xfrm>
            <a:off x="6307455" y="285750"/>
            <a:ext cx="4181475" cy="523875"/>
          </a:xfrm>
        </p:spPr>
        <p:txBody>
          <a:bodyPr/>
          <a:lstStyle/>
          <a:p>
            <a:pPr>
              <a:defRPr/>
            </a:pPr>
            <a:r>
              <a:t>嵌套</a:t>
            </a:r>
            <a:r>
              <a:rPr lang="en-US" altLang="zh-CN"/>
              <a:t>if</a:t>
            </a:r>
            <a:r>
              <a:t>选择结构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619539" name="Text Box 19"/>
          <p:cNvSpPr txBox="1">
            <a:spLocks noGrp="1" noChangeArrowheads="1"/>
          </p:cNvSpPr>
          <p:nvPr>
            <p:ph idx="1"/>
          </p:nvPr>
        </p:nvSpPr>
        <p:spPr>
          <a:xfrm>
            <a:off x="1847215" y="1214755"/>
            <a:ext cx="867791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使用嵌套</a:t>
            </a:r>
            <a:r>
              <a:rPr lang="en-US" altLang="zh-CN" dirty="0"/>
              <a:t>if</a:t>
            </a:r>
            <a:r>
              <a:rPr lang="zh-CN" altLang="en-US" dirty="0"/>
              <a:t>选择结构解决</a:t>
            </a:r>
            <a:r>
              <a:rPr lang="zh-CN" altLang="en-US" sz="2800" dirty="0"/>
              <a:t>百米赛跑的</a:t>
            </a:r>
            <a:r>
              <a:rPr lang="zh-CN" altLang="en-US" dirty="0"/>
              <a:t>问题</a:t>
            </a:r>
            <a:endParaRPr lang="en-GB" altLang="zh-CN" dirty="0"/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5414963" y="1700142"/>
            <a:ext cx="1601930" cy="408130"/>
          </a:xfrm>
          <a:prstGeom prst="wedgeRoundRectCallout">
            <a:avLst>
              <a:gd name="adj1" fmla="val -49808"/>
              <a:gd name="adj2" fmla="val 2455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外层选择结构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19529" name="AutoShape 9"/>
          <p:cNvSpPr>
            <a:spLocks noChangeArrowheads="1"/>
          </p:cNvSpPr>
          <p:nvPr/>
        </p:nvSpPr>
        <p:spPr bwMode="auto">
          <a:xfrm>
            <a:off x="7486650" y="1949379"/>
            <a:ext cx="1601930" cy="408130"/>
          </a:xfrm>
          <a:prstGeom prst="wedgeRoundRectCallout">
            <a:avLst>
              <a:gd name="adj1" fmla="val -51348"/>
              <a:gd name="adj2" fmla="val 2425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内层选择结构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19530" name="Text Box 10"/>
          <p:cNvSpPr txBox="1">
            <a:spLocks noChangeArrowheads="1"/>
          </p:cNvSpPr>
          <p:nvPr/>
        </p:nvSpPr>
        <p:spPr bwMode="auto">
          <a:xfrm>
            <a:off x="2316163" y="5235575"/>
            <a:ext cx="82089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>
                <a:ea typeface="微软雅黑" panose="020B0503020204020204" pitchFamily="2" charset="-122"/>
              </a:rPr>
              <a:t>if </a:t>
            </a:r>
            <a:r>
              <a:rPr lang="zh-CN" altLang="en-US" sz="2600" b="1">
                <a:ea typeface="微软雅黑" panose="020B0503020204020204" pitchFamily="2" charset="-122"/>
              </a:rPr>
              <a:t>结构书写规范</a:t>
            </a:r>
            <a:endParaRPr lang="zh-CN" altLang="en-US" sz="2600" b="1">
              <a:ea typeface="微软雅黑" panose="020B0503020204020204" pitchFamily="2" charset="-122"/>
            </a:endParaRP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5188" y="5638800"/>
            <a:ext cx="8318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为了使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结构更加清晰、避免执行错误，应该把每个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或 </a:t>
            </a:r>
            <a:r>
              <a:rPr lang="en-US" altLang="zh-CN" sz="2400" b="1">
                <a:ea typeface="微软雅黑" panose="020B0503020204020204" pitchFamily="2" charset="-122"/>
              </a:rPr>
              <a:t>else </a:t>
            </a:r>
            <a:r>
              <a:rPr lang="zh-CN" altLang="en-US" sz="2400" b="1">
                <a:ea typeface="微软雅黑" panose="020B0503020204020204" pitchFamily="2" charset="-122"/>
              </a:rPr>
              <a:t>包含的代码块都用大括号括起来</a:t>
            </a:r>
            <a:endParaRPr lang="zh-CN" altLang="en-US" sz="2400" b="1">
              <a:ea typeface="微软雅黑" panose="020B0503020204020204" pitchFamily="2" charset="-122"/>
            </a:endParaRP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2135188" y="563086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相匹配的一对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和 </a:t>
            </a:r>
            <a:r>
              <a:rPr lang="en-US" altLang="zh-CN" sz="2400" b="1">
                <a:ea typeface="微软雅黑" panose="020B0503020204020204" pitchFamily="2" charset="-122"/>
              </a:rPr>
              <a:t>else </a:t>
            </a:r>
            <a:r>
              <a:rPr lang="zh-CN" altLang="en-US" sz="2400" b="1">
                <a:ea typeface="微软雅黑" panose="020B0503020204020204" pitchFamily="2" charset="-122"/>
              </a:rPr>
              <a:t>应该左对齐</a:t>
            </a:r>
            <a:endParaRPr lang="zh-CN" altLang="en-US" sz="2400" b="1">
              <a:ea typeface="微软雅黑" panose="020B0503020204020204" pitchFamily="2" charset="-122"/>
            </a:endParaRPr>
          </a:p>
        </p:txBody>
      </p:sp>
      <p:sp>
        <p:nvSpPr>
          <p:cNvPr id="619533" name="Text Box 13"/>
          <p:cNvSpPr txBox="1">
            <a:spLocks noChangeArrowheads="1"/>
          </p:cNvSpPr>
          <p:nvPr/>
        </p:nvSpPr>
        <p:spPr bwMode="auto">
          <a:xfrm>
            <a:off x="2135188" y="5638800"/>
            <a:ext cx="8389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内层的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结构相对于外层的 </a:t>
            </a:r>
            <a:r>
              <a:rPr lang="en-US" altLang="zh-CN" sz="2400" b="1">
                <a:ea typeface="微软雅黑" panose="020B0503020204020204" pitchFamily="2" charset="-122"/>
              </a:rPr>
              <a:t>if </a:t>
            </a:r>
            <a:r>
              <a:rPr lang="zh-CN" altLang="en-US" sz="2400" b="1">
                <a:ea typeface="微软雅黑" panose="020B0503020204020204" pitchFamily="2" charset="-122"/>
              </a:rPr>
              <a:t>结构要有一定的缩进</a:t>
            </a:r>
            <a:endParaRPr lang="zh-CN" altLang="en-US" sz="2400" b="1">
              <a:ea typeface="微软雅黑" panose="020B0503020204020204" pitchFamily="2" charset="-122"/>
            </a:endParaRPr>
          </a:p>
        </p:txBody>
      </p:sp>
      <p:grpSp>
        <p:nvGrpSpPr>
          <p:cNvPr id="40972" name="组合 24"/>
          <p:cNvGrpSpPr/>
          <p:nvPr/>
        </p:nvGrpSpPr>
        <p:grpSpPr bwMode="auto">
          <a:xfrm>
            <a:off x="1666875" y="857250"/>
            <a:ext cx="993458" cy="414338"/>
            <a:chOff x="1000100" y="2528843"/>
            <a:chExt cx="993465" cy="414475"/>
          </a:xfrm>
        </p:grpSpPr>
        <p:pic>
          <p:nvPicPr>
            <p:cNvPr id="4098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3" name="直接箭头连接符 22"/>
          <p:cNvCxnSpPr>
            <a:endCxn id="619528" idx="1"/>
          </p:cNvCxnSpPr>
          <p:nvPr/>
        </p:nvCxnSpPr>
        <p:spPr>
          <a:xfrm flipV="1">
            <a:off x="5948889" y="1904525"/>
            <a:ext cx="990615" cy="2385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05419" y="2214555"/>
            <a:ext cx="1562119" cy="2857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095625" y="6384925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8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80653" y="5187962"/>
              <a:ext cx="370207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：使用嵌套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ldLvl="0" animBg="1"/>
      <p:bldP spid="619528" grpId="0" bldLvl="0" animBg="1"/>
      <p:bldP spid="619529" grpId="0" bldLvl="0" animBg="1"/>
      <p:bldP spid="619530" grpId="0"/>
      <p:bldP spid="619531" grpId="0"/>
      <p:bldP spid="619531" grpId="1"/>
      <p:bldP spid="619532" grpId="0"/>
      <p:bldP spid="619532" grpId="1"/>
      <p:bldP spid="6195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>
          <a:xfrm>
            <a:off x="9299575" y="285750"/>
            <a:ext cx="118935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输入小明的考试成绩，显示所获奖励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成绩</a:t>
            </a:r>
            <a:r>
              <a:rPr lang="en-US" altLang="zh-CN" dirty="0"/>
              <a:t>==100</a:t>
            </a:r>
            <a:r>
              <a:rPr lang="zh-CN" altLang="en-US" dirty="0"/>
              <a:t>分，爸爸给他买辆车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100</a:t>
            </a:r>
            <a:r>
              <a:rPr lang="zh-CN" altLang="en-US" dirty="0"/>
              <a:t>分</a:t>
            </a:r>
            <a:r>
              <a:rPr lang="en-US" altLang="zh-CN" dirty="0"/>
              <a:t>&gt;</a:t>
            </a:r>
            <a:r>
              <a:rPr lang="zh-CN" altLang="en-US" dirty="0"/>
              <a:t>成绩</a:t>
            </a:r>
            <a:r>
              <a:rPr lang="en-US" altLang="zh-CN"/>
              <a:t>&gt;=90</a:t>
            </a:r>
            <a:r>
              <a:rPr lang="zh-CN" altLang="en-US" dirty="0"/>
              <a:t>分，妈妈给他买</a:t>
            </a:r>
            <a:r>
              <a:rPr lang="en-US" altLang="zh-CN" dirty="0"/>
              <a:t>MP4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90</a:t>
            </a:r>
            <a:r>
              <a:rPr lang="zh-CN" altLang="en-US" dirty="0"/>
              <a:t>分</a:t>
            </a:r>
            <a:r>
              <a:rPr lang="en-US" altLang="zh-CN" dirty="0"/>
              <a:t>&gt;</a:t>
            </a:r>
            <a:r>
              <a:rPr lang="zh-CN" altLang="en-US" dirty="0"/>
              <a:t>成绩</a:t>
            </a:r>
            <a:r>
              <a:rPr lang="en-US" altLang="zh-CN" dirty="0"/>
              <a:t>&gt;=60</a:t>
            </a:r>
            <a:r>
              <a:rPr lang="zh-CN" altLang="en-US" dirty="0"/>
              <a:t>分，妈妈给他买本参考书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成绩</a:t>
            </a:r>
            <a:r>
              <a:rPr lang="en-US" altLang="zh-CN" dirty="0"/>
              <a:t>&lt;60</a:t>
            </a:r>
            <a:r>
              <a:rPr lang="zh-CN" altLang="en-US" dirty="0"/>
              <a:t>分，什么都不买</a:t>
            </a:r>
            <a:endParaRPr lang="zh-CN" altLang="en-US" dirty="0"/>
          </a:p>
        </p:txBody>
      </p:sp>
      <p:grpSp>
        <p:nvGrpSpPr>
          <p:cNvPr id="41989" name="组合 4"/>
          <p:cNvGrpSpPr/>
          <p:nvPr/>
        </p:nvGrpSpPr>
        <p:grpSpPr bwMode="auto">
          <a:xfrm>
            <a:off x="1595438" y="857250"/>
            <a:ext cx="1503362" cy="398780"/>
            <a:chOff x="6641147" y="5088888"/>
            <a:chExt cx="1502753" cy="398840"/>
          </a:xfrm>
        </p:grpSpPr>
        <p:pic>
          <p:nvPicPr>
            <p:cNvPr id="41990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175885" y="285750"/>
            <a:ext cx="531304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购物结算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嵌套</a:t>
            </a:r>
            <a:r>
              <a:rPr lang="en-US" altLang="zh-CN"/>
              <a:t>if</a:t>
            </a:r>
            <a:r>
              <a:rPr lang="zh-CN" altLang="en-US"/>
              <a:t>选择结构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en-US" altLang="zh-CN"/>
          </a:p>
          <a:p>
            <a:pPr lvl="1">
              <a:defRPr/>
            </a:pPr>
            <a:endParaRPr lang="zh-CN" altLang="en-US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3013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4303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3014" name="图片 13" descr="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006408"/>
            <a:ext cx="40703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2381250" y="3077845"/>
          <a:ext cx="3857625" cy="142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/>
                <a:gridCol w="1428750"/>
              </a:tblGrid>
              <a:tr h="36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顾客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折  扣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5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普通顾客购物满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会员购物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/>
                        <a:t>会员购物满</a:t>
                      </a:r>
                      <a:r>
                        <a:rPr lang="en-US" altLang="zh-CN" sz="1600" b="1" dirty="0"/>
                        <a:t>200</a:t>
                      </a:r>
                      <a:r>
                        <a:rPr lang="zh-CN" altLang="en-US" sz="1600" b="1" dirty="0"/>
                        <a:t>元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7.5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组合 19"/>
          <p:cNvGrpSpPr/>
          <p:nvPr/>
        </p:nvGrpSpPr>
        <p:grpSpPr bwMode="auto">
          <a:xfrm>
            <a:off x="4595813" y="564356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294027" y="5187962"/>
              <a:ext cx="163069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071745" y="285750"/>
            <a:ext cx="541718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购物结算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外层判断是否是会员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内层判断是否达到相应打折要求</a:t>
            </a: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嵌套</a:t>
            </a:r>
            <a:r>
              <a:rPr lang="en-US" altLang="zh-CN" dirty="0"/>
              <a:t>if</a:t>
            </a:r>
            <a:r>
              <a:rPr lang="zh-CN" altLang="en-US" dirty="0"/>
              <a:t>选择结构中</a:t>
            </a:r>
            <a:r>
              <a:rPr lang="en-US" altLang="zh-CN" dirty="0"/>
              <a:t>{ }</a:t>
            </a:r>
            <a:r>
              <a:rPr lang="zh-CN" altLang="en-US" dirty="0"/>
              <a:t>的使用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4037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4404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2609850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404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524375" y="5572125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02" name="Rectangle 14"/>
          <p:cNvSpPr>
            <a:spLocks noGrp="1" noChangeArrowheads="1"/>
          </p:cNvSpPr>
          <p:nvPr>
            <p:ph type="title"/>
          </p:nvPr>
        </p:nvSpPr>
        <p:spPr>
          <a:xfrm>
            <a:off x="6866890" y="285750"/>
            <a:ext cx="3622040" cy="523240"/>
          </a:xfrm>
        </p:spPr>
        <p:txBody>
          <a:bodyPr/>
          <a:lstStyle/>
          <a:p>
            <a:pPr>
              <a:defRPr/>
            </a:pPr>
            <a:r>
              <a:rPr dirty="0"/>
              <a:t>回顾与作业点评</a:t>
            </a:r>
            <a:endParaRPr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/>
              <a:t>找出错误并更正</a:t>
            </a: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GB" dirty="0"/>
              <a:t>输出结果是什么？</a:t>
            </a:r>
            <a:endParaRPr lang="en-GB" altLang="zh-CN" dirty="0"/>
          </a:p>
          <a:p>
            <a:pPr>
              <a:defRPr/>
            </a:pPr>
            <a:endParaRPr lang="zh-CN" altLang="en-GB" dirty="0"/>
          </a:p>
          <a:p>
            <a:pPr lvl="1">
              <a:defRPr/>
            </a:pPr>
            <a:endParaRPr lang="en-GB" altLang="zh-CN" dirty="0"/>
          </a:p>
        </p:txBody>
      </p:sp>
      <p:sp>
        <p:nvSpPr>
          <p:cNvPr id="549892" name="AutoShape 4"/>
          <p:cNvSpPr>
            <a:spLocks noChangeArrowheads="1"/>
          </p:cNvSpPr>
          <p:nvPr/>
        </p:nvSpPr>
        <p:spPr bwMode="auto">
          <a:xfrm>
            <a:off x="2667000" y="1790700"/>
            <a:ext cx="7148513" cy="18526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Scanner input=new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num1=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num2=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=num1&gt;num2;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("num1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大于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num2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吗？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9894" name="AutoShape 6"/>
          <p:cNvSpPr>
            <a:spLocks noChangeArrowheads="1"/>
          </p:cNvSpPr>
          <p:nvPr/>
        </p:nvSpPr>
        <p:spPr bwMode="auto">
          <a:xfrm>
            <a:off x="2667000" y="4102100"/>
            <a:ext cx="7116763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num1 = 19;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num2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temp;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temp = num1;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num1 =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num2 = temp;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(num1+", "+num2);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9896" name="AutoShape 8"/>
          <p:cNvSpPr>
            <a:spLocks noChangeArrowheads="1"/>
          </p:cNvSpPr>
          <p:nvPr/>
        </p:nvSpPr>
        <p:spPr bwMode="auto">
          <a:xfrm>
            <a:off x="7096125" y="4644829"/>
            <a:ext cx="754576" cy="368496"/>
          </a:xfrm>
          <a:prstGeom prst="roundRect">
            <a:avLst>
              <a:gd name="adj" fmla="val 91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89,19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49897" name="AutoShape 9"/>
          <p:cNvSpPr>
            <a:spLocks noChangeArrowheads="1"/>
          </p:cNvSpPr>
          <p:nvPr/>
        </p:nvSpPr>
        <p:spPr bwMode="auto">
          <a:xfrm>
            <a:off x="5335588" y="5529078"/>
            <a:ext cx="3865932" cy="373432"/>
          </a:xfrm>
          <a:prstGeom prst="roundRect">
            <a:avLst>
              <a:gd name="adj" fmla="val 234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借助一个中间变量互换两个变量的值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9899" name="AutoShape 11"/>
          <p:cNvSpPr/>
          <p:nvPr/>
        </p:nvSpPr>
        <p:spPr bwMode="auto">
          <a:xfrm>
            <a:off x="4887913" y="5429250"/>
            <a:ext cx="360362" cy="684213"/>
          </a:xfrm>
          <a:prstGeom prst="rightBrace">
            <a:avLst>
              <a:gd name="adj1" fmla="val 18292"/>
              <a:gd name="adj2" fmla="val 50000"/>
            </a:avLst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67063" y="2149159"/>
            <a:ext cx="2868929" cy="700404"/>
          </a:xfrm>
          <a:prstGeom prst="roundRect">
            <a:avLst>
              <a:gd name="adj" fmla="val 0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num1=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input.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nextInt();</a:t>
            </a:r>
            <a:endParaRPr lang="en-US" altLang="zh-CN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num2=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input.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nextInt();</a:t>
            </a:r>
            <a:endParaRPr lang="en-US" altLang="zh-CN" b="1" dirty="0" err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9895" name="AutoShape 7"/>
          <p:cNvSpPr>
            <a:spLocks noChangeArrowheads="1"/>
          </p:cNvSpPr>
          <p:nvPr/>
        </p:nvSpPr>
        <p:spPr bwMode="auto">
          <a:xfrm>
            <a:off x="3167063" y="2922589"/>
            <a:ext cx="2928937" cy="368299"/>
          </a:xfrm>
          <a:prstGeom prst="roundRect">
            <a:avLst>
              <a:gd name="adj" fmla="val 0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boolean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=num1&gt;num2;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7420" name="组合 11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1742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内容占位符 2"/>
          <p:cNvSpPr txBox="1"/>
          <p:nvPr/>
        </p:nvSpPr>
        <p:spPr bwMode="auto">
          <a:xfrm>
            <a:off x="2308254" y="1142984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  <a:cs typeface="+mn-cs"/>
            </a:endParaRPr>
          </a:p>
        </p:txBody>
      </p:sp>
      <p:grpSp>
        <p:nvGrpSpPr>
          <p:cNvPr id="18" name="组合 14"/>
          <p:cNvGrpSpPr/>
          <p:nvPr/>
        </p:nvGrpSpPr>
        <p:grpSpPr>
          <a:xfrm>
            <a:off x="1512972" y="786459"/>
            <a:ext cx="1484857" cy="398780"/>
            <a:chOff x="1004978" y="3858290"/>
            <a:chExt cx="1484857" cy="398780"/>
          </a:xfrm>
        </p:grpSpPr>
        <p:pic>
          <p:nvPicPr>
            <p:cNvPr id="1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/>
      <p:bldP spid="549892" grpId="0" bldLvl="0" animBg="1"/>
      <p:bldP spid="549892" grpId="1" bldLvl="0" animBg="1"/>
      <p:bldP spid="549894" grpId="0" bldLvl="0" animBg="1"/>
      <p:bldP spid="549894" grpId="1" bldLvl="0" animBg="1"/>
      <p:bldP spid="549896" grpId="0" bldLvl="0" animBg="1"/>
      <p:bldP spid="549896" grpId="1" bldLvl="0" animBg="1"/>
      <p:bldP spid="549897" grpId="0" bldLvl="0" animBg="1"/>
      <p:bldP spid="549897" grpId="1" bldLvl="0" animBg="1"/>
      <p:bldP spid="549899" grpId="0" bldLvl="0" animBg="1"/>
      <p:bldP spid="549899" grpId="1" bldLvl="0" animBg="1"/>
      <p:bldP spid="13" grpId="0" bldLvl="0" animBg="1"/>
      <p:bldP spid="13" grpId="1" bldLvl="0" animBg="1"/>
      <p:bldP spid="549895" grpId="0" bldLvl="0" animBg="1"/>
      <p:bldP spid="549895" grpId="1" bldLvl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024120" y="285750"/>
            <a:ext cx="546481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计算会员折扣</a:t>
            </a:r>
            <a:endParaRPr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896110" y="1214755"/>
            <a:ext cx="899922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会员购物时，根据积分的不同享受不同的折扣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计算会员购物时获得的折扣</a:t>
            </a:r>
            <a:endParaRPr lang="zh-CN" altLang="en-US" dirty="0"/>
          </a:p>
        </p:txBody>
      </p:sp>
      <p:pic>
        <p:nvPicPr>
          <p:cNvPr id="6" name="Picture 8" descr="4-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524568"/>
            <a:ext cx="3038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3309938" y="3515043"/>
          <a:ext cx="3857625" cy="179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085"/>
                <a:gridCol w="1780540"/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会员积分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4" marB="4570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折  扣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04" marB="4570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2000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2000 ≤ x </a:t>
                      </a:r>
                      <a:r>
                        <a:rPr kumimoji="0" lang="zh-CN" altLang="en-US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4000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4000 ≤ x 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8000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≥ 8000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5082" name="组合 12"/>
          <p:cNvGrpSpPr/>
          <p:nvPr/>
        </p:nvGrpSpPr>
        <p:grpSpPr bwMode="auto">
          <a:xfrm>
            <a:off x="1666875" y="879475"/>
            <a:ext cx="922019" cy="406400"/>
            <a:chOff x="3786182" y="1192962"/>
            <a:chExt cx="922025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772"/>
              <a:ext cx="693424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508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524375" y="5857875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438265" y="285750"/>
            <a:ext cx="405066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608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608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4608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609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608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221470" y="285750"/>
            <a:ext cx="1267460" cy="523875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2952729" y="785794"/>
            <a:ext cx="4572032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基本</a:t>
            </a: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：可以处理单分支的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if-else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：可以处理两个分支的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多重</a:t>
            </a: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：可以处理多个分支的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嵌套</a:t>
            </a:r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：可以处理某分支中嵌套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结构的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                            if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8137" name="TextBox 15"/>
          <p:cNvSpPr txBox="1">
            <a:spLocks noChangeArrowheads="1"/>
          </p:cNvSpPr>
          <p:nvPr/>
        </p:nvSpPr>
        <p:spPr bwMode="auto">
          <a:xfrm>
            <a:off x="1309654" y="3028950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if 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选择结构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8138" name="AutoShape 3"/>
          <p:cNvSpPr/>
          <p:nvPr/>
        </p:nvSpPr>
        <p:spPr bwMode="auto">
          <a:xfrm>
            <a:off x="2809852" y="1142984"/>
            <a:ext cx="285752" cy="421484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95802" y="1285860"/>
            <a:ext cx="2857520" cy="7858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 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595802" y="2428868"/>
            <a:ext cx="2857520" cy="12858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else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代码块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2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524760" y="4068769"/>
            <a:ext cx="2858400" cy="23622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1600" b="1" dirty="0">
                <a:ea typeface="宋体" panose="02010600030101010101" pitchFamily="2" charset="-122"/>
              </a:rPr>
              <a:t>（条件</a:t>
            </a:r>
            <a:r>
              <a:rPr lang="en-US" altLang="zh-CN" sz="1600" b="1" dirty="0">
                <a:ea typeface="宋体" panose="02010600030101010101" pitchFamily="2" charset="-122"/>
              </a:rPr>
              <a:t>1) 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if</a:t>
            </a:r>
            <a:r>
              <a:rPr lang="zh-CN" altLang="en-US" sz="1600" b="1" dirty="0">
                <a:ea typeface="宋体" panose="02010600030101010101" pitchFamily="2" charset="-122"/>
              </a:rPr>
              <a:t>（条件</a:t>
            </a:r>
            <a:r>
              <a:rPr lang="en-US" altLang="zh-CN" sz="1600" b="1" dirty="0">
                <a:ea typeface="宋体" panose="02010600030101010101" pitchFamily="2" charset="-122"/>
              </a:rPr>
              <a:t>2) 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 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1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} 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else </a:t>
            </a:r>
            <a:r>
              <a:rPr lang="en-US" altLang="zh-CN" sz="1600" b="1" dirty="0">
                <a:ea typeface="宋体" panose="02010600030101010101" pitchFamily="2" charset="-122"/>
              </a:rPr>
              <a:t>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 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}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else </a:t>
            </a:r>
            <a:r>
              <a:rPr lang="en-US" altLang="zh-CN" sz="1600" b="1" dirty="0">
                <a:ea typeface="宋体" panose="02010600030101010101" pitchFamily="2" charset="-122"/>
              </a:rPr>
              <a:t>{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3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7524760" y="1568439"/>
            <a:ext cx="2858400" cy="24057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1600" b="1" dirty="0">
                <a:ea typeface="宋体" panose="02010600030101010101" pitchFamily="2" charset="-122"/>
              </a:rPr>
              <a:t>( </a:t>
            </a:r>
            <a:r>
              <a:rPr lang="zh-CN" altLang="en-US" sz="1600" b="1" dirty="0">
                <a:ea typeface="宋体" panose="02010600030101010101" pitchFamily="2" charset="-122"/>
              </a:rPr>
              <a:t>成绩</a:t>
            </a:r>
            <a:r>
              <a:rPr lang="en-US" altLang="zh-CN" sz="1600" b="1" dirty="0">
                <a:ea typeface="宋体" panose="02010600030101010101" pitchFamily="2" charset="-122"/>
              </a:rPr>
              <a:t>&gt;=80) {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1 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else if </a:t>
            </a:r>
            <a:r>
              <a:rPr lang="en-US" altLang="zh-CN" sz="1600" b="1" dirty="0">
                <a:ea typeface="宋体" panose="02010600030101010101" pitchFamily="2" charset="-122"/>
              </a:rPr>
              <a:t>(</a:t>
            </a:r>
            <a:r>
              <a:rPr lang="zh-CN" altLang="en-US" sz="1600" b="1" dirty="0">
                <a:ea typeface="宋体" panose="02010600030101010101" pitchFamily="2" charset="-122"/>
              </a:rPr>
              <a:t>成绩</a:t>
            </a:r>
            <a:r>
              <a:rPr lang="en-US" altLang="zh-CN" sz="1600" b="1" dirty="0">
                <a:ea typeface="宋体" panose="02010600030101010101" pitchFamily="2" charset="-122"/>
              </a:rPr>
              <a:t>&gt;=60) {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2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else </a:t>
            </a:r>
            <a:r>
              <a:rPr lang="en-US" altLang="zh-CN" sz="1600" b="1" dirty="0">
                <a:ea typeface="宋体" panose="02010600030101010101" pitchFamily="2" charset="-122"/>
              </a:rPr>
              <a:t>{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     //</a:t>
            </a:r>
            <a:r>
              <a:rPr lang="zh-CN" altLang="en-US" sz="1600" b="1" dirty="0">
                <a:ea typeface="宋体" panose="02010600030101010101" pitchFamily="2" charset="-122"/>
              </a:rPr>
              <a:t>代码块</a:t>
            </a:r>
            <a:r>
              <a:rPr lang="en-US" altLang="zh-CN" sz="1600" b="1" dirty="0">
                <a:ea typeface="宋体" panose="02010600030101010101" pitchFamily="2" charset="-122"/>
              </a:rPr>
              <a:t>3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ea typeface="宋体" panose="02010600030101010101" pitchFamily="2" charset="-122"/>
              </a:rPr>
              <a:t>}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7" name="Rectangle 7"/>
          <p:cNvSpPr>
            <a:spLocks noGrp="1" noChangeArrowheads="1"/>
          </p:cNvSpPr>
          <p:nvPr>
            <p:ph type="title"/>
          </p:nvPr>
        </p:nvSpPr>
        <p:spPr>
          <a:xfrm>
            <a:off x="8323580" y="285750"/>
            <a:ext cx="2165350" cy="523875"/>
          </a:xfrm>
        </p:spPr>
        <p:txBody>
          <a:bodyPr/>
          <a:lstStyle/>
          <a:p>
            <a:pPr>
              <a:defRPr/>
            </a:pPr>
            <a:r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升级“我行我素购物管理系统”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实现幸运抽奖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实现会员信息录入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实现按会员优惠计划进行购物结算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实现计算会员折扣</a:t>
            </a:r>
            <a:endParaRPr lang="zh-CN" altLang="en-US"/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9" name="图片 8" descr="新增会员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002723"/>
            <a:ext cx="4089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038918"/>
            <a:ext cx="407035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计算会员折扣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4839018"/>
            <a:ext cx="2824162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幸运抽奖1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178618"/>
            <a:ext cx="289718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幸运抽奖2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178618"/>
            <a:ext cx="289718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238490" y="285750"/>
            <a:ext cx="2250440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掌握基本</a:t>
            </a:r>
            <a:r>
              <a:rPr lang="en-US" altLang="zh-CN"/>
              <a:t>if</a:t>
            </a:r>
            <a:r>
              <a:rPr lang="zh-CN" altLang="en-US"/>
              <a:t>选择结构</a:t>
            </a:r>
            <a:endParaRPr lang="en-US" altLang="zh-CN"/>
          </a:p>
          <a:p>
            <a:pPr>
              <a:defRPr/>
            </a:pPr>
            <a:r>
              <a:rPr lang="zh-CN" altLang="en-US"/>
              <a:t>掌握逻辑运算符</a:t>
            </a:r>
            <a:endParaRPr lang="en-US" altLang="zh-CN"/>
          </a:p>
          <a:p>
            <a:pPr>
              <a:defRPr/>
            </a:pPr>
            <a:r>
              <a:rPr lang="zh-CN" altLang="en-US"/>
              <a:t>掌握多重</a:t>
            </a:r>
            <a:r>
              <a:rPr lang="en-US" altLang="zh-CN"/>
              <a:t>if</a:t>
            </a:r>
            <a:r>
              <a:rPr lang="zh-CN" altLang="en-US"/>
              <a:t>选择结构</a:t>
            </a:r>
            <a:endParaRPr lang="en-US" altLang="zh-CN"/>
          </a:p>
          <a:p>
            <a:pPr>
              <a:defRPr/>
            </a:pPr>
            <a:r>
              <a:rPr lang="zh-CN" altLang="en-US"/>
              <a:t>掌握嵌套</a:t>
            </a:r>
            <a:r>
              <a:rPr lang="en-US" altLang="zh-CN"/>
              <a:t>if</a:t>
            </a:r>
            <a:r>
              <a:rPr lang="zh-CN" altLang="en-US"/>
              <a:t>选择结构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2852738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14312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13823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2209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7098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135" y="285750"/>
            <a:ext cx="4836795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如果张浩的</a:t>
            </a:r>
            <a:r>
              <a:rPr lang="en-US" altLang="zh-CN"/>
              <a:t>Java</a:t>
            </a:r>
            <a:r>
              <a:rPr lang="zh-CN" altLang="en-US"/>
              <a:t>考试成绩大于</a:t>
            </a:r>
            <a:r>
              <a:rPr lang="en-US" altLang="zh-CN"/>
              <a:t>98</a:t>
            </a:r>
            <a:r>
              <a:rPr lang="zh-CN" altLang="en-US"/>
              <a:t>分，张浩就能获得一个</a:t>
            </a:r>
            <a:r>
              <a:rPr lang="en-US" altLang="zh-CN"/>
              <a:t>MP4</a:t>
            </a:r>
            <a:r>
              <a:rPr lang="zh-CN" altLang="en-US"/>
              <a:t>作为奖励</a:t>
            </a:r>
            <a:endParaRPr lang="zh-CN" altLang="en-US" dirty="0"/>
          </a:p>
        </p:txBody>
      </p:sp>
      <p:pic>
        <p:nvPicPr>
          <p:cNvPr id="8" name="图片 7" descr="示例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500313"/>
            <a:ext cx="46355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组合 6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049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3359150" y="5049838"/>
            <a:ext cx="5616575" cy="900112"/>
            <a:chOff x="1835150" y="5049838"/>
            <a:chExt cx="5616575" cy="900112"/>
          </a:xfrm>
        </p:grpSpPr>
        <p:sp>
          <p:nvSpPr>
            <p:cNvPr id="595972" name="AutoShape 4"/>
            <p:cNvSpPr>
              <a:spLocks noChangeArrowheads="1"/>
            </p:cNvSpPr>
            <p:nvPr/>
          </p:nvSpPr>
          <p:spPr bwMode="auto">
            <a:xfrm>
              <a:off x="1835150" y="5229225"/>
              <a:ext cx="5616575" cy="720725"/>
            </a:xfrm>
            <a:prstGeom prst="roundRect">
              <a:avLst>
                <a:gd name="adj" fmla="val 225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使用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r>
                <a:rPr lang="zh-CN" altLang="en-US" sz="2400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可以解决</a:t>
              </a:r>
              <a:endPara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0489" name="AutoShape 4"/>
            <p:cNvSpPr>
              <a:spLocks noChangeArrowheads="1"/>
            </p:cNvSpPr>
            <p:nvPr/>
          </p:nvSpPr>
          <p:spPr bwMode="gray">
            <a:xfrm>
              <a:off x="6707188" y="50498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91" name="Rectangle 23"/>
          <p:cNvSpPr>
            <a:spLocks noGrp="1" noChangeArrowheads="1"/>
          </p:cNvSpPr>
          <p:nvPr>
            <p:ph type="title"/>
          </p:nvPr>
        </p:nvSpPr>
        <p:spPr>
          <a:xfrm>
            <a:off x="6559550" y="285750"/>
            <a:ext cx="3929380" cy="523875"/>
          </a:xfrm>
        </p:spPr>
        <p:txBody>
          <a:bodyPr/>
          <a:lstStyle/>
          <a:p>
            <a:pPr>
              <a:defRPr/>
            </a:pPr>
            <a:r>
              <a:t>什么是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sp>
        <p:nvSpPr>
          <p:cNvPr id="57037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if</a:t>
            </a:r>
            <a:r>
              <a:rPr lang="zh-CN" altLang="en-US" sz="2800" dirty="0"/>
              <a:t>选择结构是根据条件判断之后再做处理</a:t>
            </a:r>
            <a:endParaRPr lang="zh-CN" altLang="en-US" sz="2800" dirty="0"/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>
            <a:off x="2351088" y="2636838"/>
            <a:ext cx="542925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条件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代码块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0373" name="AutoShape 5"/>
          <p:cNvSpPr>
            <a:spLocks noChangeArrowheads="1"/>
          </p:cNvSpPr>
          <p:nvPr/>
        </p:nvSpPr>
        <p:spPr bwMode="auto">
          <a:xfrm>
            <a:off x="2351088" y="5132388"/>
            <a:ext cx="5429250" cy="11715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张浩的Java考试成绩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&gt; 90 )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获得一个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作为奖励；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5016500" y="4365625"/>
            <a:ext cx="143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结合问题</a:t>
            </a:r>
            <a:r>
              <a:rPr lang="en-US" altLang="zh-CN" b="1"/>
              <a:t>1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570376" name="Text Box 8"/>
          <p:cNvSpPr txBox="1">
            <a:spLocks noChangeArrowheads="1"/>
          </p:cNvSpPr>
          <p:nvPr/>
        </p:nvSpPr>
        <p:spPr bwMode="auto">
          <a:xfrm>
            <a:off x="2308225" y="2060575"/>
            <a:ext cx="40322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基本的</a:t>
            </a:r>
            <a:r>
              <a:rPr lang="en-US" altLang="zh-CN" sz="2600" b="1">
                <a:solidFill>
                  <a:srgbClr val="FF0000"/>
                </a:solidFill>
                <a:ea typeface="微软雅黑" panose="020B0503020204020204" pitchFamily="2" charset="-122"/>
              </a:rPr>
              <a:t>if</a:t>
            </a:r>
            <a:r>
              <a:rPr lang="zh-CN" altLang="en-US" sz="2600" b="1">
                <a:ea typeface="微软雅黑" panose="020B0503020204020204" pitchFamily="2" charset="-122"/>
              </a:rPr>
              <a:t>选择结构</a:t>
            </a:r>
            <a:endParaRPr lang="zh-CN" altLang="en-US" sz="2600" b="1">
              <a:ea typeface="微软雅黑" panose="020B0503020204020204" pitchFamily="2" charset="-122"/>
            </a:endParaRPr>
          </a:p>
        </p:txBody>
      </p:sp>
      <p:sp>
        <p:nvSpPr>
          <p:cNvPr id="21513" name="Rectangle 25"/>
          <p:cNvSpPr>
            <a:spLocks noChangeArrowheads="1"/>
          </p:cNvSpPr>
          <p:nvPr/>
        </p:nvSpPr>
        <p:spPr bwMode="auto">
          <a:xfrm>
            <a:off x="1524000" y="2349500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4" name="Object 2"/>
          <p:cNvGraphicFramePr>
            <a:graphicFrameLocks noChangeAspect="1"/>
          </p:cNvGraphicFramePr>
          <p:nvPr/>
        </p:nvGraphicFramePr>
        <p:xfrm>
          <a:off x="8040688" y="2060575"/>
          <a:ext cx="247491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图片" r:id="rId1" imgW="1619885" imgH="1790700" progId="Word.Picture.8">
                  <p:embed/>
                </p:oleObj>
              </mc:Choice>
              <mc:Fallback>
                <p:oleObj name="图片" r:id="rId1" imgW="1619885" imgH="1790700" progId="Word.Picture.8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2060575"/>
                        <a:ext cx="2474912" cy="273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395" name="AutoShape 27"/>
          <p:cNvSpPr>
            <a:spLocks noChangeArrowheads="1"/>
          </p:cNvSpPr>
          <p:nvPr/>
        </p:nvSpPr>
        <p:spPr bwMode="auto">
          <a:xfrm>
            <a:off x="5032375" y="2636767"/>
            <a:ext cx="2061670" cy="408130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结果必须是布尔值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70396" name="AutoShape 28"/>
          <p:cNvSpPr>
            <a:spLocks noChangeArrowheads="1"/>
          </p:cNvSpPr>
          <p:nvPr/>
        </p:nvSpPr>
        <p:spPr bwMode="auto">
          <a:xfrm>
            <a:off x="4333875" y="3521004"/>
            <a:ext cx="3515820" cy="408130"/>
          </a:xfrm>
          <a:prstGeom prst="wedgeRoundRectCallout">
            <a:avLst>
              <a:gd name="adj1" fmla="val -51141"/>
              <a:gd name="adj2" fmla="val -295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只有一条语句时，建议不省略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{  }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1595438" y="1700848"/>
            <a:ext cx="993457" cy="398780"/>
            <a:chOff x="1000100" y="1801921"/>
            <a:chExt cx="993464" cy="398840"/>
          </a:xfrm>
        </p:grpSpPr>
        <p:pic>
          <p:nvPicPr>
            <p:cNvPr id="215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4187646" y="2787646"/>
            <a:ext cx="857256" cy="698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30584" y="3429000"/>
            <a:ext cx="714380" cy="2159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4487851" y="4535495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 bldLvl="0" animBg="1"/>
      <p:bldP spid="570373" grpId="0" bldLvl="0" animBg="1"/>
      <p:bldP spid="570374" grpId="0"/>
      <p:bldP spid="570376" grpId="0"/>
      <p:bldP spid="570395" grpId="0" bldLvl="0" animBg="1"/>
      <p:bldP spid="57039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358120" y="1158875"/>
            <a:ext cx="3098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2422" name="AutoShape 6"/>
          <p:cNvSpPr>
            <a:spLocks noChangeArrowheads="1"/>
          </p:cNvSpPr>
          <p:nvPr/>
        </p:nvSpPr>
        <p:spPr bwMode="auto">
          <a:xfrm>
            <a:off x="2166938" y="1328738"/>
            <a:ext cx="8066087" cy="4052887"/>
          </a:xfrm>
          <a:prstGeom prst="roundRect">
            <a:avLst>
              <a:gd name="adj" fmla="val 2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GetPrize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输入张浩的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 ");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提示输入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score =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从控制台获取张浩的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 score &gt; 90 ) {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判断是否大于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90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72423" name="AutoShape 7"/>
          <p:cNvSpPr>
            <a:spLocks noChangeArrowheads="1"/>
          </p:cNvSpPr>
          <p:nvPr/>
        </p:nvSpPr>
        <p:spPr bwMode="auto">
          <a:xfrm>
            <a:off x="2881313" y="3490913"/>
            <a:ext cx="7215187" cy="1152525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 descr="示例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4786313"/>
            <a:ext cx="2824162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254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635625" y="285750"/>
            <a:ext cx="4853305" cy="523875"/>
          </a:xfrm>
        </p:spPr>
        <p:txBody>
          <a:bodyPr/>
          <a:lstStyle/>
          <a:p>
            <a:pPr>
              <a:defRPr/>
            </a:pPr>
            <a:r>
              <a:t>使用基本的</a:t>
            </a:r>
            <a:r>
              <a:rPr lang="en-US" altLang="zh-CN"/>
              <a:t>if</a:t>
            </a:r>
            <a:r>
              <a:t>选择结构</a:t>
            </a:r>
            <a:endParaRPr dirty="0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524250" y="628650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4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80653" y="5187962"/>
              <a:ext cx="370207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：使用基本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2" grpId="0" bldLvl="0" animBg="1"/>
      <p:bldP spid="5724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308224" y="1214438"/>
            <a:ext cx="7931180" cy="5143500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张浩的</a:t>
            </a:r>
            <a:r>
              <a:rPr lang="en-US" altLang="zh-CN" sz="2600" dirty="0">
                <a:cs typeface="+mn-cs"/>
              </a:rPr>
              <a:t>Java</a:t>
            </a:r>
            <a:r>
              <a:rPr lang="zh-CN" altLang="en-US" sz="2600" dirty="0">
                <a:cs typeface="+mn-cs"/>
              </a:rPr>
              <a:t>成绩大于</a:t>
            </a:r>
            <a:r>
              <a:rPr lang="en-US" altLang="zh-CN" sz="2600" dirty="0">
                <a:cs typeface="+mn-cs"/>
              </a:rPr>
              <a:t>98</a:t>
            </a:r>
            <a:r>
              <a:rPr lang="zh-CN" altLang="en-US" sz="2600" dirty="0">
                <a:cs typeface="+mn-cs"/>
              </a:rPr>
              <a:t>分，而且音乐成绩大于</a:t>
            </a:r>
            <a:r>
              <a:rPr lang="en-US" altLang="zh-CN" sz="2600" dirty="0">
                <a:cs typeface="+mn-cs"/>
              </a:rPr>
              <a:t>80</a:t>
            </a:r>
            <a:r>
              <a:rPr lang="zh-CN" altLang="en-US" sz="2600" dirty="0">
                <a:cs typeface="+mn-cs"/>
              </a:rPr>
              <a:t>分</a:t>
            </a:r>
            <a:r>
              <a:rPr lang="zh-CN" altLang="en-US" dirty="0"/>
              <a:t>，</a:t>
            </a:r>
            <a:r>
              <a:rPr lang="zh-CN" altLang="en-US" sz="2600" dirty="0">
                <a:cs typeface="+mn-cs"/>
              </a:rPr>
              <a:t>老师会奖励他；或者</a:t>
            </a:r>
            <a:r>
              <a:rPr lang="en-US" altLang="zh-CN" sz="2600" dirty="0">
                <a:cs typeface="+mn-cs"/>
              </a:rPr>
              <a:t>Java</a:t>
            </a:r>
            <a:r>
              <a:rPr lang="zh-CN" altLang="en-US" sz="2600" dirty="0">
                <a:cs typeface="+mn-cs"/>
              </a:rPr>
              <a:t>成绩等于</a:t>
            </a:r>
            <a:r>
              <a:rPr lang="en-US" altLang="zh-CN" sz="2600" dirty="0">
                <a:cs typeface="+mn-cs"/>
              </a:rPr>
              <a:t>100</a:t>
            </a:r>
            <a:r>
              <a:rPr lang="zh-CN" altLang="en-US" sz="2600" dirty="0">
                <a:cs typeface="+mn-cs"/>
              </a:rPr>
              <a:t>分，音乐成绩大于</a:t>
            </a:r>
            <a:r>
              <a:rPr lang="en-US" altLang="zh-CN" sz="2600" dirty="0">
                <a:cs typeface="+mn-cs"/>
              </a:rPr>
              <a:t>70</a:t>
            </a:r>
            <a:r>
              <a:rPr lang="zh-CN" altLang="en-US" sz="2600" dirty="0">
                <a:cs typeface="+mn-cs"/>
              </a:rPr>
              <a:t>分，老师也会奖励他</a:t>
            </a:r>
            <a:endParaRPr lang="zh-CN" altLang="en-US" sz="2600" dirty="0">
              <a:cs typeface="+mn-cs"/>
            </a:endParaRPr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2381250" y="3157538"/>
          <a:ext cx="7286625" cy="3000375"/>
        </p:xfrm>
        <a:graphic>
          <a:graphicData uri="http://schemas.openxmlformats.org/drawingml/2006/table">
            <a:tbl>
              <a:tblPr/>
              <a:tblGrid>
                <a:gridCol w="1303655"/>
                <a:gridCol w="2378075"/>
                <a:gridCol w="360489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表达式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说   明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&amp;&amp;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仅仅两个条件同时为真，结果为真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||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只要两个条件有一个为真，结果为真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!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条件为真时，结果为假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条件为假时，结果为真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9813" y="3429000"/>
            <a:ext cx="70564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奖励的</a:t>
            </a:r>
            <a:r>
              <a:rPr lang="zh-CN" altLang="en-GB" sz="2600" b="1" dirty="0">
                <a:ea typeface="微软雅黑" panose="020B0503020204020204" pitchFamily="2" charset="-122"/>
              </a:rPr>
              <a:t>条件</a:t>
            </a:r>
            <a:endParaRPr lang="en-US" altLang="zh-CN" sz="2600" b="1" dirty="0">
              <a:ea typeface="微软雅黑" panose="020B0503020204020204" pitchFamily="2" charset="-122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5" y="285750"/>
            <a:ext cx="7056755" cy="523875"/>
          </a:xfrm>
        </p:spPr>
        <p:txBody>
          <a:bodyPr/>
          <a:lstStyle/>
          <a:p>
            <a:pPr>
              <a:defRPr/>
            </a:pPr>
            <a:r>
              <a:rPr dirty="0"/>
              <a:t>使用复杂条件下的</a:t>
            </a:r>
            <a:r>
              <a:rPr lang="en-US" altLang="zh-CN" dirty="0"/>
              <a:t>if</a:t>
            </a:r>
            <a:r>
              <a:rPr dirty="0"/>
              <a:t>选择结构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596996" name="AutoShape 4"/>
          <p:cNvSpPr>
            <a:spLocks noChangeArrowheads="1"/>
          </p:cNvSpPr>
          <p:nvPr/>
        </p:nvSpPr>
        <p:spPr bwMode="auto">
          <a:xfrm>
            <a:off x="3432175" y="2494592"/>
            <a:ext cx="5184775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分析：怎样把多个条件连接起来？</a:t>
            </a:r>
            <a:endParaRPr lang="zh-CN" altLang="en-US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96997" name="AutoShape 5"/>
          <p:cNvSpPr>
            <a:spLocks noChangeArrowheads="1"/>
          </p:cNvSpPr>
          <p:nvPr/>
        </p:nvSpPr>
        <p:spPr bwMode="auto">
          <a:xfrm>
            <a:off x="3432175" y="2494592"/>
            <a:ext cx="5184775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逻辑运算符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708275" y="5286375"/>
            <a:ext cx="6888163" cy="879475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运算符优先级顺序：</a:t>
            </a:r>
            <a:endParaRPr lang="en-US" altLang="zh-CN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>
              <a:defRPr/>
            </a:pP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！</a:t>
            </a:r>
            <a:r>
              <a:rPr lang="en-US" altLang="zh-CN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算术运算符</a:t>
            </a:r>
            <a:r>
              <a:rPr lang="en-US" altLang="zh-CN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比较运算符</a:t>
            </a:r>
            <a:r>
              <a:rPr lang="en-US" altLang="zh-CN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&gt;&amp;&amp;&gt;||</a:t>
            </a:r>
            <a:endParaRPr lang="en-US" altLang="zh-CN" sz="20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279650" y="4221163"/>
            <a:ext cx="7662863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 score1 &gt;98 &amp;&amp; score2 &gt; 80 ) || ( score1 == 100 &amp;&amp; score2 &gt; 70 )</a:t>
            </a:r>
            <a:endParaRPr lang="it-IT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23584" name="组合 12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358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5C625-B3B4-47B2-87A3-C4E3E8408AD5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96996" grpId="0" bldLvl="0" animBg="1"/>
      <p:bldP spid="596997" grpId="0" bldLvl="0" animBg="1"/>
      <p:bldP spid="596997" grpId="1" bldLvl="0" animBg="1"/>
      <p:bldP spid="8" grpId="0" bldLvl="0" animBg="1"/>
      <p:bldP spid="11" grpId="0" bldLvl="0" animBg="1"/>
    </p:bldLst>
  </p:timing>
</p:sld>
</file>

<file path=ppt/tags/tag1.xml><?xml version="1.0" encoding="utf-8"?>
<p:tagLst xmlns:p="http://schemas.openxmlformats.org/presentationml/2006/main">
  <p:tag name="KSO_WPP_MARK_KEY" val="022e16c8-9d03-4acd-8632-18b840e1aeed"/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5513</Words>
  <Application>WPS 演示</Application>
  <PresentationFormat>宽屏</PresentationFormat>
  <Paragraphs>736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</vt:lpstr>
      <vt:lpstr>Times New Roman</vt:lpstr>
      <vt:lpstr>楷体_GB2312</vt:lpstr>
      <vt:lpstr>新宋体</vt:lpstr>
      <vt:lpstr>Arial Unicode MS</vt:lpstr>
      <vt:lpstr>楷体_GB2312</vt:lpstr>
      <vt:lpstr>Office 主题_2</vt:lpstr>
      <vt:lpstr>Word.Picture.8</vt:lpstr>
      <vt:lpstr>Word.Picture.8</vt:lpstr>
      <vt:lpstr>Word.Picture.8</vt:lpstr>
      <vt:lpstr>Word.Picture.8</vt:lpstr>
      <vt:lpstr>第三章  选择结构（一）</vt:lpstr>
      <vt:lpstr>预习检查</vt:lpstr>
      <vt:lpstr>回顾与作业点评</vt:lpstr>
      <vt:lpstr>本章任务</vt:lpstr>
      <vt:lpstr>本章目标</vt:lpstr>
      <vt:lpstr>为什么需要if选择结构</vt:lpstr>
      <vt:lpstr>什么是if选择结构</vt:lpstr>
      <vt:lpstr>使用基本的if选择结构</vt:lpstr>
      <vt:lpstr>使用复杂条件下的if选择结构2-1</vt:lpstr>
      <vt:lpstr>使用复杂条件下的if选择结构2-2</vt:lpstr>
      <vt:lpstr>使用if-else选择结构 3-1</vt:lpstr>
      <vt:lpstr>使用if-else选择结构3-2 </vt:lpstr>
      <vt:lpstr>使用if-else选择结构3-3</vt:lpstr>
      <vt:lpstr>小结</vt:lpstr>
      <vt:lpstr>学员操作—实现幸运抽奖2-1</vt:lpstr>
      <vt:lpstr>学员操作—实现幸运抽奖2-2</vt:lpstr>
      <vt:lpstr>学员操作—会员信息录入</vt:lpstr>
      <vt:lpstr>共性问题集中讲解</vt:lpstr>
      <vt:lpstr>为什么使用多重if选择结构</vt:lpstr>
      <vt:lpstr>什么是多重if选择结构</vt:lpstr>
      <vt:lpstr>如何使用多重if选择结构</vt:lpstr>
      <vt:lpstr>如何使用多重if选择结构</vt:lpstr>
      <vt:lpstr>如何使用多重if选择结构</vt:lpstr>
      <vt:lpstr>为什么使用嵌套if选择结构</vt:lpstr>
      <vt:lpstr>嵌套if选择结构2-1</vt:lpstr>
      <vt:lpstr>嵌套if选择结构2-2</vt:lpstr>
      <vt:lpstr>小结</vt:lpstr>
      <vt:lpstr>学员操作—购物结算2-1</vt:lpstr>
      <vt:lpstr>学员操作—购物结算2-2</vt:lpstr>
      <vt:lpstr>学员操作—计算会员折扣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张辉</cp:lastModifiedBy>
  <cp:revision>52</cp:revision>
  <dcterms:created xsi:type="dcterms:W3CDTF">2017-10-12T07:19:00Z</dcterms:created>
  <dcterms:modified xsi:type="dcterms:W3CDTF">2022-07-11T03:24:47Z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9E04C226D9D142E4B0826ABC4131960E</vt:lpwstr>
  </property>
</Properties>
</file>