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8EB2B-1F99-412B-A9E8-E4C4EF8E63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A9AC0-6D1C-4751-BC35-8855F03B73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557A6-5859-4A8D-B7E6-632BED19BAA3}" type="slidenum">
              <a:rPr lang="zh-CN" altLang="en-US" smtClean="0"/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181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4379B-9EC3-478A-A1C8-BD42AEB2E7E4}" type="slidenum">
              <a:rPr lang="zh-CN" altLang="en-US" smtClean="0"/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5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2B204-8852-445D-B0EB-571B776FD2AD}" type="slidenum">
              <a:rPr lang="zh-CN" altLang="en-US" smtClean="0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29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 err="1"/>
              <a:t>xxxxxxx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总结部分</a:t>
            </a:r>
            <a:r>
              <a:rPr lang="zh-CN" altLang="zh-CN" dirty="0">
                <a:ea typeface="宋体" panose="02010600030101010101" pitchFamily="2" charset="-122"/>
              </a:rPr>
              <a:t>主要达到以下几个目的：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回顾内容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dirty="0">
                <a:ea typeface="宋体" panose="02010600030101010101" pitchFamily="2" charset="-122"/>
              </a:rPr>
              <a:t>是强调</a:t>
            </a:r>
            <a:r>
              <a:rPr lang="zh-CN" altLang="en-US" dirty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dirty="0">
                <a:ea typeface="宋体" panose="02010600030101010101" pitchFamily="2" charset="-122"/>
              </a:rPr>
              <a:t>要格外强调观点，把每一</a:t>
            </a:r>
            <a:r>
              <a:rPr lang="zh-CN" altLang="en-US" dirty="0">
                <a:ea typeface="宋体" panose="02010600030101010101" pitchFamily="2" charset="-122"/>
              </a:rPr>
              <a:t>个知识点</a:t>
            </a:r>
            <a:r>
              <a:rPr lang="zh-CN" altLang="zh-CN" dirty="0">
                <a:ea typeface="宋体" panose="02010600030101010101" pitchFamily="2" charset="-122"/>
              </a:rPr>
              <a:t>的观点</a:t>
            </a:r>
            <a:r>
              <a:rPr lang="zh-CN" altLang="en-US" dirty="0">
                <a:ea typeface="宋体" panose="02010600030101010101" pitchFamily="2" charset="-122"/>
              </a:rPr>
              <a:t>结论</a:t>
            </a:r>
            <a:r>
              <a:rPr lang="zh-CN" altLang="zh-CN" dirty="0">
                <a:ea typeface="宋体" panose="02010600030101010101" pitchFamily="2" charset="-122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整理逻辑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从而使</a:t>
            </a:r>
            <a:r>
              <a:rPr lang="zh-CN" altLang="en-US" dirty="0">
                <a:ea typeface="宋体" panose="02010600030101010101" pitchFamily="2" charset="-122"/>
              </a:rPr>
              <a:t>知识</a:t>
            </a:r>
            <a:r>
              <a:rPr lang="zh-CN" altLang="zh-CN" dirty="0">
                <a:ea typeface="宋体" panose="02010600030101010101" pitchFamily="2" charset="-122"/>
              </a:rPr>
              <a:t>系统化、逻辑化。要帮助</a:t>
            </a:r>
            <a:r>
              <a:rPr lang="zh-CN" altLang="en-US" dirty="0">
                <a:ea typeface="宋体" panose="02010600030101010101" pitchFamily="2" charset="-122"/>
              </a:rPr>
              <a:t>学员</a:t>
            </a:r>
            <a:r>
              <a:rPr lang="zh-CN" altLang="zh-CN" dirty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说明使用类图的好处，如何用类图表示，可与</a:t>
            </a:r>
            <a:r>
              <a:rPr lang="en-US" altLang="zh-CN" dirty="0"/>
              <a:t>c#</a:t>
            </a:r>
            <a:r>
              <a:rPr lang="zh-CN" altLang="en-US" dirty="0"/>
              <a:t>对比讲解</a:t>
            </a:r>
            <a:r>
              <a:rPr lang="zh-CN" altLang="en-US" baseline="0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说明如果不显示提供构造方法，系统提供默认无参构造方法，即示例代码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、只说明</a:t>
            </a:r>
            <a:r>
              <a:rPr lang="en-US" altLang="zh-CN" dirty="0"/>
              <a:t>this</a:t>
            </a:r>
            <a:r>
              <a:rPr lang="zh-CN" altLang="en-US" dirty="0"/>
              <a:t>的含义及在此的作用即可，并告之后面进行详细讲解。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、对比无参和有参构造，引出方法重载条件，并说明构造方法重载是特殊的方法重载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、说明之前用过的方法重载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、讲解定义语法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、讲解调用方式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、在此只讲解</a:t>
            </a:r>
            <a:r>
              <a:rPr lang="en-US" altLang="zh-CN" dirty="0"/>
              <a:t>final</a:t>
            </a:r>
            <a:r>
              <a:rPr lang="zh-CN" altLang="en-US" dirty="0"/>
              <a:t>修饰变量即可，具体其他用法后面章节讲解，并说明</a:t>
            </a:r>
            <a:r>
              <a:rPr lang="en-US" altLang="zh-CN" dirty="0"/>
              <a:t>static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r>
              <a:rPr lang="zh-CN" altLang="en-US" dirty="0"/>
              <a:t>修饰的变量称为静态常量以及命名规则 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、演示示例：先演示将企鹅性别定义为静态常量“</a:t>
            </a:r>
            <a:r>
              <a:rPr lang="en-US" altLang="zh-CN" dirty="0"/>
              <a:t>Q</a:t>
            </a:r>
            <a:r>
              <a:rPr lang="zh-CN" altLang="en-US" dirty="0"/>
              <a:t>仔、</a:t>
            </a:r>
            <a:r>
              <a:rPr lang="en-US" altLang="zh-CN" dirty="0"/>
              <a:t>Q</a:t>
            </a:r>
            <a:r>
              <a:rPr lang="zh-CN" altLang="en-US" dirty="0"/>
              <a:t>妹</a:t>
            </a:r>
            <a:r>
              <a:rPr lang="en-US" altLang="zh-CN" dirty="0"/>
              <a:t>”</a:t>
            </a:r>
            <a:r>
              <a:rPr lang="zh-CN" altLang="en-US" dirty="0"/>
              <a:t>，再演示定义为静态常量“雄、雌</a:t>
            </a:r>
            <a:r>
              <a:rPr lang="en-US" altLang="zh-CN" dirty="0"/>
              <a:t>”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教学指导：演示示例时，使用断点调试，带领学员学习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static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修饰变属性和代码块时，是如何分配内存空间的。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>
                <a:solidFill>
                  <a:schemeClr val="bg1"/>
                </a:solidFill>
              </a:rPr>
              <a:t>教学指导：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1</a:t>
            </a:r>
            <a:r>
              <a:rPr lang="zh-CN" altLang="en-US" b="0" dirty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2</a:t>
            </a:r>
            <a:r>
              <a:rPr lang="zh-CN" altLang="en-US" b="0" dirty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3</a:t>
            </a:r>
            <a:r>
              <a:rPr lang="zh-CN" altLang="en-US" b="0" dirty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、总结封装三步骤，如序号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this</a:t>
            </a:r>
            <a:r>
              <a:rPr lang="zh-CN" altLang="en-US" dirty="0"/>
              <a:t>的用法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、技巧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500" y="238125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jpeg"/><Relationship Id="rId8" Type="http://schemas.openxmlformats.org/officeDocument/2006/relationships/image" Target="../media/image19.jpeg"/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2.jpeg"/><Relationship Id="rId10" Type="http://schemas.openxmlformats.org/officeDocument/2006/relationships/image" Target="../media/image21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7.jpeg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对象与封装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2992" y="285728"/>
            <a:ext cx="553562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用面向对象描述世界</a:t>
            </a:r>
            <a:r>
              <a:rPr lang="en-US" altLang="zh-CN" dirty="0"/>
              <a:t>3-3</a:t>
            </a:r>
            <a:endParaRPr lang="en-US" altLang="zh-CN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第三步：发现类的方法 </a:t>
            </a: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717574" y="1857364"/>
            <a:ext cx="2235418" cy="1534478"/>
          </a:xfrm>
          <a:prstGeom prst="roundRect">
            <a:avLst>
              <a:gd name="adj" fmla="val 740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狗类共有的行为： 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跑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吠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输出狗的信息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… …</a:t>
            </a:r>
            <a:endParaRPr lang="en-US" altLang="zh-CN" b="1" dirty="0"/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1908310" y="2143117"/>
            <a:ext cx="687228" cy="408623"/>
          </a:xfrm>
          <a:prstGeom prst="wedgeRoundRectCallout">
            <a:avLst>
              <a:gd name="adj1" fmla="val 49935"/>
              <a:gd name="adj2" fmla="val 34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动词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56409" name="Freeform 25"/>
          <p:cNvSpPr/>
          <p:nvPr/>
        </p:nvSpPr>
        <p:spPr bwMode="auto">
          <a:xfrm rot="13417274" flipH="1">
            <a:off x="4896399" y="2221424"/>
            <a:ext cx="1671682" cy="504921"/>
          </a:xfrm>
          <a:custGeom>
            <a:avLst/>
            <a:gdLst>
              <a:gd name="T0" fmla="*/ 1797759 w 730"/>
              <a:gd name="T1" fmla="*/ 655277 h 457"/>
              <a:gd name="T2" fmla="*/ 1117126 w 730"/>
              <a:gd name="T3" fmla="*/ 1078722 h 457"/>
              <a:gd name="T4" fmla="*/ 1119592 w 730"/>
              <a:gd name="T5" fmla="*/ 875279 h 457"/>
              <a:gd name="T6" fmla="*/ 1092465 w 730"/>
              <a:gd name="T7" fmla="*/ 875279 h 457"/>
              <a:gd name="T8" fmla="*/ 1062873 w 730"/>
              <a:gd name="T9" fmla="*/ 875279 h 457"/>
              <a:gd name="T10" fmla="*/ 1035746 w 730"/>
              <a:gd name="T11" fmla="*/ 875279 h 457"/>
              <a:gd name="T12" fmla="*/ 1006153 w 730"/>
              <a:gd name="T13" fmla="*/ 875279 h 457"/>
              <a:gd name="T14" fmla="*/ 974094 w 730"/>
              <a:gd name="T15" fmla="*/ 875279 h 457"/>
              <a:gd name="T16" fmla="*/ 946968 w 730"/>
              <a:gd name="T17" fmla="*/ 875279 h 457"/>
              <a:gd name="T18" fmla="*/ 912443 w 730"/>
              <a:gd name="T19" fmla="*/ 875279 h 457"/>
              <a:gd name="T20" fmla="*/ 882850 w 730"/>
              <a:gd name="T21" fmla="*/ 875279 h 457"/>
              <a:gd name="T22" fmla="*/ 850791 w 730"/>
              <a:gd name="T23" fmla="*/ 875279 h 457"/>
              <a:gd name="T24" fmla="*/ 821199 w 730"/>
              <a:gd name="T25" fmla="*/ 875279 h 457"/>
              <a:gd name="T26" fmla="*/ 789140 w 730"/>
              <a:gd name="T27" fmla="*/ 875279 h 457"/>
              <a:gd name="T28" fmla="*/ 759547 w 730"/>
              <a:gd name="T29" fmla="*/ 875279 h 457"/>
              <a:gd name="T30" fmla="*/ 727488 w 730"/>
              <a:gd name="T31" fmla="*/ 872914 h 457"/>
              <a:gd name="T32" fmla="*/ 697896 w 730"/>
              <a:gd name="T33" fmla="*/ 872914 h 457"/>
              <a:gd name="T34" fmla="*/ 638710 w 730"/>
              <a:gd name="T35" fmla="*/ 865817 h 457"/>
              <a:gd name="T36" fmla="*/ 537601 w 730"/>
              <a:gd name="T37" fmla="*/ 851623 h 457"/>
              <a:gd name="T38" fmla="*/ 443891 w 730"/>
              <a:gd name="T39" fmla="*/ 827967 h 457"/>
              <a:gd name="T40" fmla="*/ 357579 w 730"/>
              <a:gd name="T41" fmla="*/ 794848 h 457"/>
              <a:gd name="T42" fmla="*/ 281131 w 730"/>
              <a:gd name="T43" fmla="*/ 754633 h 457"/>
              <a:gd name="T44" fmla="*/ 212081 w 730"/>
              <a:gd name="T45" fmla="*/ 707320 h 457"/>
              <a:gd name="T46" fmla="*/ 150430 w 730"/>
              <a:gd name="T47" fmla="*/ 655277 h 457"/>
              <a:gd name="T48" fmla="*/ 101109 w 730"/>
              <a:gd name="T49" fmla="*/ 596136 h 457"/>
              <a:gd name="T50" fmla="*/ 59185 w 730"/>
              <a:gd name="T51" fmla="*/ 536996 h 457"/>
              <a:gd name="T52" fmla="*/ 27127 w 730"/>
              <a:gd name="T53" fmla="*/ 473124 h 457"/>
              <a:gd name="T54" fmla="*/ 9864 w 730"/>
              <a:gd name="T55" fmla="*/ 404521 h 457"/>
              <a:gd name="T56" fmla="*/ 0 w 730"/>
              <a:gd name="T57" fmla="*/ 335918 h 457"/>
              <a:gd name="T58" fmla="*/ 2466 w 730"/>
              <a:gd name="T59" fmla="*/ 269681 h 457"/>
              <a:gd name="T60" fmla="*/ 19728 w 730"/>
              <a:gd name="T61" fmla="*/ 198712 h 457"/>
              <a:gd name="T62" fmla="*/ 46855 w 730"/>
              <a:gd name="T63" fmla="*/ 130109 h 457"/>
              <a:gd name="T64" fmla="*/ 138099 w 730"/>
              <a:gd name="T65" fmla="*/ 0 h 457"/>
              <a:gd name="T66" fmla="*/ 110973 w 730"/>
              <a:gd name="T67" fmla="*/ 28387 h 457"/>
              <a:gd name="T68" fmla="*/ 73982 w 730"/>
              <a:gd name="T69" fmla="*/ 85162 h 457"/>
              <a:gd name="T70" fmla="*/ 56719 w 730"/>
              <a:gd name="T71" fmla="*/ 141937 h 457"/>
              <a:gd name="T72" fmla="*/ 61652 w 730"/>
              <a:gd name="T73" fmla="*/ 191615 h 457"/>
              <a:gd name="T74" fmla="*/ 73982 w 730"/>
              <a:gd name="T75" fmla="*/ 215271 h 457"/>
              <a:gd name="T76" fmla="*/ 106041 w 730"/>
              <a:gd name="T77" fmla="*/ 260218 h 457"/>
              <a:gd name="T78" fmla="*/ 155362 w 730"/>
              <a:gd name="T79" fmla="*/ 300434 h 457"/>
              <a:gd name="T80" fmla="*/ 217013 w 730"/>
              <a:gd name="T81" fmla="*/ 340649 h 457"/>
              <a:gd name="T82" fmla="*/ 293461 w 730"/>
              <a:gd name="T83" fmla="*/ 369037 h 457"/>
              <a:gd name="T84" fmla="*/ 335384 w 730"/>
              <a:gd name="T85" fmla="*/ 383230 h 457"/>
              <a:gd name="T86" fmla="*/ 429095 w 730"/>
              <a:gd name="T87" fmla="*/ 411618 h 457"/>
              <a:gd name="T88" fmla="*/ 525271 w 730"/>
              <a:gd name="T89" fmla="*/ 428177 h 457"/>
              <a:gd name="T90" fmla="*/ 628846 w 730"/>
              <a:gd name="T91" fmla="*/ 442371 h 457"/>
              <a:gd name="T92" fmla="*/ 685565 w 730"/>
              <a:gd name="T93" fmla="*/ 449468 h 457"/>
              <a:gd name="T94" fmla="*/ 796538 w 730"/>
              <a:gd name="T95" fmla="*/ 454199 h 457"/>
              <a:gd name="T96" fmla="*/ 902579 w 730"/>
              <a:gd name="T97" fmla="*/ 454199 h 457"/>
              <a:gd name="T98" fmla="*/ 1011085 w 730"/>
              <a:gd name="T99" fmla="*/ 449468 h 457"/>
              <a:gd name="T100" fmla="*/ 1119592 w 730"/>
              <a:gd name="T101" fmla="*/ 435274 h 457"/>
              <a:gd name="T102" fmla="*/ 1117126 w 730"/>
              <a:gd name="T103" fmla="*/ 224734 h 457"/>
              <a:gd name="T104" fmla="*/ 1797759 w 730"/>
              <a:gd name="T105" fmla="*/ 655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" name="AutoShape 47"/>
          <p:cNvSpPr>
            <a:spLocks noChangeArrowheads="1"/>
          </p:cNvSpPr>
          <p:nvPr/>
        </p:nvSpPr>
        <p:spPr bwMode="auto">
          <a:xfrm>
            <a:off x="2491144" y="5357827"/>
            <a:ext cx="2533286" cy="408623"/>
          </a:xfrm>
          <a:prstGeom prst="wedgeRoundRectCallout">
            <a:avLst>
              <a:gd name="adj1" fmla="val 50698"/>
              <a:gd name="adj2" fmla="val -2201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只放和业务相关的方法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1" name="AutoShape 7"/>
          <p:cNvSpPr/>
          <p:nvPr/>
        </p:nvSpPr>
        <p:spPr bwMode="auto">
          <a:xfrm rot="10800000">
            <a:off x="5190912" y="5000636"/>
            <a:ext cx="428625" cy="1214445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29784" name="AutoShape 10"/>
          <p:cNvSpPr>
            <a:spLocks noChangeArrowheads="1"/>
          </p:cNvSpPr>
          <p:nvPr/>
        </p:nvSpPr>
        <p:spPr bwMode="auto">
          <a:xfrm>
            <a:off x="5667372" y="3060000"/>
            <a:ext cx="4851400" cy="372658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class Dog {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    String name = "</a:t>
            </a:r>
            <a:r>
              <a:rPr lang="zh-CN" altLang="en-US" b="1" dirty="0">
                <a:latin typeface="黑体" panose="02010609060101010101" pitchFamily="49" charset="-122"/>
              </a:rPr>
              <a:t>旺财</a:t>
            </a:r>
            <a:r>
              <a:rPr lang="en-US" altLang="zh-CN" b="1" dirty="0">
                <a:ea typeface="宋体" panose="02010600030101010101" pitchFamily="2" charset="-122"/>
              </a:rPr>
              <a:t>";   // </a:t>
            </a:r>
            <a:r>
              <a:rPr lang="zh-CN" altLang="en-US" b="1" dirty="0">
                <a:latin typeface="黑体" panose="02010609060101010101" pitchFamily="49" charset="-122"/>
              </a:rPr>
              <a:t>昵称</a:t>
            </a:r>
            <a:endParaRPr lang="zh-CN" altLang="en-US" b="1" dirty="0">
              <a:latin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health = 100; // </a:t>
            </a:r>
            <a:r>
              <a:rPr lang="zh-CN" altLang="en-US" b="1" dirty="0"/>
              <a:t>健康值    </a:t>
            </a:r>
            <a:endParaRPr lang="zh-CN" altLang="en-US" b="1" dirty="0"/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love = 0;     // </a:t>
            </a:r>
            <a:r>
              <a:rPr lang="zh-CN" altLang="en-US" b="1" dirty="0"/>
              <a:t>亲密度</a:t>
            </a:r>
            <a:endParaRPr lang="zh-CN" altLang="en-US" b="1" dirty="0"/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    String strain </a:t>
            </a:r>
            <a:r>
              <a:rPr lang="en-US" altLang="zh-CN" b="1" dirty="0"/>
              <a:t>=</a:t>
            </a:r>
            <a:r>
              <a:rPr lang="en-US" altLang="zh-CN" b="1" dirty="0">
                <a:latin typeface="黑体" panose="02010609060101010101" pitchFamily="49" charset="-122"/>
              </a:rPr>
              <a:t> </a:t>
            </a:r>
            <a:r>
              <a:rPr lang="en-US" altLang="zh-CN" b="1" dirty="0"/>
              <a:t>"</a:t>
            </a:r>
            <a:r>
              <a:rPr lang="zh-CN" altLang="en-US" b="1" dirty="0">
                <a:latin typeface="黑体" panose="02010609060101010101" pitchFamily="49" charset="-122"/>
              </a:rPr>
              <a:t>拉布拉多犬</a:t>
            </a:r>
            <a:r>
              <a:rPr lang="en-US" altLang="zh-CN" b="1" dirty="0"/>
              <a:t>"</a:t>
            </a:r>
            <a:r>
              <a:rPr lang="en-US" altLang="zh-CN" b="1" dirty="0">
                <a:latin typeface="黑体" panose="02010609060101010101" pitchFamily="49" charset="-122"/>
              </a:rPr>
              <a:t>;</a:t>
            </a:r>
            <a:r>
              <a:rPr lang="en-US" altLang="zh-CN" b="1" dirty="0">
                <a:ea typeface="宋体" panose="02010600030101010101" pitchFamily="2" charset="-122"/>
              </a:rPr>
              <a:t> // </a:t>
            </a:r>
            <a:r>
              <a:rPr lang="zh-CN" altLang="en-US" b="1" dirty="0"/>
              <a:t>品种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  <a:endParaRPr lang="zh-CN" altLang="en-US" b="1" dirty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    /* </a:t>
            </a:r>
            <a:r>
              <a:rPr lang="zh-CN" altLang="en-US" b="1" dirty="0">
                <a:latin typeface="黑体" panose="02010609060101010101" pitchFamily="49" charset="-122"/>
              </a:rPr>
              <a:t>输出狗的信息</a:t>
            </a:r>
            <a:r>
              <a:rPr lang="zh-CN" altLang="en-US" b="1" dirty="0">
                <a:ea typeface="宋体" panose="02010600030101010101" pitchFamily="2" charset="-122"/>
              </a:rPr>
              <a:t> *</a:t>
            </a:r>
            <a:r>
              <a:rPr lang="en-US" altLang="zh-CN" b="1" dirty="0">
                <a:ea typeface="宋体" panose="02010600030101010101" pitchFamily="2" charset="-122"/>
              </a:rPr>
              <a:t>/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public void print() 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ea typeface="宋体" panose="02010600030101010101" pitchFamily="2" charset="-122"/>
              </a:rPr>
              <a:t>// </a:t>
            </a:r>
            <a:r>
              <a:rPr lang="zh-CN" altLang="en-US" b="1" dirty="0">
                <a:latin typeface="黑体" panose="02010609060101010101" pitchFamily="49" charset="-122"/>
              </a:rPr>
              <a:t>输出狗信息的代码</a:t>
            </a:r>
            <a:endParaRPr lang="zh-CN" altLang="en-US" b="1" dirty="0">
              <a:latin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}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9" grpId="0" animBg="1"/>
      <p:bldP spid="2" grpId="0" animBg="1"/>
      <p:bldP spid="11" grpId="0" animBg="1"/>
      <p:bldP spid="6297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30640" y="285728"/>
            <a:ext cx="155797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类图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使用类图描述类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用于分析和设计“类”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直观、容易理解</a:t>
            </a:r>
            <a:endParaRPr lang="zh-CN" altLang="en-US" dirty="0"/>
          </a:p>
        </p:txBody>
      </p:sp>
      <p:grpSp>
        <p:nvGrpSpPr>
          <p:cNvPr id="8" name="Group 26"/>
          <p:cNvGrpSpPr/>
          <p:nvPr/>
        </p:nvGrpSpPr>
        <p:grpSpPr bwMode="auto">
          <a:xfrm>
            <a:off x="4943476" y="3085241"/>
            <a:ext cx="2938475" cy="2367062"/>
            <a:chOff x="2064" y="2193"/>
            <a:chExt cx="1678" cy="1268"/>
          </a:xfrm>
        </p:grpSpPr>
        <p:sp>
          <p:nvSpPr>
            <p:cNvPr id="18449" name="Rectangle 10"/>
            <p:cNvSpPr>
              <a:spLocks noChangeArrowheads="1"/>
            </p:cNvSpPr>
            <p:nvPr/>
          </p:nvSpPr>
          <p:spPr bwMode="auto">
            <a:xfrm>
              <a:off x="2064" y="2398"/>
              <a:ext cx="1678" cy="82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name:String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18450" name="Rectangle 12"/>
            <p:cNvSpPr>
              <a:spLocks noChangeArrowheads="1"/>
            </p:cNvSpPr>
            <p:nvPr/>
          </p:nvSpPr>
          <p:spPr bwMode="auto">
            <a:xfrm>
              <a:off x="2064" y="2193"/>
              <a:ext cx="1678" cy="24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                 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18451" name="Rectangle 13"/>
            <p:cNvSpPr>
              <a:spLocks noChangeArrowheads="1"/>
            </p:cNvSpPr>
            <p:nvPr/>
          </p:nvSpPr>
          <p:spPr bwMode="auto">
            <a:xfrm>
              <a:off x="2064" y="3219"/>
              <a:ext cx="1678" cy="24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print( ) : void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</p:grp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3095605" y="3857629"/>
            <a:ext cx="1438275" cy="776383"/>
          </a:xfrm>
          <a:prstGeom prst="wedgeRoundRectCallout">
            <a:avLst>
              <a:gd name="adj1" fmla="val 50888"/>
              <a:gd name="adj2" fmla="val 2229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“+”:public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“-”:private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66639" name="Rectangle 15"/>
          <p:cNvSpPr>
            <a:spLocks noChangeArrowheads="1"/>
          </p:cNvSpPr>
          <p:nvPr/>
        </p:nvSpPr>
        <p:spPr bwMode="auto">
          <a:xfrm>
            <a:off x="5876930" y="3140076"/>
            <a:ext cx="933450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5980276" y="2357431"/>
            <a:ext cx="687228" cy="408623"/>
          </a:xfrm>
          <a:prstGeom prst="wedgeRoundRectCallout">
            <a:avLst>
              <a:gd name="adj1" fmla="val 9496"/>
              <a:gd name="adj2" fmla="val 578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66641" name="Rectangle 17"/>
          <p:cNvSpPr>
            <a:spLocks noChangeArrowheads="1"/>
          </p:cNvSpPr>
          <p:nvPr/>
        </p:nvSpPr>
        <p:spPr bwMode="auto">
          <a:xfrm>
            <a:off x="5881686" y="3571876"/>
            <a:ext cx="785818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6642" name="Rectangle 18"/>
          <p:cNvSpPr>
            <a:spLocks noChangeArrowheads="1"/>
          </p:cNvSpPr>
          <p:nvPr/>
        </p:nvSpPr>
        <p:spPr bwMode="auto">
          <a:xfrm>
            <a:off x="5167306" y="5072074"/>
            <a:ext cx="785818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6643" name="Rectangle 19"/>
          <p:cNvSpPr>
            <a:spLocks noChangeArrowheads="1"/>
          </p:cNvSpPr>
          <p:nvPr/>
        </p:nvSpPr>
        <p:spPr bwMode="auto">
          <a:xfrm>
            <a:off x="6096001" y="5072075"/>
            <a:ext cx="668337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8024826" y="5572141"/>
            <a:ext cx="1385920" cy="408623"/>
          </a:xfrm>
          <a:prstGeom prst="wedgeRoundRectCallout">
            <a:avLst>
              <a:gd name="adj1" fmla="val -50100"/>
              <a:gd name="adj2" fmla="val -305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返回值类型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8024826" y="3500439"/>
            <a:ext cx="687228" cy="408623"/>
          </a:xfrm>
          <a:prstGeom prst="wedgeRoundRectCallout">
            <a:avLst>
              <a:gd name="adj1" fmla="val -49733"/>
              <a:gd name="adj2" fmla="val -271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66646" name="Rectangle 22"/>
          <p:cNvSpPr>
            <a:spLocks noChangeArrowheads="1"/>
          </p:cNvSpPr>
          <p:nvPr/>
        </p:nvSpPr>
        <p:spPr bwMode="auto">
          <a:xfrm>
            <a:off x="5238744" y="3571877"/>
            <a:ext cx="571504" cy="28575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auto">
          <a:xfrm>
            <a:off x="3679712" y="3234692"/>
            <a:ext cx="916091" cy="408623"/>
          </a:xfrm>
          <a:prstGeom prst="wedgeRoundRectCallout">
            <a:avLst>
              <a:gd name="adj1" fmla="val 49134"/>
              <a:gd name="adj2" fmla="val 402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属性名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5238745" y="5715017"/>
            <a:ext cx="2327791" cy="776383"/>
          </a:xfrm>
          <a:prstGeom prst="wedgeRoundRectCallout">
            <a:avLst>
              <a:gd name="adj1" fmla="val -25097"/>
              <a:gd name="adj2" fmla="val -5274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参数：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名字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: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类型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,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名字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: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类型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3679710" y="5592146"/>
            <a:ext cx="916092" cy="408623"/>
          </a:xfrm>
          <a:prstGeom prst="wedgeRoundRectCallout">
            <a:avLst>
              <a:gd name="adj1" fmla="val 52660"/>
              <a:gd name="adj2" fmla="val 180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方法名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rot="10800000">
            <a:off x="4595805" y="3429000"/>
            <a:ext cx="571503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66639" idx="0"/>
            <a:endCxn id="2" idx="2"/>
          </p:cNvCxnSpPr>
          <p:nvPr/>
        </p:nvCxnSpPr>
        <p:spPr bwMode="auto">
          <a:xfrm rot="16200000" flipV="1">
            <a:off x="6146762" y="2943182"/>
            <a:ext cx="374022" cy="197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 rot="10800000" flipV="1">
            <a:off x="4524366" y="4143380"/>
            <a:ext cx="500064" cy="1606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rot="10800000" flipV="1">
            <a:off x="4613249" y="5366729"/>
            <a:ext cx="579534" cy="3749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 rot="5400000">
            <a:off x="5695004" y="5544508"/>
            <a:ext cx="3749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>
            <a:off x="6738942" y="3714752"/>
            <a:ext cx="1285884" cy="177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6810380" y="5214950"/>
            <a:ext cx="114300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6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6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66639" grpId="0" animBg="1"/>
      <p:bldP spid="2" grpId="0" animBg="1"/>
      <p:bldP spid="666641" grpId="0" animBg="1"/>
      <p:bldP spid="666642" grpId="0" animBg="1"/>
      <p:bldP spid="666643" grpId="0" animBg="1"/>
      <p:bldP spid="3" grpId="0" animBg="1"/>
      <p:bldP spid="4" grpId="0" animBg="1"/>
      <p:bldP spid="666646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8080" y="285728"/>
            <a:ext cx="172053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面向对象设计的过程是什么？</a:t>
            </a:r>
            <a:endParaRPr lang="zh-CN" altLang="en-US" dirty="0"/>
          </a:p>
          <a:p>
            <a:pPr eaLnBrk="1" hangingPunct="1"/>
            <a:r>
              <a:rPr lang="zh-CN" altLang="en-US" dirty="0"/>
              <a:t>抽象的原则是什么？</a:t>
            </a:r>
            <a:endParaRPr lang="zh-CN" altLang="en-US" dirty="0"/>
          </a:p>
          <a:p>
            <a:pPr eaLnBrk="1" hangingPunct="1"/>
            <a:r>
              <a:rPr lang="zh-CN" altLang="en-US" dirty="0"/>
              <a:t>为什么说类图是面向对象设计的好工具？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51040" y="285728"/>
            <a:ext cx="343757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实现领养宠物</a:t>
            </a:r>
            <a:endParaRPr lang="en-US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49489" y="1171055"/>
            <a:ext cx="7645398" cy="5143536"/>
          </a:xfrm>
        </p:spPr>
        <p:txBody>
          <a:bodyPr/>
          <a:lstStyle/>
          <a:p>
            <a:pPr eaLnBrk="1" hangingPunct="1"/>
            <a:r>
              <a:rPr lang="zh-CN" altLang="en-US" dirty="0"/>
              <a:t>实现领养宠物功能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编写宠物类</a:t>
            </a:r>
            <a:r>
              <a:rPr lang="en-US" altLang="zh-CN" dirty="0"/>
              <a:t>Dog</a:t>
            </a:r>
            <a:r>
              <a:rPr lang="zh-CN" altLang="en-US" dirty="0"/>
              <a:t>和</a:t>
            </a:r>
            <a:r>
              <a:rPr lang="en-US" altLang="zh-CN" dirty="0"/>
              <a:t>Penguin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创建宠物对象，输入领养的宠物信息并输出</a:t>
            </a:r>
            <a:endParaRPr lang="zh-CN" altLang="en-US" dirty="0"/>
          </a:p>
        </p:txBody>
      </p:sp>
      <p:pic>
        <p:nvPicPr>
          <p:cNvPr id="17" name="图片 16" descr="C:\Users\Administrator\Desktop\新建文件夹 (3)\JavaOOP(学生用书)\Chapter01\截图\图1.4 领养狗狗运行结果.bmp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02416" y="2564904"/>
            <a:ext cx="4922477" cy="181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C:\Users\Administrator\Desktop\新建文件夹 (3)\JavaOOP(学生用书)\Chapter01\截图\图1.5 领养企鹅运行结果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2416" y="4361965"/>
            <a:ext cx="4922477" cy="173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组合 27"/>
          <p:cNvGrpSpPr/>
          <p:nvPr/>
        </p:nvGrpSpPr>
        <p:grpSpPr bwMode="auto">
          <a:xfrm>
            <a:off x="3684240" y="6256160"/>
            <a:ext cx="4572000" cy="629224"/>
            <a:chOff x="3143240" y="5143512"/>
            <a:chExt cx="4572032" cy="629229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562867" y="5187962"/>
              <a:ext cx="2159581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：领养宠物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72960" y="285728"/>
            <a:ext cx="33156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构造方法 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对象初始化</a:t>
            </a:r>
            <a:endParaRPr lang="zh-CN" altLang="en-US" dirty="0"/>
          </a:p>
        </p:txBody>
      </p:sp>
      <p:sp>
        <p:nvSpPr>
          <p:cNvPr id="681995" name="AutoShape 11"/>
          <p:cNvSpPr>
            <a:spLocks noChangeArrowheads="1"/>
          </p:cNvSpPr>
          <p:nvPr/>
        </p:nvSpPr>
        <p:spPr bwMode="auto">
          <a:xfrm>
            <a:off x="2989264" y="2122489"/>
            <a:ext cx="6275387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Penguin pgn = new Penguin();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pgn.name = "qq";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pgn.sex = "Q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仔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4079875" y="3052764"/>
            <a:ext cx="5183188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Penguin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属性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/*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无参构造方法 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Penguin()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name = "qq";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love = 20;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sex = "Q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仔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执行构造方法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782888" y="2071678"/>
            <a:ext cx="4027492" cy="85249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使用构造方法：</a:t>
            </a:r>
            <a:endParaRPr lang="zh-CN" altLang="en-US" b="1" dirty="0"/>
          </a:p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Penguin pgn1 = new Penguin(); </a:t>
            </a:r>
            <a:endParaRPr lang="zh-CN" altLang="en-US" b="1" dirty="0"/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6738943" y="3214687"/>
            <a:ext cx="2103457" cy="776383"/>
          </a:xfrm>
          <a:prstGeom prst="wedgeRoundRectCallout">
            <a:avLst>
              <a:gd name="adj1" fmla="val -30926"/>
              <a:gd name="adj2" fmla="val -4738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能否在创建对象的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同时就完成赋值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?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32846" name="Rectangle 14"/>
          <p:cNvSpPr>
            <a:spLocks noChangeArrowheads="1"/>
          </p:cNvSpPr>
          <p:nvPr/>
        </p:nvSpPr>
        <p:spPr bwMode="auto">
          <a:xfrm>
            <a:off x="4381488" y="4214818"/>
            <a:ext cx="4675188" cy="214314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9521260" y="3643315"/>
            <a:ext cx="1146741" cy="408623"/>
          </a:xfrm>
          <a:prstGeom prst="wedgeRoundRectCallout">
            <a:avLst>
              <a:gd name="adj1" fmla="val -26600"/>
              <a:gd name="adj2" fmla="val 4551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构造方法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9096396" y="4071942"/>
            <a:ext cx="50006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5" grpId="0" animBg="1"/>
      <p:bldP spid="2" grpId="0" animBg="1"/>
      <p:bldP spid="673813" grpId="0" animBg="1"/>
      <p:bldP spid="647189" grpId="0" animBg="1"/>
      <p:bldP spid="647189" grpId="1" animBg="1"/>
      <p:bldP spid="63284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79920" y="285728"/>
            <a:ext cx="350869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构造方法 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2"/>
            <a:ext cx="7645398" cy="509575"/>
          </a:xfrm>
        </p:spPr>
        <p:txBody>
          <a:bodyPr/>
          <a:lstStyle/>
          <a:p>
            <a:pPr eaLnBrk="1" hangingPunct="1"/>
            <a:r>
              <a:rPr lang="zh-CN" altLang="en-US" dirty="0"/>
              <a:t>构造方法</a:t>
            </a:r>
            <a:endParaRPr lang="zh-CN" altLang="en-US" dirty="0"/>
          </a:p>
        </p:txBody>
      </p:sp>
      <p:sp>
        <p:nvSpPr>
          <p:cNvPr id="22532" name="AutoShape 6"/>
          <p:cNvSpPr>
            <a:spLocks noChangeArrowheads="1"/>
          </p:cNvSpPr>
          <p:nvPr/>
        </p:nvSpPr>
        <p:spPr bwMode="auto">
          <a:xfrm>
            <a:off x="2597124" y="3073964"/>
            <a:ext cx="403225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访问修饰符   构造方法名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 )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初始化代码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4398934" y="2283380"/>
            <a:ext cx="1385920" cy="408623"/>
          </a:xfrm>
          <a:prstGeom prst="wedgeRoundRectCallout">
            <a:avLst>
              <a:gd name="adj1" fmla="val -19851"/>
              <a:gd name="adj2" fmla="val 446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与类名相同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2452662" y="2273864"/>
            <a:ext cx="1609826" cy="408623"/>
          </a:xfrm>
          <a:prstGeom prst="wedgeRoundRectCallout">
            <a:avLst>
              <a:gd name="adj1" fmla="val 22301"/>
              <a:gd name="adj2" fmla="val 488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无返回值类型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6635392" y="3571877"/>
            <a:ext cx="1675186" cy="408623"/>
          </a:xfrm>
          <a:prstGeom prst="wedgeRoundRectCallout">
            <a:avLst>
              <a:gd name="adj1" fmla="val -51148"/>
              <a:gd name="adj2" fmla="val -3357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可以指定参数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95406" y="872998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>
            <a:off x="5310182" y="3429000"/>
            <a:ext cx="1285884" cy="3035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16200000" flipV="1">
            <a:off x="4667242" y="2928934"/>
            <a:ext cx="428627" cy="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10800000" flipH="1">
            <a:off x="3952861" y="2714622"/>
            <a:ext cx="3466" cy="5715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024298" y="3143249"/>
            <a:ext cx="1214446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2595538" y="5429265"/>
            <a:ext cx="4071966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Penguin()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gray">
          <a:xfrm>
            <a:off x="3309918" y="4714884"/>
            <a:ext cx="3143272" cy="42862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系统提供默认无参构造方法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grpSp>
        <p:nvGrpSpPr>
          <p:cNvPr id="27" name="组合 70"/>
          <p:cNvGrpSpPr/>
          <p:nvPr/>
        </p:nvGrpSpPr>
        <p:grpSpPr>
          <a:xfrm>
            <a:off x="1595406" y="4729038"/>
            <a:ext cx="1000132" cy="414475"/>
            <a:chOff x="1000100" y="2528843"/>
            <a:chExt cx="1000132" cy="414475"/>
          </a:xfrm>
        </p:grpSpPr>
        <p:pic>
          <p:nvPicPr>
            <p:cNvPr id="2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6" y="786851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2" grpId="0" animBg="1"/>
      <p:bldP spid="3" grpId="0" animBg="1"/>
      <p:bldP spid="17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240" y="285728"/>
            <a:ext cx="4250372" cy="523220"/>
          </a:xfrm>
        </p:spPr>
        <p:txBody>
          <a:bodyPr/>
          <a:lstStyle/>
          <a:p>
            <a:r>
              <a:rPr lang="zh-CN" altLang="en-US" dirty="0"/>
              <a:t>构造方法重载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54" y="1347788"/>
            <a:ext cx="7645398" cy="652452"/>
          </a:xfrm>
        </p:spPr>
        <p:txBody>
          <a:bodyPr/>
          <a:lstStyle/>
          <a:p>
            <a:r>
              <a:rPr lang="zh-CN" altLang="en-US" dirty="0"/>
              <a:t>自定义构造方法</a:t>
            </a:r>
            <a:endParaRPr lang="zh-CN" altLang="en-US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952728" y="2167624"/>
            <a:ext cx="3143272" cy="1892826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public Penguin ()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name = "qq";</a:t>
            </a:r>
            <a:endParaRPr lang="en-US" altLang="zh-CN" b="1" dirty="0"/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love = 20;</a:t>
            </a:r>
            <a:endParaRPr lang="en-US" altLang="zh-CN" b="1" dirty="0"/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sex = "Q</a:t>
            </a:r>
            <a:r>
              <a:rPr lang="zh-CN" altLang="en-US" b="1" dirty="0"/>
              <a:t>仔</a:t>
            </a:r>
            <a:r>
              <a:rPr lang="en-US" altLang="zh-CN" b="1" dirty="0"/>
              <a:t>";</a:t>
            </a:r>
            <a:endParaRPr lang="en-US" altLang="zh-CN" b="1" dirty="0"/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6" name="组合 70"/>
          <p:cNvGrpSpPr/>
          <p:nvPr/>
        </p:nvGrpSpPr>
        <p:grpSpPr>
          <a:xfrm>
            <a:off x="1595406" y="2000241"/>
            <a:ext cx="1000132" cy="414475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2952730" y="4213918"/>
            <a:ext cx="7000923" cy="2252924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public Penguin (String </a:t>
            </a:r>
            <a:r>
              <a:rPr lang="en-US" altLang="zh-CN" b="1" dirty="0" err="1">
                <a:ea typeface="宋体" panose="02010600030101010101" pitchFamily="2" charset="-122"/>
              </a:rPr>
              <a:t>name,int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health,int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love,String</a:t>
            </a:r>
            <a:r>
              <a:rPr lang="en-US" altLang="zh-CN" b="1" dirty="0">
                <a:ea typeface="宋体" panose="02010600030101010101" pitchFamily="2" charset="-122"/>
              </a:rPr>
              <a:t> sex 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panose="02010600030101010101" pitchFamily="2" charset="-122"/>
              </a:rPr>
              <a:t>        this.name = name;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panose="02010600030101010101" pitchFamily="2" charset="-122"/>
              </a:rPr>
              <a:t>        this.health = health;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panose="02010600030101010101" pitchFamily="2" charset="-122"/>
              </a:rPr>
              <a:t>        this.love = love;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this.sex = sex;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gray">
          <a:xfrm>
            <a:off x="6096000" y="1428736"/>
            <a:ext cx="3929090" cy="42862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系统不再提供默认无参构造方法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19736" y="2285992"/>
            <a:ext cx="92869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738546" y="4286256"/>
            <a:ext cx="92869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gray">
          <a:xfrm>
            <a:off x="6310314" y="2285992"/>
            <a:ext cx="2000264" cy="35719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方法名相同</a:t>
            </a:r>
            <a:endParaRPr lang="zh-CN" altLang="en-US" b="1" dirty="0"/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6310314" y="2780928"/>
            <a:ext cx="2000265" cy="571504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参数数据类型或参数个数不同</a:t>
            </a:r>
            <a:endParaRPr lang="zh-CN" altLang="en-US" b="1" dirty="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727848" y="2285992"/>
            <a:ext cx="28803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810116" y="4286256"/>
            <a:ext cx="4429156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AutoShape 7"/>
          <p:cNvSpPr/>
          <p:nvPr/>
        </p:nvSpPr>
        <p:spPr bwMode="auto">
          <a:xfrm>
            <a:off x="8365303" y="2285992"/>
            <a:ext cx="428625" cy="1643074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gray">
          <a:xfrm>
            <a:off x="8953520" y="2714620"/>
            <a:ext cx="1214446" cy="78581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方法</a:t>
            </a:r>
            <a:endParaRPr lang="en-US" altLang="zh-CN" b="1" dirty="0"/>
          </a:p>
          <a:p>
            <a:pPr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重载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6310315" y="3429001"/>
            <a:ext cx="2000264" cy="57150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与返回值、</a:t>
            </a:r>
            <a:endParaRPr lang="en-US" altLang="zh-CN" b="1" dirty="0"/>
          </a:p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访问修饰符无关 </a:t>
            </a:r>
            <a:endParaRPr lang="zh-CN" altLang="en-US" b="1" dirty="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5738811" y="5072075"/>
            <a:ext cx="4071966" cy="1351715"/>
          </a:xfrm>
          <a:prstGeom prst="roundRect">
            <a:avLst>
              <a:gd name="adj" fmla="val 169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System.out.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println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(45)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System.out.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println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(true)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System.out.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println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</a:rPr>
              <a:t>狗在玩耍！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")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gray">
          <a:xfrm>
            <a:off x="1595438" y="5000636"/>
            <a:ext cx="1785918" cy="135732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en-US" b="1" dirty="0"/>
              <a:t>this</a:t>
            </a:r>
            <a:r>
              <a:rPr lang="zh-CN" altLang="en-US" b="1" dirty="0"/>
              <a:t>关键字</a:t>
            </a:r>
            <a:endParaRPr lang="en-US" altLang="zh-CN" b="1" dirty="0"/>
          </a:p>
          <a:p>
            <a:pPr algn="l">
              <a:defRPr/>
            </a:pPr>
            <a:r>
              <a:rPr lang="zh-CN" altLang="en-US" b="1" dirty="0"/>
              <a:t>是对一个对象</a:t>
            </a:r>
            <a:endParaRPr lang="en-US" altLang="zh-CN" b="1" dirty="0"/>
          </a:p>
          <a:p>
            <a:pPr algn="l">
              <a:defRPr/>
            </a:pPr>
            <a:r>
              <a:rPr lang="zh-CN" altLang="en-US" b="1" dirty="0"/>
              <a:t>的默认引用，这里用以区分同名成员变量</a:t>
            </a:r>
            <a:endParaRPr lang="zh-CN" altLang="en-US" b="1" dirty="0"/>
          </a:p>
        </p:txBody>
      </p:sp>
      <p:cxnSp>
        <p:nvCxnSpPr>
          <p:cNvPr id="29" name="直接箭头连接符 28"/>
          <p:cNvCxnSpPr/>
          <p:nvPr/>
        </p:nvCxnSpPr>
        <p:spPr bwMode="auto">
          <a:xfrm rot="10800000" flipV="1">
            <a:off x="3212203" y="4822570"/>
            <a:ext cx="312029" cy="178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9267826" y="713309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524232" y="4643446"/>
            <a:ext cx="428628" cy="135732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000" y="285728"/>
            <a:ext cx="4138612" cy="523220"/>
          </a:xfrm>
        </p:spPr>
        <p:txBody>
          <a:bodyPr/>
          <a:lstStyle/>
          <a:p>
            <a:r>
              <a:rPr lang="zh-CN" altLang="en-US" dirty="0"/>
              <a:t>构造方法重载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54" y="1347788"/>
            <a:ext cx="7645398" cy="652452"/>
          </a:xfrm>
        </p:spPr>
        <p:txBody>
          <a:bodyPr/>
          <a:lstStyle/>
          <a:p>
            <a:r>
              <a:rPr lang="zh-CN" altLang="en-US" dirty="0"/>
              <a:t>构造方法重载的调用</a:t>
            </a:r>
            <a:endParaRPr lang="zh-CN" altLang="en-US" dirty="0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2738414" y="2071679"/>
            <a:ext cx="4714876" cy="1532727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pgn</a:t>
            </a:r>
            <a:r>
              <a:rPr lang="en-US" altLang="zh-CN" b="1" dirty="0"/>
              <a:t> = new Penguin();</a:t>
            </a:r>
            <a:endParaRPr lang="zh-CN" altLang="en-US" b="1" dirty="0"/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pgn.print</a:t>
            </a:r>
            <a:r>
              <a:rPr lang="en-US" altLang="zh-CN" b="1" dirty="0"/>
              <a:t>();</a:t>
            </a:r>
            <a:endParaRPr lang="zh-CN" altLang="en-US" b="1" dirty="0"/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pgn</a:t>
            </a:r>
            <a:r>
              <a:rPr lang="en-US" altLang="zh-CN" b="1" dirty="0"/>
              <a:t> = new Penguin("</a:t>
            </a:r>
            <a:r>
              <a:rPr lang="zh-CN" altLang="en-US" b="1" dirty="0"/>
              <a:t>美美</a:t>
            </a:r>
            <a:r>
              <a:rPr lang="en-US" altLang="zh-CN" b="1" dirty="0"/>
              <a:t>", 80, 20, "Q</a:t>
            </a:r>
            <a:r>
              <a:rPr lang="zh-CN" altLang="en-US" b="1" dirty="0"/>
              <a:t>仔</a:t>
            </a:r>
            <a:r>
              <a:rPr lang="en-US" altLang="zh-CN" b="1" dirty="0"/>
              <a:t>");</a:t>
            </a:r>
            <a:endParaRPr lang="zh-CN" altLang="en-US" b="1" dirty="0"/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pgn.print</a:t>
            </a:r>
            <a:r>
              <a:rPr lang="en-US" altLang="zh-CN" b="1" dirty="0"/>
              <a:t>();</a:t>
            </a:r>
            <a:endParaRPr lang="zh-CN" altLang="en-US" b="1" dirty="0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2595540" y="4000504"/>
            <a:ext cx="7000923" cy="2252924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public Penguin (String </a:t>
            </a:r>
            <a:r>
              <a:rPr lang="en-US" altLang="zh-CN" b="1" dirty="0" err="1">
                <a:ea typeface="宋体" panose="02010600030101010101" pitchFamily="2" charset="-122"/>
              </a:rPr>
              <a:t>name,int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health,int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love,String</a:t>
            </a:r>
            <a:r>
              <a:rPr lang="en-US" altLang="zh-CN" b="1" dirty="0">
                <a:ea typeface="宋体" panose="02010600030101010101" pitchFamily="2" charset="-122"/>
              </a:rPr>
              <a:t> sex 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panose="02010600030101010101" pitchFamily="2" charset="-122"/>
              </a:rPr>
              <a:t>        this.name = name;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panose="02010600030101010101" pitchFamily="2" charset="-122"/>
              </a:rPr>
              <a:t>        this.health = health;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panose="02010600030101010101" pitchFamily="2" charset="-122"/>
              </a:rPr>
              <a:t>        this.love = love;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this.sex = sex;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6738942" y="4643446"/>
            <a:ext cx="3143272" cy="1892826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public Penguin ()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name = "qq";</a:t>
            </a:r>
            <a:endParaRPr lang="en-US" altLang="zh-CN" b="1" dirty="0"/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love = 20;</a:t>
            </a:r>
            <a:endParaRPr lang="en-US" altLang="zh-CN" b="1" dirty="0"/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sex = "Q</a:t>
            </a:r>
            <a:r>
              <a:rPr lang="zh-CN" altLang="en-US" b="1" dirty="0"/>
              <a:t>仔</a:t>
            </a:r>
            <a:r>
              <a:rPr lang="en-US" altLang="zh-CN" b="1" dirty="0"/>
              <a:t>";</a:t>
            </a:r>
            <a:endParaRPr lang="en-US" altLang="zh-CN" b="1" dirty="0"/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452794" y="2143116"/>
            <a:ext cx="1785950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3452794" y="2857496"/>
            <a:ext cx="3929090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rot="5400000">
            <a:off x="6846496" y="3607198"/>
            <a:ext cx="785818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 bwMode="auto">
          <a:xfrm>
            <a:off x="5238744" y="2357430"/>
            <a:ext cx="4000528" cy="2286016"/>
          </a:xfrm>
          <a:custGeom>
            <a:avLst/>
            <a:gdLst>
              <a:gd name="connsiteX0" fmla="*/ 0 w 1207698"/>
              <a:gd name="connsiteY0" fmla="*/ 0 h 595223"/>
              <a:gd name="connsiteX1" fmla="*/ 1207698 w 1207698"/>
              <a:gd name="connsiteY1" fmla="*/ 0 h 595223"/>
              <a:gd name="connsiteX2" fmla="*/ 1207698 w 1207698"/>
              <a:gd name="connsiteY2" fmla="*/ 595223 h 59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698" h="595223">
                <a:moveTo>
                  <a:pt x="0" y="0"/>
                </a:moveTo>
                <a:lnTo>
                  <a:pt x="1207698" y="0"/>
                </a:lnTo>
                <a:lnTo>
                  <a:pt x="1207698" y="595223"/>
                </a:lnTo>
              </a:path>
            </a:pathLst>
          </a:cu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b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64" y="285728"/>
            <a:ext cx="2392348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构造方法 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阅读代码，说出运行结果，并指出原因</a:t>
            </a:r>
            <a:endParaRPr lang="zh-CN" altLang="en-US" dirty="0"/>
          </a:p>
        </p:txBody>
      </p:sp>
      <p:sp>
        <p:nvSpPr>
          <p:cNvPr id="23556" name="AutoShape 12"/>
          <p:cNvSpPr>
            <a:spLocks noChangeArrowheads="1"/>
          </p:cNvSpPr>
          <p:nvPr/>
        </p:nvSpPr>
        <p:spPr bwMode="auto">
          <a:xfrm>
            <a:off x="2309787" y="1795749"/>
            <a:ext cx="7348605" cy="40988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class Penguin 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sz="1700" b="1" dirty="0"/>
              <a:t>String name = null; //</a:t>
            </a:r>
            <a:r>
              <a:rPr lang="zh-CN" altLang="en-US" sz="1700" b="1" dirty="0"/>
              <a:t>昵称</a:t>
            </a:r>
            <a:endParaRPr lang="en-US" altLang="zh-CN" sz="1700" b="1" dirty="0"/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/>
              <a:t>      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health = 0; // </a:t>
            </a:r>
            <a:r>
              <a:rPr lang="zh-CN" altLang="en-US" sz="1700" b="1" dirty="0"/>
              <a:t>健康值</a:t>
            </a:r>
            <a:endParaRPr lang="en-US" altLang="zh-CN" sz="1700" b="1" dirty="0"/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/>
              <a:t>       String sex = null; // </a:t>
            </a:r>
            <a:r>
              <a:rPr lang="zh-CN" altLang="en-US" sz="1700" b="1" dirty="0"/>
              <a:t>性别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public void Penguin() {	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       health=10;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       sex="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雄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执行构造方法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public void print() 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企鹅的名字是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" + name + ",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健康值是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" 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+ health + ",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性别是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" + sex);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3557" name="AutoShape 12"/>
          <p:cNvSpPr>
            <a:spLocks noChangeArrowheads="1"/>
          </p:cNvSpPr>
          <p:nvPr/>
        </p:nvSpPr>
        <p:spPr bwMode="auto">
          <a:xfrm>
            <a:off x="5564214" y="1785926"/>
            <a:ext cx="4103687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Penguin pgn3= new Penguin();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pgn3.print();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2666977" y="3000372"/>
            <a:ext cx="4752975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8167702" y="3786191"/>
            <a:ext cx="1881800" cy="776383"/>
          </a:xfrm>
          <a:prstGeom prst="wedgeRoundRectCallout">
            <a:avLst>
              <a:gd name="adj1" fmla="val -50568"/>
              <a:gd name="adj2" fmla="val 235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有返回值类型，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不是构造方法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7453322" y="4071942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组合 77"/>
          <p:cNvGrpSpPr/>
          <p:nvPr/>
        </p:nvGrpSpPr>
        <p:grpSpPr>
          <a:xfrm>
            <a:off x="1595407" y="857232"/>
            <a:ext cx="1469411" cy="400110"/>
            <a:chOff x="2962268" y="5103147"/>
            <a:chExt cx="1469411" cy="400110"/>
          </a:xfrm>
        </p:grpSpPr>
        <p:pic>
          <p:nvPicPr>
            <p:cNvPr id="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2794" y="5357826"/>
            <a:ext cx="3677689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接箭头连接符 15"/>
          <p:cNvCxnSpPr/>
          <p:nvPr/>
        </p:nvCxnSpPr>
        <p:spPr bwMode="auto">
          <a:xfrm rot="5400000">
            <a:off x="8346297" y="2463793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8246680" y="2714621"/>
            <a:ext cx="1706973" cy="776383"/>
          </a:xfrm>
          <a:prstGeom prst="wedgeRoundRectCallout">
            <a:avLst>
              <a:gd name="adj1" fmla="val -50568"/>
              <a:gd name="adj2" fmla="val 235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调用默认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无参构造方法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7310446" y="1857364"/>
            <a:ext cx="171451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1" grpId="0" animBg="1"/>
      <p:bldP spid="647189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4960" y="285728"/>
            <a:ext cx="25536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常见错误</a:t>
            </a:r>
            <a:endParaRPr lang="en-US" altLang="zh-CN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请指出下面代码的错误</a:t>
            </a:r>
            <a:endParaRPr lang="en-US" altLang="zh-CN" dirty="0"/>
          </a:p>
        </p:txBody>
      </p:sp>
      <p:sp>
        <p:nvSpPr>
          <p:cNvPr id="24580" name="AutoShape 12"/>
          <p:cNvSpPr>
            <a:spLocks noChangeArrowheads="1"/>
          </p:cNvSpPr>
          <p:nvPr/>
        </p:nvSpPr>
        <p:spPr bwMode="auto">
          <a:xfrm>
            <a:off x="2135189" y="1809124"/>
            <a:ext cx="7915275" cy="43345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Dog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private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旺财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昵称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private int health = 100;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健康值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private int love = 0;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亲密度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play(int n)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int localv;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health = health - n;	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(name+" "+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localv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+" "+health+" "+love);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Dog d=new Dog();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d.play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(5);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35913" name="Rectangle 9"/>
          <p:cNvSpPr>
            <a:spLocks noChangeArrowheads="1"/>
          </p:cNvSpPr>
          <p:nvPr/>
        </p:nvSpPr>
        <p:spPr bwMode="auto">
          <a:xfrm>
            <a:off x="2809853" y="3357562"/>
            <a:ext cx="1730373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35915" name="Rectangle 11"/>
          <p:cNvSpPr>
            <a:spLocks noChangeArrowheads="1"/>
          </p:cNvSpPr>
          <p:nvPr/>
        </p:nvSpPr>
        <p:spPr bwMode="auto">
          <a:xfrm>
            <a:off x="6376996" y="3997332"/>
            <a:ext cx="719137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5940538" y="3163254"/>
            <a:ext cx="2298603" cy="408623"/>
          </a:xfrm>
          <a:prstGeom prst="wedgeRoundRectCallout">
            <a:avLst>
              <a:gd name="adj1" fmla="val -51866"/>
              <a:gd name="adj2" fmla="val -114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局部变量没有初始化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635915" idx="0"/>
          </p:cNvCxnSpPr>
          <p:nvPr/>
        </p:nvCxnSpPr>
        <p:spPr bwMode="auto">
          <a:xfrm rot="16200000" flipV="1">
            <a:off x="6522649" y="3783415"/>
            <a:ext cx="425455" cy="237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4595802" y="3429000"/>
            <a:ext cx="128588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13880" y="4286256"/>
            <a:ext cx="5582648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13" name="组合 77"/>
          <p:cNvGrpSpPr/>
          <p:nvPr/>
        </p:nvGrpSpPr>
        <p:grpSpPr>
          <a:xfrm>
            <a:off x="1595407" y="857232"/>
            <a:ext cx="1469411" cy="400110"/>
            <a:chOff x="2962268" y="5103147"/>
            <a:chExt cx="1469411" cy="400110"/>
          </a:xfrm>
        </p:grpSpPr>
        <p:pic>
          <p:nvPicPr>
            <p:cNvPr id="1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63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3" grpId="0" animBg="1"/>
      <p:bldP spid="635915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0" y="285728"/>
            <a:ext cx="22590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预习检查</a:t>
            </a:r>
            <a:endParaRPr lang="zh-CN" altLang="en-US" dirty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9220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207568" y="13573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如何从现实世界中抽象出类？</a:t>
            </a:r>
            <a:endParaRPr lang="zh-CN" altLang="en-US" dirty="0"/>
          </a:p>
          <a:p>
            <a:pPr eaLnBrk="1" hangingPunct="1"/>
            <a:r>
              <a:rPr lang="zh-CN" altLang="en-US" dirty="0"/>
              <a:t>构造方法的作用和特点是什么？</a:t>
            </a:r>
            <a:endParaRPr lang="zh-CN" altLang="en-US" dirty="0"/>
          </a:p>
          <a:p>
            <a:pPr eaLnBrk="1" hangingPunct="1"/>
            <a:r>
              <a:rPr lang="zh-CN" altLang="en-US" dirty="0"/>
              <a:t>什么是方法重载？</a:t>
            </a:r>
            <a:endParaRPr lang="en-US" altLang="zh-CN" dirty="0"/>
          </a:p>
          <a:p>
            <a:pPr eaLnBrk="1" hangingPunct="1"/>
            <a:r>
              <a:rPr lang="zh-CN" altLang="en-US" dirty="0"/>
              <a:t>如何实现类的封装？</a:t>
            </a:r>
            <a:endParaRPr lang="en-US" altLang="zh-CN" dirty="0"/>
          </a:p>
          <a:p>
            <a:pPr eaLnBrk="1" hangingPunct="1"/>
            <a:r>
              <a:rPr lang="zh-CN" altLang="en-US" dirty="0"/>
              <a:t>定义地址类，要求如下：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属性：国家、省份、城市、街道、邮编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方法：返回地址信息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将属性进行封装</a:t>
            </a:r>
            <a:endParaRPr lang="zh-CN" altLang="en-US" dirty="0"/>
          </a:p>
        </p:txBody>
      </p:sp>
      <p:grpSp>
        <p:nvGrpSpPr>
          <p:cNvPr id="9" name="组合 1"/>
          <p:cNvGrpSpPr/>
          <p:nvPr/>
        </p:nvGrpSpPr>
        <p:grpSpPr bwMode="auto">
          <a:xfrm>
            <a:off x="1668438" y="692696"/>
            <a:ext cx="1619250" cy="736600"/>
            <a:chOff x="0" y="600123"/>
            <a:chExt cx="1619672" cy="736273"/>
          </a:xfrm>
        </p:grpSpPr>
        <p:sp>
          <p:nvSpPr>
            <p:cNvPr id="10" name="TextBox 9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1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96066" y="285728"/>
            <a:ext cx="3892546" cy="523220"/>
          </a:xfrm>
        </p:spPr>
        <p:txBody>
          <a:bodyPr/>
          <a:lstStyle/>
          <a:p>
            <a:pPr eaLnBrk="1" hangingPunct="1"/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25604" name="AutoShape 11"/>
          <p:cNvSpPr>
            <a:spLocks noChangeArrowheads="1"/>
          </p:cNvSpPr>
          <p:nvPr/>
        </p:nvSpPr>
        <p:spPr bwMode="auto">
          <a:xfrm>
            <a:off x="3003551" y="2030413"/>
            <a:ext cx="5535613" cy="923330"/>
          </a:xfrm>
          <a:prstGeom prst="roundRect">
            <a:avLst>
              <a:gd name="adj" fmla="val 14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Penguin pgn1 = new Penguin();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pgn1.sex =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Penguin.SEX_MALE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3024166" y="3500438"/>
            <a:ext cx="5572164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class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Penguin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static final </a:t>
            </a:r>
            <a:r>
              <a:rPr lang="en-US" altLang="zh-CN" b="1" dirty="0">
                <a:ea typeface="宋体" panose="02010600030101010101" pitchFamily="2" charset="-122"/>
              </a:rPr>
              <a:t>String SEX_MALE="Q</a:t>
            </a:r>
            <a:r>
              <a:rPr lang="zh-CN" altLang="en-US" b="1" dirty="0">
                <a:latin typeface="黑体" panose="02010609060101010101" pitchFamily="49" charset="-122"/>
              </a:rPr>
              <a:t>仔</a:t>
            </a:r>
            <a:r>
              <a:rPr lang="en-US" altLang="zh-CN" b="1" dirty="0">
                <a:ea typeface="宋体" panose="02010600030101010101" pitchFamily="2" charset="-122"/>
              </a:rPr>
              <a:t>";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static final </a:t>
            </a:r>
            <a:r>
              <a:rPr lang="en-US" altLang="zh-CN" b="1" dirty="0">
                <a:ea typeface="宋体" panose="02010600030101010101" pitchFamily="2" charset="-122"/>
              </a:rPr>
              <a:t>String SEX_FEMALE="Q</a:t>
            </a:r>
            <a:r>
              <a:rPr lang="zh-CN" altLang="en-US" b="1" dirty="0">
                <a:latin typeface="黑体" panose="02010609060101010101" pitchFamily="49" charset="-122"/>
              </a:rPr>
              <a:t>妹</a:t>
            </a:r>
            <a:r>
              <a:rPr lang="en-US" altLang="zh-CN" b="1" dirty="0">
                <a:ea typeface="宋体" panose="02010600030101010101" pitchFamily="2" charset="-122"/>
              </a:rPr>
              <a:t>";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AutoShape 11"/>
          <p:cNvSpPr>
            <a:spLocks noChangeArrowheads="1"/>
          </p:cNvSpPr>
          <p:nvPr/>
        </p:nvSpPr>
        <p:spPr bwMode="auto">
          <a:xfrm>
            <a:off x="3095604" y="5786454"/>
            <a:ext cx="2786082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static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void print() { 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6524628" y="5806460"/>
            <a:ext cx="3394330" cy="408623"/>
          </a:xfrm>
          <a:prstGeom prst="wedgeRoundRectCallout">
            <a:avLst>
              <a:gd name="adj1" fmla="val -50302"/>
              <a:gd name="adj2" fmla="val 479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用类名调用：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宋体" panose="02010600030101010101" pitchFamily="2" charset="-122"/>
              </a:rPr>
              <a:t>Penguin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.print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();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69711" name="Rectangle 15"/>
          <p:cNvSpPr>
            <a:spLocks noChangeArrowheads="1"/>
          </p:cNvSpPr>
          <p:nvPr/>
        </p:nvSpPr>
        <p:spPr bwMode="auto">
          <a:xfrm>
            <a:off x="4310050" y="2497134"/>
            <a:ext cx="2286016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9712" name="Rectangle 16"/>
          <p:cNvSpPr>
            <a:spLocks noChangeArrowheads="1"/>
          </p:cNvSpPr>
          <p:nvPr/>
        </p:nvSpPr>
        <p:spPr bwMode="auto">
          <a:xfrm>
            <a:off x="5238744" y="3925894"/>
            <a:ext cx="2143140" cy="43180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9713" name="Line 26"/>
          <p:cNvSpPr>
            <a:spLocks noChangeShapeType="1"/>
          </p:cNvSpPr>
          <p:nvPr/>
        </p:nvSpPr>
        <p:spPr bwMode="auto">
          <a:xfrm>
            <a:off x="5730734" y="2889177"/>
            <a:ext cx="45719" cy="103988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565402" y="3214687"/>
            <a:ext cx="2387591" cy="35877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static</a:t>
            </a:r>
            <a:r>
              <a:rPr lang="zh-CN" altLang="en-US" b="1" dirty="0"/>
              <a:t>定义变量 </a:t>
            </a:r>
            <a:endParaRPr lang="zh-CN" altLang="en-US" b="1" dirty="0"/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gray">
          <a:xfrm>
            <a:off x="2595539" y="5429264"/>
            <a:ext cx="2312981" cy="35719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static</a:t>
            </a:r>
            <a:r>
              <a:rPr lang="zh-CN" altLang="en-US" b="1" dirty="0"/>
              <a:t>定义方法 </a:t>
            </a:r>
            <a:endParaRPr lang="zh-CN" altLang="en-US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8254" y="1276352"/>
            <a:ext cx="6624638" cy="771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/>
              <a:t>可否通过类名直接访问成员变量</a:t>
            </a:r>
            <a:r>
              <a:rPr lang="en-US" altLang="zh-CN" sz="2800" b="1" dirty="0"/>
              <a:t>?</a:t>
            </a:r>
            <a:endParaRPr lang="en-US" altLang="zh-CN" sz="28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608952" y="857233"/>
            <a:ext cx="986586" cy="422603"/>
            <a:chOff x="1000100" y="1173499"/>
            <a:chExt cx="986586" cy="422603"/>
          </a:xfrm>
        </p:grpSpPr>
        <p:pic>
          <p:nvPicPr>
            <p:cNvPr id="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 bwMode="auto">
          <a:xfrm>
            <a:off x="5953124" y="6000768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AutoShape 21"/>
          <p:cNvSpPr>
            <a:spLocks noChangeArrowheads="1"/>
          </p:cNvSpPr>
          <p:nvPr/>
        </p:nvSpPr>
        <p:spPr bwMode="auto">
          <a:xfrm>
            <a:off x="7596198" y="3143249"/>
            <a:ext cx="2786050" cy="776383"/>
          </a:xfrm>
          <a:prstGeom prst="wedgeRoundRectCallout">
            <a:avLst>
              <a:gd name="adj1" fmla="val -50302"/>
              <a:gd name="adj2" fmla="val 479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final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修饰的变量称为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常量，其值固定不变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3647728" y="6309320"/>
            <a:ext cx="4572000" cy="629224"/>
            <a:chOff x="3143240" y="5143512"/>
            <a:chExt cx="4572032" cy="629229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4562867" y="5187962"/>
              <a:ext cx="2159581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：静态常量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6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69711" grpId="0" animBg="1"/>
      <p:bldP spid="669712" grpId="0" animBg="1"/>
      <p:bldP spid="669713" grpId="0" animBg="1"/>
      <p:bldP spid="67381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5920" y="285728"/>
            <a:ext cx="3762692" cy="523220"/>
          </a:xfrm>
        </p:spPr>
        <p:txBody>
          <a:bodyPr/>
          <a:lstStyle/>
          <a:p>
            <a:pPr eaLnBrk="1" hangingPunct="1"/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2"/>
            <a:ext cx="7645398" cy="1938335"/>
          </a:xfrm>
        </p:spPr>
        <p:txBody>
          <a:bodyPr/>
          <a:lstStyle/>
          <a:p>
            <a:pPr eaLnBrk="1" hangingPunct="1"/>
            <a:r>
              <a:rPr lang="en-US" altLang="zh-CN" dirty="0"/>
              <a:t>static</a:t>
            </a:r>
            <a:r>
              <a:rPr lang="zh-CN" altLang="en-US" dirty="0"/>
              <a:t>还可以用来修饰什么？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static</a:t>
            </a:r>
            <a:r>
              <a:rPr lang="zh-CN" altLang="en-US" dirty="0"/>
              <a:t>修饰成员时，如何分配内存空间？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1608952" y="857233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AutoShape 21"/>
          <p:cNvSpPr>
            <a:spLocks noChangeArrowheads="1"/>
          </p:cNvSpPr>
          <p:nvPr/>
        </p:nvSpPr>
        <p:spPr bwMode="gray">
          <a:xfrm>
            <a:off x="3952860" y="3643314"/>
            <a:ext cx="3357586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</a:t>
            </a:r>
            <a:r>
              <a:rPr lang="en-US" altLang="zh-CN" b="1" dirty="0"/>
              <a:t>static</a:t>
            </a:r>
            <a:r>
              <a:rPr lang="zh-CN" altLang="en-US" b="1" dirty="0"/>
              <a:t>可以用来修饰属性、</a:t>
            </a:r>
            <a:endParaRPr lang="en-US" altLang="zh-CN" b="1" dirty="0"/>
          </a:p>
          <a:p>
            <a:pPr algn="l">
              <a:defRPr/>
            </a:pPr>
            <a:r>
              <a:rPr lang="zh-CN" altLang="en-US" b="1" dirty="0"/>
              <a:t>方法和代码块</a:t>
            </a:r>
            <a:endParaRPr lang="zh-CN" altLang="en-US" b="1" dirty="0"/>
          </a:p>
        </p:txBody>
      </p:sp>
      <p:grpSp>
        <p:nvGrpSpPr>
          <p:cNvPr id="13" name="组合 27"/>
          <p:cNvGrpSpPr/>
          <p:nvPr/>
        </p:nvGrpSpPr>
        <p:grpSpPr bwMode="auto">
          <a:xfrm>
            <a:off x="3500438" y="5808688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226642" y="5187962"/>
              <a:ext cx="296108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en-US" altLang="zh-CN" sz="1600" dirty="0"/>
                <a:t> </a:t>
              </a:r>
              <a:r>
                <a:rPr lang="en-US" altLang="en-US" sz="1600" b="1" dirty="0">
                  <a:solidFill>
                    <a:schemeClr val="bg1"/>
                  </a:solidFill>
                </a:rPr>
                <a:t>static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修饰代码块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6360" y="285728"/>
            <a:ext cx="11522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952596" y="1285860"/>
            <a:ext cx="7645398" cy="714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1"/>
              </a:buBlip>
              <a:defRPr/>
            </a:pPr>
            <a:r>
              <a:rPr lang="en-US" altLang="zh-CN" sz="2800" b="1" kern="0" dirty="0"/>
              <a:t>static</a:t>
            </a:r>
            <a:r>
              <a:rPr lang="zh-CN" altLang="en-US" sz="2800" b="1" kern="0" dirty="0"/>
              <a:t>修饰与非</a:t>
            </a:r>
            <a:r>
              <a:rPr lang="en-US" altLang="zh-CN" sz="2800" b="1" kern="0" dirty="0"/>
              <a:t>static</a:t>
            </a:r>
            <a:r>
              <a:rPr lang="zh-CN" altLang="en-US" sz="2800" b="1" kern="0" dirty="0"/>
              <a:t>修饰的区别</a:t>
            </a:r>
            <a:endParaRPr lang="en-US" altLang="zh-CN" sz="2800" b="1" kern="0" dirty="0"/>
          </a:p>
        </p:txBody>
      </p:sp>
      <p:graphicFrame>
        <p:nvGraphicFramePr>
          <p:cNvPr id="31" name="Group 29"/>
          <p:cNvGraphicFramePr>
            <a:graphicFrameLocks noGrp="1"/>
          </p:cNvGraphicFramePr>
          <p:nvPr/>
        </p:nvGraphicFramePr>
        <p:xfrm>
          <a:off x="2524101" y="2287334"/>
          <a:ext cx="7000925" cy="321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2714644"/>
                <a:gridCol w="2714645"/>
              </a:tblGrid>
              <a:tr h="47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、非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 非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类属性、类变量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实例属性、实例变量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方法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类方法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实例方法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调用方式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归属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类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单个对象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9267826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90560" y="285728"/>
            <a:ext cx="21980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常见错误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请指出下面代码的错误</a:t>
            </a:r>
            <a:endParaRPr lang="zh-CN" altLang="en-US" dirty="0"/>
          </a:p>
        </p:txBody>
      </p:sp>
      <p:sp>
        <p:nvSpPr>
          <p:cNvPr id="26628" name="AutoShape 12"/>
          <p:cNvSpPr>
            <a:spLocks noChangeArrowheads="1"/>
          </p:cNvSpPr>
          <p:nvPr/>
        </p:nvSpPr>
        <p:spPr bwMode="auto">
          <a:xfrm>
            <a:off x="2354264" y="1841501"/>
            <a:ext cx="7843837" cy="49675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Dog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private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旺财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昵称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private int health = 100;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健康值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private int love = 0;  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亲密度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play(int n)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static int localv=5;	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health = health - n;	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(name+" "+localv+" "+health+" "+love);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}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Dog d=new Dog();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d.play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(5);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6310314" y="3643316"/>
            <a:ext cx="3910634" cy="408623"/>
          </a:xfrm>
          <a:prstGeom prst="wedgeRoundRectCallout">
            <a:avLst>
              <a:gd name="adj1" fmla="val -50512"/>
              <a:gd name="adj2" fmla="val 137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在实例方法里不可以定义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static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3149596" y="3714753"/>
            <a:ext cx="2303463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组合 77"/>
          <p:cNvGrpSpPr/>
          <p:nvPr/>
        </p:nvGrpSpPr>
        <p:grpSpPr>
          <a:xfrm>
            <a:off x="1595407" y="857232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4298" y="4700834"/>
            <a:ext cx="6094406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箭头连接符 14"/>
          <p:cNvCxnSpPr/>
          <p:nvPr/>
        </p:nvCxnSpPr>
        <p:spPr>
          <a:xfrm flipV="1">
            <a:off x="5524496" y="3857628"/>
            <a:ext cx="642942" cy="134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369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0" y="285728"/>
            <a:ext cx="41792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为什么要使用封装 </a:t>
            </a:r>
            <a:endParaRPr lang="zh-CN" altLang="en-US" dirty="0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下面代码有什么缺陷？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如何解决上面设计的缺陷？</a:t>
            </a:r>
            <a:endParaRPr lang="zh-CN" altLang="en-US" dirty="0"/>
          </a:p>
        </p:txBody>
      </p:sp>
      <p:sp>
        <p:nvSpPr>
          <p:cNvPr id="28677" name="AutoShape 12"/>
          <p:cNvSpPr>
            <a:spLocks noChangeArrowheads="1"/>
          </p:cNvSpPr>
          <p:nvPr/>
        </p:nvSpPr>
        <p:spPr bwMode="auto">
          <a:xfrm>
            <a:off x="3513138" y="2000241"/>
            <a:ext cx="3802062" cy="836105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Dog d = new Dog();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d.health = -1000;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4310050" y="3234692"/>
            <a:ext cx="3302076" cy="408623"/>
          </a:xfrm>
          <a:prstGeom prst="wedgeRoundRectCallout">
            <a:avLst>
              <a:gd name="adj1" fmla="val -22953"/>
              <a:gd name="adj2" fmla="val -482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属性随意访问，不合理的赋值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4151313" y="5084764"/>
            <a:ext cx="3873513" cy="77312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 使用封装 </a:t>
            </a:r>
            <a:endParaRPr lang="zh-CN" altLang="en-US" sz="28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rot="5400000">
            <a:off x="4822020" y="3010686"/>
            <a:ext cx="406411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3595670" y="2428869"/>
            <a:ext cx="1928826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73813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0" y="285728"/>
            <a:ext cx="26146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什么是封装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面向对象三大特征之一 </a:t>
            </a:r>
            <a:r>
              <a:rPr lang="en-US" altLang="zh-CN" dirty="0"/>
              <a:t>——</a:t>
            </a:r>
            <a:r>
              <a:rPr lang="zh-CN" altLang="en-US" dirty="0"/>
              <a:t>封装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封装的概念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sz="1800" dirty="0"/>
          </a:p>
          <a:p>
            <a:pPr lvl="1" eaLnBrk="1" hangingPunct="1"/>
            <a:endParaRPr lang="zh-CN" altLang="en-US" sz="1800" dirty="0"/>
          </a:p>
          <a:p>
            <a:pPr lvl="1" eaLnBrk="1" hangingPunct="1"/>
            <a:endParaRPr lang="zh-CN" altLang="en-US" sz="1800" dirty="0"/>
          </a:p>
          <a:p>
            <a:pPr lvl="1" eaLnBrk="1" hangingPunct="1"/>
            <a:r>
              <a:rPr lang="zh-CN" altLang="en-US" dirty="0"/>
              <a:t>封装的好处</a:t>
            </a:r>
            <a:endParaRPr lang="zh-CN" altLang="en-US" sz="2000" dirty="0"/>
          </a:p>
        </p:txBody>
      </p:sp>
      <p:pic>
        <p:nvPicPr>
          <p:cNvPr id="29700" name="Picture 7" descr="房子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29226" y="4319588"/>
            <a:ext cx="18319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3143250" y="2276476"/>
            <a:ext cx="6553200" cy="12239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封装：将类的某些信息隐藏在类内部，不允许外部程序直接访问，而是通过该类提供的方法来实现对隐藏信息的操作和访问 </a:t>
            </a:r>
            <a:endParaRPr lang="zh-CN" altLang="en-US" b="1" dirty="0"/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5387891" y="3830649"/>
            <a:ext cx="2063919" cy="408623"/>
          </a:xfrm>
          <a:prstGeom prst="wedgeRoundRectCallout">
            <a:avLst>
              <a:gd name="adj1" fmla="val -27937"/>
              <a:gd name="adj2" fmla="val 5494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隐藏类的实现细节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2024034" y="4572009"/>
            <a:ext cx="3002652" cy="408623"/>
          </a:xfrm>
          <a:prstGeom prst="wedgeRoundRectCallout">
            <a:avLst>
              <a:gd name="adj1" fmla="val 51067"/>
              <a:gd name="adj2" fmla="val -205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只能通过规定方法访问数据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7389667" y="4751391"/>
            <a:ext cx="2063919" cy="408623"/>
          </a:xfrm>
          <a:prstGeom prst="wedgeRoundRectCallout">
            <a:avLst>
              <a:gd name="adj1" fmla="val -52205"/>
              <a:gd name="adj2" fmla="val 1415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方便加入控制语句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5448301" y="6163650"/>
            <a:ext cx="1609825" cy="408623"/>
          </a:xfrm>
          <a:prstGeom prst="wedgeRoundRectCallout">
            <a:avLst>
              <a:gd name="adj1" fmla="val -25736"/>
              <a:gd name="adj2" fmla="val -503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方便修改实现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rot="10800000">
            <a:off x="5024430" y="4732646"/>
            <a:ext cx="428628" cy="4108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rot="5400000" flipH="1" flipV="1">
            <a:off x="6176319" y="4509451"/>
            <a:ext cx="4108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6810380" y="5000636"/>
            <a:ext cx="500066" cy="177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16200000" flipH="1">
            <a:off x="5801367" y="5849011"/>
            <a:ext cx="3749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67570" y="285728"/>
            <a:ext cx="3321043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如何使用封装</a:t>
            </a:r>
            <a:endParaRPr lang="en-US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2"/>
            <a:ext cx="7645398" cy="438137"/>
          </a:xfrm>
        </p:spPr>
        <p:txBody>
          <a:bodyPr/>
          <a:lstStyle/>
          <a:p>
            <a:pPr eaLnBrk="1" hangingPunct="1"/>
            <a:r>
              <a:rPr lang="zh-CN" altLang="en-US" dirty="0"/>
              <a:t>封装的步骤</a:t>
            </a:r>
            <a:endParaRPr lang="zh-CN" altLang="en-US" dirty="0"/>
          </a:p>
        </p:txBody>
      </p:sp>
      <p:sp>
        <p:nvSpPr>
          <p:cNvPr id="40" name="右箭头 39"/>
          <p:cNvSpPr>
            <a:spLocks noChangeArrowheads="1"/>
          </p:cNvSpPr>
          <p:nvPr/>
        </p:nvSpPr>
        <p:spPr bwMode="auto">
          <a:xfrm rot="5400000">
            <a:off x="4988711" y="4679167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9" name="组合 25"/>
          <p:cNvGrpSpPr/>
          <p:nvPr/>
        </p:nvGrpSpPr>
        <p:grpSpPr bwMode="auto">
          <a:xfrm>
            <a:off x="3636986" y="1857364"/>
            <a:ext cx="2887642" cy="1285876"/>
            <a:chOff x="214313" y="1785937"/>
            <a:chExt cx="1571625" cy="1285876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0" name="矩形 49"/>
            <p:cNvSpPr/>
            <p:nvPr/>
          </p:nvSpPr>
          <p:spPr bwMode="auto">
            <a:xfrm>
              <a:off x="327025" y="2100263"/>
              <a:ext cx="1458913" cy="971550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修改属性的可见性</a:t>
              </a:r>
              <a:endParaRPr lang="en-US" altLang="zh-CN" b="1" dirty="0">
                <a:latin typeface="+mn-ea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214313" y="1785937"/>
              <a:ext cx="210798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5" name="组合 30"/>
          <p:cNvGrpSpPr/>
          <p:nvPr/>
        </p:nvGrpSpPr>
        <p:grpSpPr bwMode="auto">
          <a:xfrm>
            <a:off x="3602670" y="4738706"/>
            <a:ext cx="2993396" cy="1262062"/>
            <a:chOff x="579816" y="4922850"/>
            <a:chExt cx="1593445" cy="1262062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6" name="矩形 55"/>
            <p:cNvSpPr/>
            <p:nvPr/>
          </p:nvSpPr>
          <p:spPr bwMode="auto">
            <a:xfrm>
              <a:off x="714348" y="5214950"/>
              <a:ext cx="1458913" cy="96996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在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getter/setter</a:t>
              </a: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方法中加入属性控制语句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579816" y="4922850"/>
              <a:ext cx="224441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9" name="组合 25"/>
          <p:cNvGrpSpPr/>
          <p:nvPr/>
        </p:nvGrpSpPr>
        <p:grpSpPr bwMode="auto">
          <a:xfrm>
            <a:off x="3595670" y="3286132"/>
            <a:ext cx="3000396" cy="1285876"/>
            <a:chOff x="214313" y="1785937"/>
            <a:chExt cx="1571625" cy="1285876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0" name="矩形 59"/>
            <p:cNvSpPr/>
            <p:nvPr/>
          </p:nvSpPr>
          <p:spPr bwMode="auto">
            <a:xfrm>
              <a:off x="327025" y="2100263"/>
              <a:ext cx="1458913" cy="971550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创建公有的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getter/setter</a:t>
              </a: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方法</a:t>
              </a:r>
              <a:endParaRPr lang="en-US" altLang="zh-CN" b="1" dirty="0">
                <a:latin typeface="+mn-ea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214313" y="1785937"/>
              <a:ext cx="210798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62" name="AutoShape 11"/>
          <p:cNvSpPr>
            <a:spLocks noChangeArrowheads="1"/>
          </p:cNvSpPr>
          <p:nvPr/>
        </p:nvSpPr>
        <p:spPr bwMode="gray">
          <a:xfrm>
            <a:off x="7153310" y="2484434"/>
            <a:ext cx="1943086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设为</a:t>
            </a:r>
            <a:r>
              <a:rPr lang="en-US" altLang="zh-CN" b="1" dirty="0"/>
              <a:t>private</a:t>
            </a:r>
            <a:endParaRPr lang="en-US" altLang="zh-CN" b="1" dirty="0"/>
          </a:p>
        </p:txBody>
      </p:sp>
      <p:sp>
        <p:nvSpPr>
          <p:cNvPr id="63" name="AutoShape 11"/>
          <p:cNvSpPr>
            <a:spLocks noChangeArrowheads="1"/>
          </p:cNvSpPr>
          <p:nvPr/>
        </p:nvSpPr>
        <p:spPr bwMode="gray">
          <a:xfrm>
            <a:off x="7224748" y="3841756"/>
            <a:ext cx="1943086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>
                <a:latin typeface="黑体" panose="02010609060101010101" pitchFamily="49" charset="-122"/>
              </a:rPr>
              <a:t>用于属性的读写 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gray">
          <a:xfrm>
            <a:off x="7224748" y="5143512"/>
            <a:ext cx="1943086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>
                <a:latin typeface="黑体" panose="02010609060101010101" pitchFamily="49" charset="-122"/>
              </a:rPr>
              <a:t>对属性值的</a:t>
            </a:r>
            <a:r>
              <a:rPr lang="zh-CN" altLang="en-US" b="1" dirty="0"/>
              <a:t>合法性</a:t>
            </a:r>
            <a:r>
              <a:rPr lang="zh-CN" altLang="en-US" b="1" dirty="0">
                <a:latin typeface="黑体" panose="02010609060101010101" pitchFamily="49" charset="-122"/>
              </a:rPr>
              <a:t>进行判断 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65" name="右箭头 64"/>
          <p:cNvSpPr>
            <a:spLocks noChangeArrowheads="1"/>
          </p:cNvSpPr>
          <p:nvPr/>
        </p:nvSpPr>
        <p:spPr bwMode="auto">
          <a:xfrm rot="5400000">
            <a:off x="4917275" y="3250407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 bwMode="auto">
          <a:xfrm>
            <a:off x="6596066" y="2714620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 bwMode="auto">
          <a:xfrm>
            <a:off x="6667504" y="4071942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>
            <a:off x="6667504" y="5572140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9267826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组合 27"/>
          <p:cNvGrpSpPr/>
          <p:nvPr/>
        </p:nvGrpSpPr>
        <p:grpSpPr bwMode="auto">
          <a:xfrm>
            <a:off x="3431704" y="6184152"/>
            <a:ext cx="4572000" cy="629224"/>
            <a:chOff x="3143240" y="5143512"/>
            <a:chExt cx="4572032" cy="629229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4562867" y="5187962"/>
              <a:ext cx="2159581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：类的封装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846363" y="205887"/>
            <a:ext cx="16494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2424113" y="1142984"/>
            <a:ext cx="7632700" cy="48013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/>
            <a:r>
              <a:rPr lang="fr-FR" altLang="zh-CN" b="1" dirty="0">
                <a:ea typeface="宋体" panose="02010600030101010101" pitchFamily="2" charset="-122"/>
              </a:rPr>
              <a:t>class Dog {</a:t>
            </a:r>
            <a:endParaRPr lang="fr-FR" altLang="zh-CN" b="1" dirty="0">
              <a:ea typeface="宋体" panose="02010600030101010101" pitchFamily="2" charset="-122"/>
            </a:endParaRPr>
          </a:p>
          <a:p>
            <a:pPr algn="l"/>
            <a:r>
              <a:rPr lang="fr-FR" altLang="zh-CN" b="1" dirty="0">
                <a:ea typeface="宋体" panose="02010600030101010101" pitchFamily="2" charset="-122"/>
              </a:rPr>
              <a:t>    </a:t>
            </a:r>
            <a:r>
              <a:rPr lang="fr-FR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private </a:t>
            </a:r>
            <a:r>
              <a:rPr lang="fr-FR" altLang="zh-CN" b="1" dirty="0">
                <a:ea typeface="宋体" panose="02010600030101010101" pitchFamily="2" charset="-122"/>
              </a:rPr>
              <a:t>String name = </a:t>
            </a:r>
            <a:r>
              <a:rPr lang="en-US" altLang="zh-CN" b="1" dirty="0">
                <a:ea typeface="宋体" panose="02010600030101010101" pitchFamily="2" charset="-122"/>
              </a:rPr>
              <a:t>"</a:t>
            </a:r>
            <a:r>
              <a:rPr lang="zh-CN" altLang="en-US" b="1" dirty="0">
                <a:latin typeface="黑体" panose="02010609060101010101" pitchFamily="49" charset="-122"/>
              </a:rPr>
              <a:t>旺财</a:t>
            </a:r>
            <a:r>
              <a:rPr lang="en-US" altLang="zh-CN" b="1" dirty="0">
                <a:ea typeface="宋体" panose="02010600030101010101" pitchFamily="2" charset="-122"/>
              </a:rPr>
              <a:t>"</a:t>
            </a:r>
            <a:r>
              <a:rPr lang="fr-FR" altLang="zh-CN" b="1" dirty="0">
                <a:ea typeface="宋体" panose="02010600030101010101" pitchFamily="2" charset="-122"/>
              </a:rPr>
              <a:t>; // </a:t>
            </a:r>
            <a:r>
              <a:rPr lang="zh-CN" altLang="en-US" b="1" dirty="0">
                <a:latin typeface="黑体" panose="02010609060101010101" pitchFamily="49" charset="-122"/>
              </a:rPr>
              <a:t>昵称</a:t>
            </a:r>
            <a:endParaRPr lang="zh-CN" altLang="fr-FR" b="1" dirty="0">
              <a:latin typeface="黑体" panose="02010609060101010101" pitchFamily="49" charset="-122"/>
            </a:endParaRPr>
          </a:p>
          <a:p>
            <a:pPr algn="l"/>
            <a:r>
              <a:rPr lang="zh-CN" altLang="fr-FR" b="1" dirty="0">
                <a:ea typeface="宋体" panose="02010600030101010101" pitchFamily="2" charset="-122"/>
              </a:rPr>
              <a:t>    </a:t>
            </a:r>
            <a:r>
              <a:rPr lang="fr-FR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private </a:t>
            </a:r>
            <a:r>
              <a:rPr lang="fr-FR" altLang="zh-CN" b="1" dirty="0">
                <a:ea typeface="宋体" panose="02010600030101010101" pitchFamily="2" charset="-122"/>
              </a:rPr>
              <a:t>int health = 100; // </a:t>
            </a:r>
            <a:r>
              <a:rPr lang="zh-CN" altLang="en-US" b="1" dirty="0">
                <a:latin typeface="黑体" panose="02010609060101010101" pitchFamily="49" charset="-122"/>
              </a:rPr>
              <a:t>健康值</a:t>
            </a:r>
            <a:endParaRPr lang="zh-CN" altLang="fr-FR" b="1" dirty="0">
              <a:latin typeface="黑体" panose="02010609060101010101" pitchFamily="49" charset="-122"/>
            </a:endParaRPr>
          </a:p>
          <a:p>
            <a:pPr algn="l"/>
            <a:r>
              <a:rPr lang="zh-CN" altLang="fr-FR" b="1" dirty="0">
                <a:ea typeface="宋体" panose="02010600030101010101" pitchFamily="2" charset="-122"/>
              </a:rPr>
              <a:t>    </a:t>
            </a:r>
            <a:r>
              <a:rPr lang="fr-FR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private </a:t>
            </a:r>
            <a:r>
              <a:rPr lang="fr-FR" altLang="zh-CN" b="1" dirty="0">
                <a:ea typeface="宋体" panose="02010600030101010101" pitchFamily="2" charset="-122"/>
              </a:rPr>
              <a:t>int love = 0;   // </a:t>
            </a:r>
            <a:r>
              <a:rPr lang="zh-CN" altLang="en-US" b="1" dirty="0">
                <a:latin typeface="黑体" panose="02010609060101010101" pitchFamily="49" charset="-122"/>
              </a:rPr>
              <a:t>亲密度</a:t>
            </a:r>
            <a:endParaRPr lang="zh-CN" altLang="fr-FR" b="1" dirty="0">
              <a:latin typeface="黑体" panose="02010609060101010101" pitchFamily="49" charset="-122"/>
            </a:endParaRPr>
          </a:p>
          <a:p>
            <a:pPr algn="l"/>
            <a:r>
              <a:rPr lang="zh-CN" altLang="fr-FR" b="1" dirty="0">
                <a:ea typeface="宋体" panose="02010600030101010101" pitchFamily="2" charset="-122"/>
              </a:rPr>
              <a:t>    </a:t>
            </a:r>
            <a:r>
              <a:rPr lang="fr-FR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private </a:t>
            </a:r>
            <a:r>
              <a:rPr lang="fr-FR" altLang="zh-CN" b="1" dirty="0">
                <a:ea typeface="宋体" panose="02010600030101010101" pitchFamily="2" charset="-122"/>
              </a:rPr>
              <a:t>String strain = </a:t>
            </a:r>
            <a:r>
              <a:rPr lang="en-US" altLang="zh-CN" b="1" dirty="0">
                <a:ea typeface="宋体" panose="02010600030101010101" pitchFamily="2" charset="-122"/>
              </a:rPr>
              <a:t>"</a:t>
            </a:r>
            <a:r>
              <a:rPr lang="zh-CN" altLang="en-US" b="1" dirty="0">
                <a:latin typeface="黑体" panose="02010609060101010101" pitchFamily="49" charset="-122"/>
              </a:rPr>
              <a:t>拉布拉多犬</a:t>
            </a:r>
            <a:r>
              <a:rPr lang="en-US" altLang="zh-CN" b="1" dirty="0">
                <a:ea typeface="宋体" panose="02010600030101010101" pitchFamily="2" charset="-122"/>
              </a:rPr>
              <a:t>"</a:t>
            </a:r>
            <a:r>
              <a:rPr lang="fr-FR" altLang="zh-CN" b="1" dirty="0">
                <a:ea typeface="宋体" panose="02010600030101010101" pitchFamily="2" charset="-122"/>
              </a:rPr>
              <a:t>; // </a:t>
            </a:r>
            <a:r>
              <a:rPr lang="zh-CN" altLang="en-US" b="1" dirty="0">
                <a:latin typeface="黑体" panose="02010609060101010101" pitchFamily="49" charset="-122"/>
              </a:rPr>
              <a:t>品种</a:t>
            </a:r>
            <a:endParaRPr lang="zh-CN" altLang="en-US" b="1" dirty="0">
              <a:latin typeface="黑体" panose="02010609060101010101" pitchFamily="49" charset="-122"/>
            </a:endParaRPr>
          </a:p>
          <a:p>
            <a:pPr algn="l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public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getHealth</a:t>
            </a:r>
            <a:r>
              <a:rPr lang="en-US" altLang="zh-CN" b="1" dirty="0">
                <a:ea typeface="宋体" panose="02010600030101010101" pitchFamily="2" charset="-122"/>
              </a:rPr>
              <a:t>()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>
                <a:ea typeface="宋体" panose="02010600030101010101" pitchFamily="2" charset="-122"/>
              </a:rPr>
              <a:t>        return health;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>
                <a:ea typeface="宋体" panose="02010600030101010101" pitchFamily="2" charset="-122"/>
              </a:rPr>
              <a:t>    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public </a:t>
            </a:r>
            <a:r>
              <a:rPr lang="en-US" altLang="zh-CN" b="1" dirty="0">
                <a:ea typeface="宋体" panose="02010600030101010101" pitchFamily="2" charset="-122"/>
              </a:rPr>
              <a:t>void </a:t>
            </a:r>
            <a:r>
              <a:rPr lang="en-US" altLang="zh-CN" b="1" dirty="0" err="1">
                <a:ea typeface="宋体" panose="02010600030101010101" pitchFamily="2" charset="-122"/>
              </a:rPr>
              <a:t>setHealth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health)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>
                <a:ea typeface="宋体" panose="02010600030101010101" pitchFamily="2" charset="-122"/>
              </a:rPr>
              <a:t>        if (health &gt; 100 || health &lt; 0)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>
                <a:ea typeface="宋体" panose="02010600030101010101" pitchFamily="2" charset="-122"/>
              </a:rPr>
              <a:t>            </a:t>
            </a:r>
            <a:r>
              <a:rPr lang="en-US" altLang="zh-CN" b="1" dirty="0" err="1">
                <a:ea typeface="宋体" panose="02010600030101010101" pitchFamily="2" charset="-122"/>
              </a:rPr>
              <a:t>this.health</a:t>
            </a:r>
            <a:r>
              <a:rPr lang="en-US" altLang="zh-CN" b="1" dirty="0">
                <a:ea typeface="宋体" panose="02010600030101010101" pitchFamily="2" charset="-122"/>
              </a:rPr>
              <a:t> = 40;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>
                <a:ea typeface="宋体" panose="02010600030101010101" pitchFamily="2" charset="-122"/>
              </a:rPr>
              <a:t>      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latin typeface="黑体" panose="02010609060101010101" pitchFamily="49" charset="-122"/>
              </a:rPr>
              <a:t>健康值应该在</a:t>
            </a:r>
            <a:r>
              <a:rPr lang="en-US" altLang="zh-CN" b="1" dirty="0"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黑体" panose="02010609060101010101" pitchFamily="49" charset="-122"/>
              </a:rPr>
              <a:t>和</a:t>
            </a:r>
            <a:r>
              <a:rPr lang="en-US" altLang="zh-CN" b="1" dirty="0">
                <a:ea typeface="宋体" panose="02010600030101010101" pitchFamily="2" charset="-122"/>
              </a:rPr>
              <a:t>100</a:t>
            </a:r>
            <a:r>
              <a:rPr lang="zh-CN" altLang="en-US" b="1" dirty="0">
                <a:latin typeface="黑体" panose="02010609060101010101" pitchFamily="49" charset="-122"/>
              </a:rPr>
              <a:t>之间，默认值是</a:t>
            </a:r>
            <a:r>
              <a:rPr lang="en-US" altLang="zh-CN" b="1" dirty="0">
                <a:ea typeface="宋体" panose="02010600030101010101" pitchFamily="2" charset="-122"/>
              </a:rPr>
              <a:t>40");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>
                <a:ea typeface="宋体" panose="02010600030101010101" pitchFamily="2" charset="-122"/>
              </a:rPr>
              <a:t>        } else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>
                <a:ea typeface="宋体" panose="02010600030101010101" pitchFamily="2" charset="-122"/>
              </a:rPr>
              <a:t>          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this.</a:t>
            </a:r>
            <a:r>
              <a:rPr lang="en-US" altLang="zh-CN" b="1" dirty="0" err="1">
                <a:ea typeface="宋体" panose="02010600030101010101" pitchFamily="2" charset="-122"/>
              </a:rPr>
              <a:t>health</a:t>
            </a:r>
            <a:r>
              <a:rPr lang="en-US" altLang="zh-CN" b="1" dirty="0">
                <a:ea typeface="宋体" panose="02010600030101010101" pitchFamily="2" charset="-122"/>
              </a:rPr>
              <a:t>  =  health;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>
                <a:ea typeface="宋体" panose="02010600030101010101" pitchFamily="2" charset="-122"/>
              </a:rPr>
              <a:t>    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>
                <a:ea typeface="宋体" panose="02010600030101010101" pitchFamily="2" charset="-122"/>
              </a:rPr>
              <a:t>    // </a:t>
            </a:r>
            <a:r>
              <a:rPr lang="zh-CN" altLang="en-US" b="1" dirty="0">
                <a:latin typeface="黑体" panose="02010609060101010101" pitchFamily="49" charset="-122"/>
              </a:rPr>
              <a:t>其它</a:t>
            </a:r>
            <a:r>
              <a:rPr lang="en-US" altLang="zh-CN" b="1" dirty="0">
                <a:ea typeface="宋体" panose="02010600030101010101" pitchFamily="2" charset="-122"/>
              </a:rPr>
              <a:t>getter/setter</a:t>
            </a:r>
            <a:r>
              <a:rPr lang="zh-CN" altLang="en-US" b="1" dirty="0">
                <a:latin typeface="黑体" panose="02010609060101010101" pitchFamily="49" charset="-122"/>
              </a:rPr>
              <a:t>方法</a:t>
            </a:r>
            <a:endParaRPr lang="zh-CN" altLang="en-US" b="1" dirty="0">
              <a:latin typeface="黑体" panose="02010609060101010101" pitchFamily="49" charset="-122"/>
            </a:endParaRPr>
          </a:p>
          <a:p>
            <a:pPr algn="l"/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61540" name="Rectangle 36"/>
          <p:cNvSpPr>
            <a:spLocks noChangeArrowheads="1"/>
          </p:cNvSpPr>
          <p:nvPr/>
        </p:nvSpPr>
        <p:spPr bwMode="auto">
          <a:xfrm>
            <a:off x="2952728" y="3643314"/>
            <a:ext cx="6840538" cy="150019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1541" name="Rectangle 37"/>
          <p:cNvSpPr>
            <a:spLocks noChangeArrowheads="1"/>
          </p:cNvSpPr>
          <p:nvPr/>
        </p:nvSpPr>
        <p:spPr bwMode="auto">
          <a:xfrm>
            <a:off x="2747828" y="1489070"/>
            <a:ext cx="863600" cy="10810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1524000" y="4429133"/>
            <a:ext cx="1246914" cy="776383"/>
          </a:xfrm>
          <a:prstGeom prst="wedgeRoundRectCallout">
            <a:avLst>
              <a:gd name="adj1" fmla="val 48708"/>
              <a:gd name="adj2" fmla="val 2338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this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代表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当前对象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61543" name="Line 26"/>
          <p:cNvSpPr>
            <a:spLocks noChangeShapeType="1"/>
          </p:cNvSpPr>
          <p:nvPr/>
        </p:nvSpPr>
        <p:spPr bwMode="auto">
          <a:xfrm flipV="1">
            <a:off x="4079876" y="2143115"/>
            <a:ext cx="45719" cy="258763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61544" name="Line 26"/>
          <p:cNvSpPr>
            <a:spLocks noChangeShapeType="1"/>
          </p:cNvSpPr>
          <p:nvPr/>
        </p:nvSpPr>
        <p:spPr bwMode="auto">
          <a:xfrm flipV="1">
            <a:off x="5381620" y="3714752"/>
            <a:ext cx="214314" cy="92869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61545" name="Rectangle 41"/>
          <p:cNvSpPr>
            <a:spLocks noChangeArrowheads="1"/>
          </p:cNvSpPr>
          <p:nvPr/>
        </p:nvSpPr>
        <p:spPr bwMode="auto">
          <a:xfrm>
            <a:off x="3881422" y="1731959"/>
            <a:ext cx="71438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1546" name="Rectangle 42"/>
          <p:cNvSpPr>
            <a:spLocks noChangeArrowheads="1"/>
          </p:cNvSpPr>
          <p:nvPr/>
        </p:nvSpPr>
        <p:spPr bwMode="auto">
          <a:xfrm>
            <a:off x="3738546" y="4730747"/>
            <a:ext cx="71438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1547" name="Rectangle 43"/>
          <p:cNvSpPr>
            <a:spLocks noChangeArrowheads="1"/>
          </p:cNvSpPr>
          <p:nvPr/>
        </p:nvSpPr>
        <p:spPr bwMode="auto">
          <a:xfrm>
            <a:off x="4768846" y="4730747"/>
            <a:ext cx="68421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1548" name="Rectangle 44"/>
          <p:cNvSpPr>
            <a:spLocks noChangeArrowheads="1"/>
          </p:cNvSpPr>
          <p:nvPr/>
        </p:nvSpPr>
        <p:spPr bwMode="auto">
          <a:xfrm>
            <a:off x="5524497" y="3362322"/>
            <a:ext cx="68421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1553" name="Rectangle 49"/>
          <p:cNvSpPr>
            <a:spLocks noChangeArrowheads="1"/>
          </p:cNvSpPr>
          <p:nvPr/>
        </p:nvSpPr>
        <p:spPr bwMode="auto">
          <a:xfrm>
            <a:off x="3809984" y="2570159"/>
            <a:ext cx="129540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1554" name="Rectangle 50"/>
          <p:cNvSpPr>
            <a:spLocks noChangeArrowheads="1"/>
          </p:cNvSpPr>
          <p:nvPr/>
        </p:nvSpPr>
        <p:spPr bwMode="auto">
          <a:xfrm>
            <a:off x="4024299" y="3362322"/>
            <a:ext cx="230346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6" name="Group 60"/>
          <p:cNvGrpSpPr/>
          <p:nvPr/>
        </p:nvGrpSpPr>
        <p:grpSpPr bwMode="auto">
          <a:xfrm>
            <a:off x="7667636" y="785794"/>
            <a:ext cx="2357454" cy="3409146"/>
            <a:chOff x="3878" y="1384"/>
            <a:chExt cx="1633" cy="1956"/>
          </a:xfrm>
        </p:grpSpPr>
        <p:sp>
          <p:nvSpPr>
            <p:cNvPr id="30749" name="Rectangle 10"/>
            <p:cNvSpPr>
              <a:spLocks noChangeArrowheads="1"/>
            </p:cNvSpPr>
            <p:nvPr/>
          </p:nvSpPr>
          <p:spPr bwMode="auto">
            <a:xfrm>
              <a:off x="3878" y="1599"/>
              <a:ext cx="1633" cy="879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name:String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0750" name="Rectangle 12"/>
            <p:cNvSpPr>
              <a:spLocks noChangeArrowheads="1"/>
            </p:cNvSpPr>
            <p:nvPr/>
          </p:nvSpPr>
          <p:spPr bwMode="auto">
            <a:xfrm>
              <a:off x="3878" y="1384"/>
              <a:ext cx="1633" cy="260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0751" name="Rectangle 13"/>
            <p:cNvSpPr>
              <a:spLocks noChangeArrowheads="1"/>
            </p:cNvSpPr>
            <p:nvPr/>
          </p:nvSpPr>
          <p:spPr bwMode="auto">
            <a:xfrm>
              <a:off x="3878" y="2461"/>
              <a:ext cx="1633" cy="879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print():void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setHealth():void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getHealth():String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… …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</p:grpSp>
      <p:cxnSp>
        <p:nvCxnSpPr>
          <p:cNvPr id="32" name="直接箭头连接符 31"/>
          <p:cNvCxnSpPr/>
          <p:nvPr/>
        </p:nvCxnSpPr>
        <p:spPr bwMode="auto">
          <a:xfrm>
            <a:off x="5095868" y="2857496"/>
            <a:ext cx="78581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rot="5400000" flipH="1" flipV="1">
            <a:off x="5918199" y="3178967"/>
            <a:ext cx="356396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 rot="5400000" flipH="1" flipV="1">
            <a:off x="7132645" y="3321843"/>
            <a:ext cx="642148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rot="10800000">
            <a:off x="2238348" y="1857364"/>
            <a:ext cx="428628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 bwMode="auto">
          <a:xfrm rot="10800000">
            <a:off x="2754804" y="4713131"/>
            <a:ext cx="483676" cy="21606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 bwMode="auto">
          <a:xfrm>
            <a:off x="1881158" y="1643050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5923002" y="2643182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7239008" y="2643182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grpSp>
        <p:nvGrpSpPr>
          <p:cNvPr id="31" name="组合 65"/>
          <p:cNvGrpSpPr/>
          <p:nvPr/>
        </p:nvGrpSpPr>
        <p:grpSpPr>
          <a:xfrm>
            <a:off x="1595406" y="5857892"/>
            <a:ext cx="928694" cy="400110"/>
            <a:chOff x="3786182" y="1885882"/>
            <a:chExt cx="928694" cy="400110"/>
          </a:xfrm>
        </p:grpSpPr>
        <p:pic>
          <p:nvPicPr>
            <p:cNvPr id="36" name="Picture 5" descr="C:\Users\meng.zhang\Desktop\ACCP7.0模版图标规范\wrench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907342"/>
              <a:ext cx="357190" cy="357190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4014043" y="18858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技巧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2881290" y="5857892"/>
            <a:ext cx="5715040" cy="6413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添加</a:t>
            </a:r>
            <a:r>
              <a:rPr lang="en-US" altLang="zh-CN" b="1" dirty="0"/>
              <a:t>getter/setter</a:t>
            </a:r>
            <a:r>
              <a:rPr lang="zh-CN" altLang="en-US" b="1" dirty="0"/>
              <a:t>方法的快捷键：</a:t>
            </a:r>
            <a:r>
              <a:rPr lang="en-US" altLang="zh-CN" b="1" dirty="0" err="1"/>
              <a:t>Shift+Alt+S+R</a:t>
            </a:r>
            <a:endParaRPr lang="zh-CN" altLang="en-US" b="1" dirty="0"/>
          </a:p>
        </p:txBody>
      </p:sp>
      <p:grpSp>
        <p:nvGrpSpPr>
          <p:cNvPr id="37" name="组合 12"/>
          <p:cNvGrpSpPr/>
          <p:nvPr/>
        </p:nvGrpSpPr>
        <p:grpSpPr bwMode="auto">
          <a:xfrm>
            <a:off x="1703513" y="620688"/>
            <a:ext cx="1470025" cy="400050"/>
            <a:chOff x="2962268" y="5103147"/>
            <a:chExt cx="1469411" cy="400110"/>
          </a:xfrm>
        </p:grpSpPr>
        <p:pic>
          <p:nvPicPr>
            <p:cNvPr id="38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6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6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6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40" grpId="0" animBg="1"/>
      <p:bldP spid="661540" grpId="1" animBg="1"/>
      <p:bldP spid="661541" grpId="0" animBg="1"/>
      <p:bldP spid="661541" grpId="1" animBg="1"/>
      <p:bldP spid="7" grpId="0" animBg="1"/>
      <p:bldP spid="661543" grpId="0" animBg="1"/>
      <p:bldP spid="661544" grpId="0" animBg="1"/>
      <p:bldP spid="661545" grpId="0" animBg="1"/>
      <p:bldP spid="661546" grpId="0" animBg="1"/>
      <p:bldP spid="661547" grpId="0" animBg="1"/>
      <p:bldP spid="661548" grpId="0" animBg="1"/>
      <p:bldP spid="661553" grpId="0" animBg="1"/>
      <p:bldP spid="661553" grpId="1" animBg="1"/>
      <p:bldP spid="661554" grpId="0" animBg="1"/>
      <p:bldP spid="661554" grpId="1" animBg="1"/>
      <p:bldP spid="42" grpId="0" animBg="1"/>
      <p:bldP spid="42" grpId="1" animBg="1"/>
      <p:bldP spid="44" grpId="0" animBg="1"/>
      <p:bldP spid="44" grpId="1" animBg="1"/>
      <p:bldP spid="48" grpId="0" animBg="1"/>
      <p:bldP spid="48" grpId="1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21600" y="285728"/>
            <a:ext cx="2767012" cy="523220"/>
          </a:xfrm>
        </p:spPr>
        <p:txBody>
          <a:bodyPr/>
          <a:lstStyle/>
          <a:p>
            <a:pPr eaLnBrk="1" hangingPunct="1"/>
            <a:r>
              <a:rPr lang="en-US" altLang="zh-CN" dirty="0"/>
              <a:t>this</a:t>
            </a:r>
            <a:r>
              <a:rPr lang="zh-CN" altLang="en-US" dirty="0"/>
              <a:t>的用法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this</a:t>
            </a:r>
            <a:r>
              <a:rPr lang="zh-CN" altLang="en-US" dirty="0"/>
              <a:t>关键字的用法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调用属性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调用方法</a:t>
            </a:r>
            <a:endParaRPr lang="en-US" altLang="zh-CN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调用构造方法</a:t>
            </a:r>
            <a:endParaRPr lang="zh-CN" altLang="en-US" dirty="0"/>
          </a:p>
        </p:txBody>
      </p:sp>
      <p:sp>
        <p:nvSpPr>
          <p:cNvPr id="31748" name="AutoShape 12"/>
          <p:cNvSpPr>
            <a:spLocks noChangeArrowheads="1"/>
          </p:cNvSpPr>
          <p:nvPr/>
        </p:nvSpPr>
        <p:spPr bwMode="auto">
          <a:xfrm>
            <a:off x="3167043" y="2367677"/>
            <a:ext cx="3529013" cy="836105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.health = 100;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大黄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1749" name="AutoShape 12"/>
          <p:cNvSpPr>
            <a:spLocks noChangeArrowheads="1"/>
          </p:cNvSpPr>
          <p:nvPr/>
        </p:nvSpPr>
        <p:spPr bwMode="auto">
          <a:xfrm>
            <a:off x="3238480" y="4136716"/>
            <a:ext cx="3519488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.print();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1750" name="AutoShape 12"/>
          <p:cNvSpPr>
            <a:spLocks noChangeArrowheads="1"/>
          </p:cNvSpPr>
          <p:nvPr/>
        </p:nvSpPr>
        <p:spPr bwMode="auto">
          <a:xfrm>
            <a:off x="3167043" y="5417840"/>
            <a:ext cx="3509963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7422306" y="5429265"/>
            <a:ext cx="3031413" cy="776383"/>
          </a:xfrm>
          <a:prstGeom prst="wedgeRoundRectCallout">
            <a:avLst>
              <a:gd name="adj1" fmla="val -50308"/>
              <a:gd name="adj2" fmla="val -347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如果使用，必须是构造方法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中的第一条语句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1752" name="AutoShape 12"/>
          <p:cNvSpPr>
            <a:spLocks noChangeArrowheads="1"/>
          </p:cNvSpPr>
          <p:nvPr/>
        </p:nvSpPr>
        <p:spPr bwMode="auto">
          <a:xfrm>
            <a:off x="3167042" y="6065542"/>
            <a:ext cx="3519488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小黑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",100,100,"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6810380" y="5715016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9179904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9813" y="285728"/>
            <a:ext cx="1628799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分析需求，用封装方式设计类，画出类图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汽车销售人员销售汽车，可售款式有凯越、君威</a:t>
            </a:r>
            <a:endParaRPr lang="zh-CN" altLang="en-US" dirty="0"/>
          </a:p>
          <a:p>
            <a:pPr lvl="2" eaLnBrk="1" hangingPunct="1"/>
            <a:r>
              <a:rPr lang="zh-CN" altLang="en-US" dirty="0">
                <a:ea typeface="黑体" panose="02010609060101010101" pitchFamily="49" charset="-122"/>
              </a:rPr>
              <a:t>每款汽车有款式和编号，款式、编号不能修改</a:t>
            </a:r>
            <a:endParaRPr lang="zh-CN" altLang="en-US" dirty="0"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>
                <a:ea typeface="黑体" panose="02010609060101010101" pitchFamily="49" charset="-122"/>
              </a:rPr>
              <a:t>汽车销售人员有姓名，姓名不能修改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销售人员有两种销售方式：</a:t>
            </a:r>
            <a:endParaRPr lang="zh-CN" altLang="en-US" dirty="0"/>
          </a:p>
          <a:p>
            <a:pPr lvl="2" eaLnBrk="1" hangingPunct="1"/>
            <a:r>
              <a:rPr lang="zh-CN" altLang="en-US" dirty="0">
                <a:ea typeface="黑体" panose="02010609060101010101" pitchFamily="49" charset="-122"/>
              </a:rPr>
              <a:t>按车辆销售，每次一辆</a:t>
            </a:r>
            <a:endParaRPr lang="zh-CN" altLang="en-US" dirty="0"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>
                <a:ea typeface="黑体" panose="02010609060101010101" pitchFamily="49" charset="-122"/>
              </a:rPr>
              <a:t>按车型销售（凯越），要同时告诉销售人员购买数量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grpSp>
        <p:nvGrpSpPr>
          <p:cNvPr id="4" name="Group 61"/>
          <p:cNvGrpSpPr/>
          <p:nvPr/>
        </p:nvGrpSpPr>
        <p:grpSpPr bwMode="auto">
          <a:xfrm>
            <a:off x="2524101" y="4357694"/>
            <a:ext cx="3529013" cy="2403440"/>
            <a:chOff x="204" y="2478"/>
            <a:chExt cx="1587" cy="1505"/>
          </a:xfrm>
        </p:grpSpPr>
        <p:sp>
          <p:nvSpPr>
            <p:cNvPr id="32785" name="Rectangle 10"/>
            <p:cNvSpPr>
              <a:spLocks noChangeArrowheads="1"/>
            </p:cNvSpPr>
            <p:nvPr/>
          </p:nvSpPr>
          <p:spPr bwMode="auto">
            <a:xfrm>
              <a:off x="204" y="2787"/>
              <a:ext cx="1587" cy="509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type:String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id:String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2786" name="Rectangle 12"/>
            <p:cNvSpPr>
              <a:spLocks noChangeArrowheads="1"/>
            </p:cNvSpPr>
            <p:nvPr/>
          </p:nvSpPr>
          <p:spPr bwMode="auto">
            <a:xfrm>
              <a:off x="204" y="2478"/>
              <a:ext cx="1587" cy="283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Excelle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2787" name="Rectangle 13"/>
            <p:cNvSpPr>
              <a:spLocks noChangeArrowheads="1"/>
            </p:cNvSpPr>
            <p:nvPr/>
          </p:nvSpPr>
          <p:spPr bwMode="auto">
            <a:xfrm>
              <a:off x="204" y="3249"/>
              <a:ext cx="1587" cy="734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Excelle(id:String,type:String)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getType():String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getId():String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</p:grpSp>
      <p:grpSp>
        <p:nvGrpSpPr>
          <p:cNvPr id="5" name="Group 62"/>
          <p:cNvGrpSpPr/>
          <p:nvPr/>
        </p:nvGrpSpPr>
        <p:grpSpPr bwMode="auto">
          <a:xfrm>
            <a:off x="6124550" y="4357696"/>
            <a:ext cx="3781455" cy="2376931"/>
            <a:chOff x="1836" y="2478"/>
            <a:chExt cx="1587" cy="1522"/>
          </a:xfrm>
        </p:grpSpPr>
        <p:sp>
          <p:nvSpPr>
            <p:cNvPr id="32782" name="Rectangle 10"/>
            <p:cNvSpPr>
              <a:spLocks noChangeArrowheads="1"/>
            </p:cNvSpPr>
            <p:nvPr/>
          </p:nvSpPr>
          <p:spPr bwMode="auto">
            <a:xfrm>
              <a:off x="1836" y="2787"/>
              <a:ext cx="1587" cy="520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type:String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id:String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2783" name="Rectangle 12"/>
            <p:cNvSpPr>
              <a:spLocks noChangeArrowheads="1"/>
            </p:cNvSpPr>
            <p:nvPr/>
          </p:nvSpPr>
          <p:spPr bwMode="auto">
            <a:xfrm>
              <a:off x="1836" y="2478"/>
              <a:ext cx="1587" cy="290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Regal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2784" name="Rectangle 13"/>
            <p:cNvSpPr>
              <a:spLocks noChangeArrowheads="1"/>
            </p:cNvSpPr>
            <p:nvPr/>
          </p:nvSpPr>
          <p:spPr bwMode="auto">
            <a:xfrm>
              <a:off x="1836" y="3249"/>
              <a:ext cx="1587" cy="75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Regal(id:String,type:String)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getType():String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getId():String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</p:grpSp>
      <p:grpSp>
        <p:nvGrpSpPr>
          <p:cNvPr id="6" name="Group 63"/>
          <p:cNvGrpSpPr/>
          <p:nvPr/>
        </p:nvGrpSpPr>
        <p:grpSpPr bwMode="auto">
          <a:xfrm>
            <a:off x="4381488" y="1714489"/>
            <a:ext cx="3946412" cy="2309814"/>
            <a:chOff x="3629" y="2768"/>
            <a:chExt cx="2201" cy="1455"/>
          </a:xfrm>
        </p:grpSpPr>
        <p:sp>
          <p:nvSpPr>
            <p:cNvPr id="32779" name="Rectangle 10"/>
            <p:cNvSpPr>
              <a:spLocks noChangeArrowheads="1"/>
            </p:cNvSpPr>
            <p:nvPr/>
          </p:nvSpPr>
          <p:spPr bwMode="auto">
            <a:xfrm>
              <a:off x="3629" y="3022"/>
              <a:ext cx="2109" cy="28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name:String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3629" y="2768"/>
              <a:ext cx="2109" cy="28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Seller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629" y="3258"/>
              <a:ext cx="2201" cy="96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getName():String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sell(</a:t>
              </a:r>
              <a:r>
                <a:rPr lang="en-US" altLang="zh-CN" b="1" dirty="0" err="1">
                  <a:solidFill>
                    <a:schemeClr val="accent5">
                      <a:lumMod val="10000"/>
                    </a:schemeClr>
                  </a:solidFill>
                </a:rPr>
                <a:t>car:Excelle</a:t>
              </a: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sell(car:Regal):void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sell(</a:t>
              </a:r>
              <a:r>
                <a:rPr lang="en-US" altLang="zh-CN" b="1" dirty="0" err="1">
                  <a:solidFill>
                    <a:schemeClr val="accent5">
                      <a:lumMod val="10000"/>
                    </a:schemeClr>
                  </a:solidFill>
                </a:rPr>
                <a:t>cars:Excelle</a:t>
              </a: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[],</a:t>
              </a:r>
              <a:r>
                <a:rPr lang="en-US" altLang="zh-CN" b="1" dirty="0" err="1">
                  <a:solidFill>
                    <a:schemeClr val="accent5">
                      <a:lumMod val="10000"/>
                    </a:schemeClr>
                  </a:solidFill>
                </a:rPr>
                <a:t>num:int</a:t>
              </a: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</p:grpSp>
      <p:sp>
        <p:nvSpPr>
          <p:cNvPr id="693254" name="AutoShape 6"/>
          <p:cNvSpPr>
            <a:spLocks noChangeArrowheads="1"/>
          </p:cNvSpPr>
          <p:nvPr/>
        </p:nvSpPr>
        <p:spPr bwMode="gray">
          <a:xfrm>
            <a:off x="4976783" y="4429132"/>
            <a:ext cx="928694" cy="3603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凯越 </a:t>
            </a:r>
            <a:endParaRPr lang="zh-CN" altLang="en-US" b="1" dirty="0"/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8859813" y="4429132"/>
            <a:ext cx="974754" cy="3603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君威 </a:t>
            </a:r>
            <a:endParaRPr lang="zh-CN" altLang="en-US" b="1" dirty="0"/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gray">
          <a:xfrm>
            <a:off x="6948498" y="1741459"/>
            <a:ext cx="1190655" cy="3603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销售员 </a:t>
            </a:r>
            <a:endParaRPr lang="zh-CN" altLang="en-US" b="1" dirty="0"/>
          </a:p>
        </p:txBody>
      </p:sp>
      <p:grpSp>
        <p:nvGrpSpPr>
          <p:cNvPr id="20" name="组合 79"/>
          <p:cNvGrpSpPr/>
          <p:nvPr/>
        </p:nvGrpSpPr>
        <p:grpSpPr>
          <a:xfrm>
            <a:off x="1595407" y="857232"/>
            <a:ext cx="1502753" cy="400110"/>
            <a:chOff x="6641147" y="5088888"/>
            <a:chExt cx="1502753" cy="400110"/>
          </a:xfrm>
        </p:grpSpPr>
        <p:pic>
          <p:nvPicPr>
            <p:cNvPr id="21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 animBg="1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760" y="285728"/>
            <a:ext cx="22488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本章任务</a:t>
            </a:r>
            <a:endParaRPr lang="zh-CN" altLang="en-US" dirty="0"/>
          </a:p>
        </p:txBody>
      </p:sp>
      <p:sp>
        <p:nvSpPr>
          <p:cNvPr id="10243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用类图设计</a:t>
            </a:r>
            <a:r>
              <a:rPr lang="en-US" dirty="0"/>
              <a:t>Dog</a:t>
            </a:r>
            <a:r>
              <a:rPr lang="zh-CN" altLang="en-US" dirty="0"/>
              <a:t>和</a:t>
            </a:r>
            <a:r>
              <a:rPr lang="en-US" dirty="0"/>
              <a:t>Penguin</a:t>
            </a:r>
            <a:r>
              <a:rPr lang="zh-CN" altLang="en-US" dirty="0"/>
              <a:t>类</a:t>
            </a:r>
            <a:endParaRPr lang="zh-CN" altLang="en-US" dirty="0"/>
          </a:p>
          <a:p>
            <a:pPr eaLnBrk="1" hangingPunct="1"/>
            <a:r>
              <a:rPr lang="zh-CN" altLang="en-US" dirty="0"/>
              <a:t>领养宠物并打印宠物信息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09876" y="2857496"/>
            <a:ext cx="2731260" cy="30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100" y="2928934"/>
            <a:ext cx="1905792" cy="30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54" y="4429132"/>
            <a:ext cx="4847067" cy="2215504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8828" y="2143116"/>
            <a:ext cx="480743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99657" y="285728"/>
            <a:ext cx="7488957" cy="52322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学员操作</a:t>
            </a:r>
            <a:r>
              <a:rPr lang="en-US" altLang="zh-CN" sz="2800" dirty="0"/>
              <a:t>——</a:t>
            </a:r>
            <a:r>
              <a:rPr lang="zh-CN" altLang="zh-CN" sz="2800" dirty="0"/>
              <a:t>用类图设计Dog和Penguin类 </a:t>
            </a:r>
            <a:endParaRPr lang="en-US" altLang="zh-CN" sz="28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运用面向对象思想抽象出</a:t>
            </a:r>
            <a:r>
              <a:rPr lang="en-US" altLang="zh-CN" dirty="0"/>
              <a:t>Dog</a:t>
            </a:r>
            <a:r>
              <a:rPr lang="zh-CN" altLang="en-US" dirty="0"/>
              <a:t>类和</a:t>
            </a:r>
            <a:r>
              <a:rPr lang="en-US" altLang="zh-CN" dirty="0"/>
              <a:t>Penguin</a:t>
            </a:r>
            <a:r>
              <a:rPr lang="zh-CN" altLang="en-US" dirty="0"/>
              <a:t>类，画出对应类图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根据类图编写</a:t>
            </a:r>
            <a:r>
              <a:rPr lang="en-US" altLang="zh-CN" dirty="0"/>
              <a:t>Dog</a:t>
            </a:r>
            <a:r>
              <a:rPr lang="zh-CN" altLang="en-US" dirty="0"/>
              <a:t>类和</a:t>
            </a:r>
            <a:r>
              <a:rPr lang="en-US" altLang="zh-CN" dirty="0"/>
              <a:t>Penguin</a:t>
            </a:r>
            <a:r>
              <a:rPr lang="zh-CN" altLang="en-US" dirty="0"/>
              <a:t>类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添加默认构造方法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2809852" y="2635252"/>
          <a:ext cx="7358114" cy="115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928694"/>
                <a:gridCol w="1143008"/>
                <a:gridCol w="1071570"/>
                <a:gridCol w="1000132"/>
                <a:gridCol w="214314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属性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行为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狗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昵称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健康值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亲密度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品种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anose="02010609060101010101" pitchFamily="49" charset="-122"/>
                        </a:rPr>
                        <a:t>输出信息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企鹅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昵称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健康值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亲密度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性别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anose="02010609060101010101" pitchFamily="49" charset="-122"/>
                        </a:rPr>
                        <a:t>输出信息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合 17"/>
          <p:cNvGrpSpPr/>
          <p:nvPr/>
        </p:nvGrpSpPr>
        <p:grpSpPr bwMode="auto">
          <a:xfrm>
            <a:off x="4691063" y="5664672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0" y="285728"/>
            <a:ext cx="6932613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打印</a:t>
            </a:r>
            <a:r>
              <a:rPr lang="en-US" altLang="zh-CN" dirty="0"/>
              <a:t>Dog</a:t>
            </a:r>
            <a:r>
              <a:rPr lang="zh-CN" altLang="en-US" dirty="0"/>
              <a:t>信息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训练要点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类的结构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类的封装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对象的创建，类的属性和方法的调用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504" y="3205520"/>
            <a:ext cx="4000496" cy="168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组合 16"/>
          <p:cNvGrpSpPr/>
          <p:nvPr/>
        </p:nvGrpSpPr>
        <p:grpSpPr bwMode="auto">
          <a:xfrm>
            <a:off x="4738689" y="6240736"/>
            <a:ext cx="2714625" cy="428625"/>
            <a:chOff x="3143240" y="5143512"/>
            <a:chExt cx="2714644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309786" y="3000372"/>
            <a:ext cx="4357718" cy="35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kern="0" dirty="0">
                <a:ea typeface="微软雅黑" panose="020B0503020204020204" pitchFamily="2" charset="-122"/>
              </a:rPr>
              <a:t>需求说明</a:t>
            </a:r>
            <a:endParaRPr lang="zh-CN" altLang="en-US" sz="2600" b="1" kern="0" dirty="0">
              <a:ea typeface="微软雅黑" panose="020B0503020204020204" pitchFamily="2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kern="0" dirty="0">
                <a:ea typeface="微软雅黑" panose="020B0503020204020204" pitchFamily="2" charset="-122"/>
              </a:rPr>
              <a:t>根据控制台提示信息选择领养宠物（狗）</a:t>
            </a:r>
            <a:endParaRPr lang="zh-CN" altLang="en-US" sz="2400" b="1" kern="0" dirty="0">
              <a:ea typeface="微软雅黑" panose="020B0503020204020204" pitchFamily="2" charset="-122"/>
            </a:endParaRP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zh-CN" altLang="en-US" sz="2000" b="1" kern="0" dirty="0">
                <a:ea typeface="黑体" panose="02010609060101010101" pitchFamily="49" charset="-122"/>
              </a:rPr>
              <a:t>输入昵称、品种、健康值</a:t>
            </a:r>
            <a:endParaRPr lang="zh-CN" altLang="en-US" sz="2000" b="1" kern="0" dirty="0">
              <a:ea typeface="黑体" panose="02010609060101010101" pitchFamily="49" charset="-122"/>
            </a:endParaRP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zh-CN" altLang="en-US" sz="2000" b="1" kern="0" dirty="0">
                <a:ea typeface="黑体" panose="02010609060101010101" pitchFamily="49" charset="-122"/>
              </a:rPr>
              <a:t>打印宠物信息</a:t>
            </a:r>
            <a:endParaRPr lang="zh-CN" altLang="en-US" sz="2000" b="1" kern="0" dirty="0">
              <a:ea typeface="黑体" panose="02010609060101010101" pitchFamily="49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kern="0" dirty="0">
                <a:ea typeface="微软雅黑" panose="020B0503020204020204" pitchFamily="2" charset="-122"/>
              </a:rPr>
              <a:t>要保证健康值的有效性（在</a:t>
            </a:r>
            <a:r>
              <a:rPr lang="en-US" altLang="zh-CN" sz="2400" b="1" kern="0" dirty="0">
                <a:ea typeface="微软雅黑" panose="020B0503020204020204" pitchFamily="2" charset="-122"/>
              </a:rPr>
              <a:t>1</a:t>
            </a:r>
            <a:r>
              <a:rPr lang="zh-CN" altLang="en-US" sz="2400" b="1" kern="0" dirty="0">
                <a:ea typeface="微软雅黑" panose="020B0503020204020204" pitchFamily="2" charset="-122"/>
              </a:rPr>
              <a:t>到</a:t>
            </a:r>
            <a:r>
              <a:rPr lang="en-US" altLang="zh-CN" sz="2400" b="1" kern="0" dirty="0">
                <a:ea typeface="微软雅黑" panose="020B0503020204020204" pitchFamily="2" charset="-122"/>
              </a:rPr>
              <a:t>100</a:t>
            </a:r>
            <a:r>
              <a:rPr lang="zh-CN" altLang="en-US" sz="2400" b="1" kern="0" dirty="0">
                <a:ea typeface="微软雅黑" panose="020B0503020204020204" pitchFamily="2" charset="-122"/>
              </a:rPr>
              <a:t>之间）</a:t>
            </a:r>
            <a:endParaRPr lang="zh-CN" altLang="en-US" sz="2400" b="1" kern="0" dirty="0">
              <a:ea typeface="微软雅黑" panose="020B0503020204020204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1" y="285728"/>
            <a:ext cx="879889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打印</a:t>
            </a:r>
            <a:r>
              <a:rPr lang="en-US" altLang="zh-CN" dirty="0"/>
              <a:t>Dog</a:t>
            </a:r>
            <a:r>
              <a:rPr lang="zh-CN" altLang="en-US" dirty="0"/>
              <a:t>信息</a:t>
            </a:r>
            <a:r>
              <a:rPr lang="en-US" altLang="zh-CN" dirty="0"/>
              <a:t>2-2</a:t>
            </a:r>
            <a:endParaRPr lang="en-US" altLang="zh-CN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实现思路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创建</a:t>
            </a:r>
            <a:r>
              <a:rPr lang="en-US" altLang="zh-CN" dirty="0"/>
              <a:t>Dog</a:t>
            </a:r>
            <a:r>
              <a:rPr lang="zh-CN" altLang="en-US" dirty="0"/>
              <a:t>类</a:t>
            </a:r>
            <a:endParaRPr lang="zh-CN" altLang="en-US" dirty="0"/>
          </a:p>
          <a:p>
            <a:pPr lvl="2" eaLnBrk="1" hangingPunct="1"/>
            <a:endParaRPr lang="zh-CN" altLang="en-US" dirty="0">
              <a:ea typeface="黑体" panose="02010609060101010101" pitchFamily="49" charset="-122"/>
            </a:endParaRPr>
          </a:p>
          <a:p>
            <a:pPr lvl="2" eaLnBrk="1" hangingPunct="1"/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编写</a:t>
            </a:r>
            <a:r>
              <a:rPr lang="en-US" altLang="zh-CN" dirty="0"/>
              <a:t>Test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693254" name="AutoShape 6"/>
          <p:cNvSpPr>
            <a:spLocks noChangeArrowheads="1"/>
          </p:cNvSpPr>
          <p:nvPr/>
        </p:nvSpPr>
        <p:spPr bwMode="gray">
          <a:xfrm>
            <a:off x="3352800" y="3500438"/>
            <a:ext cx="2744788" cy="4064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从控制台输入宠物信息</a:t>
            </a:r>
            <a:endParaRPr lang="zh-CN" altLang="en-US" sz="2000" b="1" dirty="0"/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6305550" y="3500438"/>
            <a:ext cx="1951038" cy="4064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打印宠物信息</a:t>
            </a:r>
            <a:endParaRPr lang="zh-CN" altLang="en-US" sz="2000" b="1" dirty="0"/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gray">
          <a:xfrm>
            <a:off x="3359150" y="2357431"/>
            <a:ext cx="4826000" cy="40862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保证健康值的有效性，否则取默认值</a:t>
            </a:r>
            <a:r>
              <a:rPr lang="en-US" altLang="zh-CN" sz="2000" b="1" dirty="0"/>
              <a:t>60</a:t>
            </a:r>
            <a:endParaRPr lang="en-US" altLang="zh-CN" sz="20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1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7"/>
          <p:cNvGrpSpPr/>
          <p:nvPr/>
        </p:nvGrpSpPr>
        <p:grpSpPr bwMode="auto">
          <a:xfrm>
            <a:off x="4691063" y="6024712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 animBg="1"/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17920" y="213945"/>
            <a:ext cx="4270692" cy="666786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1" hangingPunct="1"/>
            <a:r>
              <a:rPr lang="zh-CN" altLang="en-US" dirty="0"/>
              <a:t>共性问题集中讲解</a:t>
            </a:r>
            <a:endParaRPr lang="zh-CN" altLang="en-US" dirty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9787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3143673" y="3602262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3713" y="285728"/>
            <a:ext cx="6984900" cy="52322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学员操作</a:t>
            </a:r>
            <a:r>
              <a:rPr lang="en-US" altLang="zh-CN" sz="3200" dirty="0"/>
              <a:t>——Dog</a:t>
            </a:r>
            <a:r>
              <a:rPr lang="zh-CN" altLang="en-US" sz="3200" dirty="0"/>
              <a:t>类的带参构造方法 </a:t>
            </a:r>
            <a:r>
              <a:rPr lang="zh-CN" altLang="zh-CN" sz="3200" dirty="0"/>
              <a:t> </a:t>
            </a:r>
            <a:endParaRPr lang="en-US" altLang="zh-CN" sz="32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增加带参构造方法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Test</a:t>
            </a:r>
            <a:r>
              <a:rPr lang="zh-CN" altLang="en-US" dirty="0"/>
              <a:t>类，使用带参构造方法创建对象</a:t>
            </a:r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sp>
        <p:nvSpPr>
          <p:cNvPr id="37894" name="AutoShape 12"/>
          <p:cNvSpPr>
            <a:spLocks noChangeArrowheads="1"/>
          </p:cNvSpPr>
          <p:nvPr/>
        </p:nvSpPr>
        <p:spPr bwMode="auto">
          <a:xfrm>
            <a:off x="2881291" y="2357430"/>
            <a:ext cx="6551613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Dog(String name,  String strain)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4" name="组合 17"/>
          <p:cNvGrpSpPr/>
          <p:nvPr/>
        </p:nvGrpSpPr>
        <p:grpSpPr bwMode="auto">
          <a:xfrm>
            <a:off x="4691063" y="6024712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操作</a:t>
            </a:r>
            <a:r>
              <a:rPr lang="zh-CN" altLang="zh-CN" dirty="0"/>
              <a:t>企鹅性别属性</a:t>
            </a:r>
            <a:endParaRPr lang="en-US" altLang="zh-CN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给</a:t>
            </a:r>
            <a:r>
              <a:rPr lang="en-US" altLang="zh-CN" dirty="0"/>
              <a:t>Penguin</a:t>
            </a:r>
            <a:r>
              <a:rPr lang="zh-CN" altLang="en-US" dirty="0"/>
              <a:t>类提供</a:t>
            </a:r>
            <a:r>
              <a:rPr lang="en-US" altLang="zh-CN" dirty="0"/>
              <a:t>SEX_MALE</a:t>
            </a:r>
            <a:r>
              <a:rPr lang="zh-CN" altLang="en-US" dirty="0"/>
              <a:t>和</a:t>
            </a:r>
            <a:r>
              <a:rPr lang="en-US" altLang="zh-CN" dirty="0"/>
              <a:t>SEX_FEMALE</a:t>
            </a:r>
            <a:r>
              <a:rPr lang="zh-CN" altLang="en-US" dirty="0"/>
              <a:t>两个静态常量，分别取值“</a:t>
            </a:r>
            <a:r>
              <a:rPr lang="en-US" altLang="zh-CN" dirty="0"/>
              <a:t>Q</a:t>
            </a:r>
            <a:r>
              <a:rPr lang="zh-CN" altLang="en-US" dirty="0"/>
              <a:t>仔”或“</a:t>
            </a:r>
            <a:r>
              <a:rPr lang="en-US" altLang="zh-CN" dirty="0"/>
              <a:t>Q</a:t>
            </a:r>
            <a:r>
              <a:rPr lang="zh-CN" altLang="en-US" dirty="0"/>
              <a:t>妹”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Test</a:t>
            </a:r>
            <a:r>
              <a:rPr lang="zh-CN" altLang="en-US" dirty="0"/>
              <a:t>类，使用静态常量对性别进行赋值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修改企鹅的性别只能取值“雄”或“雌”，通过修改静态常量值实现该需求</a:t>
            </a:r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8048" y="4011447"/>
            <a:ext cx="5130168" cy="234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组合 17"/>
          <p:cNvGrpSpPr/>
          <p:nvPr/>
        </p:nvGrpSpPr>
        <p:grpSpPr bwMode="auto">
          <a:xfrm>
            <a:off x="5266543" y="6242473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8981440" y="274638"/>
            <a:ext cx="1229360" cy="582612"/>
          </a:xfrm>
        </p:spPr>
        <p:txBody>
          <a:bodyPr/>
          <a:lstStyle/>
          <a:p>
            <a:pPr eaLnBrk="1" hangingPunct="1"/>
            <a:r>
              <a:rPr dirty="0" err="1">
                <a:solidFill>
                  <a:srgbClr val="121F55"/>
                </a:solidFill>
              </a:rPr>
              <a:t>总结</a:t>
            </a:r>
            <a:endParaRPr dirty="0">
              <a:solidFill>
                <a:srgbClr val="121F55"/>
              </a:solidFill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3503713" y="980728"/>
            <a:ext cx="428362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面向对象的思想开发程序的好处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从现实世界抽象出类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方法重载的规则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static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可以修饰属性、方法、静态块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实现封装的步骤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36" name="AutoShape 3"/>
          <p:cNvSpPr/>
          <p:nvPr/>
        </p:nvSpPr>
        <p:spPr bwMode="auto">
          <a:xfrm>
            <a:off x="5844604" y="4941168"/>
            <a:ext cx="179388" cy="112308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9637" name="TextBox 11"/>
          <p:cNvSpPr txBox="1">
            <a:spLocks noChangeArrowheads="1"/>
          </p:cNvSpPr>
          <p:nvPr/>
        </p:nvSpPr>
        <p:spPr bwMode="auto">
          <a:xfrm>
            <a:off x="6166298" y="1523171"/>
            <a:ext cx="324207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找出名词确定类、属性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找出动词确定方法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剔除与业务无关的属性和方法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38" name="TextBox 12"/>
          <p:cNvSpPr txBox="1">
            <a:spLocks noChangeArrowheads="1"/>
          </p:cNvSpPr>
          <p:nvPr/>
        </p:nvSpPr>
        <p:spPr bwMode="auto">
          <a:xfrm>
            <a:off x="6059140" y="4898202"/>
            <a:ext cx="42133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修改属性的可见性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创建公有的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getter/setter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方法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getter/setter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方法中加入属性控制语句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39" name="AutoShape 3"/>
          <p:cNvSpPr/>
          <p:nvPr/>
        </p:nvSpPr>
        <p:spPr bwMode="auto">
          <a:xfrm>
            <a:off x="5951985" y="1652613"/>
            <a:ext cx="214313" cy="11521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1524001" y="2956942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抽象和封装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41" name="AutoShape 3"/>
          <p:cNvSpPr/>
          <p:nvPr/>
        </p:nvSpPr>
        <p:spPr bwMode="auto">
          <a:xfrm>
            <a:off x="3287689" y="996579"/>
            <a:ext cx="178593" cy="450613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5951985" y="3020765"/>
            <a:ext cx="214313" cy="11521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6168009" y="3020766"/>
            <a:ext cx="324207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方法名相同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参数项不同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与访问修饰符和返回值无关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>
          <a:xfrm>
            <a:off x="8249920" y="213945"/>
            <a:ext cx="2238692" cy="666786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1" hangingPunct="1"/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使用类图描述设计</a:t>
            </a:r>
            <a:endParaRPr lang="zh-CN" altLang="en-US" dirty="0"/>
          </a:p>
          <a:p>
            <a:pPr eaLnBrk="1" hangingPunct="1"/>
            <a:r>
              <a:rPr lang="zh-CN" altLang="en-US" dirty="0"/>
              <a:t>掌握面向对象设计基本步骤</a:t>
            </a:r>
            <a:endParaRPr lang="zh-CN" altLang="en-US" dirty="0"/>
          </a:p>
          <a:p>
            <a:pPr eaLnBrk="1" hangingPunct="1"/>
            <a:r>
              <a:rPr lang="zh-CN" altLang="en-US" dirty="0"/>
              <a:t>掌握类和对象的概念</a:t>
            </a:r>
            <a:endParaRPr lang="zh-CN" altLang="en-US" dirty="0"/>
          </a:p>
          <a:p>
            <a:pPr eaLnBrk="1" hangingPunct="1"/>
            <a:r>
              <a:rPr lang="zh-CN" altLang="en-US" dirty="0"/>
              <a:t>掌握构造方法及其重载</a:t>
            </a:r>
            <a:endParaRPr lang="zh-CN" altLang="en-US" dirty="0"/>
          </a:p>
          <a:p>
            <a:pPr eaLnBrk="1" hangingPunct="1"/>
            <a:r>
              <a:rPr lang="zh-CN" altLang="en-US" dirty="0"/>
              <a:t>掌握封装的概念及其使用</a:t>
            </a:r>
            <a:endParaRPr lang="zh-CN" altLang="en-US" dirty="0"/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453454" y="2637790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453454" y="3214686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73" y="1709096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16" y="1637658"/>
            <a:ext cx="714380" cy="719772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51120" y="285728"/>
            <a:ext cx="5337494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为什么使用面向对象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现实世界是由什么组成的？</a:t>
            </a:r>
            <a:endParaRPr lang="zh-CN" altLang="en-US"/>
          </a:p>
        </p:txBody>
      </p:sp>
      <p:pic>
        <p:nvPicPr>
          <p:cNvPr id="12292" name="Picture 8" descr="u=3336855887,1773829459&amp;fm=0&amp;gp=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94038" y="4195763"/>
            <a:ext cx="1778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 descr="u=526139667,1611322799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6950" y="3284539"/>
            <a:ext cx="9144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10" descr="u=540745708,2641158090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9600" y="2949575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11" descr="u=633882278,4240882209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5500" y="1773239"/>
            <a:ext cx="16002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13" descr="u=1242162319,1237083860&amp;fm=0&amp;g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4338" y="1916113"/>
            <a:ext cx="13335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6" descr="u=2106891857,988304528&amp;fm=0&amp;gp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61039" y="1844676"/>
            <a:ext cx="1271587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7" descr="u=2604492475,3845154603&amp;fm=0&amp;gp=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2992" y="4214819"/>
            <a:ext cx="1600200" cy="14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8" descr="u=2736783560,3549747924&amp;fm=0&amp;gp=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03838" y="2781301"/>
            <a:ext cx="16002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7" descr="u=2909246188,1236223705&amp;fm=0&amp;gp=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43700" y="4149725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24" descr="未命名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43250" y="3284539"/>
            <a:ext cx="1258888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25" descr="u=163486264,3173599994&amp;fm=0&amp;gp=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695575" y="1773238"/>
            <a:ext cx="1600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524382" y="5788046"/>
            <a:ext cx="2428875" cy="6413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世界由对象组成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232400" y="285728"/>
            <a:ext cx="52562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为什么使用面向对象</a:t>
            </a:r>
            <a:r>
              <a:rPr lang="en-US" altLang="zh-CN" dirty="0"/>
              <a:t>2-2</a:t>
            </a:r>
            <a:endParaRPr lang="en-US" altLang="zh-CN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软件出现的目的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用计算机的语言描述现实世界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用计算机解决现实世界的问题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marL="342900" lvl="1" indent="-342900" eaLnBrk="1" hangingPunct="1">
              <a:buSzPct val="80000"/>
              <a:buBlip>
                <a:blip r:embed="rId1"/>
              </a:buBlip>
            </a:pPr>
            <a:r>
              <a:rPr lang="zh-CN" altLang="en-US" sz="2800" dirty="0"/>
              <a:t>面向对象设计和开发程序的好处</a:t>
            </a:r>
            <a:endParaRPr lang="en-US" altLang="zh-CN" sz="2800" dirty="0"/>
          </a:p>
          <a:p>
            <a:pPr lvl="1" eaLnBrk="1" hangingPunct="1"/>
            <a:r>
              <a:rPr lang="zh-CN" altLang="en-US" dirty="0"/>
              <a:t>交流更加流畅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提高设计和开发效率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381224" y="3319161"/>
            <a:ext cx="2643206" cy="64294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 面向对象的思想</a:t>
            </a:r>
            <a:endParaRPr lang="zh-CN" altLang="en-US" sz="2400" b="1" dirty="0"/>
          </a:p>
        </p:txBody>
      </p:sp>
      <p:sp>
        <p:nvSpPr>
          <p:cNvPr id="693254" name="AutoShape 6"/>
          <p:cNvSpPr>
            <a:spLocks noChangeArrowheads="1"/>
          </p:cNvSpPr>
          <p:nvPr/>
        </p:nvSpPr>
        <p:spPr bwMode="auto">
          <a:xfrm>
            <a:off x="4952993" y="4176418"/>
            <a:ext cx="2128659" cy="408623"/>
          </a:xfrm>
          <a:prstGeom prst="wedgeRoundRectCallout">
            <a:avLst>
              <a:gd name="adj1" fmla="val 50246"/>
              <a:gd name="adj2" fmla="val -119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符合人类思维习惯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6881818" y="3319161"/>
            <a:ext cx="2500330" cy="64294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 面向对象的世界</a:t>
            </a:r>
            <a:endParaRPr lang="zh-CN" altLang="en-US" sz="2400" b="1" dirty="0"/>
          </a:p>
        </p:txBody>
      </p:sp>
      <p:sp>
        <p:nvSpPr>
          <p:cNvPr id="18" name="右箭头 17"/>
          <p:cNvSpPr/>
          <p:nvPr/>
        </p:nvSpPr>
        <p:spPr bwMode="auto">
          <a:xfrm flipV="1">
            <a:off x="5310182" y="3604913"/>
            <a:ext cx="1428760" cy="28575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5934" y="3143249"/>
            <a:ext cx="80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描述</a:t>
            </a: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693254" grpId="0" animBg="1"/>
      <p:bldP spid="17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35638" y="285728"/>
            <a:ext cx="4752975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一个现实世界的问题 </a:t>
            </a:r>
            <a:endParaRPr lang="zh-CN" altLang="en-US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宠物</a:t>
            </a:r>
            <a:r>
              <a:rPr lang="en-US" altLang="zh-CN" dirty="0"/>
              <a:t>——</a:t>
            </a:r>
            <a:r>
              <a:rPr lang="zh-CN" altLang="en-US" dirty="0"/>
              <a:t>现实世界的对象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如何在计算机中描述它们</a:t>
            </a:r>
            <a:r>
              <a:rPr lang="en-US" altLang="zh-CN" dirty="0"/>
              <a:t>?</a:t>
            </a:r>
            <a:endParaRPr lang="en-US" altLang="zh-CN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6384926" y="4172904"/>
            <a:ext cx="4032250" cy="180022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从现实中抽象出类分三步： </a:t>
            </a:r>
            <a:endParaRPr lang="zh-CN" altLang="en-US" sz="2400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找出它的种类 </a:t>
            </a:r>
            <a:endParaRPr lang="zh-CN" altLang="en-US" sz="2400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找出它的属性 </a:t>
            </a:r>
            <a:endParaRPr lang="zh-CN" altLang="en-US" sz="2400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找出它的行为 </a:t>
            </a:r>
            <a:endParaRPr lang="zh-CN" altLang="en-US" sz="2400" b="1" dirty="0"/>
          </a:p>
        </p:txBody>
      </p:sp>
      <p:pic>
        <p:nvPicPr>
          <p:cNvPr id="14342" name="Picture 12" descr="u=486405875,510153256&amp;fm=0&amp;gp=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04063" y="1922463"/>
            <a:ext cx="1765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3" descr="u=651425874,622784636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5213" y="1862139"/>
            <a:ext cx="16002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4" descr="u=1880318704,2055524190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01051" y="1844676"/>
            <a:ext cx="14398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5" descr="u=1988743720,2428469872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7238" y="1916113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1" descr="u=3231660781,1733649563&amp;fm=0&amp;g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3000" y="1773238"/>
            <a:ext cx="11890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0" descr="u=3187969937,1827762822&amp;fm=0&amp;gp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35638" y="201295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75" y="285728"/>
            <a:ext cx="5329237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用面向对象描述世界</a:t>
            </a:r>
            <a:r>
              <a:rPr lang="en-US" altLang="zh-CN" dirty="0"/>
              <a:t>3-1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用面向对象的思想描述世界</a:t>
            </a:r>
            <a:endParaRPr lang="zh-CN" altLang="en-US"/>
          </a:p>
          <a:p>
            <a:pPr lvl="1" eaLnBrk="1" hangingPunct="1"/>
            <a:r>
              <a:rPr lang="zh-CN" altLang="en-US"/>
              <a:t>第一步：发现类</a:t>
            </a:r>
            <a:endParaRPr lang="zh-CN" altLang="en-US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6311900" y="4508500"/>
            <a:ext cx="3455988" cy="7064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 根据</a:t>
            </a:r>
            <a:r>
              <a:rPr lang="en-US" altLang="zh-CN" b="1" dirty="0"/>
              <a:t>“</a:t>
            </a:r>
            <a:r>
              <a:rPr lang="zh-CN" altLang="en-US" b="1" dirty="0"/>
              <a:t>对象”抽象出</a:t>
            </a:r>
            <a:r>
              <a:rPr lang="en-US" altLang="zh-CN" b="1" dirty="0"/>
              <a:t>“</a:t>
            </a:r>
            <a:r>
              <a:rPr lang="zh-CN" altLang="en-US" b="1" dirty="0"/>
              <a:t>类” </a:t>
            </a:r>
            <a:endParaRPr lang="zh-CN" altLang="en-US" b="1" dirty="0"/>
          </a:p>
        </p:txBody>
      </p:sp>
      <p:sp>
        <p:nvSpPr>
          <p:cNvPr id="630799" name="AutoShape 10"/>
          <p:cNvSpPr>
            <a:spLocks noChangeArrowheads="1"/>
          </p:cNvSpPr>
          <p:nvPr/>
        </p:nvSpPr>
        <p:spPr bwMode="auto">
          <a:xfrm>
            <a:off x="6780214" y="2492375"/>
            <a:ext cx="2700337" cy="12179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class Dog { </a:t>
            </a:r>
            <a:endParaRPr lang="en-US" altLang="zh-CN" b="1" dirty="0">
              <a:solidFill>
                <a:srgbClr val="FF0000"/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</a:t>
            </a:r>
            <a:endParaRPr lang="en-US" altLang="zh-CN" b="1" dirty="0">
              <a:solidFill>
                <a:srgbClr val="FF0000"/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}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7524760" y="1876426"/>
            <a:ext cx="687228" cy="408623"/>
          </a:xfrm>
          <a:prstGeom prst="wedgeRoundRectCallout">
            <a:avLst>
              <a:gd name="adj1" fmla="val -25550"/>
              <a:gd name="adj2" fmla="val 498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名词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5367" name="Picture 18" descr="u=1860636876,1484894446&amp;fm=0&amp;gp=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5051" y="4156075"/>
            <a:ext cx="1152525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9" descr="u=2105736875,114141595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7576" y="4149726"/>
            <a:ext cx="1223963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20" descr="u=2305555199,3384846553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39" y="3141664"/>
            <a:ext cx="115093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2136776" y="2782889"/>
            <a:ext cx="3959225" cy="39592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gray">
          <a:xfrm>
            <a:off x="2424113" y="2420939"/>
            <a:ext cx="1655762" cy="68897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各个狗对象 </a:t>
            </a:r>
            <a:endParaRPr lang="zh-CN" altLang="en-US" b="1" dirty="0"/>
          </a:p>
        </p:txBody>
      </p:sp>
      <p:pic>
        <p:nvPicPr>
          <p:cNvPr id="15372" name="Picture 25" descr="u=1216880925,2104748814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4114" y="4221163"/>
            <a:ext cx="1081087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6409" name="Freeform 25"/>
          <p:cNvSpPr/>
          <p:nvPr/>
        </p:nvSpPr>
        <p:spPr bwMode="auto">
          <a:xfrm rot="10550394" flipH="1">
            <a:off x="5243498" y="2608783"/>
            <a:ext cx="1647825" cy="464493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pic>
        <p:nvPicPr>
          <p:cNvPr id="15374" name="Picture 29" descr="未命名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1313" y="3168651"/>
            <a:ext cx="1008062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31" descr="u=1004206843,2046803908&amp;fm=0&amp;gp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40089" y="5373688"/>
            <a:ext cx="83978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6" name="Picture 34" descr="未命名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11676" y="5229225"/>
            <a:ext cx="5429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箭头连接符 16"/>
          <p:cNvCxnSpPr/>
          <p:nvPr/>
        </p:nvCxnSpPr>
        <p:spPr bwMode="auto">
          <a:xfrm rot="5400000" flipH="1" flipV="1">
            <a:off x="7631917" y="2393149"/>
            <a:ext cx="357190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630799" grpId="0" animBg="1"/>
      <p:bldP spid="644143" grpId="0" animBg="1"/>
      <p:bldP spid="6564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24430" y="285728"/>
            <a:ext cx="546418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用面向对象描述世界</a:t>
            </a:r>
            <a:r>
              <a:rPr lang="en-US" altLang="zh-CN" dirty="0"/>
              <a:t>3-2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第二步：发现类的属性 </a:t>
            </a: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3135313" y="1890598"/>
            <a:ext cx="2256428" cy="2109907"/>
          </a:xfrm>
          <a:prstGeom prst="roundRect">
            <a:avLst>
              <a:gd name="adj" fmla="val 740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狗类共有的特征： 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品种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年龄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昵称</a:t>
            </a:r>
            <a:endParaRPr lang="en-US" altLang="zh-CN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4. </a:t>
            </a:r>
            <a:r>
              <a:rPr lang="zh-CN" altLang="en-US" b="1" dirty="0"/>
              <a:t>健康情况</a:t>
            </a:r>
            <a:endParaRPr lang="en-US" altLang="zh-CN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5. </a:t>
            </a:r>
            <a:r>
              <a:rPr lang="zh-CN" altLang="en-US" b="1" dirty="0"/>
              <a:t>跟主人的亲密度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… …</a:t>
            </a:r>
            <a:endParaRPr lang="en-US" altLang="zh-CN" b="1" dirty="0"/>
          </a:p>
        </p:txBody>
      </p:sp>
      <p:sp>
        <p:nvSpPr>
          <p:cNvPr id="628745" name="AutoShape 10"/>
          <p:cNvSpPr>
            <a:spLocks noChangeArrowheads="1"/>
          </p:cNvSpPr>
          <p:nvPr/>
        </p:nvSpPr>
        <p:spPr bwMode="auto">
          <a:xfrm>
            <a:off x="5597526" y="3871914"/>
            <a:ext cx="4740275" cy="26320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class Dog {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String name = "</a:t>
            </a:r>
            <a:r>
              <a:rPr lang="zh-CN" altLang="en-US" b="1" dirty="0">
                <a:solidFill>
                  <a:srgbClr val="FF0000"/>
                </a:solidFill>
              </a:rPr>
              <a:t>旺财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";</a:t>
            </a:r>
            <a:r>
              <a:rPr lang="en-US" altLang="zh-CN" b="1" dirty="0">
                <a:ea typeface="宋体" panose="02010600030101010101" pitchFamily="2" charset="-122"/>
              </a:rPr>
              <a:t> // </a:t>
            </a:r>
            <a:r>
              <a:rPr lang="zh-CN" altLang="en-US" b="1" dirty="0">
                <a:latin typeface="黑体" panose="02010609060101010101" pitchFamily="49" charset="-122"/>
              </a:rPr>
              <a:t>昵称</a:t>
            </a:r>
            <a:endParaRPr lang="zh-CN" altLang="en-US" b="1" dirty="0">
              <a:latin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health = 100;</a:t>
            </a:r>
            <a:r>
              <a:rPr lang="en-US" altLang="zh-CN" b="1" dirty="0">
                <a:ea typeface="宋体" panose="02010600030101010101" pitchFamily="2" charset="-122"/>
              </a:rPr>
              <a:t> // </a:t>
            </a:r>
            <a:r>
              <a:rPr lang="zh-CN" altLang="en-US" b="1" dirty="0"/>
              <a:t>健康值    </a:t>
            </a:r>
            <a:endParaRPr lang="zh-CN" altLang="en-US" b="1" dirty="0"/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love = 0;</a:t>
            </a:r>
            <a:r>
              <a:rPr lang="en-US" altLang="zh-CN" b="1" dirty="0">
                <a:ea typeface="宋体" panose="02010600030101010101" pitchFamily="2" charset="-122"/>
              </a:rPr>
              <a:t>   // </a:t>
            </a:r>
            <a:r>
              <a:rPr lang="zh-CN" altLang="en-US" b="1" dirty="0"/>
              <a:t>亲密度</a:t>
            </a:r>
            <a:endParaRPr lang="zh-CN" altLang="en-US" b="1" dirty="0"/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String strain = "</a:t>
            </a:r>
            <a:r>
              <a:rPr lang="zh-CN" altLang="en-US" b="1" dirty="0">
                <a:solidFill>
                  <a:srgbClr val="FF0000"/>
                </a:solidFill>
              </a:rPr>
              <a:t>拉布拉多犬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";</a:t>
            </a:r>
            <a:r>
              <a:rPr lang="en-US" altLang="zh-CN" b="1" dirty="0">
                <a:ea typeface="宋体" panose="02010600030101010101" pitchFamily="2" charset="-122"/>
              </a:rPr>
              <a:t> // </a:t>
            </a:r>
            <a:r>
              <a:rPr lang="zh-CN" altLang="en-US" b="1" dirty="0"/>
              <a:t>品种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56409" name="Freeform 25"/>
          <p:cNvSpPr/>
          <p:nvPr/>
        </p:nvSpPr>
        <p:spPr bwMode="auto">
          <a:xfrm rot="14263821" flipH="1">
            <a:off x="5303988" y="2794490"/>
            <a:ext cx="1800225" cy="470772"/>
          </a:xfrm>
          <a:custGeom>
            <a:avLst/>
            <a:gdLst>
              <a:gd name="T0" fmla="*/ 1797759 w 730"/>
              <a:gd name="T1" fmla="*/ 655277 h 457"/>
              <a:gd name="T2" fmla="*/ 1117126 w 730"/>
              <a:gd name="T3" fmla="*/ 1078722 h 457"/>
              <a:gd name="T4" fmla="*/ 1119592 w 730"/>
              <a:gd name="T5" fmla="*/ 875279 h 457"/>
              <a:gd name="T6" fmla="*/ 1092465 w 730"/>
              <a:gd name="T7" fmla="*/ 875279 h 457"/>
              <a:gd name="T8" fmla="*/ 1062873 w 730"/>
              <a:gd name="T9" fmla="*/ 875279 h 457"/>
              <a:gd name="T10" fmla="*/ 1035746 w 730"/>
              <a:gd name="T11" fmla="*/ 875279 h 457"/>
              <a:gd name="T12" fmla="*/ 1006153 w 730"/>
              <a:gd name="T13" fmla="*/ 875279 h 457"/>
              <a:gd name="T14" fmla="*/ 974094 w 730"/>
              <a:gd name="T15" fmla="*/ 875279 h 457"/>
              <a:gd name="T16" fmla="*/ 946968 w 730"/>
              <a:gd name="T17" fmla="*/ 875279 h 457"/>
              <a:gd name="T18" fmla="*/ 912443 w 730"/>
              <a:gd name="T19" fmla="*/ 875279 h 457"/>
              <a:gd name="T20" fmla="*/ 882850 w 730"/>
              <a:gd name="T21" fmla="*/ 875279 h 457"/>
              <a:gd name="T22" fmla="*/ 850791 w 730"/>
              <a:gd name="T23" fmla="*/ 875279 h 457"/>
              <a:gd name="T24" fmla="*/ 821199 w 730"/>
              <a:gd name="T25" fmla="*/ 875279 h 457"/>
              <a:gd name="T26" fmla="*/ 789140 w 730"/>
              <a:gd name="T27" fmla="*/ 875279 h 457"/>
              <a:gd name="T28" fmla="*/ 759547 w 730"/>
              <a:gd name="T29" fmla="*/ 875279 h 457"/>
              <a:gd name="T30" fmla="*/ 727488 w 730"/>
              <a:gd name="T31" fmla="*/ 872914 h 457"/>
              <a:gd name="T32" fmla="*/ 697896 w 730"/>
              <a:gd name="T33" fmla="*/ 872914 h 457"/>
              <a:gd name="T34" fmla="*/ 638710 w 730"/>
              <a:gd name="T35" fmla="*/ 865817 h 457"/>
              <a:gd name="T36" fmla="*/ 537601 w 730"/>
              <a:gd name="T37" fmla="*/ 851623 h 457"/>
              <a:gd name="T38" fmla="*/ 443891 w 730"/>
              <a:gd name="T39" fmla="*/ 827967 h 457"/>
              <a:gd name="T40" fmla="*/ 357579 w 730"/>
              <a:gd name="T41" fmla="*/ 794848 h 457"/>
              <a:gd name="T42" fmla="*/ 281131 w 730"/>
              <a:gd name="T43" fmla="*/ 754633 h 457"/>
              <a:gd name="T44" fmla="*/ 212081 w 730"/>
              <a:gd name="T45" fmla="*/ 707320 h 457"/>
              <a:gd name="T46" fmla="*/ 150430 w 730"/>
              <a:gd name="T47" fmla="*/ 655277 h 457"/>
              <a:gd name="T48" fmla="*/ 101109 w 730"/>
              <a:gd name="T49" fmla="*/ 596136 h 457"/>
              <a:gd name="T50" fmla="*/ 59185 w 730"/>
              <a:gd name="T51" fmla="*/ 536996 h 457"/>
              <a:gd name="T52" fmla="*/ 27127 w 730"/>
              <a:gd name="T53" fmla="*/ 473124 h 457"/>
              <a:gd name="T54" fmla="*/ 9864 w 730"/>
              <a:gd name="T55" fmla="*/ 404521 h 457"/>
              <a:gd name="T56" fmla="*/ 0 w 730"/>
              <a:gd name="T57" fmla="*/ 335918 h 457"/>
              <a:gd name="T58" fmla="*/ 2466 w 730"/>
              <a:gd name="T59" fmla="*/ 269681 h 457"/>
              <a:gd name="T60" fmla="*/ 19728 w 730"/>
              <a:gd name="T61" fmla="*/ 198712 h 457"/>
              <a:gd name="T62" fmla="*/ 46855 w 730"/>
              <a:gd name="T63" fmla="*/ 130109 h 457"/>
              <a:gd name="T64" fmla="*/ 138099 w 730"/>
              <a:gd name="T65" fmla="*/ 0 h 457"/>
              <a:gd name="T66" fmla="*/ 110973 w 730"/>
              <a:gd name="T67" fmla="*/ 28387 h 457"/>
              <a:gd name="T68" fmla="*/ 73982 w 730"/>
              <a:gd name="T69" fmla="*/ 85162 h 457"/>
              <a:gd name="T70" fmla="*/ 56719 w 730"/>
              <a:gd name="T71" fmla="*/ 141937 h 457"/>
              <a:gd name="T72" fmla="*/ 61652 w 730"/>
              <a:gd name="T73" fmla="*/ 191615 h 457"/>
              <a:gd name="T74" fmla="*/ 73982 w 730"/>
              <a:gd name="T75" fmla="*/ 215271 h 457"/>
              <a:gd name="T76" fmla="*/ 106041 w 730"/>
              <a:gd name="T77" fmla="*/ 260218 h 457"/>
              <a:gd name="T78" fmla="*/ 155362 w 730"/>
              <a:gd name="T79" fmla="*/ 300434 h 457"/>
              <a:gd name="T80" fmla="*/ 217013 w 730"/>
              <a:gd name="T81" fmla="*/ 340649 h 457"/>
              <a:gd name="T82" fmla="*/ 293461 w 730"/>
              <a:gd name="T83" fmla="*/ 369037 h 457"/>
              <a:gd name="T84" fmla="*/ 335384 w 730"/>
              <a:gd name="T85" fmla="*/ 383230 h 457"/>
              <a:gd name="T86" fmla="*/ 429095 w 730"/>
              <a:gd name="T87" fmla="*/ 411618 h 457"/>
              <a:gd name="T88" fmla="*/ 525271 w 730"/>
              <a:gd name="T89" fmla="*/ 428177 h 457"/>
              <a:gd name="T90" fmla="*/ 628846 w 730"/>
              <a:gd name="T91" fmla="*/ 442371 h 457"/>
              <a:gd name="T92" fmla="*/ 685565 w 730"/>
              <a:gd name="T93" fmla="*/ 449468 h 457"/>
              <a:gd name="T94" fmla="*/ 796538 w 730"/>
              <a:gd name="T95" fmla="*/ 454199 h 457"/>
              <a:gd name="T96" fmla="*/ 902579 w 730"/>
              <a:gd name="T97" fmla="*/ 454199 h 457"/>
              <a:gd name="T98" fmla="*/ 1011085 w 730"/>
              <a:gd name="T99" fmla="*/ 449468 h 457"/>
              <a:gd name="T100" fmla="*/ 1119592 w 730"/>
              <a:gd name="T101" fmla="*/ 435274 h 457"/>
              <a:gd name="T102" fmla="*/ 1117126 w 730"/>
              <a:gd name="T103" fmla="*/ 224734 h 457"/>
              <a:gd name="T104" fmla="*/ 1797759 w 730"/>
              <a:gd name="T105" fmla="*/ 655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2491144" y="4929199"/>
            <a:ext cx="2533286" cy="408623"/>
          </a:xfrm>
          <a:prstGeom prst="wedgeRoundRectCallout">
            <a:avLst>
              <a:gd name="adj1" fmla="val 49988"/>
              <a:gd name="adj2" fmla="val -1068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只放和业务相关的属性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" name="AutoShape 47"/>
          <p:cNvSpPr>
            <a:spLocks noChangeArrowheads="1"/>
          </p:cNvSpPr>
          <p:nvPr/>
        </p:nvSpPr>
        <p:spPr bwMode="auto">
          <a:xfrm>
            <a:off x="2309786" y="2071679"/>
            <a:ext cx="687228" cy="408623"/>
          </a:xfrm>
          <a:prstGeom prst="wedgeRoundRectCallout">
            <a:avLst>
              <a:gd name="adj1" fmla="val 49936"/>
              <a:gd name="adj2" fmla="val 318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名词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1" name="AutoShape 7"/>
          <p:cNvSpPr/>
          <p:nvPr/>
        </p:nvSpPr>
        <p:spPr bwMode="auto">
          <a:xfrm rot="10800000">
            <a:off x="5167308" y="4429133"/>
            <a:ext cx="428625" cy="1500199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5" grpId="0" animBg="1"/>
      <p:bldP spid="656409" grpId="0" animBg="1"/>
      <p:bldP spid="644143" grpId="0" animBg="1"/>
      <p:bldP spid="11" grpId="0" animBg="1"/>
    </p:bldLst>
  </p:timing>
</p:sld>
</file>

<file path=ppt/tags/tag1.xml><?xml version="1.0" encoding="utf-8"?>
<p:tagLst xmlns:p="http://schemas.openxmlformats.org/presentationml/2006/main">
  <p:tag name="COMMONDATA" val="eyJoZGlkIjoiZTA4NzIyN2MxYTlmMzQ1NGE2MjU5NWRkMjhlOGMxYTAifQ=="/>
</p:tagLst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6741</Words>
  <Application>WPS 演示</Application>
  <PresentationFormat>宽屏</PresentationFormat>
  <Paragraphs>874</Paragraphs>
  <Slides>36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</vt:lpstr>
      <vt:lpstr>Arial Unicode MS</vt:lpstr>
      <vt:lpstr>等线</vt:lpstr>
      <vt:lpstr>Times New Roman</vt:lpstr>
      <vt:lpstr>方正准圆繁体</vt:lpstr>
      <vt:lpstr>楷体_GB2312</vt:lpstr>
      <vt:lpstr>新宋体</vt:lpstr>
      <vt:lpstr>Office 主题_2</vt:lpstr>
      <vt:lpstr>对象与封装</vt:lpstr>
      <vt:lpstr>预习检查</vt:lpstr>
      <vt:lpstr>本章任务</vt:lpstr>
      <vt:lpstr>本章目标</vt:lpstr>
      <vt:lpstr>为什么使用面向对象2-1</vt:lpstr>
      <vt:lpstr>为什么使用面向对象2-2</vt:lpstr>
      <vt:lpstr>一个现实世界的问题 </vt:lpstr>
      <vt:lpstr>用面向对象描述世界3-1</vt:lpstr>
      <vt:lpstr>用面向对象描述世界3-2</vt:lpstr>
      <vt:lpstr>用面向对象描述世界3-3</vt:lpstr>
      <vt:lpstr>类图</vt:lpstr>
      <vt:lpstr>小结</vt:lpstr>
      <vt:lpstr>实现领养宠物</vt:lpstr>
      <vt:lpstr>构造方法 2-1</vt:lpstr>
      <vt:lpstr>构造方法 2-2</vt:lpstr>
      <vt:lpstr>构造方法重载2-1</vt:lpstr>
      <vt:lpstr>构造方法重载2-2</vt:lpstr>
      <vt:lpstr>构造方法 </vt:lpstr>
      <vt:lpstr>常见错误</vt:lpstr>
      <vt:lpstr>static关键字2-1</vt:lpstr>
      <vt:lpstr>static关键字2-2</vt:lpstr>
      <vt:lpstr>小结</vt:lpstr>
      <vt:lpstr>常见错误</vt:lpstr>
      <vt:lpstr>为什么要使用封装 </vt:lpstr>
      <vt:lpstr>什么是封装</vt:lpstr>
      <vt:lpstr>如何使用封装</vt:lpstr>
      <vt:lpstr>小结</vt:lpstr>
      <vt:lpstr>this的用法</vt:lpstr>
      <vt:lpstr>小结</vt:lpstr>
      <vt:lpstr>学员操作——用类图设计Dog和Penguin类 </vt:lpstr>
      <vt:lpstr>学员操作——打印Dog信息2-1</vt:lpstr>
      <vt:lpstr>学员操作——打印Dog信息2-2</vt:lpstr>
      <vt:lpstr>共性问题集中讲解</vt:lpstr>
      <vt:lpstr>学员操作——Dog类的带参构造方法  </vt:lpstr>
      <vt:lpstr>练习——操作企鹅性别属性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张辉</cp:lastModifiedBy>
  <cp:revision>37</cp:revision>
  <dcterms:created xsi:type="dcterms:W3CDTF">2017-10-12T07:19:00Z</dcterms:created>
  <dcterms:modified xsi:type="dcterms:W3CDTF">2022-07-22T09:22:44Z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C72E8A8B29BC4C47A8F6B74139F833D5</vt:lpwstr>
  </property>
  <property fmtid="{D5CDD505-2E9C-101B-9397-08002B2CF9AE}" pid="3" name="KSOProductBuildVer">
    <vt:lpwstr>2052-11.1.0.11875</vt:lpwstr>
  </property>
</Properties>
</file>